
<file path=[Content_Types].xml><?xml version="1.0" encoding="utf-8"?>
<Types xmlns="http://schemas.openxmlformats.org/package/2006/content-types">
  <Default ContentType="image/x-wmf" Extension="wmf"/>
  <Default ContentType="image/gif" Extension="gif"/>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Lst>
  <p:sldSz cy="6858000" cx="9144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5C59E8-C22D-4544-B2BC-AA63DA00C7FA}" type="datetimeFigureOut">
              <a:rPr lang="en-IN" smtClean="0"/>
              <a:pPr/>
              <a:t>26-09-2022</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687422-C497-412F-ADA0-7EC4BDC3754B}" type="slidenum">
              <a:rPr lang="en-IN" smtClean="0"/>
              <a:pPr/>
              <a:t>‹#›</a:t>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8687422-C497-412F-ADA0-7EC4BDC3754B}" type="slidenum">
              <a:rPr lang="en-IN" smtClean="0"/>
              <a:pPr/>
              <a:t>1</a:t>
            </a:fld>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1B84C19-79F7-417F-85A6-83966A27C05F}" type="datetimeFigureOut">
              <a:rPr lang="en-IN" smtClean="0"/>
              <a:pPr/>
              <a:t>26-09-2022</a:t>
            </a:fld>
            <a:endParaRPr lang="en-IN"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410621F8-5997-4EA6-8551-15F2C9EFF918}" type="slidenum">
              <a:rPr lang="en-IN" smtClean="0"/>
              <a:pPr/>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1B84C19-79F7-417F-85A6-83966A27C05F}" type="datetimeFigureOut">
              <a:rPr lang="en-IN" smtClean="0"/>
              <a:pPr/>
              <a:t>26-09-2022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10621F8-5997-4EA6-8551-15F2C9EFF918}"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1B84C19-79F7-417F-85A6-83966A27C05F}" type="datetimeFigureOut">
              <a:rPr lang="en-IN" smtClean="0"/>
              <a:pPr/>
              <a:t>26-09-2022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10621F8-5997-4EA6-8551-15F2C9EFF918}"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1B84C19-79F7-417F-85A6-83966A27C05F}" type="datetimeFigureOut">
              <a:rPr lang="en-IN" smtClean="0"/>
              <a:pPr/>
              <a:t>26-09-2022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10621F8-5997-4EA6-8551-15F2C9EFF918}" type="slidenum">
              <a:rPr lang="en-IN" smtClean="0"/>
              <a:pPr/>
              <a:t>‹#›</a:t>
            </a:fld>
            <a:endParaRPr lang="en-IN" dirty="0"/>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1B84C19-79F7-417F-85A6-83966A27C05F}" type="datetimeFigureOut">
              <a:rPr lang="en-IN" smtClean="0"/>
              <a:pPr/>
              <a:t>26-09-2022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10621F8-5997-4EA6-8551-15F2C9EFF918}" type="slidenum">
              <a:rPr lang="en-IN" smtClean="0"/>
              <a:pPr/>
              <a:t>‹#›</a:t>
            </a:fld>
            <a:endParaRPr lang="en-IN"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1B84C19-79F7-417F-85A6-83966A27C05F}" type="datetimeFigureOut">
              <a:rPr lang="en-IN" smtClean="0"/>
              <a:pPr/>
              <a:t>26-09-2022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10621F8-5997-4EA6-8551-15F2C9EFF918}" type="slidenum">
              <a:rPr lang="en-IN" smtClean="0"/>
              <a:pPr/>
              <a:t>‹#›</a:t>
            </a:fld>
            <a:endParaRPr lang="en-IN" dirty="0"/>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1B84C19-79F7-417F-85A6-83966A27C05F}" type="datetimeFigureOut">
              <a:rPr lang="en-IN" smtClean="0"/>
              <a:pPr/>
              <a:t>26-09-2022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410621F8-5997-4EA6-8551-15F2C9EFF918}" type="slidenum">
              <a:rPr lang="en-IN" smtClean="0"/>
              <a:pPr/>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1B84C19-79F7-417F-85A6-83966A27C05F}" type="datetimeFigureOut">
              <a:rPr lang="en-IN" smtClean="0"/>
              <a:pPr/>
              <a:t>26-09-2022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410621F8-5997-4EA6-8551-15F2C9EFF918}" type="slidenum">
              <a:rPr lang="en-IN" smtClean="0"/>
              <a:pPr/>
              <a:t>‹#›</a:t>
            </a:fld>
            <a:endParaRPr lang="en-IN" dirty="0"/>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B84C19-79F7-417F-85A6-83966A27C05F}" type="datetimeFigureOut">
              <a:rPr lang="en-IN" smtClean="0"/>
              <a:pPr/>
              <a:t>26-09-2022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410621F8-5997-4EA6-8551-15F2C9EFF918}"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01B84C19-79F7-417F-85A6-83966A27C05F}" type="datetimeFigureOut">
              <a:rPr lang="en-IN" smtClean="0"/>
              <a:pPr/>
              <a:t>26-09-2022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10621F8-5997-4EA6-8551-15F2C9EFF918}" type="slidenum">
              <a:rPr lang="en-IN" smtClean="0"/>
              <a:pPr/>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1B84C19-79F7-417F-85A6-83966A27C05F}" type="datetimeFigureOut">
              <a:rPr lang="en-IN" smtClean="0"/>
              <a:pPr/>
              <a:t>26-09-2022</a:t>
            </a:fld>
            <a:endParaRPr lang="en-IN"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410621F8-5997-4EA6-8551-15F2C9EFF918}" type="slidenum">
              <a:rPr lang="en-IN" smtClean="0"/>
              <a:pPr/>
              <a:t>‹#›</a:t>
            </a:fld>
            <a:endParaRPr lang="en-IN"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1B84C19-79F7-417F-85A6-83966A27C05F}" type="datetimeFigureOut">
              <a:rPr lang="en-IN" smtClean="0"/>
              <a:pPr/>
              <a:t>26-09-2022</a:t>
            </a:fld>
            <a:endParaRPr lang="en-IN"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410621F8-5997-4EA6-8551-15F2C9EFF918}"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gif"/><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atin typeface="Times New Roman" pitchFamily="18" charset="0"/>
                <a:cs typeface="Times New Roman" pitchFamily="18" charset="0"/>
              </a:rPr>
              <a:t>Presentation skills</a:t>
            </a:r>
            <a:endParaRPr lang="en-IN"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733"/>
            <a:ext cx="8229600" cy="5098571"/>
          </a:xfrm>
        </p:spPr>
        <p:txBody>
          <a:bodyPr/>
          <a:lstStyle/>
          <a:p>
            <a:pPr algn="ctr">
              <a:buNone/>
            </a:pPr>
            <a:endParaRPr lang="da-DK" sz="4400" b="1" i="1" dirty="0">
              <a:latin typeface="Times New Roman" pitchFamily="18" charset="0"/>
              <a:cs typeface="Times New Roman" pitchFamily="18" charset="0"/>
            </a:endParaRPr>
          </a:p>
          <a:p>
            <a:pPr algn="ctr">
              <a:buNone/>
            </a:pPr>
            <a:endParaRPr lang="da-DK" sz="4400" b="1" i="1" dirty="0">
              <a:latin typeface="Times New Roman" pitchFamily="18" charset="0"/>
              <a:cs typeface="Times New Roman" pitchFamily="18" charset="0"/>
            </a:endParaRPr>
          </a:p>
          <a:p>
            <a:pPr algn="ctr">
              <a:buNone/>
            </a:pPr>
            <a:r>
              <a:rPr lang="da-DK" sz="4400" b="1" i="1" dirty="0">
                <a:latin typeface="Times New Roman" pitchFamily="18" charset="0"/>
                <a:cs typeface="Times New Roman" pitchFamily="18" charset="0"/>
              </a:rPr>
              <a:t>Common causes of Ineffective Presentation</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692696"/>
            <a:ext cx="8229600" cy="5433467"/>
          </a:xfrm>
        </p:spPr>
        <p:txBody>
          <a:bodyPr>
            <a:normAutofit/>
          </a:bodyPr>
          <a:lstStyle/>
          <a:p>
            <a:pPr>
              <a:buNone/>
            </a:pPr>
            <a:r>
              <a:rPr lang="da-DK" b="1" i="1" dirty="0"/>
              <a:t>               </a:t>
            </a:r>
            <a:r>
              <a:rPr lang="da-DK" sz="3600" b="1" i="1" dirty="0">
                <a:latin typeface="Times New Roman" pitchFamily="18" charset="0"/>
                <a:cs typeface="Times New Roman" pitchFamily="18" charset="0"/>
              </a:rPr>
              <a:t>Common causes of Ineffective</a:t>
            </a:r>
          </a:p>
          <a:p>
            <a:pPr>
              <a:buNone/>
            </a:pPr>
            <a:r>
              <a:rPr lang="da-DK" sz="3600" b="1" i="1" dirty="0">
                <a:latin typeface="Times New Roman" pitchFamily="18" charset="0"/>
                <a:cs typeface="Times New Roman" pitchFamily="18" charset="0"/>
              </a:rPr>
              <a:t>                          Presentation</a:t>
            </a:r>
          </a:p>
          <a:p>
            <a:pPr>
              <a:buNone/>
            </a:pPr>
            <a:endParaRPr lang="da-DK" b="1" i="1" dirty="0"/>
          </a:p>
          <a:p>
            <a:r>
              <a:rPr lang="da-DK" sz="3600" dirty="0">
                <a:latin typeface="Times New Roman" pitchFamily="18" charset="0"/>
                <a:cs typeface="Times New Roman" pitchFamily="18" charset="0"/>
              </a:rPr>
              <a:t>Failure to motivate the audience</a:t>
            </a:r>
          </a:p>
          <a:p>
            <a:r>
              <a:rPr lang="da-DK" sz="3600" dirty="0">
                <a:latin typeface="Times New Roman" pitchFamily="18" charset="0"/>
                <a:cs typeface="Times New Roman" pitchFamily="18" charset="0"/>
              </a:rPr>
              <a:t> Confusing structure</a:t>
            </a:r>
          </a:p>
          <a:p>
            <a:r>
              <a:rPr lang="da-DK" sz="3600" dirty="0">
                <a:latin typeface="Times New Roman" pitchFamily="18" charset="0"/>
                <a:cs typeface="Times New Roman" pitchFamily="18" charset="0"/>
              </a:rPr>
              <a:t> Execessive details</a:t>
            </a:r>
          </a:p>
          <a:p>
            <a:r>
              <a:rPr lang="da-DK" sz="3600" dirty="0">
                <a:latin typeface="Times New Roman" pitchFamily="18" charset="0"/>
                <a:cs typeface="Times New Roman" pitchFamily="18" charset="0"/>
              </a:rPr>
              <a:t> Poorly designed </a:t>
            </a:r>
          </a:p>
          <a:p>
            <a:pPr>
              <a:buFontTx/>
              <a:buNone/>
            </a:pPr>
            <a:r>
              <a:rPr lang="da-DK" sz="3600" dirty="0">
                <a:latin typeface="Times New Roman" pitchFamily="18" charset="0"/>
                <a:cs typeface="Times New Roman" pitchFamily="18" charset="0"/>
              </a:rPr>
              <a:t>    slides</a:t>
            </a:r>
            <a:endParaRPr lang="en-IN" sz="3600" dirty="0">
              <a:latin typeface="Times New Roman" pitchFamily="18" charset="0"/>
              <a:cs typeface="Times New Roman" pitchFamily="18" charset="0"/>
            </a:endParaRPr>
          </a:p>
          <a:p>
            <a:pPr>
              <a:buNone/>
            </a:pPr>
            <a:endParaRPr lang="en-IN" sz="4400" i="1" dirty="0">
              <a:latin typeface="Century Schoolbook" pitchFamily="18" charset="0"/>
            </a:endParaRPr>
          </a:p>
        </p:txBody>
      </p:sp>
      <p:pic>
        <p:nvPicPr>
          <p:cNvPr id="4" name="Picture 5" descr="C:\Users\Nanda\Pictures\Work Photos\Public Speaking-5.jpg"/>
          <p:cNvPicPr>
            <a:picLocks noChangeAspect="1" noChangeArrowheads="1"/>
          </p:cNvPicPr>
          <p:nvPr/>
        </p:nvPicPr>
        <p:blipFill>
          <a:blip r:embed="rId2" cstate="print"/>
          <a:srcRect/>
          <a:stretch>
            <a:fillRect/>
          </a:stretch>
        </p:blipFill>
        <p:spPr>
          <a:xfrm>
            <a:off x="5436096" y="3068960"/>
            <a:ext cx="3024188" cy="244827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dirty="0"/>
          </a:p>
          <a:p>
            <a:pPr>
              <a:buNone/>
            </a:pPr>
            <a:endParaRPr lang="en-US" dirty="0"/>
          </a:p>
          <a:p>
            <a:pPr>
              <a:buNone/>
            </a:pPr>
            <a:r>
              <a:rPr lang="en-US" dirty="0"/>
              <a:t>                  </a:t>
            </a:r>
            <a:r>
              <a:rPr lang="en-US" b="1" dirty="0">
                <a:latin typeface="Times New Roman" pitchFamily="18" charset="0"/>
                <a:cs typeface="Times New Roman" pitchFamily="18" charset="0"/>
              </a:rPr>
              <a:t> </a:t>
            </a:r>
            <a:r>
              <a:rPr lang="en-US" sz="3600" b="1" dirty="0">
                <a:latin typeface="Times New Roman" pitchFamily="18" charset="0"/>
                <a:cs typeface="Times New Roman" pitchFamily="18" charset="0"/>
              </a:rPr>
              <a:t>Presenting is a Skill…</a:t>
            </a:r>
          </a:p>
          <a:p>
            <a:pPr>
              <a:buNone/>
            </a:pPr>
            <a:r>
              <a:rPr lang="en-US" sz="3600" b="1" dirty="0">
                <a:latin typeface="Times New Roman" pitchFamily="18" charset="0"/>
                <a:cs typeface="Times New Roman" pitchFamily="18" charset="0"/>
              </a:rPr>
              <a:t>         Developed through experience</a:t>
            </a:r>
          </a:p>
          <a:p>
            <a:pPr>
              <a:buNone/>
            </a:pPr>
            <a:r>
              <a:rPr lang="en-US" sz="3600" b="1" dirty="0">
                <a:latin typeface="Times New Roman" pitchFamily="18" charset="0"/>
                <a:cs typeface="Times New Roman" pitchFamily="18" charset="0"/>
              </a:rPr>
              <a:t>                   and training.</a:t>
            </a:r>
          </a:p>
          <a:p>
            <a:endParaRPr lang="en-IN" sz="3600" dirty="0"/>
          </a:p>
        </p:txBody>
      </p:sp>
      <p:sp>
        <p:nvSpPr>
          <p:cNvPr id="2" name="Title 1"/>
          <p:cNvSpPr>
            <a:spLocks noGrp="1"/>
          </p:cNvSpPr>
          <p:nvPr>
            <p:ph type="title"/>
          </p:nvPr>
        </p:nvSpPr>
        <p:spPr/>
        <p:txBody>
          <a:bodyPr>
            <a:normAutofit fontScale="90000"/>
          </a:bodyPr>
          <a:lstStyle/>
          <a:p>
            <a:r>
              <a:rPr lang="en-US" i="1" dirty="0">
                <a:latin typeface="Times New Roman" pitchFamily="18" charset="0"/>
                <a:cs typeface="Times New Roman" pitchFamily="18" charset="0"/>
              </a:rPr>
              <a:t>“Great speakers aren’t born, they are trained.”</a:t>
            </a:r>
            <a:endParaRPr lang="en-IN"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lstStyle/>
          <a:p>
            <a:endParaRPr lang="en-IN" dirty="0"/>
          </a:p>
          <a:p>
            <a:pPr algn="ctr">
              <a:buNone/>
            </a:pPr>
            <a:r>
              <a:rPr lang="en-IN" dirty="0"/>
              <a:t> </a:t>
            </a:r>
            <a:r>
              <a:rPr lang="en-IN" sz="4400" dirty="0">
                <a:latin typeface="Century Schoolbook" pitchFamily="18" charset="0"/>
              </a:rPr>
              <a:t>       </a:t>
            </a:r>
            <a:r>
              <a:rPr lang="da-DK" sz="3600" b="1" i="1" dirty="0">
                <a:latin typeface="Times New Roman" pitchFamily="18" charset="0"/>
                <a:cs typeface="Times New Roman" pitchFamily="18" charset="0"/>
              </a:rPr>
              <a:t>Steps needed to make an Effective       Presentation </a:t>
            </a:r>
          </a:p>
          <a:p>
            <a:r>
              <a:rPr lang="da-DK" dirty="0">
                <a:latin typeface="Times New Roman" pitchFamily="18" charset="0"/>
                <a:cs typeface="Times New Roman" pitchFamily="18" charset="0"/>
              </a:rPr>
              <a:t> </a:t>
            </a:r>
            <a:r>
              <a:rPr lang="da-DK" sz="3200" dirty="0">
                <a:latin typeface="Times New Roman" pitchFamily="18" charset="0"/>
                <a:cs typeface="Times New Roman" pitchFamily="18" charset="0"/>
              </a:rPr>
              <a:t>For delivering an effective presentation  we need to take the following steps:</a:t>
            </a:r>
          </a:p>
          <a:p>
            <a:pPr>
              <a:buNone/>
            </a:pPr>
            <a:r>
              <a:rPr lang="da-DK" sz="3200" dirty="0">
                <a:latin typeface="Times New Roman" pitchFamily="18" charset="0"/>
                <a:cs typeface="Times New Roman" pitchFamily="18" charset="0"/>
              </a:rPr>
              <a:t>    1. Planning</a:t>
            </a:r>
          </a:p>
          <a:p>
            <a:pPr>
              <a:buNone/>
            </a:pPr>
            <a:r>
              <a:rPr lang="da-DK" sz="3200" dirty="0">
                <a:latin typeface="Times New Roman" pitchFamily="18" charset="0"/>
                <a:cs typeface="Times New Roman" pitchFamily="18" charset="0"/>
              </a:rPr>
              <a:t>    2. Preparation</a:t>
            </a:r>
          </a:p>
          <a:p>
            <a:pPr>
              <a:buNone/>
            </a:pPr>
            <a:r>
              <a:rPr lang="da-DK" sz="3200" dirty="0">
                <a:latin typeface="Times New Roman" pitchFamily="18" charset="0"/>
                <a:cs typeface="Times New Roman" pitchFamily="18" charset="0"/>
              </a:rPr>
              <a:t>    3. Delivery</a:t>
            </a:r>
            <a:endParaRPr lang="en-IN" sz="3200" dirty="0">
              <a:latin typeface="Times New Roman" pitchFamily="18" charset="0"/>
              <a:cs typeface="Times New Roman" pitchFamily="18" charset="0"/>
            </a:endParaRPr>
          </a:p>
          <a:p>
            <a:pPr algn="ctr">
              <a:buNone/>
            </a:pPr>
            <a:endParaRPr lang="en-IN" dirty="0"/>
          </a:p>
        </p:txBody>
      </p:sp>
      <p:pic>
        <p:nvPicPr>
          <p:cNvPr id="4" name="Picture 2" descr="C:\Users\Nanda\Pictures\Work Photos\presentation_skills_main.jpg"/>
          <p:cNvPicPr>
            <a:picLocks noChangeAspect="1" noChangeArrowheads="1"/>
          </p:cNvPicPr>
          <p:nvPr/>
        </p:nvPicPr>
        <p:blipFill>
          <a:blip r:embed="rId2" cstate="print"/>
          <a:srcRect/>
          <a:stretch>
            <a:fillRect/>
          </a:stretch>
        </p:blipFill>
        <p:spPr>
          <a:xfrm>
            <a:off x="5364088" y="3356992"/>
            <a:ext cx="3779912" cy="3501008"/>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01_CFE_12_12_11_Socai Entrepreneurs_0.jpg"/>
          <p:cNvPicPr>
            <a:picLocks noGrp="1" noChangeAspect="1"/>
          </p:cNvPicPr>
          <p:nvPr>
            <p:ph idx="1"/>
          </p:nvPr>
        </p:nvPicPr>
        <p:blipFill>
          <a:blip r:embed="rId2" cstate="print"/>
          <a:stretch>
            <a:fillRect/>
          </a:stretch>
        </p:blipFill>
        <p:spPr>
          <a:xfrm>
            <a:off x="1433512" y="1653381"/>
            <a:ext cx="6276975" cy="4181475"/>
          </a:xfrm>
          <a:prstGeom prst="rect">
            <a:avLst/>
          </a:prstGeom>
        </p:spPr>
      </p:pic>
      <p:sp>
        <p:nvSpPr>
          <p:cNvPr id="2" name="Title 1"/>
          <p:cNvSpPr>
            <a:spLocks noGrp="1"/>
          </p:cNvSpPr>
          <p:nvPr>
            <p:ph type="title"/>
          </p:nvPr>
        </p:nvSpPr>
        <p:spPr/>
        <p:txBody>
          <a:bodyPr/>
          <a:lstStyle/>
          <a:p>
            <a:r>
              <a:rPr lang="en-US" b="1" i="1" dirty="0">
                <a:latin typeface="Times New Roman" pitchFamily="18" charset="0"/>
                <a:cs typeface="Times New Roman" pitchFamily="18" charset="0"/>
              </a:rPr>
              <a:t>                      </a:t>
            </a:r>
            <a:r>
              <a:rPr lang="en-US" sz="4400" b="1" i="1" dirty="0">
                <a:latin typeface="Times New Roman" pitchFamily="18" charset="0"/>
                <a:cs typeface="Times New Roman" pitchFamily="18" charset="0"/>
              </a:rPr>
              <a:t>Planning</a:t>
            </a:r>
            <a:endParaRPr lang="en-IN" sz="4400" i="1"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712"/>
            <a:ext cx="8229600" cy="5289451"/>
          </a:xfrm>
        </p:spPr>
        <p:txBody>
          <a:bodyPr>
            <a:normAutofit/>
          </a:bodyPr>
          <a:lstStyle/>
          <a:p>
            <a:pPr>
              <a:buNone/>
            </a:pPr>
            <a:r>
              <a:rPr lang="en-IN" dirty="0"/>
              <a:t>                          </a:t>
            </a:r>
            <a:r>
              <a:rPr lang="da-DK" sz="4400" b="1" i="1" dirty="0">
                <a:latin typeface="Times New Roman" pitchFamily="18" charset="0"/>
                <a:cs typeface="Times New Roman" pitchFamily="18" charset="0"/>
              </a:rPr>
              <a:t>Planning</a:t>
            </a:r>
          </a:p>
          <a:p>
            <a:endParaRPr lang="da-DK" dirty="0">
              <a:latin typeface="Times New Roman" pitchFamily="18" charset="0"/>
              <a:cs typeface="Times New Roman" pitchFamily="18" charset="0"/>
            </a:endParaRPr>
          </a:p>
          <a:p>
            <a:r>
              <a:rPr lang="da-DK" sz="3200" dirty="0">
                <a:latin typeface="Times New Roman" pitchFamily="18" charset="0"/>
                <a:cs typeface="Times New Roman" pitchFamily="18" charset="0"/>
              </a:rPr>
              <a:t> What is the purpose of your  presentation?</a:t>
            </a:r>
          </a:p>
          <a:p>
            <a:pPr lvl="0"/>
            <a:r>
              <a:rPr lang="en-GB" sz="3200" dirty="0">
                <a:latin typeface="Times New Roman" pitchFamily="18" charset="0"/>
                <a:cs typeface="Times New Roman" pitchFamily="18" charset="0"/>
              </a:rPr>
              <a:t>Who is your audience?</a:t>
            </a:r>
            <a:endParaRPr lang="en-US" sz="3200" dirty="0">
              <a:latin typeface="Times New Roman" pitchFamily="18" charset="0"/>
              <a:cs typeface="Times New Roman" pitchFamily="18" charset="0"/>
            </a:endParaRPr>
          </a:p>
          <a:p>
            <a:pPr lvl="0"/>
            <a:r>
              <a:rPr lang="en-GB" sz="3200" dirty="0">
                <a:latin typeface="Times New Roman" pitchFamily="18" charset="0"/>
                <a:cs typeface="Times New Roman" pitchFamily="18" charset="0"/>
              </a:rPr>
              <a:t>Why are they there?</a:t>
            </a:r>
            <a:endParaRPr lang="en-US" sz="3200" dirty="0">
              <a:latin typeface="Times New Roman" pitchFamily="18" charset="0"/>
              <a:cs typeface="Times New Roman" pitchFamily="18" charset="0"/>
            </a:endParaRPr>
          </a:p>
          <a:p>
            <a:pPr lvl="0"/>
            <a:r>
              <a:rPr lang="en-IE" sz="3200" dirty="0">
                <a:latin typeface="Times New Roman" pitchFamily="18" charset="0"/>
                <a:cs typeface="Times New Roman" pitchFamily="18" charset="0"/>
              </a:rPr>
              <a:t>What is your goal? </a:t>
            </a:r>
            <a:endParaRPr lang="en-US" sz="3200" dirty="0">
              <a:latin typeface="Times New Roman" pitchFamily="18" charset="0"/>
              <a:cs typeface="Times New Roman" pitchFamily="18" charset="0"/>
            </a:endParaRPr>
          </a:p>
          <a:p>
            <a:pPr lvl="0"/>
            <a:r>
              <a:rPr lang="en-GB" sz="3200" dirty="0">
                <a:latin typeface="Times New Roman" pitchFamily="18" charset="0"/>
                <a:cs typeface="Times New Roman" pitchFamily="18" charset="0"/>
              </a:rPr>
              <a:t>How long will it be?</a:t>
            </a:r>
            <a:endParaRPr lang="en-US" sz="3200" dirty="0">
              <a:latin typeface="Times New Roman" pitchFamily="18" charset="0"/>
              <a:cs typeface="Times New Roman" pitchFamily="18" charset="0"/>
            </a:endParaRPr>
          </a:p>
          <a:p>
            <a:pPr lvl="0"/>
            <a:r>
              <a:rPr lang="en-IE" sz="3200" dirty="0">
                <a:latin typeface="Times New Roman" pitchFamily="18" charset="0"/>
                <a:cs typeface="Times New Roman" pitchFamily="18" charset="0"/>
              </a:rPr>
              <a:t>Where will it take place? </a:t>
            </a:r>
            <a:endParaRPr lang="en-US" sz="3200" dirty="0">
              <a:latin typeface="Times New Roman" pitchFamily="18" charset="0"/>
              <a:cs typeface="Times New Roman" pitchFamily="18" charset="0"/>
            </a:endParaRPr>
          </a:p>
          <a:p>
            <a:endParaRPr lang="da-DK" dirty="0">
              <a:latin typeface="Times New Roman" pitchFamily="18" charset="0"/>
              <a:cs typeface="Times New Roman" pitchFamily="18" charset="0"/>
            </a:endParaRPr>
          </a:p>
          <a:p>
            <a:pPr>
              <a:buNone/>
            </a:pPr>
            <a:endParaRPr lang="en-IN" sz="4400" dirty="0">
              <a:latin typeface="Century Schoolbook" pitchFamily="18" charset="0"/>
            </a:endParaRPr>
          </a:p>
          <a:p>
            <a:pPr marL="609600" indent="-609600">
              <a:lnSpc>
                <a:spcPct val="90000"/>
              </a:lnSpc>
              <a:buSzPct val="90000"/>
              <a:buNone/>
            </a:pPr>
            <a:endParaRPr lang="en-US" dirty="0"/>
          </a:p>
          <a:p>
            <a:pPr marL="609600" indent="-609600">
              <a:lnSpc>
                <a:spcPct val="90000"/>
              </a:lnSpc>
              <a:buSzPct val="90000"/>
              <a:buNone/>
            </a:pPr>
            <a:endParaRPr lang="en-US" dirty="0"/>
          </a:p>
          <a:p>
            <a:pPr marL="990600" lvl="1" indent="-533400">
              <a:lnSpc>
                <a:spcPct val="90000"/>
              </a:lnSpc>
              <a:buNone/>
            </a:pPr>
            <a:endParaRPr lang="en-US" dirty="0"/>
          </a:p>
          <a:p>
            <a:pPr marL="990600" lvl="1" indent="-533400">
              <a:lnSpc>
                <a:spcPct val="90000"/>
              </a:lnSpc>
              <a:buNone/>
            </a:pPr>
            <a:endParaRPr lang="en-US" dirty="0"/>
          </a:p>
          <a:p>
            <a:pPr marL="990600" lvl="1" indent="-533400">
              <a:lnSpc>
                <a:spcPct val="90000"/>
              </a:lnSpc>
              <a:buNone/>
            </a:pPr>
            <a:endParaRPr lang="en-US" dirty="0"/>
          </a:p>
          <a:p>
            <a:pPr marL="990600" lvl="1" indent="-533400">
              <a:lnSpc>
                <a:spcPct val="90000"/>
              </a:lnSpc>
            </a:pPr>
            <a:endParaRPr lang="en-US" dirty="0"/>
          </a:p>
          <a:p>
            <a:pPr>
              <a:buNone/>
            </a:pPr>
            <a:endParaRPr lang="en-IN" sz="4400" dirty="0">
              <a:latin typeface="Century Schoolbook" pitchFamily="18" charset="0"/>
            </a:endParaRPr>
          </a:p>
        </p:txBody>
      </p:sp>
      <p:pic>
        <p:nvPicPr>
          <p:cNvPr id="4" name="Picture 3" descr="equipmentprotection3.png"/>
          <p:cNvPicPr>
            <a:picLocks noChangeAspect="1"/>
          </p:cNvPicPr>
          <p:nvPr/>
        </p:nvPicPr>
        <p:blipFill>
          <a:blip r:embed="rId2" cstate="print"/>
          <a:stretch>
            <a:fillRect/>
          </a:stretch>
        </p:blipFill>
        <p:spPr>
          <a:xfrm>
            <a:off x="5652120" y="3068960"/>
            <a:ext cx="3110880" cy="309634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lstStyle/>
          <a:p>
            <a:pPr>
              <a:buNone/>
            </a:pPr>
            <a:endParaRPr lang="en-IN" i="1" dirty="0">
              <a:latin typeface="Century Schoolbook" pitchFamily="18" charset="0"/>
            </a:endParaRPr>
          </a:p>
          <a:p>
            <a:pPr>
              <a:buNone/>
            </a:pPr>
            <a:r>
              <a:rPr lang="da-DK" b="1" i="1" dirty="0"/>
              <a:t>                       </a:t>
            </a:r>
            <a:r>
              <a:rPr lang="da-DK" sz="4400" b="1" i="1" dirty="0">
                <a:latin typeface="Times New Roman" pitchFamily="18" charset="0"/>
                <a:cs typeface="Times New Roman" pitchFamily="18" charset="0"/>
              </a:rPr>
              <a:t>Planning cont...</a:t>
            </a:r>
            <a:endParaRPr lang="en-IN" sz="4400" i="1" dirty="0">
              <a:latin typeface="Times New Roman" pitchFamily="18" charset="0"/>
              <a:cs typeface="Times New Roman" pitchFamily="18" charset="0"/>
            </a:endParaRPr>
          </a:p>
          <a:p>
            <a:r>
              <a:rPr lang="da-DK" sz="4000" dirty="0">
                <a:latin typeface="Times New Roman" pitchFamily="18" charset="0"/>
                <a:cs typeface="Times New Roman" pitchFamily="18" charset="0"/>
              </a:rPr>
              <a:t>Design your message</a:t>
            </a:r>
          </a:p>
          <a:p>
            <a:r>
              <a:rPr lang="da-DK" sz="4000" dirty="0">
                <a:latin typeface="Times New Roman" pitchFamily="18" charset="0"/>
                <a:cs typeface="Times New Roman" pitchFamily="18" charset="0"/>
              </a:rPr>
              <a:t> Organize your  material</a:t>
            </a:r>
          </a:p>
          <a:p>
            <a:r>
              <a:rPr lang="da-DK" sz="4000" dirty="0">
                <a:latin typeface="Times New Roman" pitchFamily="18" charset="0"/>
                <a:cs typeface="Times New Roman" pitchFamily="18" charset="0"/>
              </a:rPr>
              <a:t> Design the look of your presentation</a:t>
            </a:r>
          </a:p>
          <a:p>
            <a:r>
              <a:rPr lang="da-DK" sz="4000" dirty="0">
                <a:latin typeface="Times New Roman" pitchFamily="18" charset="0"/>
                <a:cs typeface="Times New Roman" pitchFamily="18" charset="0"/>
              </a:rPr>
              <a:t> Create the slides.</a:t>
            </a:r>
          </a:p>
          <a:p>
            <a:pPr marL="109728" indent="0">
              <a:buNone/>
            </a:pPr>
            <a:r>
              <a:rPr lang="da-DK" sz="4000" b="1" dirty="0">
                <a:latin typeface="Times New Roman" pitchFamily="18" charset="0"/>
                <a:cs typeface="Times New Roman" pitchFamily="18" charset="0"/>
              </a:rPr>
              <a:t>The following steps need follow to plan a presentation effectively.</a:t>
            </a:r>
          </a:p>
          <a:p>
            <a:pPr>
              <a:buNone/>
            </a:pPr>
            <a:endParaRPr lang="en-IN" i="1" dirty="0">
              <a:latin typeface="Century Schoolbook" pitchFamily="18" charset="0"/>
            </a:endParaRP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endParaRPr lang="da-DK" b="1" dirty="0"/>
          </a:p>
          <a:p>
            <a:r>
              <a:rPr lang="da-DK" sz="4000" b="1" dirty="0">
                <a:latin typeface="Times New Roman" pitchFamily="18" charset="0"/>
                <a:cs typeface="Times New Roman" pitchFamily="18" charset="0"/>
              </a:rPr>
              <a:t>Why are you making this</a:t>
            </a:r>
          </a:p>
          <a:p>
            <a:pPr>
              <a:buNone/>
            </a:pPr>
            <a:r>
              <a:rPr lang="da-DK" sz="4000" b="1" dirty="0">
                <a:latin typeface="Times New Roman" pitchFamily="18" charset="0"/>
                <a:cs typeface="Times New Roman" pitchFamily="18" charset="0"/>
              </a:rPr>
              <a:t>       presentation?</a:t>
            </a:r>
          </a:p>
          <a:p>
            <a:pPr>
              <a:buNone/>
            </a:pPr>
            <a:endParaRPr lang="da-DK" sz="4000" b="1" dirty="0">
              <a:latin typeface="Times New Roman" pitchFamily="18" charset="0"/>
              <a:cs typeface="Times New Roman" pitchFamily="18" charset="0"/>
            </a:endParaRPr>
          </a:p>
          <a:p>
            <a:r>
              <a:rPr lang="da-DK" sz="4000" b="1" dirty="0">
                <a:latin typeface="Times New Roman" pitchFamily="18" charset="0"/>
                <a:cs typeface="Times New Roman" pitchFamily="18" charset="0"/>
              </a:rPr>
              <a:t>What do you expect to </a:t>
            </a:r>
          </a:p>
          <a:p>
            <a:pPr>
              <a:buFontTx/>
              <a:buNone/>
            </a:pPr>
            <a:r>
              <a:rPr lang="da-DK" sz="4000" b="1" dirty="0">
                <a:latin typeface="Times New Roman" pitchFamily="18" charset="0"/>
                <a:cs typeface="Times New Roman" pitchFamily="18" charset="0"/>
              </a:rPr>
              <a:t>   accomplish?</a:t>
            </a:r>
            <a:endParaRPr lang="en-IN" sz="4000" b="1" dirty="0">
              <a:latin typeface="Times New Roman" pitchFamily="18" charset="0"/>
              <a:cs typeface="Times New Roman" pitchFamily="18" charset="0"/>
            </a:endParaRPr>
          </a:p>
          <a:p>
            <a:endParaRPr lang="da-DK" b="1" dirty="0"/>
          </a:p>
          <a:p>
            <a:pPr>
              <a:buNone/>
            </a:pPr>
            <a:endParaRPr lang="en-IN" dirty="0"/>
          </a:p>
        </p:txBody>
      </p:sp>
      <p:sp>
        <p:nvSpPr>
          <p:cNvPr id="2" name="Title 1"/>
          <p:cNvSpPr>
            <a:spLocks noGrp="1"/>
          </p:cNvSpPr>
          <p:nvPr>
            <p:ph type="title"/>
          </p:nvPr>
        </p:nvSpPr>
        <p:spPr/>
        <p:txBody>
          <a:bodyPr/>
          <a:lstStyle/>
          <a:p>
            <a:pPr algn="ctr"/>
            <a:r>
              <a:rPr lang="da-DK" b="1" i="1" dirty="0">
                <a:latin typeface="Times New Roman" pitchFamily="18" charset="0"/>
                <a:cs typeface="Times New Roman" pitchFamily="18" charset="0"/>
              </a:rPr>
              <a:t>Step -1: List your objectives</a:t>
            </a:r>
            <a:endParaRPr lang="en-IN"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da-DK" sz="3200" dirty="0">
                <a:latin typeface="Times New Roman" pitchFamily="18" charset="0"/>
                <a:cs typeface="Times New Roman" pitchFamily="18" charset="0"/>
              </a:rPr>
              <a:t>Who are they?</a:t>
            </a:r>
          </a:p>
          <a:p>
            <a:r>
              <a:rPr lang="da-DK" sz="3200" dirty="0">
                <a:latin typeface="Times New Roman" pitchFamily="18" charset="0"/>
                <a:cs typeface="Times New Roman" pitchFamily="18" charset="0"/>
              </a:rPr>
              <a:t> Focus on what your  audience needs</a:t>
            </a:r>
          </a:p>
          <a:p>
            <a:pPr>
              <a:buFontTx/>
              <a:buNone/>
            </a:pPr>
            <a:r>
              <a:rPr lang="da-DK" sz="3200" dirty="0">
                <a:latin typeface="Times New Roman" pitchFamily="18" charset="0"/>
                <a:cs typeface="Times New Roman" pitchFamily="18" charset="0"/>
              </a:rPr>
              <a:t>     to know, NOT- what you know.</a:t>
            </a:r>
          </a:p>
          <a:p>
            <a:r>
              <a:rPr lang="da-DK" sz="3200" dirty="0">
                <a:latin typeface="Times New Roman" pitchFamily="18" charset="0"/>
                <a:cs typeface="Times New Roman" pitchFamily="18" charset="0"/>
              </a:rPr>
              <a:t> Consider audience’s level &amp; interest</a:t>
            </a:r>
          </a:p>
          <a:p>
            <a:r>
              <a:rPr lang="da-DK" sz="3200" dirty="0">
                <a:latin typeface="Times New Roman" pitchFamily="18" charset="0"/>
                <a:cs typeface="Times New Roman" pitchFamily="18" charset="0"/>
              </a:rPr>
              <a:t> Decide what you want the audience to </a:t>
            </a:r>
          </a:p>
          <a:p>
            <a:pPr>
              <a:buFontTx/>
              <a:buNone/>
            </a:pPr>
            <a:r>
              <a:rPr lang="da-DK" sz="3200" dirty="0">
                <a:latin typeface="Times New Roman" pitchFamily="18" charset="0"/>
                <a:cs typeface="Times New Roman" pitchFamily="18" charset="0"/>
              </a:rPr>
              <a:t>    do, as a result of your presentation</a:t>
            </a:r>
          </a:p>
          <a:p>
            <a:r>
              <a:rPr lang="en-IN" sz="3200" dirty="0">
                <a:latin typeface="Times New Roman" pitchFamily="18" charset="0"/>
                <a:cs typeface="Times New Roman" pitchFamily="18" charset="0"/>
              </a:rPr>
              <a:t>Size of audience and location may influence the presentation</a:t>
            </a:r>
          </a:p>
          <a:p>
            <a:pPr>
              <a:buNone/>
            </a:pPr>
            <a:endParaRPr lang="da-DK" dirty="0">
              <a:latin typeface="Times New Roman" pitchFamily="18" charset="0"/>
              <a:cs typeface="Times New Roman" pitchFamily="18" charset="0"/>
            </a:endParaRPr>
          </a:p>
          <a:p>
            <a:endParaRPr lang="en-IN" dirty="0"/>
          </a:p>
        </p:txBody>
      </p:sp>
      <p:sp>
        <p:nvSpPr>
          <p:cNvPr id="2" name="Title 1"/>
          <p:cNvSpPr>
            <a:spLocks noGrp="1"/>
          </p:cNvSpPr>
          <p:nvPr>
            <p:ph type="title"/>
          </p:nvPr>
        </p:nvSpPr>
        <p:spPr/>
        <p:txBody>
          <a:bodyPr/>
          <a:lstStyle/>
          <a:p>
            <a:pPr algn="ctr"/>
            <a:r>
              <a:rPr lang="da-DK" b="1" i="1" dirty="0">
                <a:latin typeface="Times New Roman" pitchFamily="18" charset="0"/>
                <a:cs typeface="Times New Roman" pitchFamily="18" charset="0"/>
              </a:rPr>
              <a:t>Step -2: Focus on the audience</a:t>
            </a:r>
            <a:endParaRPr lang="en-IN"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da-DK" dirty="0"/>
          </a:p>
          <a:p>
            <a:r>
              <a:rPr lang="da-DK" sz="3600" dirty="0">
                <a:latin typeface="Times New Roman" pitchFamily="18" charset="0"/>
                <a:cs typeface="Times New Roman" pitchFamily="18" charset="0"/>
              </a:rPr>
              <a:t>Tailor the points to the audience’s</a:t>
            </a:r>
          </a:p>
          <a:p>
            <a:pPr>
              <a:buFontTx/>
              <a:buNone/>
            </a:pPr>
            <a:r>
              <a:rPr lang="da-DK" sz="3600" dirty="0">
                <a:latin typeface="Times New Roman" pitchFamily="18" charset="0"/>
                <a:cs typeface="Times New Roman" pitchFamily="18" charset="0"/>
              </a:rPr>
              <a:t>    technical level: information needs </a:t>
            </a:r>
          </a:p>
          <a:p>
            <a:pPr>
              <a:buFontTx/>
              <a:buNone/>
            </a:pPr>
            <a:r>
              <a:rPr lang="da-DK" sz="3600" dirty="0">
                <a:latin typeface="Times New Roman" pitchFamily="18" charset="0"/>
                <a:cs typeface="Times New Roman" pitchFamily="18" charset="0"/>
              </a:rPr>
              <a:t>    and interest.</a:t>
            </a:r>
          </a:p>
          <a:p>
            <a:r>
              <a:rPr lang="da-DK" sz="3600" dirty="0">
                <a:latin typeface="Times New Roman" pitchFamily="18" charset="0"/>
                <a:cs typeface="Times New Roman" pitchFamily="18" charset="0"/>
              </a:rPr>
              <a:t> Modify the presentation for each</a:t>
            </a:r>
          </a:p>
          <a:p>
            <a:pPr>
              <a:buFontTx/>
              <a:buNone/>
            </a:pPr>
            <a:r>
              <a:rPr lang="da-DK" sz="3600" dirty="0">
                <a:latin typeface="Times New Roman" pitchFamily="18" charset="0"/>
                <a:cs typeface="Times New Roman" pitchFamily="18" charset="0"/>
              </a:rPr>
              <a:t>    new audience</a:t>
            </a:r>
            <a:endParaRPr lang="en-IN" sz="3600" dirty="0">
              <a:latin typeface="Times New Roman" pitchFamily="18" charset="0"/>
              <a:cs typeface="Times New Roman" pitchFamily="18" charset="0"/>
            </a:endParaRPr>
          </a:p>
          <a:p>
            <a:endParaRPr lang="da-DK" dirty="0"/>
          </a:p>
          <a:p>
            <a:endParaRPr lang="da-DK" dirty="0"/>
          </a:p>
          <a:p>
            <a:endParaRPr lang="da-DK" dirty="0"/>
          </a:p>
          <a:p>
            <a:pPr>
              <a:buNone/>
            </a:pPr>
            <a:endParaRPr lang="en-IN" dirty="0"/>
          </a:p>
        </p:txBody>
      </p:sp>
      <p:sp>
        <p:nvSpPr>
          <p:cNvPr id="2" name="Title 1"/>
          <p:cNvSpPr>
            <a:spLocks noGrp="1"/>
          </p:cNvSpPr>
          <p:nvPr>
            <p:ph type="title"/>
          </p:nvPr>
        </p:nvSpPr>
        <p:spPr/>
        <p:txBody>
          <a:bodyPr>
            <a:normAutofit/>
          </a:bodyPr>
          <a:lstStyle/>
          <a:p>
            <a:pPr algn="ctr"/>
            <a:r>
              <a:rPr lang="da-DK" sz="4400" b="1" i="1" dirty="0">
                <a:latin typeface="Times New Roman" pitchFamily="18" charset="0"/>
                <a:cs typeface="Times New Roman" pitchFamily="18" charset="0"/>
              </a:rPr>
              <a:t>Step -3: Determine the message</a:t>
            </a:r>
            <a:endParaRPr lang="en-IN" sz="44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Grp="1" noChangeAspect="1" noChangeArrowheads="1"/>
          </p:cNvPicPr>
          <p:nvPr>
            <p:ph idx="1"/>
          </p:nvPr>
        </p:nvPicPr>
        <p:blipFill>
          <a:blip r:embed="rId2" cstate="print"/>
          <a:stretch>
            <a:fillRect/>
          </a:stretch>
        </p:blipFill>
        <p:spPr bwMode="auto">
          <a:xfrm>
            <a:off x="706801" y="1872485"/>
            <a:ext cx="7730398" cy="3743268"/>
          </a:xfrm>
          <a:prstGeom prst="rect">
            <a:avLst/>
          </a:prstGeom>
          <a:noFill/>
          <a:ln w="9525">
            <a:noFill/>
            <a:miter lim="800000"/>
            <a:headEnd/>
            <a:tailEnd/>
          </a:ln>
          <a:effectLst/>
        </p:spPr>
      </p:pic>
      <p:sp>
        <p:nvSpPr>
          <p:cNvPr id="2" name="Title 1"/>
          <p:cNvSpPr>
            <a:spLocks noGrp="1"/>
          </p:cNvSpPr>
          <p:nvPr>
            <p:ph type="title"/>
          </p:nvPr>
        </p:nvSpPr>
        <p:spPr/>
        <p:txBody>
          <a:bodyPr>
            <a:normAutofit fontScale="90000"/>
          </a:bodyPr>
          <a:lstStyle/>
          <a:p>
            <a:r>
              <a:rPr lang="en-US" dirty="0"/>
              <a:t>Who is afraid of Public Speaking?</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hutterstock_82834309.jpg"/>
          <p:cNvPicPr>
            <a:picLocks noGrp="1" noChangeAspect="1"/>
          </p:cNvPicPr>
          <p:nvPr>
            <p:ph idx="1"/>
          </p:nvPr>
        </p:nvPicPr>
        <p:blipFill>
          <a:blip r:embed="rId2" cstate="print"/>
          <a:stretch>
            <a:fillRect/>
          </a:stretch>
        </p:blipFill>
        <p:spPr>
          <a:xfrm>
            <a:off x="0" y="1556792"/>
            <a:ext cx="9144000" cy="5301208"/>
          </a:xfrm>
          <a:prstGeom prst="rect">
            <a:avLst/>
          </a:prstGeom>
        </p:spPr>
      </p:pic>
      <p:sp>
        <p:nvSpPr>
          <p:cNvPr id="2" name="Title 1"/>
          <p:cNvSpPr>
            <a:spLocks noGrp="1"/>
          </p:cNvSpPr>
          <p:nvPr>
            <p:ph type="title"/>
          </p:nvPr>
        </p:nvSpPr>
        <p:spPr/>
        <p:txBody>
          <a:bodyPr/>
          <a:lstStyle/>
          <a:p>
            <a:r>
              <a:rPr lang="da-DK" b="1" i="1" dirty="0">
                <a:latin typeface="Times New Roman" pitchFamily="18" charset="0"/>
                <a:cs typeface="Times New Roman" pitchFamily="18" charset="0"/>
              </a:rPr>
              <a:t>                   </a:t>
            </a:r>
            <a:r>
              <a:rPr lang="da-DK" sz="4400" b="1" i="1" dirty="0">
                <a:latin typeface="Times New Roman" pitchFamily="18" charset="0"/>
                <a:cs typeface="Times New Roman" pitchFamily="18" charset="0"/>
              </a:rPr>
              <a:t>Preparation</a:t>
            </a:r>
            <a:endParaRPr lang="en-IN" sz="4400"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da-DK" sz="3600" dirty="0">
              <a:latin typeface="Times New Roman" pitchFamily="18" charset="0"/>
              <a:cs typeface="Times New Roman" pitchFamily="18" charset="0"/>
            </a:endParaRPr>
          </a:p>
          <a:p>
            <a:pPr>
              <a:buNone/>
            </a:pPr>
            <a:r>
              <a:rPr lang="da-DK" sz="3600" dirty="0">
                <a:latin typeface="Times New Roman" pitchFamily="18" charset="0"/>
                <a:cs typeface="Times New Roman" pitchFamily="18" charset="0"/>
              </a:rPr>
              <a:t>1. </a:t>
            </a:r>
            <a:r>
              <a:rPr lang="da-DK" sz="3600" b="1" dirty="0">
                <a:latin typeface="Times New Roman" pitchFamily="18" charset="0"/>
                <a:cs typeface="Times New Roman" pitchFamily="18" charset="0"/>
              </a:rPr>
              <a:t>Subject of presentation:</a:t>
            </a:r>
          </a:p>
          <a:p>
            <a:pPr>
              <a:buFontTx/>
              <a:buNone/>
            </a:pPr>
            <a:r>
              <a:rPr lang="da-DK" sz="3600" b="1" dirty="0">
                <a:latin typeface="Times New Roman" pitchFamily="18" charset="0"/>
                <a:cs typeface="Times New Roman" pitchFamily="18" charset="0"/>
              </a:rPr>
              <a:t>    </a:t>
            </a:r>
            <a:r>
              <a:rPr lang="da-DK" sz="3600" dirty="0">
                <a:latin typeface="Times New Roman" pitchFamily="18" charset="0"/>
                <a:cs typeface="Times New Roman" pitchFamily="18" charset="0"/>
              </a:rPr>
              <a:t>  a) Decide your message in advance</a:t>
            </a:r>
          </a:p>
          <a:p>
            <a:pPr>
              <a:buFontTx/>
              <a:buNone/>
            </a:pPr>
            <a:r>
              <a:rPr lang="da-DK" sz="3600" dirty="0">
                <a:latin typeface="Times New Roman" pitchFamily="18" charset="0"/>
                <a:cs typeface="Times New Roman" pitchFamily="18" charset="0"/>
              </a:rPr>
              <a:t>      b) Have a strong conviction on what </a:t>
            </a:r>
          </a:p>
          <a:p>
            <a:pPr>
              <a:buFontTx/>
              <a:buNone/>
            </a:pPr>
            <a:r>
              <a:rPr lang="da-DK" sz="3600" dirty="0">
                <a:latin typeface="Times New Roman" pitchFamily="18" charset="0"/>
                <a:cs typeface="Times New Roman" pitchFamily="18" charset="0"/>
              </a:rPr>
              <a:t>            you want to talk.</a:t>
            </a:r>
            <a:endParaRPr lang="en-IN" sz="3600" dirty="0">
              <a:latin typeface="Times New Roman" pitchFamily="18" charset="0"/>
              <a:cs typeface="Times New Roman" pitchFamily="18" charset="0"/>
            </a:endParaRPr>
          </a:p>
          <a:p>
            <a:endParaRPr lang="en-IN" dirty="0"/>
          </a:p>
        </p:txBody>
      </p:sp>
      <p:sp>
        <p:nvSpPr>
          <p:cNvPr id="2" name="Title 1"/>
          <p:cNvSpPr>
            <a:spLocks noGrp="1"/>
          </p:cNvSpPr>
          <p:nvPr>
            <p:ph type="title"/>
          </p:nvPr>
        </p:nvSpPr>
        <p:spPr/>
        <p:txBody>
          <a:bodyPr/>
          <a:lstStyle/>
          <a:p>
            <a:r>
              <a:rPr lang="da-DK" b="1" i="1" dirty="0">
                <a:latin typeface="Times New Roman" pitchFamily="18" charset="0"/>
                <a:cs typeface="Times New Roman" pitchFamily="18" charset="0"/>
              </a:rPr>
              <a:t>               Preparation</a:t>
            </a: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11349"/>
            <a:ext cx="8229600" cy="4525963"/>
          </a:xfrm>
        </p:spPr>
        <p:txBody>
          <a:bodyPr/>
          <a:lstStyle/>
          <a:p>
            <a:pPr>
              <a:buNone/>
            </a:pPr>
            <a:r>
              <a:rPr lang="en-US" sz="3200" b="1" dirty="0">
                <a:latin typeface="Times New Roman" pitchFamily="18" charset="0"/>
                <a:cs typeface="Times New Roman" pitchFamily="18" charset="0"/>
              </a:rPr>
              <a:t>2.Structure</a:t>
            </a:r>
          </a:p>
          <a:p>
            <a:r>
              <a:rPr lang="en-US" sz="3200" dirty="0">
                <a:latin typeface="Times New Roman" pitchFamily="18" charset="0"/>
                <a:cs typeface="Times New Roman" pitchFamily="18" charset="0"/>
              </a:rPr>
              <a:t>Write your presentation in this order:</a:t>
            </a:r>
          </a:p>
          <a:p>
            <a:pPr lvl="0">
              <a:buFont typeface="Wingdings" pitchFamily="2" charset="2"/>
              <a:buChar char="ü"/>
            </a:pPr>
            <a:r>
              <a:rPr lang="en-US" sz="3200" dirty="0">
                <a:latin typeface="Times New Roman" pitchFamily="18" charset="0"/>
                <a:cs typeface="Times New Roman" pitchFamily="18" charset="0"/>
              </a:rPr>
              <a:t>Objective</a:t>
            </a:r>
          </a:p>
          <a:p>
            <a:pPr lvl="0">
              <a:buFont typeface="Wingdings" pitchFamily="2" charset="2"/>
              <a:buChar char="ü"/>
            </a:pPr>
            <a:r>
              <a:rPr lang="en-US" sz="3200" dirty="0">
                <a:latin typeface="Times New Roman" pitchFamily="18" charset="0"/>
                <a:cs typeface="Times New Roman" pitchFamily="18" charset="0"/>
              </a:rPr>
              <a:t>Beginning or introduction</a:t>
            </a:r>
          </a:p>
          <a:p>
            <a:pPr lvl="0">
              <a:buFont typeface="Wingdings" pitchFamily="2" charset="2"/>
              <a:buChar char="ü"/>
            </a:pPr>
            <a:r>
              <a:rPr lang="en-US" sz="3200" dirty="0">
                <a:latin typeface="Times New Roman" pitchFamily="18" charset="0"/>
                <a:cs typeface="Times New Roman" pitchFamily="18" charset="0"/>
              </a:rPr>
              <a:t>Main content</a:t>
            </a:r>
          </a:p>
          <a:p>
            <a:pPr lvl="0">
              <a:buFont typeface="Wingdings" pitchFamily="2" charset="2"/>
              <a:buChar char="ü"/>
            </a:pPr>
            <a:r>
              <a:rPr lang="en-US" sz="3200" dirty="0">
                <a:latin typeface="Times New Roman" pitchFamily="18" charset="0"/>
                <a:cs typeface="Times New Roman" pitchFamily="18" charset="0"/>
              </a:rPr>
              <a:t>Summary, conclusion and recommendations</a:t>
            </a:r>
          </a:p>
          <a:p>
            <a:pPr lvl="0">
              <a:buFont typeface="Wingdings" pitchFamily="2" charset="2"/>
              <a:buChar char="ü"/>
            </a:pPr>
            <a:r>
              <a:rPr lang="en-US" sz="3200" dirty="0">
                <a:latin typeface="Times New Roman" pitchFamily="18" charset="0"/>
                <a:cs typeface="Times New Roman" pitchFamily="18" charset="0"/>
              </a:rPr>
              <a:t>Questions </a:t>
            </a:r>
          </a:p>
          <a:p>
            <a:pPr>
              <a:buNone/>
            </a:pPr>
            <a:endParaRPr lang="en-US" dirty="0"/>
          </a:p>
        </p:txBody>
      </p:sp>
      <p:sp>
        <p:nvSpPr>
          <p:cNvPr id="2" name="Title 1"/>
          <p:cNvSpPr>
            <a:spLocks noGrp="1"/>
          </p:cNvSpPr>
          <p:nvPr>
            <p:ph type="title"/>
          </p:nvPr>
        </p:nvSpPr>
        <p:spPr/>
        <p:txBody>
          <a:bodyPr/>
          <a:lstStyle/>
          <a:p>
            <a:r>
              <a:rPr lang="da-DK" b="1" i="1" dirty="0">
                <a:latin typeface="Times New Roman" pitchFamily="18" charset="0"/>
                <a:cs typeface="Times New Roman" pitchFamily="18" charset="0"/>
              </a:rPr>
              <a:t>              Preparation</a:t>
            </a: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971600" y="1556793"/>
            <a:ext cx="2376264" cy="1224136"/>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5000" lnSpcReduction="10000"/>
          </a:bodyPr>
          <a:lstStyle/>
          <a:p>
            <a:pPr algn="ctr">
              <a:buNone/>
            </a:pPr>
            <a:r>
              <a:rPr lang="en-US" sz="3200" b="1" dirty="0"/>
              <a:t>Introduction</a:t>
            </a:r>
            <a:r>
              <a:rPr lang="en-US" dirty="0"/>
              <a:t> </a:t>
            </a:r>
          </a:p>
        </p:txBody>
      </p:sp>
      <p:sp>
        <p:nvSpPr>
          <p:cNvPr id="2" name="Title 1"/>
          <p:cNvSpPr>
            <a:spLocks noGrp="1"/>
          </p:cNvSpPr>
          <p:nvPr>
            <p:ph type="title"/>
          </p:nvPr>
        </p:nvSpPr>
        <p:spPr/>
        <p:txBody>
          <a:bodyPr/>
          <a:lstStyle/>
          <a:p>
            <a:r>
              <a:rPr lang="da-DK" b="1" i="1" dirty="0">
                <a:latin typeface="Times New Roman" pitchFamily="18" charset="0"/>
                <a:cs typeface="Times New Roman" pitchFamily="18" charset="0"/>
              </a:rPr>
              <a:t>                    Preparation  </a:t>
            </a:r>
            <a:endParaRPr lang="en-IN" dirty="0"/>
          </a:p>
        </p:txBody>
      </p:sp>
      <p:sp>
        <p:nvSpPr>
          <p:cNvPr id="5" name="Down Arrow Callout 4"/>
          <p:cNvSpPr/>
          <p:nvPr/>
        </p:nvSpPr>
        <p:spPr>
          <a:xfrm>
            <a:off x="971600" y="3212976"/>
            <a:ext cx="2438400" cy="1447800"/>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Main theme</a:t>
            </a:r>
          </a:p>
        </p:txBody>
      </p:sp>
      <p:sp>
        <p:nvSpPr>
          <p:cNvPr id="6" name="Down Arrow Callout 5"/>
          <p:cNvSpPr/>
          <p:nvPr/>
        </p:nvSpPr>
        <p:spPr>
          <a:xfrm>
            <a:off x="899592" y="5085184"/>
            <a:ext cx="2438400" cy="1447800"/>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summary/</a:t>
            </a:r>
          </a:p>
          <a:p>
            <a:pPr algn="ctr"/>
            <a:r>
              <a:rPr lang="en-US" sz="2800" b="1" dirty="0"/>
              <a:t>Conclusion</a:t>
            </a:r>
          </a:p>
        </p:txBody>
      </p:sp>
      <p:sp>
        <p:nvSpPr>
          <p:cNvPr id="7" name="Right Arrow 6"/>
          <p:cNvSpPr/>
          <p:nvPr/>
        </p:nvSpPr>
        <p:spPr>
          <a:xfrm>
            <a:off x="4283968" y="1988840"/>
            <a:ext cx="1219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4283968" y="3429000"/>
            <a:ext cx="1219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4355976" y="5229200"/>
            <a:ext cx="1219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715000" y="1676400"/>
            <a:ext cx="32004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Grab the audience attention</a:t>
            </a:r>
          </a:p>
        </p:txBody>
      </p:sp>
      <p:sp>
        <p:nvSpPr>
          <p:cNvPr id="13" name="Oval 12"/>
          <p:cNvSpPr/>
          <p:nvPr/>
        </p:nvSpPr>
        <p:spPr>
          <a:xfrm>
            <a:off x="5724128" y="3284984"/>
            <a:ext cx="32004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content should be relevant to topic</a:t>
            </a:r>
          </a:p>
        </p:txBody>
      </p:sp>
      <p:sp>
        <p:nvSpPr>
          <p:cNvPr id="14" name="Oval 13"/>
          <p:cNvSpPr/>
          <p:nvPr/>
        </p:nvSpPr>
        <p:spPr>
          <a:xfrm>
            <a:off x="5724128" y="4869160"/>
            <a:ext cx="3200400"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Key message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Tx/>
              <a:buNone/>
            </a:pPr>
            <a:r>
              <a:rPr lang="da-DK" sz="3200" dirty="0">
                <a:latin typeface="Times New Roman" pitchFamily="18" charset="0"/>
                <a:cs typeface="Times New Roman" pitchFamily="18" charset="0"/>
              </a:rPr>
              <a:t>3.</a:t>
            </a:r>
            <a:r>
              <a:rPr lang="da-DK" sz="3200" b="1" dirty="0">
                <a:latin typeface="Times New Roman" pitchFamily="18" charset="0"/>
                <a:cs typeface="Times New Roman" pitchFamily="18" charset="0"/>
              </a:rPr>
              <a:t> Rehearse in private:</a:t>
            </a:r>
          </a:p>
          <a:p>
            <a:pPr>
              <a:buFontTx/>
              <a:buNone/>
            </a:pPr>
            <a:r>
              <a:rPr lang="da-DK" sz="3200" b="1" dirty="0">
                <a:latin typeface="Times New Roman" pitchFamily="18" charset="0"/>
                <a:cs typeface="Times New Roman" pitchFamily="18" charset="0"/>
              </a:rPr>
              <a:t>   </a:t>
            </a:r>
            <a:r>
              <a:rPr lang="da-DK" sz="3200" dirty="0">
                <a:latin typeface="Times New Roman" pitchFamily="18" charset="0"/>
                <a:cs typeface="Times New Roman" pitchFamily="18" charset="0"/>
              </a:rPr>
              <a:t> You need to practice  delivery of presentation.     </a:t>
            </a:r>
          </a:p>
          <a:p>
            <a:pPr>
              <a:buFontTx/>
              <a:buNone/>
            </a:pPr>
            <a:r>
              <a:rPr lang="da-DK" sz="3200" dirty="0">
                <a:latin typeface="Times New Roman" pitchFamily="18" charset="0"/>
                <a:cs typeface="Times New Roman" pitchFamily="18" charset="0"/>
              </a:rPr>
              <a:t>    Because, ’Practice makes a person perfect’. </a:t>
            </a:r>
            <a:endParaRPr lang="en-IN" sz="3200"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da-DK" b="1" i="1" dirty="0">
                <a:latin typeface="Times New Roman" pitchFamily="18" charset="0"/>
                <a:cs typeface="Times New Roman" pitchFamily="18" charset="0"/>
              </a:rPr>
              <a:t>                  Preparation</a:t>
            </a:r>
            <a:endParaRPr lang="en-IN" dirty="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20688"/>
            <a:ext cx="8229600" cy="5386603"/>
          </a:xfrm>
        </p:spPr>
        <p:txBody>
          <a:bodyPr/>
          <a:lstStyle/>
          <a:p>
            <a:pPr lvl="0"/>
            <a:r>
              <a:rPr lang="en-US" sz="2800" dirty="0"/>
              <a:t>Rehearse all points what you prepare.</a:t>
            </a:r>
          </a:p>
          <a:p>
            <a:pPr lvl="0"/>
            <a:r>
              <a:rPr lang="en-US" sz="2800" dirty="0"/>
              <a:t>Rehearse with all visual aids and handouts.</a:t>
            </a:r>
          </a:p>
          <a:p>
            <a:pPr lvl="0"/>
            <a:r>
              <a:rPr lang="en-US" sz="2800" dirty="0"/>
              <a:t>Practice again and again to manage time.</a:t>
            </a:r>
          </a:p>
          <a:p>
            <a:pPr lvl="0"/>
            <a:r>
              <a:rPr lang="en-US" sz="2800" dirty="0"/>
              <a:t>Rehearse in front of mirror or a friend</a:t>
            </a:r>
          </a:p>
          <a:p>
            <a:pPr lvl="0">
              <a:buNone/>
            </a:pPr>
            <a:r>
              <a:rPr lang="en-US" sz="2800" dirty="0"/>
              <a:t>  </a:t>
            </a:r>
            <a:r>
              <a:rPr lang="en-US" dirty="0"/>
              <a:t>   </a:t>
            </a:r>
          </a:p>
          <a:p>
            <a:endParaRPr lang="en-US" dirty="0"/>
          </a:p>
          <a:p>
            <a:endParaRPr lang="en-IN" dirty="0"/>
          </a:p>
        </p:txBody>
      </p:sp>
      <p:pic>
        <p:nvPicPr>
          <p:cNvPr id="4" name="Picture 3" descr="How-You-See-Yourself.gif"/>
          <p:cNvPicPr>
            <a:picLocks noChangeAspect="1"/>
          </p:cNvPicPr>
          <p:nvPr/>
        </p:nvPicPr>
        <p:blipFill>
          <a:blip r:embed="rId2" cstate="print"/>
          <a:stretch>
            <a:fillRect/>
          </a:stretch>
        </p:blipFill>
        <p:spPr>
          <a:xfrm>
            <a:off x="4211960" y="3501008"/>
            <a:ext cx="1666875" cy="1905000"/>
          </a:xfrm>
          <a:prstGeom prst="rect">
            <a:avLst/>
          </a:prstGeom>
        </p:spPr>
      </p:pic>
      <p:pic>
        <p:nvPicPr>
          <p:cNvPr id="5" name="Picture 4" descr="cartoon-alarm-clock-21464295.jpg"/>
          <p:cNvPicPr>
            <a:picLocks noChangeAspect="1"/>
          </p:cNvPicPr>
          <p:nvPr/>
        </p:nvPicPr>
        <p:blipFill>
          <a:blip r:embed="rId3" cstate="print"/>
          <a:stretch>
            <a:fillRect/>
          </a:stretch>
        </p:blipFill>
        <p:spPr>
          <a:xfrm rot="561809">
            <a:off x="5811525" y="4565714"/>
            <a:ext cx="2125425" cy="2133600"/>
          </a:xfrm>
          <a:prstGeom prst="rect">
            <a:avLst/>
          </a:prstGeom>
        </p:spPr>
      </p:pic>
      <p:pic>
        <p:nvPicPr>
          <p:cNvPr id="6" name="Picture 5" descr="cartoon_friend_by_ginovanta-d32ym3l.jpg"/>
          <p:cNvPicPr>
            <a:picLocks noChangeAspect="1"/>
          </p:cNvPicPr>
          <p:nvPr/>
        </p:nvPicPr>
        <p:blipFill>
          <a:blip r:embed="rId4" cstate="print"/>
          <a:stretch>
            <a:fillRect/>
          </a:stretch>
        </p:blipFill>
        <p:spPr>
          <a:xfrm>
            <a:off x="7164288" y="2996952"/>
            <a:ext cx="1752600" cy="17526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da-DK" b="1" dirty="0"/>
          </a:p>
          <a:p>
            <a:r>
              <a:rPr lang="da-DK" sz="3600" b="1" dirty="0">
                <a:latin typeface="Times New Roman" pitchFamily="18" charset="0"/>
                <a:cs typeface="Times New Roman" pitchFamily="18" charset="0"/>
              </a:rPr>
              <a:t>4. Keep notes to a minimum: </a:t>
            </a:r>
          </a:p>
          <a:p>
            <a:pPr>
              <a:buFontTx/>
              <a:buNone/>
            </a:pPr>
            <a:r>
              <a:rPr lang="da-DK" sz="3600" b="1" dirty="0">
                <a:latin typeface="Times New Roman" pitchFamily="18" charset="0"/>
                <a:cs typeface="Times New Roman" pitchFamily="18" charset="0"/>
              </a:rPr>
              <a:t>        -</a:t>
            </a:r>
            <a:r>
              <a:rPr lang="da-DK" sz="3600" dirty="0">
                <a:latin typeface="Times New Roman" pitchFamily="18" charset="0"/>
                <a:cs typeface="Times New Roman" pitchFamily="18" charset="0"/>
              </a:rPr>
              <a:t>If necessary, use Index Cards.</a:t>
            </a:r>
          </a:p>
          <a:p>
            <a:pPr>
              <a:buFontTx/>
              <a:buNone/>
            </a:pPr>
            <a:r>
              <a:rPr lang="da-DK" sz="3600" dirty="0">
                <a:latin typeface="Times New Roman" pitchFamily="18" charset="0"/>
                <a:cs typeface="Times New Roman" pitchFamily="18" charset="0"/>
              </a:rPr>
              <a:t>        -Jot down the main points</a:t>
            </a:r>
            <a:endParaRPr lang="en-IN" sz="3600" dirty="0">
              <a:latin typeface="Times New Roman" pitchFamily="18" charset="0"/>
              <a:cs typeface="Times New Roman" pitchFamily="18" charset="0"/>
            </a:endParaRPr>
          </a:p>
          <a:p>
            <a:endParaRPr lang="en-IN" dirty="0"/>
          </a:p>
        </p:txBody>
      </p:sp>
      <p:sp>
        <p:nvSpPr>
          <p:cNvPr id="2" name="Title 1"/>
          <p:cNvSpPr>
            <a:spLocks noGrp="1"/>
          </p:cNvSpPr>
          <p:nvPr>
            <p:ph type="title"/>
          </p:nvPr>
        </p:nvSpPr>
        <p:spPr/>
        <p:txBody>
          <a:bodyPr/>
          <a:lstStyle/>
          <a:p>
            <a:r>
              <a:rPr lang="da-DK" b="1" i="1" dirty="0">
                <a:latin typeface="Times New Roman" pitchFamily="18" charset="0"/>
                <a:cs typeface="Times New Roman" pitchFamily="18" charset="0"/>
              </a:rPr>
              <a:t>Preparation</a:t>
            </a:r>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Nanda\Pictures\Work Photos\Public Speaking-6.jpg"/>
          <p:cNvPicPr>
            <a:picLocks noGrp="1" noChangeAspect="1" noChangeArrowheads="1"/>
          </p:cNvPicPr>
          <p:nvPr>
            <p:ph idx="1"/>
          </p:nvPr>
        </p:nvPicPr>
        <p:blipFill>
          <a:blip r:embed="rId2" cstate="print"/>
          <a:srcRect/>
          <a:stretch>
            <a:fillRect/>
          </a:stretch>
        </p:blipFill>
        <p:spPr>
          <a:xfrm>
            <a:off x="971600" y="1268760"/>
            <a:ext cx="7380312" cy="4824536"/>
          </a:xfrm>
          <a:noFill/>
        </p:spPr>
      </p:pic>
      <p:sp>
        <p:nvSpPr>
          <p:cNvPr id="2" name="Title 1"/>
          <p:cNvSpPr>
            <a:spLocks noGrp="1"/>
          </p:cNvSpPr>
          <p:nvPr>
            <p:ph type="title"/>
          </p:nvPr>
        </p:nvSpPr>
        <p:spPr/>
        <p:txBody>
          <a:bodyPr/>
          <a:lstStyle/>
          <a:p>
            <a:r>
              <a:rPr lang="da-DK" b="1" i="1" dirty="0">
                <a:latin typeface="Times New Roman" pitchFamily="18" charset="0"/>
                <a:cs typeface="Times New Roman" pitchFamily="18" charset="0"/>
              </a:rPr>
              <a:t>5.Conquer Nervousness</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endParaRPr lang="da-DK" dirty="0">
              <a:latin typeface="Times New Roman" pitchFamily="18" charset="0"/>
              <a:cs typeface="Times New Roman" pitchFamily="18" charset="0"/>
            </a:endParaRPr>
          </a:p>
          <a:p>
            <a:r>
              <a:rPr lang="da-DK" sz="3200" dirty="0">
                <a:latin typeface="Times New Roman" pitchFamily="18" charset="0"/>
                <a:cs typeface="Times New Roman" pitchFamily="18" charset="0"/>
              </a:rPr>
              <a:t>Sometimes an </a:t>
            </a:r>
          </a:p>
          <a:p>
            <a:pPr>
              <a:buFontTx/>
              <a:buNone/>
            </a:pPr>
            <a:r>
              <a:rPr lang="da-DK" sz="3200" dirty="0">
                <a:latin typeface="Times New Roman" pitchFamily="18" charset="0"/>
                <a:cs typeface="Times New Roman" pitchFamily="18" charset="0"/>
              </a:rPr>
              <a:t>   audience may seem</a:t>
            </a:r>
          </a:p>
          <a:p>
            <a:pPr>
              <a:buFontTx/>
              <a:buNone/>
            </a:pPr>
            <a:r>
              <a:rPr lang="da-DK" sz="3200" dirty="0">
                <a:latin typeface="Times New Roman" pitchFamily="18" charset="0"/>
                <a:cs typeface="Times New Roman" pitchFamily="18" charset="0"/>
              </a:rPr>
              <a:t>   intimidating</a:t>
            </a:r>
          </a:p>
          <a:p>
            <a:r>
              <a:rPr lang="da-DK" sz="3200" dirty="0">
                <a:latin typeface="Times New Roman" pitchFamily="18" charset="0"/>
                <a:cs typeface="Times New Roman" pitchFamily="18" charset="0"/>
              </a:rPr>
              <a:t>But always remember            </a:t>
            </a:r>
          </a:p>
          <a:p>
            <a:pPr>
              <a:buFontTx/>
              <a:buNone/>
            </a:pPr>
            <a:r>
              <a:rPr lang="da-DK" sz="3200" dirty="0">
                <a:latin typeface="Times New Roman" pitchFamily="18" charset="0"/>
                <a:cs typeface="Times New Roman" pitchFamily="18" charset="0"/>
              </a:rPr>
              <a:t>   they are also people</a:t>
            </a:r>
          </a:p>
          <a:p>
            <a:pPr>
              <a:buFontTx/>
              <a:buNone/>
            </a:pPr>
            <a:r>
              <a:rPr lang="da-DK" sz="3200" dirty="0">
                <a:latin typeface="Times New Roman" pitchFamily="18" charset="0"/>
                <a:cs typeface="Times New Roman" pitchFamily="18" charset="0"/>
              </a:rPr>
              <a:t>   like you.</a:t>
            </a:r>
          </a:p>
          <a:p>
            <a:pPr>
              <a:buFontTx/>
              <a:buNone/>
            </a:pPr>
            <a:r>
              <a:rPr lang="da-DK" sz="3200" dirty="0">
                <a:latin typeface="Times New Roman" pitchFamily="18" charset="0"/>
                <a:cs typeface="Times New Roman" pitchFamily="18" charset="0"/>
              </a:rPr>
              <a:t>  * Imagine that you are addressing your friends</a:t>
            </a:r>
            <a:endParaRPr lang="en-IN" sz="3200"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da-DK" b="1" i="1" dirty="0"/>
              <a:t>         </a:t>
            </a:r>
            <a:r>
              <a:rPr lang="da-DK" b="1" i="1" dirty="0">
                <a:latin typeface="Times New Roman" pitchFamily="18" charset="0"/>
                <a:cs typeface="Times New Roman" pitchFamily="18" charset="0"/>
              </a:rPr>
              <a:t>Don’t Be Afraid</a:t>
            </a:r>
            <a:endParaRPr lang="en-IN" dirty="0">
              <a:latin typeface="Times New Roman" pitchFamily="18" charset="0"/>
              <a:cs typeface="Times New Roman" pitchFamily="18" charset="0"/>
            </a:endParaRPr>
          </a:p>
        </p:txBody>
      </p:sp>
      <p:pic>
        <p:nvPicPr>
          <p:cNvPr id="4" name="Picture 7" descr="Audience"/>
          <p:cNvPicPr>
            <a:picLocks noChangeAspect="1" noChangeArrowheads="1"/>
          </p:cNvPicPr>
          <p:nvPr/>
        </p:nvPicPr>
        <p:blipFill>
          <a:blip r:embed="rId2" cstate="print"/>
          <a:srcRect/>
          <a:stretch>
            <a:fillRect/>
          </a:stretch>
        </p:blipFill>
        <p:spPr>
          <a:xfrm>
            <a:off x="5580112" y="2204864"/>
            <a:ext cx="3024138" cy="302448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Tx/>
              <a:buNone/>
            </a:pPr>
            <a:r>
              <a:rPr lang="da-DK" sz="3600" b="1" dirty="0">
                <a:latin typeface="Times New Roman" pitchFamily="18" charset="0"/>
                <a:cs typeface="Times New Roman" pitchFamily="18" charset="0"/>
              </a:rPr>
              <a:t>Try to conquer  nervousness:</a:t>
            </a:r>
          </a:p>
          <a:p>
            <a:pPr>
              <a:buFontTx/>
              <a:buNone/>
            </a:pPr>
            <a:r>
              <a:rPr lang="da-DK" sz="3600" dirty="0">
                <a:latin typeface="Times New Roman" pitchFamily="18" charset="0"/>
                <a:cs typeface="Times New Roman" pitchFamily="18" charset="0"/>
              </a:rPr>
              <a:t>* Try to minimize your</a:t>
            </a:r>
          </a:p>
          <a:p>
            <a:pPr>
              <a:buFontTx/>
              <a:buNone/>
            </a:pPr>
            <a:r>
              <a:rPr lang="da-DK" sz="3600" dirty="0">
                <a:latin typeface="Times New Roman" pitchFamily="18" charset="0"/>
                <a:cs typeface="Times New Roman" pitchFamily="18" charset="0"/>
              </a:rPr>
              <a:t>    stage-fear.</a:t>
            </a:r>
          </a:p>
          <a:p>
            <a:r>
              <a:rPr lang="da-DK" sz="3600" dirty="0">
                <a:latin typeface="Times New Roman" pitchFamily="18" charset="0"/>
                <a:cs typeface="Times New Roman" pitchFamily="18" charset="0"/>
              </a:rPr>
              <a:t>Take deep breath and try to relax.</a:t>
            </a:r>
          </a:p>
          <a:p>
            <a:r>
              <a:rPr lang="da-DK" sz="3600" dirty="0">
                <a:latin typeface="Times New Roman" pitchFamily="18" charset="0"/>
                <a:cs typeface="Times New Roman" pitchFamily="18" charset="0"/>
              </a:rPr>
              <a:t>If required, drink little water.</a:t>
            </a:r>
          </a:p>
          <a:p>
            <a:endParaRPr lang="en-IN" dirty="0"/>
          </a:p>
        </p:txBody>
      </p:sp>
      <p:sp>
        <p:nvSpPr>
          <p:cNvPr id="2" name="Title 1"/>
          <p:cNvSpPr>
            <a:spLocks noGrp="1"/>
          </p:cNvSpPr>
          <p:nvPr>
            <p:ph type="title"/>
          </p:nvPr>
        </p:nvSpPr>
        <p:spPr/>
        <p:txBody>
          <a:bodyPr/>
          <a:lstStyle/>
          <a:p>
            <a:r>
              <a:rPr lang="da-DK" b="1" i="1" dirty="0">
                <a:latin typeface="Times New Roman" pitchFamily="18" charset="0"/>
                <a:cs typeface="Times New Roman" pitchFamily="18" charset="0"/>
              </a:rPr>
              <a:t>                      Preparation</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Grp="1" noChangeAspect="1" noChangeArrowheads="1"/>
          </p:cNvPicPr>
          <p:nvPr>
            <p:ph idx="1"/>
          </p:nvPr>
        </p:nvPicPr>
        <p:blipFill>
          <a:blip r:embed="rId2" cstate="print"/>
          <a:stretch>
            <a:fillRect/>
          </a:stretch>
        </p:blipFill>
        <p:spPr bwMode="auto">
          <a:xfrm>
            <a:off x="459701" y="1481138"/>
            <a:ext cx="8224597" cy="4468142"/>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a:t>Top 10 Global Fears</a:t>
            </a:r>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da-DK" sz="3600" b="1" dirty="0">
                <a:latin typeface="Times New Roman" pitchFamily="18" charset="0"/>
                <a:cs typeface="Times New Roman" pitchFamily="18" charset="0"/>
              </a:rPr>
              <a:t>6.Concentrate on topic &amp;</a:t>
            </a:r>
          </a:p>
          <a:p>
            <a:pPr>
              <a:buFontTx/>
              <a:buNone/>
            </a:pPr>
            <a:r>
              <a:rPr lang="da-DK" sz="3600" b="1" dirty="0">
                <a:latin typeface="Times New Roman" pitchFamily="18" charset="0"/>
                <a:cs typeface="Times New Roman" pitchFamily="18" charset="0"/>
              </a:rPr>
              <a:t>   not the audience.</a:t>
            </a:r>
          </a:p>
          <a:p>
            <a:r>
              <a:rPr lang="da-DK" sz="3600" dirty="0">
                <a:latin typeface="Times New Roman" pitchFamily="18" charset="0"/>
                <a:cs typeface="Times New Roman" pitchFamily="18" charset="0"/>
              </a:rPr>
              <a:t>Remember-” </a:t>
            </a:r>
            <a:r>
              <a:rPr lang="da-DK" sz="3600" b="1" i="1" dirty="0">
                <a:latin typeface="Times New Roman" pitchFamily="18" charset="0"/>
                <a:cs typeface="Times New Roman" pitchFamily="18" charset="0"/>
              </a:rPr>
              <a:t>Winners             </a:t>
            </a:r>
          </a:p>
          <a:p>
            <a:pPr>
              <a:buFontTx/>
              <a:buNone/>
            </a:pPr>
            <a:r>
              <a:rPr lang="da-DK" sz="3600" b="1" i="1" dirty="0">
                <a:latin typeface="Times New Roman" pitchFamily="18" charset="0"/>
                <a:cs typeface="Times New Roman" pitchFamily="18" charset="0"/>
              </a:rPr>
              <a:t>    continue, losers stop.</a:t>
            </a:r>
            <a:r>
              <a:rPr lang="da-DK" sz="3600" dirty="0">
                <a:latin typeface="Times New Roman" pitchFamily="18" charset="0"/>
                <a:cs typeface="Times New Roman" pitchFamily="18" charset="0"/>
              </a:rPr>
              <a:t>”</a:t>
            </a:r>
            <a:endParaRPr lang="en-IN" sz="3600" dirty="0">
              <a:latin typeface="Times New Roman" pitchFamily="18" charset="0"/>
              <a:cs typeface="Times New Roman" pitchFamily="18" charset="0"/>
            </a:endParaRPr>
          </a:p>
          <a:p>
            <a:endParaRPr lang="en-IN" dirty="0"/>
          </a:p>
        </p:txBody>
      </p:sp>
      <p:sp>
        <p:nvSpPr>
          <p:cNvPr id="2" name="Title 1"/>
          <p:cNvSpPr>
            <a:spLocks noGrp="1"/>
          </p:cNvSpPr>
          <p:nvPr>
            <p:ph type="title"/>
          </p:nvPr>
        </p:nvSpPr>
        <p:spPr/>
        <p:txBody>
          <a:bodyPr/>
          <a:lstStyle/>
          <a:p>
            <a:r>
              <a:rPr lang="da-DK" b="1" i="1" dirty="0">
                <a:latin typeface="Times New Roman" pitchFamily="18" charset="0"/>
                <a:cs typeface="Times New Roman" pitchFamily="18" charset="0"/>
              </a:rPr>
              <a:t>Preparation</a:t>
            </a:r>
            <a:endParaRPr lang="en-IN" dirty="0"/>
          </a:p>
        </p:txBody>
      </p:sp>
      <p:pic>
        <p:nvPicPr>
          <p:cNvPr id="4" name="Picture 2" descr="C:\Users\Nanda\Pictures\Work Photos\pUBLIC sPEAKING-10.jpg"/>
          <p:cNvPicPr>
            <a:picLocks noChangeAspect="1" noChangeArrowheads="1"/>
          </p:cNvPicPr>
          <p:nvPr/>
        </p:nvPicPr>
        <p:blipFill>
          <a:blip r:embed="rId2" cstate="print"/>
          <a:srcRect/>
          <a:stretch>
            <a:fillRect/>
          </a:stretch>
        </p:blipFill>
        <p:spPr>
          <a:xfrm>
            <a:off x="5580062" y="1989138"/>
            <a:ext cx="3563937" cy="486886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            Preparation material </a:t>
            </a:r>
          </a:p>
        </p:txBody>
      </p:sp>
      <p:sp>
        <p:nvSpPr>
          <p:cNvPr id="3" name="Content Placeholder 2"/>
          <p:cNvSpPr>
            <a:spLocks noGrp="1"/>
          </p:cNvSpPr>
          <p:nvPr>
            <p:ph idx="1"/>
          </p:nvPr>
        </p:nvSpPr>
        <p:spPr/>
        <p:txBody>
          <a:bodyPr/>
          <a:lstStyle/>
          <a:p>
            <a:r>
              <a:rPr lang="en-US" sz="3200" dirty="0">
                <a:latin typeface="Times New Roman" pitchFamily="18" charset="0"/>
                <a:cs typeface="Times New Roman" pitchFamily="18" charset="0"/>
              </a:rPr>
              <a:t>You can use following items to make the content of your presentation:</a:t>
            </a:r>
          </a:p>
          <a:p>
            <a:pPr lvl="0">
              <a:buFont typeface="Wingdings" pitchFamily="2" charset="2"/>
              <a:buChar char="ü"/>
            </a:pPr>
            <a:r>
              <a:rPr lang="en-US" sz="3200" dirty="0">
                <a:latin typeface="Times New Roman" pitchFamily="18" charset="0"/>
                <a:cs typeface="Times New Roman" pitchFamily="18" charset="0"/>
              </a:rPr>
              <a:t>Handouts</a:t>
            </a:r>
          </a:p>
          <a:p>
            <a:pPr lvl="0">
              <a:buFont typeface="Wingdings" pitchFamily="2" charset="2"/>
              <a:buChar char="ü"/>
            </a:pPr>
            <a:r>
              <a:rPr lang="en-US" sz="3200" dirty="0">
                <a:latin typeface="Times New Roman" pitchFamily="18" charset="0"/>
                <a:cs typeface="Times New Roman" pitchFamily="18" charset="0"/>
              </a:rPr>
              <a:t>Personal notes</a:t>
            </a:r>
          </a:p>
          <a:p>
            <a:pPr lvl="0">
              <a:buFont typeface="Wingdings" pitchFamily="2" charset="2"/>
              <a:buChar char="ü"/>
            </a:pPr>
            <a:r>
              <a:rPr lang="en-US" sz="3200" dirty="0">
                <a:latin typeface="Times New Roman" pitchFamily="18" charset="0"/>
                <a:cs typeface="Times New Roman" pitchFamily="18" charset="0"/>
              </a:rPr>
              <a:t>Internet</a:t>
            </a:r>
          </a:p>
          <a:p>
            <a:pPr lvl="0">
              <a:buFont typeface="Wingdings" pitchFamily="2" charset="2"/>
              <a:buChar char="ü"/>
            </a:pPr>
            <a:r>
              <a:rPr lang="en-US" sz="3200" dirty="0">
                <a:latin typeface="Times New Roman" pitchFamily="18" charset="0"/>
                <a:cs typeface="Times New Roman" pitchFamily="18" charset="0"/>
              </a:rPr>
              <a:t>Visual aids</a:t>
            </a:r>
          </a:p>
          <a:p>
            <a:endParaRPr lang="en-US" dirty="0"/>
          </a:p>
        </p:txBody>
      </p:sp>
      <p:pic>
        <p:nvPicPr>
          <p:cNvPr id="4" name="Picture 3" descr="books1.jpg"/>
          <p:cNvPicPr>
            <a:picLocks noChangeAspect="1"/>
          </p:cNvPicPr>
          <p:nvPr/>
        </p:nvPicPr>
        <p:blipFill>
          <a:blip r:embed="rId2" cstate="print"/>
          <a:stretch>
            <a:fillRect/>
          </a:stretch>
        </p:blipFill>
        <p:spPr>
          <a:xfrm>
            <a:off x="5997892" y="2286000"/>
            <a:ext cx="3146108" cy="2362200"/>
          </a:xfrm>
          <a:prstGeom prst="rect">
            <a:avLst/>
          </a:prstGeom>
        </p:spPr>
      </p:pic>
      <p:pic>
        <p:nvPicPr>
          <p:cNvPr id="5" name="Picture 4" descr="handouts.gif"/>
          <p:cNvPicPr>
            <a:picLocks noChangeAspect="1"/>
          </p:cNvPicPr>
          <p:nvPr/>
        </p:nvPicPr>
        <p:blipFill>
          <a:blip r:embed="rId3" cstate="print"/>
          <a:stretch>
            <a:fillRect/>
          </a:stretch>
        </p:blipFill>
        <p:spPr>
          <a:xfrm>
            <a:off x="3124200" y="3657600"/>
            <a:ext cx="2609850" cy="2600325"/>
          </a:xfrm>
          <a:prstGeom prst="rect">
            <a:avLst/>
          </a:prstGeom>
        </p:spPr>
      </p:pic>
      <p:pic>
        <p:nvPicPr>
          <p:cNvPr id="6" name="Picture 5" descr="imagem_internet2008.jpg"/>
          <p:cNvPicPr>
            <a:picLocks noChangeAspect="1"/>
          </p:cNvPicPr>
          <p:nvPr/>
        </p:nvPicPr>
        <p:blipFill>
          <a:blip r:embed="rId4" cstate="print"/>
          <a:stretch>
            <a:fillRect/>
          </a:stretch>
        </p:blipFill>
        <p:spPr>
          <a:xfrm>
            <a:off x="6248400" y="4824222"/>
            <a:ext cx="2124329" cy="2033778"/>
          </a:xfrm>
          <a:prstGeom prst="rect">
            <a:avLst/>
          </a:prstGeom>
        </p:spPr>
      </p:pic>
    </p:spTree>
  </p:cSld>
  <p:clrMapOvr>
    <a:masterClrMapping/>
  </p:clrMapOvr>
  <p:transition>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da-DK" b="1" i="1" dirty="0"/>
              <a:t>                      </a:t>
            </a:r>
          </a:p>
          <a:p>
            <a:pPr>
              <a:buNone/>
            </a:pPr>
            <a:r>
              <a:rPr lang="da-DK" b="1" i="1" dirty="0"/>
              <a:t>                        </a:t>
            </a:r>
          </a:p>
          <a:p>
            <a:pPr>
              <a:buNone/>
            </a:pPr>
            <a:r>
              <a:rPr lang="da-DK" sz="4800" b="1" i="1" dirty="0">
                <a:latin typeface="Times New Roman" pitchFamily="18" charset="0"/>
                <a:cs typeface="Times New Roman" pitchFamily="18" charset="0"/>
              </a:rPr>
              <a:t>              The Delivery</a:t>
            </a:r>
            <a:endParaRPr lang="en-IN" sz="4800" dirty="0">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1600" y="1600200"/>
            <a:ext cx="7715200" cy="4525963"/>
          </a:xfrm>
        </p:spPr>
        <p:txBody>
          <a:bodyPr/>
          <a:lstStyle/>
          <a:p>
            <a:pPr>
              <a:buNone/>
            </a:pPr>
            <a:endParaRPr lang="da-DK" sz="4000" dirty="0">
              <a:latin typeface="Times New Roman" pitchFamily="18" charset="0"/>
              <a:cs typeface="Times New Roman" pitchFamily="18" charset="0"/>
            </a:endParaRPr>
          </a:p>
          <a:p>
            <a:r>
              <a:rPr lang="da-DK" sz="4000" dirty="0">
                <a:latin typeface="Times New Roman" pitchFamily="18" charset="0"/>
                <a:cs typeface="Times New Roman" pitchFamily="18" charset="0"/>
              </a:rPr>
              <a:t>The Eyes</a:t>
            </a:r>
          </a:p>
          <a:p>
            <a:r>
              <a:rPr lang="da-DK" sz="4000" dirty="0">
                <a:latin typeface="Times New Roman" pitchFamily="18" charset="0"/>
                <a:cs typeface="Times New Roman" pitchFamily="18" charset="0"/>
              </a:rPr>
              <a:t>The Voice</a:t>
            </a:r>
          </a:p>
          <a:p>
            <a:r>
              <a:rPr lang="da-DK" sz="4000" dirty="0">
                <a:latin typeface="Times New Roman" pitchFamily="18" charset="0"/>
                <a:cs typeface="Times New Roman" pitchFamily="18" charset="0"/>
              </a:rPr>
              <a:t>Expression          </a:t>
            </a:r>
          </a:p>
          <a:p>
            <a:r>
              <a:rPr lang="da-DK" sz="4000" dirty="0">
                <a:latin typeface="Times New Roman" pitchFamily="18" charset="0"/>
                <a:cs typeface="Times New Roman" pitchFamily="18" charset="0"/>
              </a:rPr>
              <a:t>The Body</a:t>
            </a:r>
            <a:endParaRPr lang="en-IN" sz="4000" dirty="0">
              <a:latin typeface="Times New Roman" pitchFamily="18" charset="0"/>
              <a:cs typeface="Times New Roman" pitchFamily="18" charset="0"/>
            </a:endParaRPr>
          </a:p>
          <a:p>
            <a:endParaRPr lang="en-IN" dirty="0"/>
          </a:p>
        </p:txBody>
      </p:sp>
      <p:sp>
        <p:nvSpPr>
          <p:cNvPr id="2" name="Title 1"/>
          <p:cNvSpPr>
            <a:spLocks noGrp="1"/>
          </p:cNvSpPr>
          <p:nvPr>
            <p:ph type="title"/>
          </p:nvPr>
        </p:nvSpPr>
        <p:spPr/>
        <p:txBody>
          <a:bodyPr>
            <a:normAutofit fontScale="90000"/>
          </a:bodyPr>
          <a:lstStyle/>
          <a:p>
            <a:br>
              <a:rPr lang="da-DK" b="1" i="1" dirty="0">
                <a:latin typeface="Times New Roman" pitchFamily="18" charset="0"/>
                <a:cs typeface="Times New Roman" pitchFamily="18" charset="0"/>
              </a:rPr>
            </a:br>
            <a:r>
              <a:rPr lang="da-DK" b="1" i="1" dirty="0">
                <a:latin typeface="Times New Roman" pitchFamily="18" charset="0"/>
                <a:cs typeface="Times New Roman" pitchFamily="18" charset="0"/>
              </a:rPr>
              <a:t>The Delivery</a:t>
            </a:r>
            <a:br>
              <a:rPr lang="en-IN" dirty="0">
                <a:latin typeface="Times New Roman" pitchFamily="18" charset="0"/>
                <a:cs typeface="Times New Roman" pitchFamily="18" charset="0"/>
              </a:rPr>
            </a:br>
            <a:endParaRPr lang="en-IN" dirty="0"/>
          </a:p>
        </p:txBody>
      </p:sp>
      <p:pic>
        <p:nvPicPr>
          <p:cNvPr id="4" name="Content Placeholder 6" descr="Business02"/>
          <p:cNvPicPr>
            <a:picLocks noChangeAspect="1" noChangeArrowheads="1"/>
          </p:cNvPicPr>
          <p:nvPr/>
        </p:nvPicPr>
        <p:blipFill>
          <a:blip r:embed="rId2" cstate="print"/>
          <a:srcRect/>
          <a:stretch>
            <a:fillRect/>
          </a:stretch>
        </p:blipFill>
        <p:spPr>
          <a:xfrm>
            <a:off x="4500563" y="2276474"/>
            <a:ext cx="4643437" cy="458152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a:buFontTx/>
              <a:buNone/>
            </a:pPr>
            <a:r>
              <a:rPr lang="da-DK" sz="3600" b="1" dirty="0">
                <a:latin typeface="Times New Roman" pitchFamily="18" charset="0"/>
                <a:cs typeface="Times New Roman" pitchFamily="18" charset="0"/>
              </a:rPr>
              <a:t>”Tell them what you are going to tell them”</a:t>
            </a:r>
          </a:p>
          <a:p>
            <a:pPr>
              <a:buFontTx/>
              <a:buNone/>
            </a:pPr>
            <a:r>
              <a:rPr lang="da-DK" sz="3600" b="1" dirty="0">
                <a:latin typeface="Times New Roman" pitchFamily="18" charset="0"/>
                <a:cs typeface="Times New Roman" pitchFamily="18" charset="0"/>
              </a:rPr>
              <a:t>     - </a:t>
            </a:r>
            <a:r>
              <a:rPr lang="da-DK" sz="3600" dirty="0">
                <a:latin typeface="Times New Roman" pitchFamily="18" charset="0"/>
                <a:cs typeface="Times New Roman" pitchFamily="18" charset="0"/>
              </a:rPr>
              <a:t>Set the tone</a:t>
            </a:r>
          </a:p>
          <a:p>
            <a:pPr>
              <a:buFontTx/>
              <a:buNone/>
            </a:pPr>
            <a:r>
              <a:rPr lang="da-DK" sz="3600" b="1" dirty="0">
                <a:latin typeface="Times New Roman" pitchFamily="18" charset="0"/>
                <a:cs typeface="Times New Roman" pitchFamily="18" charset="0"/>
              </a:rPr>
              <a:t>     - </a:t>
            </a:r>
            <a:r>
              <a:rPr lang="da-DK" sz="3600" dirty="0">
                <a:latin typeface="Times New Roman" pitchFamily="18" charset="0"/>
                <a:cs typeface="Times New Roman" pitchFamily="18" charset="0"/>
              </a:rPr>
              <a:t>Capture your </a:t>
            </a:r>
          </a:p>
          <a:p>
            <a:pPr>
              <a:buFontTx/>
              <a:buNone/>
            </a:pPr>
            <a:r>
              <a:rPr lang="da-DK" sz="3600" dirty="0">
                <a:latin typeface="Times New Roman" pitchFamily="18" charset="0"/>
                <a:cs typeface="Times New Roman" pitchFamily="18" charset="0"/>
              </a:rPr>
              <a:t>        audience’s attention</a:t>
            </a:r>
          </a:p>
          <a:p>
            <a:pPr>
              <a:buFontTx/>
              <a:buNone/>
            </a:pPr>
            <a:r>
              <a:rPr lang="da-DK" sz="3600" dirty="0">
                <a:latin typeface="Times New Roman" pitchFamily="18" charset="0"/>
                <a:cs typeface="Times New Roman" pitchFamily="18" charset="0"/>
              </a:rPr>
              <a:t>     - Build rapport</a:t>
            </a:r>
          </a:p>
          <a:p>
            <a:pPr>
              <a:buFontTx/>
              <a:buNone/>
            </a:pPr>
            <a:r>
              <a:rPr lang="da-DK" sz="3600" dirty="0">
                <a:latin typeface="Times New Roman" pitchFamily="18" charset="0"/>
                <a:cs typeface="Times New Roman" pitchFamily="18" charset="0"/>
              </a:rPr>
              <a:t>     - Tailor your opener to your </a:t>
            </a:r>
          </a:p>
          <a:p>
            <a:pPr>
              <a:buFontTx/>
              <a:buNone/>
            </a:pPr>
            <a:r>
              <a:rPr lang="da-DK" sz="3600" dirty="0">
                <a:latin typeface="Times New Roman" pitchFamily="18" charset="0"/>
                <a:cs typeface="Times New Roman" pitchFamily="18" charset="0"/>
              </a:rPr>
              <a:t>        audience</a:t>
            </a:r>
          </a:p>
          <a:p>
            <a:pPr>
              <a:buFontTx/>
              <a:buNone/>
            </a:pPr>
            <a:r>
              <a:rPr lang="da-DK" sz="3600" dirty="0"/>
              <a:t>                </a:t>
            </a:r>
            <a:endParaRPr lang="en-IN" sz="3600" dirty="0"/>
          </a:p>
          <a:p>
            <a:endParaRPr lang="en-IN" dirty="0"/>
          </a:p>
        </p:txBody>
      </p:sp>
      <p:sp>
        <p:nvSpPr>
          <p:cNvPr id="2" name="Title 1"/>
          <p:cNvSpPr>
            <a:spLocks noGrp="1"/>
          </p:cNvSpPr>
          <p:nvPr>
            <p:ph type="title"/>
          </p:nvPr>
        </p:nvSpPr>
        <p:spPr>
          <a:xfrm>
            <a:off x="395536" y="341784"/>
            <a:ext cx="8229600" cy="1143000"/>
          </a:xfrm>
        </p:spPr>
        <p:txBody>
          <a:bodyPr>
            <a:normAutofit fontScale="90000"/>
          </a:bodyPr>
          <a:lstStyle/>
          <a:p>
            <a:pPr algn="ctr"/>
            <a:r>
              <a:rPr lang="da-DK" b="1" i="1" dirty="0">
                <a:latin typeface="Times New Roman" pitchFamily="18" charset="0"/>
                <a:cs typeface="Times New Roman" pitchFamily="18" charset="0"/>
              </a:rPr>
              <a:t>Organizing your Delivery-</a:t>
            </a:r>
            <a:br>
              <a:rPr lang="da-DK" b="1" i="1" dirty="0">
                <a:latin typeface="Times New Roman" pitchFamily="18" charset="0"/>
                <a:cs typeface="Times New Roman" pitchFamily="18" charset="0"/>
              </a:rPr>
            </a:br>
            <a:r>
              <a:rPr lang="da-DK" b="1" i="1" dirty="0">
                <a:latin typeface="Times New Roman" pitchFamily="18" charset="0"/>
                <a:cs typeface="Times New Roman" pitchFamily="18" charset="0"/>
              </a:rPr>
              <a:t>The Opener</a:t>
            </a:r>
            <a:endParaRPr lang="en-IN" dirty="0">
              <a:latin typeface="Times New Roman" pitchFamily="18" charset="0"/>
              <a:cs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da-DK" sz="4000" b="1" dirty="0">
                <a:latin typeface="Times New Roman" pitchFamily="18" charset="0"/>
                <a:cs typeface="Times New Roman" pitchFamily="18" charset="0"/>
              </a:rPr>
              <a:t> Introduction:</a:t>
            </a:r>
          </a:p>
          <a:p>
            <a:pPr>
              <a:buNone/>
            </a:pPr>
            <a:r>
              <a:rPr lang="da-DK" sz="4000" dirty="0">
                <a:latin typeface="Times New Roman" pitchFamily="18" charset="0"/>
                <a:cs typeface="Times New Roman" pitchFamily="18" charset="0"/>
              </a:rPr>
              <a:t>   a)  Start with a bang to get </a:t>
            </a:r>
          </a:p>
          <a:p>
            <a:pPr>
              <a:buFontTx/>
              <a:buNone/>
            </a:pPr>
            <a:r>
              <a:rPr lang="da-DK" sz="4000" dirty="0">
                <a:latin typeface="Times New Roman" pitchFamily="18" charset="0"/>
                <a:cs typeface="Times New Roman" pitchFamily="18" charset="0"/>
              </a:rPr>
              <a:t>          attention.</a:t>
            </a:r>
          </a:p>
          <a:p>
            <a:pPr>
              <a:buFontTx/>
              <a:buNone/>
            </a:pPr>
            <a:r>
              <a:rPr lang="da-DK" sz="4000" dirty="0">
                <a:latin typeface="Times New Roman" pitchFamily="18" charset="0"/>
                <a:cs typeface="Times New Roman" pitchFamily="18" charset="0"/>
              </a:rPr>
              <a:t>          Start with an ice-breaker such</a:t>
            </a:r>
          </a:p>
          <a:p>
            <a:pPr>
              <a:buFontTx/>
              <a:buNone/>
            </a:pPr>
            <a:r>
              <a:rPr lang="da-DK" sz="4000" dirty="0">
                <a:latin typeface="Times New Roman" pitchFamily="18" charset="0"/>
                <a:cs typeface="Times New Roman" pitchFamily="18" charset="0"/>
              </a:rPr>
              <a:t>          as a story, joke or a quotation.</a:t>
            </a:r>
          </a:p>
          <a:p>
            <a:pPr>
              <a:buFontTx/>
              <a:buNone/>
            </a:pPr>
            <a:endParaRPr lang="da-DK" b="1" dirty="0"/>
          </a:p>
          <a:p>
            <a:endParaRPr lang="en-IN" dirty="0"/>
          </a:p>
        </p:txBody>
      </p:sp>
      <p:sp>
        <p:nvSpPr>
          <p:cNvPr id="2" name="Title 1"/>
          <p:cNvSpPr>
            <a:spLocks noGrp="1"/>
          </p:cNvSpPr>
          <p:nvPr>
            <p:ph type="title"/>
          </p:nvPr>
        </p:nvSpPr>
        <p:spPr/>
        <p:txBody>
          <a:bodyPr/>
          <a:lstStyle/>
          <a:p>
            <a:r>
              <a:rPr lang="da-DK" b="1" i="1" dirty="0">
                <a:latin typeface="Times New Roman" pitchFamily="18" charset="0"/>
                <a:cs typeface="Times New Roman" pitchFamily="18" charset="0"/>
              </a:rPr>
              <a:t>                  The Opener</a:t>
            </a:r>
            <a:endParaRPr lang="en-IN" dirty="0">
              <a:latin typeface="Times New Roman" pitchFamily="18" charset="0"/>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1600" y="1484784"/>
            <a:ext cx="7715200" cy="4525963"/>
          </a:xfrm>
        </p:spPr>
        <p:txBody>
          <a:bodyPr/>
          <a:lstStyle/>
          <a:p>
            <a:pPr>
              <a:buNone/>
            </a:pPr>
            <a:endParaRPr lang="da-DK" dirty="0">
              <a:latin typeface="Times New Roman" pitchFamily="18" charset="0"/>
              <a:cs typeface="Times New Roman" pitchFamily="18" charset="0"/>
            </a:endParaRPr>
          </a:p>
          <a:p>
            <a:pPr>
              <a:buNone/>
            </a:pPr>
            <a:r>
              <a:rPr lang="da-DK" sz="4000" dirty="0">
                <a:latin typeface="Times New Roman" pitchFamily="18" charset="0"/>
                <a:cs typeface="Times New Roman" pitchFamily="18" charset="0"/>
              </a:rPr>
              <a:t>b) Be warm and friendly</a:t>
            </a:r>
          </a:p>
          <a:p>
            <a:pPr>
              <a:buFontTx/>
              <a:buNone/>
            </a:pPr>
            <a:endParaRPr lang="da-DK" sz="4000" dirty="0">
              <a:latin typeface="Times New Roman" pitchFamily="18" charset="0"/>
              <a:cs typeface="Times New Roman" pitchFamily="18" charset="0"/>
            </a:endParaRPr>
          </a:p>
          <a:p>
            <a:pPr>
              <a:buNone/>
            </a:pPr>
            <a:r>
              <a:rPr lang="da-DK" sz="4000" dirty="0">
                <a:latin typeface="Times New Roman" pitchFamily="18" charset="0"/>
                <a:cs typeface="Times New Roman" pitchFamily="18" charset="0"/>
              </a:rPr>
              <a:t>c)  Provide facts &amp; figures        </a:t>
            </a:r>
          </a:p>
          <a:p>
            <a:pPr>
              <a:buFontTx/>
              <a:buNone/>
            </a:pPr>
            <a:endParaRPr lang="da-DK" sz="4000" dirty="0">
              <a:latin typeface="Times New Roman" pitchFamily="18" charset="0"/>
              <a:cs typeface="Times New Roman" pitchFamily="18" charset="0"/>
            </a:endParaRPr>
          </a:p>
          <a:p>
            <a:pPr>
              <a:buNone/>
            </a:pPr>
            <a:r>
              <a:rPr lang="da-DK" sz="4000" dirty="0">
                <a:latin typeface="Times New Roman" pitchFamily="18" charset="0"/>
                <a:cs typeface="Times New Roman" pitchFamily="18" charset="0"/>
              </a:rPr>
              <a:t>d) Throw out a question</a:t>
            </a:r>
            <a:endParaRPr lang="en-IN" sz="4000" dirty="0">
              <a:latin typeface="Times New Roman" pitchFamily="18" charset="0"/>
              <a:cs typeface="Times New Roman" pitchFamily="18" charset="0"/>
            </a:endParaRPr>
          </a:p>
          <a:p>
            <a:endParaRPr lang="en-IN" dirty="0"/>
          </a:p>
        </p:txBody>
      </p:sp>
      <p:sp>
        <p:nvSpPr>
          <p:cNvPr id="2" name="Title 1"/>
          <p:cNvSpPr>
            <a:spLocks noGrp="1"/>
          </p:cNvSpPr>
          <p:nvPr>
            <p:ph type="title"/>
          </p:nvPr>
        </p:nvSpPr>
        <p:spPr/>
        <p:txBody>
          <a:bodyPr/>
          <a:lstStyle/>
          <a:p>
            <a:r>
              <a:rPr lang="da-DK" b="1" i="1" dirty="0">
                <a:latin typeface="Times New Roman" pitchFamily="18" charset="0"/>
                <a:cs typeface="Times New Roman" pitchFamily="18" charset="0"/>
              </a:rPr>
              <a:t>                    The Opener</a:t>
            </a:r>
            <a:endParaRPr lang="en-IN" dirty="0"/>
          </a:p>
        </p:txBody>
      </p:sp>
      <p:pic>
        <p:nvPicPr>
          <p:cNvPr id="4" name="Picture 2" descr="C:\Users\Nanda\Pictures\Work Photos\Public Speaking-8.jpg"/>
          <p:cNvPicPr>
            <a:picLocks noChangeAspect="1" noChangeArrowheads="1"/>
          </p:cNvPicPr>
          <p:nvPr/>
        </p:nvPicPr>
        <p:blipFill>
          <a:blip r:embed="rId2" cstate="print"/>
          <a:srcRect/>
          <a:stretch>
            <a:fillRect/>
          </a:stretch>
        </p:blipFill>
        <p:spPr>
          <a:xfrm>
            <a:off x="6588224" y="2564904"/>
            <a:ext cx="2071688" cy="27479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7643192" cy="4525963"/>
          </a:xfrm>
        </p:spPr>
        <p:txBody>
          <a:bodyPr>
            <a:noAutofit/>
          </a:bodyPr>
          <a:lstStyle/>
          <a:p>
            <a:endParaRPr lang="da-DK" sz="4000" dirty="0">
              <a:latin typeface="Times New Roman" pitchFamily="18" charset="0"/>
              <a:cs typeface="Times New Roman" pitchFamily="18" charset="0"/>
            </a:endParaRPr>
          </a:p>
          <a:p>
            <a:r>
              <a:rPr lang="da-DK" sz="4000" dirty="0">
                <a:latin typeface="Times New Roman" pitchFamily="18" charset="0"/>
                <a:cs typeface="Times New Roman" pitchFamily="18" charset="0"/>
              </a:rPr>
              <a:t> </a:t>
            </a:r>
            <a:r>
              <a:rPr lang="da-DK" sz="4000" b="1" dirty="0">
                <a:latin typeface="Times New Roman" pitchFamily="18" charset="0"/>
                <a:cs typeface="Times New Roman" pitchFamily="18" charset="0"/>
              </a:rPr>
              <a:t>Say it</a:t>
            </a:r>
          </a:p>
          <a:p>
            <a:pPr>
              <a:buFontTx/>
              <a:buNone/>
            </a:pPr>
            <a:r>
              <a:rPr lang="da-DK" sz="4000" b="1" dirty="0">
                <a:latin typeface="Times New Roman" pitchFamily="18" charset="0"/>
                <a:cs typeface="Times New Roman" pitchFamily="18" charset="0"/>
              </a:rPr>
              <a:t>    - </a:t>
            </a:r>
            <a:r>
              <a:rPr lang="da-DK" sz="4000" dirty="0">
                <a:latin typeface="Times New Roman" pitchFamily="18" charset="0"/>
                <a:cs typeface="Times New Roman" pitchFamily="18" charset="0"/>
              </a:rPr>
              <a:t>Organize the </a:t>
            </a:r>
          </a:p>
          <a:p>
            <a:pPr>
              <a:buFontTx/>
              <a:buNone/>
            </a:pPr>
            <a:r>
              <a:rPr lang="da-DK" sz="4000" dirty="0">
                <a:latin typeface="Times New Roman" pitchFamily="18" charset="0"/>
                <a:cs typeface="Times New Roman" pitchFamily="18" charset="0"/>
              </a:rPr>
              <a:t>      presentation around</a:t>
            </a:r>
          </a:p>
          <a:p>
            <a:pPr>
              <a:buFontTx/>
              <a:buNone/>
            </a:pPr>
            <a:r>
              <a:rPr lang="da-DK" sz="4000" dirty="0">
                <a:latin typeface="Times New Roman" pitchFamily="18" charset="0"/>
                <a:cs typeface="Times New Roman" pitchFamily="18" charset="0"/>
              </a:rPr>
              <a:t>      main aspects of the</a:t>
            </a:r>
          </a:p>
          <a:p>
            <a:pPr>
              <a:buFontTx/>
              <a:buNone/>
            </a:pPr>
            <a:r>
              <a:rPr lang="da-DK" sz="4000" dirty="0">
                <a:latin typeface="Times New Roman" pitchFamily="18" charset="0"/>
                <a:cs typeface="Times New Roman" pitchFamily="18" charset="0"/>
              </a:rPr>
              <a:t>      subject.</a:t>
            </a:r>
          </a:p>
          <a:p>
            <a:pPr>
              <a:buFontTx/>
              <a:buNone/>
            </a:pPr>
            <a:r>
              <a:rPr lang="da-DK" sz="4000" b="1" dirty="0">
                <a:latin typeface="Times New Roman" pitchFamily="18" charset="0"/>
                <a:cs typeface="Times New Roman" pitchFamily="18" charset="0"/>
              </a:rPr>
              <a:t> </a:t>
            </a:r>
            <a:endParaRPr lang="en-IN" sz="4000"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da-DK" b="1" i="1" dirty="0">
                <a:latin typeface="Times New Roman" pitchFamily="18" charset="0"/>
                <a:cs typeface="Times New Roman" pitchFamily="18" charset="0"/>
              </a:rPr>
              <a:t>Organizing The Delivery (Middle)</a:t>
            </a:r>
            <a:endParaRPr lang="en-IN" dirty="0">
              <a:latin typeface="Times New Roman" pitchFamily="18" charset="0"/>
              <a:cs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da-DK" dirty="0"/>
              <a:t> </a:t>
            </a:r>
            <a:r>
              <a:rPr lang="da-DK" sz="3200" dirty="0">
                <a:latin typeface="Times New Roman" pitchFamily="18" charset="0"/>
                <a:cs typeface="Times New Roman" pitchFamily="18" charset="0"/>
              </a:rPr>
              <a:t>SMILE</a:t>
            </a:r>
          </a:p>
          <a:p>
            <a:r>
              <a:rPr lang="da-DK" sz="3200" dirty="0">
                <a:latin typeface="Times New Roman" pitchFamily="18" charset="0"/>
                <a:cs typeface="Times New Roman" pitchFamily="18" charset="0"/>
              </a:rPr>
              <a:t>Make Eye-Contact</a:t>
            </a:r>
          </a:p>
          <a:p>
            <a:r>
              <a:rPr lang="da-DK" sz="3200" dirty="0">
                <a:latin typeface="Times New Roman" pitchFamily="18" charset="0"/>
                <a:cs typeface="Times New Roman" pitchFamily="18" charset="0"/>
              </a:rPr>
              <a:t>Do not lock your arms</a:t>
            </a:r>
          </a:p>
          <a:p>
            <a:r>
              <a:rPr lang="da-DK" sz="3200" dirty="0">
                <a:latin typeface="Times New Roman" pitchFamily="18" charset="0"/>
                <a:cs typeface="Times New Roman" pitchFamily="18" charset="0"/>
              </a:rPr>
              <a:t>Knees unlocked, head up,    </a:t>
            </a:r>
          </a:p>
          <a:p>
            <a:r>
              <a:rPr lang="da-DK" sz="3200" dirty="0">
                <a:latin typeface="Times New Roman" pitchFamily="18" charset="0"/>
                <a:cs typeface="Times New Roman" pitchFamily="18" charset="0"/>
              </a:rPr>
              <a:t>Move</a:t>
            </a:r>
          </a:p>
          <a:p>
            <a:r>
              <a:rPr lang="da-DK" sz="3200" dirty="0">
                <a:latin typeface="Times New Roman" pitchFamily="18" charset="0"/>
                <a:cs typeface="Times New Roman" pitchFamily="18" charset="0"/>
              </a:rPr>
              <a:t>Connect with the audience</a:t>
            </a:r>
          </a:p>
          <a:p>
            <a:r>
              <a:rPr lang="da-DK" sz="3200" dirty="0">
                <a:latin typeface="Times New Roman" pitchFamily="18" charset="0"/>
                <a:cs typeface="Times New Roman" pitchFamily="18" charset="0"/>
              </a:rPr>
              <a:t>Breathe &amp; Relax</a:t>
            </a:r>
          </a:p>
          <a:p>
            <a:endParaRPr lang="en-IN" dirty="0"/>
          </a:p>
        </p:txBody>
      </p:sp>
      <p:sp>
        <p:nvSpPr>
          <p:cNvPr id="2" name="Title 1"/>
          <p:cNvSpPr>
            <a:spLocks noGrp="1"/>
          </p:cNvSpPr>
          <p:nvPr>
            <p:ph type="title"/>
          </p:nvPr>
        </p:nvSpPr>
        <p:spPr/>
        <p:txBody>
          <a:bodyPr>
            <a:normAutofit/>
          </a:bodyPr>
          <a:lstStyle/>
          <a:p>
            <a:r>
              <a:rPr lang="da-DK" b="1" i="1" dirty="0">
                <a:latin typeface="Times New Roman" pitchFamily="18" charset="0"/>
                <a:cs typeface="Times New Roman" pitchFamily="18" charset="0"/>
              </a:rPr>
              <a:t>Body Language during presentation</a:t>
            </a:r>
            <a:endParaRPr lang="en-IN" dirty="0">
              <a:latin typeface="Times New Roman" pitchFamily="18" charset="0"/>
              <a:cs typeface="Times New Roman" pitchFamily="18" charset="0"/>
            </a:endParaRPr>
          </a:p>
        </p:txBody>
      </p:sp>
      <p:pic>
        <p:nvPicPr>
          <p:cNvPr id="4" name="Picture 5" descr="C:\Users\Nanda\Pictures\Work Photos\Public Speaking-9.jpg"/>
          <p:cNvPicPr>
            <a:picLocks noChangeAspect="1" noChangeArrowheads="1"/>
          </p:cNvPicPr>
          <p:nvPr/>
        </p:nvPicPr>
        <p:blipFill>
          <a:blip r:embed="rId2" cstate="print"/>
          <a:srcRect/>
          <a:stretch>
            <a:fillRect/>
          </a:stretch>
        </p:blipFill>
        <p:spPr>
          <a:xfrm>
            <a:off x="5580063" y="2060575"/>
            <a:ext cx="2736850" cy="288131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a:latin typeface="Times New Roman" pitchFamily="18" charset="0"/>
                <a:cs typeface="Times New Roman" pitchFamily="18" charset="0"/>
              </a:rPr>
              <a:t>Look at audience’s faces, not above their heads</a:t>
            </a:r>
          </a:p>
          <a:p>
            <a:r>
              <a:rPr lang="en-IN" dirty="0">
                <a:latin typeface="Times New Roman" pitchFamily="18" charset="0"/>
                <a:cs typeface="Times New Roman" pitchFamily="18" charset="0"/>
              </a:rPr>
              <a:t>If an interview or business meeting…look at the decision makers as well as everyone else</a:t>
            </a:r>
          </a:p>
          <a:p>
            <a:r>
              <a:rPr lang="en-IN" dirty="0">
                <a:latin typeface="Times New Roman" pitchFamily="18" charset="0"/>
                <a:cs typeface="Times New Roman" pitchFamily="18" charset="0"/>
              </a:rPr>
              <a:t>Vary where and who you look at</a:t>
            </a:r>
          </a:p>
          <a:p>
            <a:r>
              <a:rPr lang="en-IN" dirty="0">
                <a:latin typeface="Times New Roman" pitchFamily="18" charset="0"/>
                <a:cs typeface="Times New Roman" pitchFamily="18" charset="0"/>
              </a:rPr>
              <a:t>Look at faces for 3-5 seconds and then move on to the next person</a:t>
            </a:r>
          </a:p>
          <a:p>
            <a:r>
              <a:rPr lang="en-IN" dirty="0">
                <a:latin typeface="Times New Roman" pitchFamily="18" charset="0"/>
                <a:cs typeface="Times New Roman" pitchFamily="18" charset="0"/>
              </a:rPr>
              <a:t>Do not look away from audience for more than 10 seconds</a:t>
            </a:r>
          </a:p>
          <a:p>
            <a:r>
              <a:rPr lang="en-IN" dirty="0">
                <a:latin typeface="Times New Roman" pitchFamily="18" charset="0"/>
                <a:cs typeface="Times New Roman" pitchFamily="18" charset="0"/>
              </a:rPr>
              <a:t>Looking at a person keeps them engaged</a:t>
            </a:r>
          </a:p>
          <a:p>
            <a:endParaRPr lang="en-IN" dirty="0"/>
          </a:p>
        </p:txBody>
      </p:sp>
      <p:sp>
        <p:nvSpPr>
          <p:cNvPr id="3" name="Title 2"/>
          <p:cNvSpPr>
            <a:spLocks noGrp="1"/>
          </p:cNvSpPr>
          <p:nvPr>
            <p:ph type="title"/>
          </p:nvPr>
        </p:nvSpPr>
        <p:spPr/>
        <p:txBody>
          <a:bodyPr>
            <a:normAutofit fontScale="90000"/>
          </a:bodyPr>
          <a:lstStyle/>
          <a:p>
            <a:r>
              <a:rPr lang="en-IN" dirty="0"/>
              <a:t>                   </a:t>
            </a:r>
            <a:br>
              <a:rPr lang="en-IN" dirty="0"/>
            </a:br>
            <a:r>
              <a:rPr lang="en-IN" dirty="0"/>
              <a:t>                       </a:t>
            </a:r>
            <a:r>
              <a:rPr lang="en-IN" i="1" dirty="0">
                <a:latin typeface="Times New Roman" pitchFamily="18" charset="0"/>
                <a:cs typeface="Times New Roman" pitchFamily="18" charset="0"/>
              </a:rPr>
              <a:t>Eyes</a:t>
            </a:r>
            <a:br>
              <a:rPr lang="en-IN" i="1" dirty="0">
                <a:latin typeface="Times New Roman" pitchFamily="18" charset="0"/>
                <a:cs typeface="Times New Roman" pitchFamily="18" charset="0"/>
              </a:rPr>
            </a:br>
            <a:endParaRPr lang="en-IN" i="1"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IN" dirty="0"/>
          </a:p>
          <a:p>
            <a:r>
              <a:rPr lang="en-IN" sz="4000" dirty="0">
                <a:latin typeface="Times New Roman" pitchFamily="18" charset="0"/>
                <a:cs typeface="Times New Roman" pitchFamily="18" charset="0"/>
              </a:rPr>
              <a:t>“A structured, prepared and speech-based means of communicating information, or ideas to a group of interested people, in order  to inform or persuade them.’’</a:t>
            </a:r>
          </a:p>
        </p:txBody>
      </p:sp>
      <p:sp>
        <p:nvSpPr>
          <p:cNvPr id="2" name="Title 1"/>
          <p:cNvSpPr>
            <a:spLocks noGrp="1"/>
          </p:cNvSpPr>
          <p:nvPr>
            <p:ph type="title"/>
          </p:nvPr>
        </p:nvSpPr>
        <p:spPr/>
        <p:txBody>
          <a:bodyPr/>
          <a:lstStyle/>
          <a:p>
            <a:pPr algn="ctr"/>
            <a:r>
              <a:rPr lang="en-IN" i="1" dirty="0">
                <a:latin typeface="Times New Roman" pitchFamily="18" charset="0"/>
                <a:cs typeface="Times New Roman" pitchFamily="18" charset="0"/>
              </a:rPr>
              <a:t>What is a Presentation?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latin typeface="Times New Roman" pitchFamily="18" charset="0"/>
                <a:cs typeface="Times New Roman" pitchFamily="18" charset="0"/>
              </a:rPr>
              <a:t>Louder and clear than your normal pitch.</a:t>
            </a:r>
          </a:p>
          <a:p>
            <a:pPr lvl="0"/>
            <a:r>
              <a:rPr lang="en-US" dirty="0">
                <a:latin typeface="Times New Roman" pitchFamily="18" charset="0"/>
                <a:cs typeface="Times New Roman" pitchFamily="18" charset="0"/>
              </a:rPr>
              <a:t>Vary pitch and volume.</a:t>
            </a:r>
            <a:endParaRPr lang="en-IN" dirty="0">
              <a:latin typeface="Times New Roman" pitchFamily="18" charset="0"/>
              <a:cs typeface="Times New Roman" pitchFamily="18" charset="0"/>
            </a:endParaRPr>
          </a:p>
          <a:p>
            <a:r>
              <a:rPr lang="en-IN" dirty="0">
                <a:latin typeface="Times New Roman" pitchFamily="18" charset="0"/>
                <a:cs typeface="Times New Roman" pitchFamily="18" charset="0"/>
              </a:rPr>
              <a:t>Use active rather than passive verbs</a:t>
            </a:r>
          </a:p>
          <a:p>
            <a:r>
              <a:rPr lang="en-IN" dirty="0">
                <a:latin typeface="Times New Roman" pitchFamily="18" charset="0"/>
                <a:cs typeface="Times New Roman" pitchFamily="18" charset="0"/>
              </a:rPr>
              <a:t>Avoid technical terms, unless you know the audience is familiar with them</a:t>
            </a:r>
          </a:p>
          <a:p>
            <a:r>
              <a:rPr lang="en-IN" dirty="0">
                <a:latin typeface="Times New Roman" pitchFamily="18" charset="0"/>
                <a:cs typeface="Times New Roman" pitchFamily="18" charset="0"/>
              </a:rPr>
              <a:t>Always use your own words and phrases</a:t>
            </a:r>
          </a:p>
          <a:p>
            <a:r>
              <a:rPr lang="en-IN" dirty="0">
                <a:latin typeface="Times New Roman" pitchFamily="18" charset="0"/>
                <a:cs typeface="Times New Roman" pitchFamily="18" charset="0"/>
              </a:rPr>
              <a:t>Cut out jargon</a:t>
            </a:r>
          </a:p>
          <a:p>
            <a:pPr lvl="0"/>
            <a:endParaRPr lang="en-US" dirty="0"/>
          </a:p>
          <a:p>
            <a:pPr>
              <a:buNone/>
            </a:pPr>
            <a:endParaRPr lang="en-US" dirty="0"/>
          </a:p>
          <a:p>
            <a:endParaRPr lang="en-IN" dirty="0"/>
          </a:p>
        </p:txBody>
      </p:sp>
      <p:sp>
        <p:nvSpPr>
          <p:cNvPr id="3" name="Title 2"/>
          <p:cNvSpPr>
            <a:spLocks noGrp="1"/>
          </p:cNvSpPr>
          <p:nvPr>
            <p:ph type="title"/>
          </p:nvPr>
        </p:nvSpPr>
        <p:spPr/>
        <p:txBody>
          <a:bodyPr/>
          <a:lstStyle/>
          <a:p>
            <a:r>
              <a:rPr lang="en-US" sz="4400" dirty="0"/>
              <a:t>                 </a:t>
            </a:r>
            <a:r>
              <a:rPr lang="en-US" sz="4400" i="1" dirty="0">
                <a:latin typeface="Times New Roman" pitchFamily="18" charset="0"/>
                <a:cs typeface="Times New Roman" pitchFamily="18" charset="0"/>
              </a:rPr>
              <a:t>Voice </a:t>
            </a:r>
            <a:endParaRPr lang="en-IN" i="1" dirty="0">
              <a:latin typeface="Times New Roman" pitchFamily="18" charset="0"/>
              <a:cs typeface="Times New Roman" pitchFamily="18" charset="0"/>
            </a:endParaRPr>
          </a:p>
        </p:txBody>
      </p:sp>
      <p:pic>
        <p:nvPicPr>
          <p:cNvPr id="4" name="Picture 3" descr="voice_final_0.png"/>
          <p:cNvPicPr>
            <a:picLocks noChangeAspect="1"/>
          </p:cNvPicPr>
          <p:nvPr/>
        </p:nvPicPr>
        <p:blipFill>
          <a:blip r:embed="rId2" cstate="print"/>
          <a:stretch>
            <a:fillRect/>
          </a:stretch>
        </p:blipFill>
        <p:spPr>
          <a:xfrm>
            <a:off x="2819400" y="3505200"/>
            <a:ext cx="6096000" cy="304800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z="3200" dirty="0">
                <a:latin typeface="Times New Roman" pitchFamily="18" charset="0"/>
                <a:cs typeface="Times New Roman" pitchFamily="18" charset="0"/>
              </a:rPr>
              <a:t>Dark colors read as businesslike.</a:t>
            </a:r>
          </a:p>
          <a:p>
            <a:pPr lvl="0"/>
            <a:r>
              <a:rPr lang="en-US" sz="3200" dirty="0">
                <a:latin typeface="Times New Roman" pitchFamily="18" charset="0"/>
                <a:cs typeface="Times New Roman" pitchFamily="18" charset="0"/>
              </a:rPr>
              <a:t>Wear comfortable shoes to weight your feet evenly.</a:t>
            </a:r>
          </a:p>
          <a:p>
            <a:pPr lvl="0"/>
            <a:r>
              <a:rPr lang="en-US" sz="3200" dirty="0">
                <a:latin typeface="Times New Roman" pitchFamily="18" charset="0"/>
                <a:cs typeface="Times New Roman" pitchFamily="18" charset="0"/>
              </a:rPr>
              <a:t>Allow yourself to move a bit.</a:t>
            </a:r>
          </a:p>
          <a:p>
            <a:pPr lvl="0"/>
            <a:r>
              <a:rPr lang="en-US" sz="3200" dirty="0">
                <a:latin typeface="Times New Roman" pitchFamily="18" charset="0"/>
                <a:cs typeface="Times New Roman" pitchFamily="18" charset="0"/>
              </a:rPr>
              <a:t>Look confident.</a:t>
            </a:r>
          </a:p>
          <a:p>
            <a:endParaRPr lang="en-US" dirty="0"/>
          </a:p>
          <a:p>
            <a:endParaRPr lang="en-IN" dirty="0"/>
          </a:p>
        </p:txBody>
      </p:sp>
      <p:sp>
        <p:nvSpPr>
          <p:cNvPr id="2" name="Title 1"/>
          <p:cNvSpPr>
            <a:spLocks noGrp="1"/>
          </p:cNvSpPr>
          <p:nvPr>
            <p:ph type="title"/>
          </p:nvPr>
        </p:nvSpPr>
        <p:spPr/>
        <p:txBody>
          <a:bodyPr/>
          <a:lstStyle/>
          <a:p>
            <a:r>
              <a:rPr lang="en-US" b="1" dirty="0">
                <a:latin typeface="Times New Roman" pitchFamily="18" charset="0"/>
                <a:cs typeface="Times New Roman" pitchFamily="18" charset="0"/>
              </a:rPr>
              <a:t>                 </a:t>
            </a:r>
            <a:r>
              <a:rPr lang="en-US" b="1" i="1" dirty="0">
                <a:latin typeface="Times New Roman" pitchFamily="18" charset="0"/>
                <a:cs typeface="Times New Roman" pitchFamily="18" charset="0"/>
              </a:rPr>
              <a:t>Appearance </a:t>
            </a:r>
            <a:endParaRPr lang="en-IN" i="1" dirty="0">
              <a:latin typeface="Times New Roman" pitchFamily="18" charset="0"/>
              <a:cs typeface="Times New Roman" pitchFamily="18" charset="0"/>
            </a:endParaRPr>
          </a:p>
        </p:txBody>
      </p:sp>
      <p:pic>
        <p:nvPicPr>
          <p:cNvPr id="4" name="Picture 3" descr="dress-professionally.jpg"/>
          <p:cNvPicPr>
            <a:picLocks noChangeAspect="1"/>
          </p:cNvPicPr>
          <p:nvPr/>
        </p:nvPicPr>
        <p:blipFill>
          <a:blip r:embed="rId2" cstate="print"/>
          <a:stretch>
            <a:fillRect/>
          </a:stretch>
        </p:blipFill>
        <p:spPr>
          <a:xfrm>
            <a:off x="4648200" y="3645024"/>
            <a:ext cx="4495800" cy="298309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ress_code.jpg"/>
          <p:cNvPicPr>
            <a:picLocks noGrp="1" noChangeAspect="1"/>
          </p:cNvPicPr>
          <p:nvPr>
            <p:ph idx="1"/>
          </p:nvPr>
        </p:nvPicPr>
        <p:blipFill>
          <a:blip r:embed="rId2" cstate="print"/>
          <a:stretch>
            <a:fillRect/>
          </a:stretch>
        </p:blipFill>
        <p:spPr>
          <a:xfrm>
            <a:off x="827584" y="1412776"/>
            <a:ext cx="7632848" cy="4464496"/>
          </a:xfrm>
          <a:prstGeom prst="rect">
            <a:avLst/>
          </a:prstGeom>
        </p:spPr>
      </p:pic>
      <p:sp>
        <p:nvSpPr>
          <p:cNvPr id="2" name="Title 1"/>
          <p:cNvSpPr>
            <a:spLocks noGrp="1"/>
          </p:cNvSpPr>
          <p:nvPr>
            <p:ph type="title"/>
          </p:nvPr>
        </p:nvSpPr>
        <p:spPr/>
        <p:txBody>
          <a:bodyPr>
            <a:normAutofit fontScale="90000"/>
          </a:bodyPr>
          <a:lstStyle/>
          <a:p>
            <a:r>
              <a:rPr lang="en-US" b="1" dirty="0"/>
              <a:t>Professionals vs. non professionals</a:t>
            </a:r>
            <a:endParaRPr lang="en-I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Tx/>
              <a:buNone/>
            </a:pPr>
            <a:r>
              <a:rPr lang="da-DK" sz="4000" dirty="0">
                <a:latin typeface="Times New Roman" pitchFamily="18" charset="0"/>
                <a:cs typeface="Times New Roman" pitchFamily="18" charset="0"/>
              </a:rPr>
              <a:t>”Tell them what you have told them”</a:t>
            </a:r>
          </a:p>
          <a:p>
            <a:pPr>
              <a:buFontTx/>
              <a:buNone/>
            </a:pPr>
            <a:r>
              <a:rPr lang="da-DK" sz="4000" dirty="0">
                <a:latin typeface="Times New Roman" pitchFamily="18" charset="0"/>
                <a:cs typeface="Times New Roman" pitchFamily="18" charset="0"/>
              </a:rPr>
              <a:t>     </a:t>
            </a:r>
            <a:r>
              <a:rPr lang="da-DK" sz="3200" dirty="0">
                <a:latin typeface="Times New Roman" pitchFamily="18" charset="0"/>
                <a:cs typeface="Times New Roman" pitchFamily="18" charset="0"/>
              </a:rPr>
              <a:t> - Reiterate the theme</a:t>
            </a:r>
          </a:p>
          <a:p>
            <a:pPr>
              <a:buFontTx/>
              <a:buNone/>
            </a:pPr>
            <a:r>
              <a:rPr lang="da-DK" sz="3200" dirty="0">
                <a:latin typeface="Times New Roman" pitchFamily="18" charset="0"/>
                <a:cs typeface="Times New Roman" pitchFamily="18" charset="0"/>
              </a:rPr>
              <a:t>       - Summarize message</a:t>
            </a:r>
          </a:p>
          <a:p>
            <a:pPr>
              <a:buFontTx/>
              <a:buNone/>
            </a:pPr>
            <a:r>
              <a:rPr lang="da-DK" sz="3200" dirty="0">
                <a:latin typeface="Times New Roman" pitchFamily="18" charset="0"/>
                <a:cs typeface="Times New Roman" pitchFamily="18" charset="0"/>
              </a:rPr>
              <a:t>       - Repeat key points</a:t>
            </a:r>
          </a:p>
          <a:p>
            <a:pPr>
              <a:buFontTx/>
              <a:buNone/>
            </a:pPr>
            <a:r>
              <a:rPr lang="da-DK" sz="3200" dirty="0">
                <a:latin typeface="Times New Roman" pitchFamily="18" charset="0"/>
                <a:cs typeface="Times New Roman" pitchFamily="18" charset="0"/>
              </a:rPr>
              <a:t>       - Ask for action</a:t>
            </a:r>
          </a:p>
          <a:p>
            <a:pPr>
              <a:buFontTx/>
              <a:buNone/>
            </a:pPr>
            <a:r>
              <a:rPr lang="da-DK" sz="3200" dirty="0">
                <a:latin typeface="Times New Roman" pitchFamily="18" charset="0"/>
                <a:cs typeface="Times New Roman" pitchFamily="18" charset="0"/>
              </a:rPr>
              <a:t>       - End on a positive note</a:t>
            </a:r>
            <a:endParaRPr lang="en-IN" sz="3200" dirty="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da-DK" b="1" i="1" dirty="0">
                <a:latin typeface="Times New Roman" pitchFamily="18" charset="0"/>
                <a:cs typeface="Times New Roman" pitchFamily="18" charset="0"/>
              </a:rPr>
              <a:t>Organizing- The Close</a:t>
            </a:r>
            <a:endParaRPr lang="en-IN" dirty="0">
              <a:latin typeface="Times New Roman" pitchFamily="18" charset="0"/>
              <a:cs typeface="Times New Roman"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9"/>
          <p:cNvSpPr>
            <a:spLocks noGrp="1" noChangeArrowheads="1"/>
          </p:cNvSpPr>
          <p:nvPr>
            <p:ph idx="1"/>
          </p:nvPr>
        </p:nvSpPr>
        <p:spPr bwMode="auto">
          <a:prstGeom prst="cloudCallout">
            <a:avLst>
              <a:gd name="adj1" fmla="val -60014"/>
              <a:gd name="adj2" fmla="val 81343"/>
            </a:avLst>
          </a:prstGeom>
          <a:solidFill>
            <a:schemeClr val="bg1"/>
          </a:solidFill>
          <a:ln w="38100">
            <a:solidFill>
              <a:schemeClr val="tx1"/>
            </a:solidFill>
            <a:round/>
            <a:headEnd/>
            <a:tailEnd/>
          </a:ln>
        </p:spPr>
        <p:txBody>
          <a:bodyPr wrap="none" anchor="ctr"/>
          <a:lstStyle/>
          <a:p>
            <a:r>
              <a:rPr lang="en-US" sz="3600" dirty="0">
                <a:latin typeface="Book Antiqua" pitchFamily="18" charset="0"/>
              </a:rPr>
              <a:t>Oops!</a:t>
            </a:r>
            <a:br>
              <a:rPr lang="en-US" sz="3600" dirty="0">
                <a:latin typeface="Book Antiqua" pitchFamily="18" charset="0"/>
              </a:rPr>
            </a:br>
            <a:r>
              <a:rPr lang="en-US" sz="3600" dirty="0">
                <a:latin typeface="Book Antiqua" pitchFamily="18" charset="0"/>
              </a:rPr>
              <a:t>I don’t have  much time left!</a:t>
            </a:r>
            <a:r>
              <a:rPr lang="en-US" sz="3600" dirty="0"/>
              <a:t> </a:t>
            </a:r>
          </a:p>
          <a:p>
            <a:pPr>
              <a:buNone/>
            </a:pPr>
            <a:endParaRPr lang="en-IN" dirty="0"/>
          </a:p>
        </p:txBody>
      </p:sp>
      <p:sp>
        <p:nvSpPr>
          <p:cNvPr id="2" name="Title 1"/>
          <p:cNvSpPr>
            <a:spLocks noGrp="1"/>
          </p:cNvSpPr>
          <p:nvPr>
            <p:ph type="title"/>
          </p:nvPr>
        </p:nvSpPr>
        <p:spPr/>
        <p:txBody>
          <a:bodyPr>
            <a:normAutofit fontScale="90000"/>
          </a:bodyPr>
          <a:lstStyle/>
          <a:p>
            <a:r>
              <a:rPr lang="da-DK" b="1" i="1" dirty="0">
                <a:latin typeface="Times New Roman" pitchFamily="18" charset="0"/>
                <a:cs typeface="Times New Roman" pitchFamily="18" charset="0"/>
              </a:rPr>
              <a:t>Time yourself for</a:t>
            </a:r>
            <a:br>
              <a:rPr lang="da-DK" b="1" i="1" dirty="0">
                <a:latin typeface="Times New Roman" pitchFamily="18" charset="0"/>
                <a:cs typeface="Times New Roman" pitchFamily="18" charset="0"/>
              </a:rPr>
            </a:br>
            <a:r>
              <a:rPr lang="da-DK" b="1" i="1" dirty="0">
                <a:latin typeface="Times New Roman" pitchFamily="18" charset="0"/>
                <a:cs typeface="Times New Roman" pitchFamily="18" charset="0"/>
              </a:rPr>
              <a:t>Maximum Impact</a:t>
            </a:r>
            <a:endParaRPr lang="en-IN" dirty="0">
              <a:latin typeface="Times New Roman" pitchFamily="18" charset="0"/>
              <a:cs typeface="Times New Roman"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da-DK" b="1" dirty="0">
              <a:latin typeface="Times New Roman" pitchFamily="18" charset="0"/>
              <a:cs typeface="Times New Roman" pitchFamily="18" charset="0"/>
            </a:endParaRPr>
          </a:p>
          <a:p>
            <a:pPr>
              <a:buNone/>
            </a:pPr>
            <a:r>
              <a:rPr lang="da-DK" sz="3200" b="1" dirty="0">
                <a:latin typeface="Times New Roman" pitchFamily="18" charset="0"/>
                <a:cs typeface="Times New Roman" pitchFamily="18" charset="0"/>
              </a:rPr>
              <a:t>1</a:t>
            </a:r>
            <a:r>
              <a:rPr lang="da-DK" sz="3200" dirty="0">
                <a:latin typeface="Times New Roman" pitchFamily="18" charset="0"/>
                <a:cs typeface="Times New Roman" pitchFamily="18" charset="0"/>
              </a:rPr>
              <a:t>.Use Visual Aids, wherever you can</a:t>
            </a:r>
          </a:p>
          <a:p>
            <a:pPr>
              <a:buNone/>
            </a:pPr>
            <a:r>
              <a:rPr lang="da-DK" sz="3200" b="1" dirty="0">
                <a:latin typeface="Times New Roman" pitchFamily="18" charset="0"/>
                <a:cs typeface="Times New Roman" pitchFamily="18" charset="0"/>
              </a:rPr>
              <a:t>2</a:t>
            </a:r>
            <a:r>
              <a:rPr lang="da-DK" sz="3200" dirty="0">
                <a:latin typeface="Times New Roman" pitchFamily="18" charset="0"/>
                <a:cs typeface="Times New Roman" pitchFamily="18" charset="0"/>
              </a:rPr>
              <a:t>. Rehearse, Rehearse, &amp; Rehearse</a:t>
            </a:r>
          </a:p>
          <a:p>
            <a:pPr>
              <a:buFontTx/>
              <a:buNone/>
            </a:pPr>
            <a:r>
              <a:rPr lang="da-DK" sz="3200" dirty="0">
                <a:latin typeface="Times New Roman" pitchFamily="18" charset="0"/>
                <a:cs typeface="Times New Roman" pitchFamily="18" charset="0"/>
              </a:rPr>
              <a:t>     </a:t>
            </a:r>
            <a:r>
              <a:rPr lang="da-DK" sz="3200" b="1" i="1" dirty="0">
                <a:latin typeface="Times New Roman" pitchFamily="18" charset="0"/>
                <a:cs typeface="Times New Roman" pitchFamily="18" charset="0"/>
              </a:rPr>
              <a:t>”If you fail to prepare, you are prepared</a:t>
            </a:r>
          </a:p>
          <a:p>
            <a:pPr>
              <a:buFontTx/>
              <a:buNone/>
            </a:pPr>
            <a:r>
              <a:rPr lang="da-DK" sz="3200" b="1" i="1" dirty="0">
                <a:latin typeface="Times New Roman" pitchFamily="18" charset="0"/>
                <a:cs typeface="Times New Roman" pitchFamily="18" charset="0"/>
              </a:rPr>
              <a:t>       to fail”</a:t>
            </a:r>
          </a:p>
          <a:p>
            <a:pPr>
              <a:buNone/>
            </a:pPr>
            <a:r>
              <a:rPr lang="da-DK" sz="3200" b="1" dirty="0">
                <a:latin typeface="Times New Roman" pitchFamily="18" charset="0"/>
                <a:cs typeface="Times New Roman" pitchFamily="18" charset="0"/>
              </a:rPr>
              <a:t>3</a:t>
            </a:r>
            <a:r>
              <a:rPr lang="da-DK" sz="3200" dirty="0">
                <a:latin typeface="Times New Roman" pitchFamily="18" charset="0"/>
                <a:cs typeface="Times New Roman" pitchFamily="18" charset="0"/>
              </a:rPr>
              <a:t>. Memorize your script</a:t>
            </a:r>
            <a:endParaRPr lang="en-IN" sz="3200" dirty="0">
              <a:latin typeface="Times New Roman" pitchFamily="18" charset="0"/>
              <a:cs typeface="Times New Roman" pitchFamily="18" charset="0"/>
            </a:endParaRPr>
          </a:p>
          <a:p>
            <a:endParaRPr lang="en-IN" dirty="0"/>
          </a:p>
        </p:txBody>
      </p:sp>
      <p:sp>
        <p:nvSpPr>
          <p:cNvPr id="2" name="Title 1"/>
          <p:cNvSpPr>
            <a:spLocks noGrp="1"/>
          </p:cNvSpPr>
          <p:nvPr>
            <p:ph type="title"/>
          </p:nvPr>
        </p:nvSpPr>
        <p:spPr/>
        <p:txBody>
          <a:bodyPr>
            <a:normAutofit/>
          </a:bodyPr>
          <a:lstStyle/>
          <a:p>
            <a:r>
              <a:rPr lang="da-DK" b="1" i="1" dirty="0">
                <a:latin typeface="Times New Roman" pitchFamily="18" charset="0"/>
                <a:cs typeface="Times New Roman" pitchFamily="18" charset="0"/>
              </a:rPr>
              <a:t>The Three Presentation Essentials</a:t>
            </a:r>
            <a:endParaRPr lang="en-IN" dirty="0">
              <a:latin typeface="Times New Roman" pitchFamily="18" charset="0"/>
              <a:cs typeface="Times New Roman"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Tx/>
              <a:buNone/>
            </a:pPr>
            <a:r>
              <a:rPr lang="da-DK" sz="3200" dirty="0">
                <a:latin typeface="Times New Roman" pitchFamily="18" charset="0"/>
                <a:cs typeface="Times New Roman" pitchFamily="18" charset="0"/>
              </a:rPr>
              <a:t>Follow the ’KISS’ rule – Keep it</a:t>
            </a:r>
          </a:p>
          <a:p>
            <a:pPr>
              <a:buFontTx/>
              <a:buNone/>
            </a:pPr>
            <a:r>
              <a:rPr lang="da-DK" sz="3200" dirty="0">
                <a:latin typeface="Times New Roman" pitchFamily="18" charset="0"/>
                <a:cs typeface="Times New Roman" pitchFamily="18" charset="0"/>
              </a:rPr>
              <a:t>    Short and Simple</a:t>
            </a:r>
            <a:endParaRPr lang="en-IN" sz="3200" dirty="0">
              <a:latin typeface="Times New Roman" pitchFamily="18" charset="0"/>
              <a:cs typeface="Times New Roman" pitchFamily="18" charset="0"/>
            </a:endParaRPr>
          </a:p>
          <a:p>
            <a:r>
              <a:rPr lang="da-DK" sz="3200" dirty="0">
                <a:latin typeface="Times New Roman" pitchFamily="18" charset="0"/>
                <a:cs typeface="Times New Roman" pitchFamily="18" charset="0"/>
              </a:rPr>
              <a:t> Use short words and short phrases</a:t>
            </a:r>
          </a:p>
          <a:p>
            <a:r>
              <a:rPr lang="da-DK" sz="3200" dirty="0">
                <a:latin typeface="Times New Roman" pitchFamily="18" charset="0"/>
                <a:cs typeface="Times New Roman" pitchFamily="18" charset="0"/>
              </a:rPr>
              <a:t> </a:t>
            </a:r>
            <a:r>
              <a:rPr lang="da-DK" sz="3200" u="sng" dirty="0">
                <a:latin typeface="Times New Roman" pitchFamily="18" charset="0"/>
                <a:cs typeface="Times New Roman" pitchFamily="18" charset="0"/>
              </a:rPr>
              <a:t>The 6 x 7 rules:</a:t>
            </a:r>
          </a:p>
          <a:p>
            <a:pPr>
              <a:buFontTx/>
              <a:buNone/>
            </a:pPr>
            <a:r>
              <a:rPr lang="da-DK" sz="3200" dirty="0">
                <a:latin typeface="Times New Roman" pitchFamily="18" charset="0"/>
                <a:cs typeface="Times New Roman" pitchFamily="18" charset="0"/>
              </a:rPr>
              <a:t>    -  Not more than 7 words per line</a:t>
            </a:r>
          </a:p>
          <a:p>
            <a:pPr>
              <a:buFontTx/>
              <a:buNone/>
            </a:pPr>
            <a:r>
              <a:rPr lang="da-DK" sz="3200" dirty="0">
                <a:latin typeface="Times New Roman" pitchFamily="18" charset="0"/>
                <a:cs typeface="Times New Roman" pitchFamily="18" charset="0"/>
              </a:rPr>
              <a:t>    -  no more than 6 lines per slide</a:t>
            </a:r>
          </a:p>
          <a:p>
            <a:pPr>
              <a:buFontTx/>
              <a:buNone/>
            </a:pPr>
            <a:r>
              <a:rPr lang="da-DK" dirty="0"/>
              <a:t> </a:t>
            </a:r>
            <a:endParaRPr lang="en-IN" dirty="0"/>
          </a:p>
          <a:p>
            <a:endParaRPr lang="en-IN" dirty="0"/>
          </a:p>
        </p:txBody>
      </p:sp>
      <p:sp>
        <p:nvSpPr>
          <p:cNvPr id="2" name="Title 1"/>
          <p:cNvSpPr>
            <a:spLocks noGrp="1"/>
          </p:cNvSpPr>
          <p:nvPr>
            <p:ph type="title"/>
          </p:nvPr>
        </p:nvSpPr>
        <p:spPr/>
        <p:txBody>
          <a:bodyPr>
            <a:normAutofit fontScale="90000"/>
          </a:bodyPr>
          <a:lstStyle/>
          <a:p>
            <a:r>
              <a:rPr lang="da-DK" b="1" i="1" dirty="0">
                <a:latin typeface="Times New Roman" pitchFamily="18" charset="0"/>
                <a:cs typeface="Times New Roman" pitchFamily="18" charset="0"/>
              </a:rPr>
              <a:t>Design the ”Look” of your Presentation</a:t>
            </a:r>
            <a:endParaRPr lang="en-IN" dirty="0">
              <a:latin typeface="Times New Roman" pitchFamily="18" charset="0"/>
              <a:cs typeface="Times New Roman"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da-DK" sz="3600" b="1" dirty="0">
                <a:latin typeface="Times New Roman" pitchFamily="18" charset="0"/>
                <a:cs typeface="Times New Roman" pitchFamily="18" charset="0"/>
              </a:rPr>
              <a:t>Visuals are powerful </a:t>
            </a:r>
          </a:p>
          <a:p>
            <a:pPr>
              <a:buFontTx/>
              <a:buNone/>
            </a:pPr>
            <a:r>
              <a:rPr lang="da-DK" sz="3600" b="1" dirty="0">
                <a:latin typeface="Times New Roman" pitchFamily="18" charset="0"/>
                <a:cs typeface="Times New Roman" pitchFamily="18" charset="0"/>
              </a:rPr>
              <a:t>    tools because they:</a:t>
            </a:r>
          </a:p>
          <a:p>
            <a:pPr>
              <a:buFontTx/>
              <a:buNone/>
            </a:pPr>
            <a:r>
              <a:rPr lang="da-DK" sz="3600" dirty="0">
                <a:latin typeface="Times New Roman" pitchFamily="18" charset="0"/>
                <a:cs typeface="Times New Roman" pitchFamily="18" charset="0"/>
              </a:rPr>
              <a:t>   - increase understanding</a:t>
            </a:r>
          </a:p>
          <a:p>
            <a:pPr>
              <a:buFontTx/>
              <a:buNone/>
            </a:pPr>
            <a:r>
              <a:rPr lang="da-DK" sz="3600" dirty="0">
                <a:latin typeface="Times New Roman" pitchFamily="18" charset="0"/>
                <a:cs typeface="Times New Roman" pitchFamily="18" charset="0"/>
              </a:rPr>
              <a:t>   -  Save time</a:t>
            </a:r>
          </a:p>
          <a:p>
            <a:pPr>
              <a:buFontTx/>
              <a:buNone/>
            </a:pPr>
            <a:r>
              <a:rPr lang="da-DK" sz="3600" dirty="0">
                <a:latin typeface="Times New Roman" pitchFamily="18" charset="0"/>
                <a:cs typeface="Times New Roman" pitchFamily="18" charset="0"/>
              </a:rPr>
              <a:t>   - Enhance attention</a:t>
            </a:r>
          </a:p>
          <a:p>
            <a:pPr>
              <a:buFontTx/>
              <a:buNone/>
            </a:pPr>
            <a:r>
              <a:rPr lang="da-DK" sz="3600" dirty="0">
                <a:latin typeface="Times New Roman" pitchFamily="18" charset="0"/>
                <a:cs typeface="Times New Roman" pitchFamily="18" charset="0"/>
              </a:rPr>
              <a:t>   - Help control nervousness</a:t>
            </a:r>
            <a:endParaRPr lang="en-IN" sz="3600" dirty="0">
              <a:latin typeface="Times New Roman" pitchFamily="18" charset="0"/>
              <a:cs typeface="Times New Roman" pitchFamily="18" charset="0"/>
            </a:endParaRPr>
          </a:p>
          <a:p>
            <a:endParaRPr lang="en-IN" dirty="0"/>
          </a:p>
        </p:txBody>
      </p:sp>
      <p:sp>
        <p:nvSpPr>
          <p:cNvPr id="2" name="Title 1"/>
          <p:cNvSpPr>
            <a:spLocks noGrp="1"/>
          </p:cNvSpPr>
          <p:nvPr>
            <p:ph type="title"/>
          </p:nvPr>
        </p:nvSpPr>
        <p:spPr/>
        <p:txBody>
          <a:bodyPr/>
          <a:lstStyle/>
          <a:p>
            <a:r>
              <a:rPr lang="da-DK" b="1" i="1" dirty="0">
                <a:latin typeface="Times New Roman" pitchFamily="18" charset="0"/>
                <a:cs typeface="Times New Roman" pitchFamily="18" charset="0"/>
              </a:rPr>
              <a:t>                 Why Visuals?</a:t>
            </a:r>
            <a:endParaRPr lang="en-IN" dirty="0">
              <a:latin typeface="Times New Roman" pitchFamily="18" charset="0"/>
              <a:cs typeface="Times New Roman"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da-DK" sz="3600" dirty="0">
                <a:latin typeface="Times New Roman" pitchFamily="18" charset="0"/>
                <a:cs typeface="Times New Roman" pitchFamily="18" charset="0"/>
              </a:rPr>
              <a:t>Are the Visual Aids </a:t>
            </a:r>
          </a:p>
          <a:p>
            <a:pPr>
              <a:buFontTx/>
              <a:buNone/>
            </a:pPr>
            <a:r>
              <a:rPr lang="da-DK" sz="3600" dirty="0">
                <a:latin typeface="Times New Roman" pitchFamily="18" charset="0"/>
                <a:cs typeface="Times New Roman" pitchFamily="18" charset="0"/>
              </a:rPr>
              <a:t>   easy to read  and easy </a:t>
            </a:r>
          </a:p>
          <a:p>
            <a:pPr>
              <a:buFontTx/>
              <a:buNone/>
            </a:pPr>
            <a:r>
              <a:rPr lang="da-DK" sz="3600" dirty="0">
                <a:latin typeface="Times New Roman" pitchFamily="18" charset="0"/>
                <a:cs typeface="Times New Roman" pitchFamily="18" charset="0"/>
              </a:rPr>
              <a:t>    to understand?</a:t>
            </a:r>
          </a:p>
          <a:p>
            <a:r>
              <a:rPr lang="da-DK" sz="3600" dirty="0">
                <a:latin typeface="Times New Roman" pitchFamily="18" charset="0"/>
                <a:cs typeface="Times New Roman" pitchFamily="18" charset="0"/>
              </a:rPr>
              <a:t>Can they be easily seen        </a:t>
            </a:r>
          </a:p>
          <a:p>
            <a:pPr>
              <a:buFontTx/>
              <a:buNone/>
            </a:pPr>
            <a:r>
              <a:rPr lang="da-DK" sz="3600" dirty="0">
                <a:latin typeface="Times New Roman" pitchFamily="18" charset="0"/>
                <a:cs typeface="Times New Roman" pitchFamily="18" charset="0"/>
              </a:rPr>
              <a:t>    from all areas of the </a:t>
            </a:r>
          </a:p>
          <a:p>
            <a:pPr>
              <a:buFontTx/>
              <a:buNone/>
            </a:pPr>
            <a:r>
              <a:rPr lang="da-DK" sz="3600" dirty="0">
                <a:latin typeface="Times New Roman" pitchFamily="18" charset="0"/>
                <a:cs typeface="Times New Roman" pitchFamily="18" charset="0"/>
              </a:rPr>
              <a:t>    room?</a:t>
            </a:r>
            <a:endParaRPr lang="en-IN" sz="3600" dirty="0">
              <a:latin typeface="Times New Roman" pitchFamily="18" charset="0"/>
              <a:cs typeface="Times New Roman" pitchFamily="18" charset="0"/>
            </a:endParaRPr>
          </a:p>
          <a:p>
            <a:endParaRPr lang="en-IN" dirty="0"/>
          </a:p>
        </p:txBody>
      </p:sp>
      <p:sp>
        <p:nvSpPr>
          <p:cNvPr id="2" name="Title 1"/>
          <p:cNvSpPr>
            <a:spLocks noGrp="1"/>
          </p:cNvSpPr>
          <p:nvPr>
            <p:ph type="title"/>
          </p:nvPr>
        </p:nvSpPr>
        <p:spPr/>
        <p:txBody>
          <a:bodyPr/>
          <a:lstStyle/>
          <a:p>
            <a:r>
              <a:rPr lang="da-DK" b="1" i="1" dirty="0">
                <a:latin typeface="Times New Roman" pitchFamily="18" charset="0"/>
                <a:cs typeface="Times New Roman" pitchFamily="18" charset="0"/>
              </a:rPr>
              <a:t>             Tips on Visual Aids</a:t>
            </a:r>
            <a:endParaRPr lang="en-IN" dirty="0"/>
          </a:p>
        </p:txBody>
      </p:sp>
      <p:pic>
        <p:nvPicPr>
          <p:cNvPr id="4" name="Picture 4" descr="21"/>
          <p:cNvPicPr>
            <a:picLocks noChangeAspect="1" noChangeArrowheads="1"/>
          </p:cNvPicPr>
          <p:nvPr/>
        </p:nvPicPr>
        <p:blipFill>
          <a:blip r:embed="rId2" cstate="print"/>
          <a:srcRect/>
          <a:stretch>
            <a:fillRect/>
          </a:stretch>
        </p:blipFill>
        <p:spPr>
          <a:xfrm>
            <a:off x="5724525" y="2205038"/>
            <a:ext cx="2519363" cy="266382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109728" indent="0">
              <a:buNone/>
            </a:pPr>
            <a:r>
              <a:rPr lang="en-US" b="1" i="0" dirty="0">
                <a:solidFill>
                  <a:srgbClr val="3A3A3A"/>
                </a:solidFill>
                <a:effectLst/>
                <a:latin typeface="system-ui"/>
              </a:rPr>
              <a:t>1. I’ll Say It Again - Rehearse</a:t>
            </a:r>
          </a:p>
          <a:p>
            <a:pPr algn="l"/>
            <a:r>
              <a:rPr lang="en-US" b="0" i="0" dirty="0">
                <a:solidFill>
                  <a:srgbClr val="3A3A3A"/>
                </a:solidFill>
                <a:effectLst/>
                <a:latin typeface="system-ui"/>
              </a:rPr>
              <a:t>Just do it. Again and again. Experiment with pauses, gestures, and body language. Practice around one hour for every minute of your speech.</a:t>
            </a:r>
          </a:p>
          <a:p>
            <a:pPr marL="109728" indent="0" algn="l">
              <a:buNone/>
            </a:pPr>
            <a:r>
              <a:rPr lang="en-US" b="1" i="0" dirty="0">
                <a:solidFill>
                  <a:srgbClr val="3A3A3A"/>
                </a:solidFill>
                <a:effectLst/>
                <a:latin typeface="system-ui"/>
              </a:rPr>
              <a:t>2.  Practice With a Timer</a:t>
            </a:r>
          </a:p>
          <a:p>
            <a:pPr algn="l"/>
            <a:r>
              <a:rPr lang="en-US" b="0" i="0" dirty="0">
                <a:solidFill>
                  <a:srgbClr val="3A3A3A"/>
                </a:solidFill>
                <a:effectLst/>
                <a:latin typeface="system-ui"/>
              </a:rPr>
              <a:t>Consistency is key to an effective PowerPoint presentation. Timing should be similar (ideally the same) each time you rehearse. This one will especially pay off when it’s time to present in front of your audience!</a:t>
            </a:r>
            <a:br>
              <a:rPr lang="en-US" dirty="0"/>
            </a:br>
            <a:endParaRPr lang="en-IN" dirty="0"/>
          </a:p>
        </p:txBody>
      </p:sp>
      <p:sp>
        <p:nvSpPr>
          <p:cNvPr id="2" name="Title 1"/>
          <p:cNvSpPr>
            <a:spLocks noGrp="1"/>
          </p:cNvSpPr>
          <p:nvPr>
            <p:ph type="title"/>
          </p:nvPr>
        </p:nvSpPr>
        <p:spPr/>
        <p:txBody>
          <a:bodyPr/>
          <a:lstStyle/>
          <a:p>
            <a:r>
              <a:rPr lang="da-DK" b="1" i="1" dirty="0">
                <a:latin typeface="Times New Roman" pitchFamily="18" charset="0"/>
                <a:cs typeface="Times New Roman" pitchFamily="18" charset="0"/>
              </a:rPr>
              <a:t>Tips &amp; Techniques for delivery</a:t>
            </a:r>
            <a:endParaRPr lang="en-IN"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242587"/>
          </a:xfrm>
        </p:spPr>
        <p:txBody>
          <a:bodyPr/>
          <a:lstStyle/>
          <a:p>
            <a:r>
              <a:rPr lang="en-US" sz="4000" dirty="0">
                <a:latin typeface="Times New Roman" pitchFamily="18" charset="0"/>
                <a:cs typeface="Times New Roman" pitchFamily="18" charset="0"/>
              </a:rPr>
              <a:t>A presentation is a means of communication which can be adapted to various speaking situations, such as talking to a group, addressing a meeting or briefing a team.</a:t>
            </a:r>
          </a:p>
          <a:p>
            <a:endParaRPr lang="en-IN" dirty="0"/>
          </a:p>
        </p:txBody>
      </p:sp>
      <p:pic>
        <p:nvPicPr>
          <p:cNvPr id="4" name="Picture 3" descr="13.jpg"/>
          <p:cNvPicPr>
            <a:picLocks noChangeAspect="1"/>
          </p:cNvPicPr>
          <p:nvPr/>
        </p:nvPicPr>
        <p:blipFill>
          <a:blip r:embed="rId2" cstate="print"/>
          <a:stretch>
            <a:fillRect/>
          </a:stretch>
        </p:blipFill>
        <p:spPr>
          <a:xfrm>
            <a:off x="4267200" y="3962400"/>
            <a:ext cx="4876800" cy="2895600"/>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109728" indent="0" algn="l">
              <a:buNone/>
            </a:pPr>
            <a:r>
              <a:rPr lang="en-US" b="1" i="0" dirty="0">
                <a:solidFill>
                  <a:srgbClr val="3A3A3A"/>
                </a:solidFill>
                <a:effectLst/>
                <a:latin typeface="system-ui"/>
              </a:rPr>
              <a:t>3. Slow It Down</a:t>
            </a:r>
          </a:p>
          <a:p>
            <a:pPr algn="l"/>
            <a:r>
              <a:rPr lang="en-US" b="0" i="0" dirty="0">
                <a:solidFill>
                  <a:srgbClr val="3A3A3A"/>
                </a:solidFill>
                <a:effectLst/>
                <a:latin typeface="system-ui"/>
              </a:rPr>
              <a:t>Many of the best speakers today intentionally speak slowly. You’ll have the chance to emphasize, appear more thoughtful, and make your information easier to digest.</a:t>
            </a:r>
          </a:p>
          <a:p>
            <a:pPr marL="109728" indent="0" algn="l">
              <a:buNone/>
            </a:pPr>
            <a:r>
              <a:rPr lang="en-US" b="1" dirty="0">
                <a:solidFill>
                  <a:srgbClr val="3A3A3A"/>
                </a:solidFill>
                <a:latin typeface="system-ui"/>
              </a:rPr>
              <a:t>4</a:t>
            </a:r>
            <a:r>
              <a:rPr lang="en-US" b="1" i="0" dirty="0">
                <a:solidFill>
                  <a:srgbClr val="3A3A3A"/>
                </a:solidFill>
                <a:effectLst/>
                <a:latin typeface="system-ui"/>
              </a:rPr>
              <a:t>. Pause More Often</a:t>
            </a:r>
          </a:p>
          <a:p>
            <a:pPr algn="l"/>
            <a:r>
              <a:rPr lang="en-US" b="0" i="0" dirty="0">
                <a:solidFill>
                  <a:srgbClr val="3A3A3A"/>
                </a:solidFill>
                <a:effectLst/>
                <a:latin typeface="system-ui"/>
              </a:rPr>
              <a:t>Like the prior tip. Pausing more often, allows main points to be emphasized and for information to sink in. You need to let key points breathe a little before rushing into the next section.</a:t>
            </a:r>
          </a:p>
          <a:p>
            <a:endParaRPr lang="en-IN" dirty="0"/>
          </a:p>
        </p:txBody>
      </p:sp>
      <p:sp>
        <p:nvSpPr>
          <p:cNvPr id="2" name="Title 1"/>
          <p:cNvSpPr>
            <a:spLocks noGrp="1"/>
          </p:cNvSpPr>
          <p:nvPr>
            <p:ph type="title"/>
          </p:nvPr>
        </p:nvSpPr>
        <p:spPr/>
        <p:txBody>
          <a:bodyPr>
            <a:normAutofit/>
          </a:bodyPr>
          <a:lstStyle/>
          <a:p>
            <a:pPr algn="ctr"/>
            <a:r>
              <a:rPr lang="da-DK" b="1" i="1" dirty="0">
                <a:latin typeface="Times New Roman" pitchFamily="18" charset="0"/>
                <a:cs typeface="Times New Roman" pitchFamily="18" charset="0"/>
              </a:rPr>
              <a:t>Tips &amp; Techniques for delivery</a:t>
            </a:r>
            <a:endParaRPr lang="en-IN" dirty="0">
              <a:latin typeface="Times New Roman" pitchFamily="18" charset="0"/>
              <a:cs typeface="Times New Roman"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109728" indent="0" algn="l">
              <a:buNone/>
            </a:pPr>
            <a:r>
              <a:rPr lang="en-US" b="1" dirty="0">
                <a:solidFill>
                  <a:srgbClr val="3A3A3A"/>
                </a:solidFill>
                <a:latin typeface="system-ui"/>
              </a:rPr>
              <a:t>5. </a:t>
            </a:r>
            <a:r>
              <a:rPr lang="en-US" b="1" i="0" dirty="0">
                <a:solidFill>
                  <a:srgbClr val="3A3A3A"/>
                </a:solidFill>
                <a:effectLst/>
                <a:latin typeface="system-ui"/>
              </a:rPr>
              <a:t>Record Yourself</a:t>
            </a:r>
          </a:p>
          <a:p>
            <a:pPr algn="l"/>
            <a:r>
              <a:rPr lang="en-US" b="0" i="0" dirty="0">
                <a:solidFill>
                  <a:srgbClr val="3A3A3A"/>
                </a:solidFill>
                <a:effectLst/>
                <a:latin typeface="system-ui"/>
              </a:rPr>
              <a:t>Use your phone’s voice recorder. Assess and critique yourself. Consider: </a:t>
            </a:r>
          </a:p>
          <a:p>
            <a:pPr algn="l">
              <a:buFont typeface="Arial" panose="020B0604020202020204" pitchFamily="34" charset="0"/>
              <a:buChar char="•"/>
            </a:pPr>
            <a:r>
              <a:rPr lang="en-US" b="0" i="0" dirty="0">
                <a:solidFill>
                  <a:srgbClr val="3A3A3A"/>
                </a:solidFill>
                <a:effectLst/>
                <a:latin typeface="system-ui"/>
              </a:rPr>
              <a:t>Are your pauses too short or too long? </a:t>
            </a:r>
          </a:p>
          <a:p>
            <a:pPr algn="l">
              <a:buFont typeface="Arial" panose="020B0604020202020204" pitchFamily="34" charset="0"/>
              <a:buChar char="•"/>
            </a:pPr>
            <a:r>
              <a:rPr lang="en-US" b="0" i="0" dirty="0">
                <a:solidFill>
                  <a:srgbClr val="3A3A3A"/>
                </a:solidFill>
                <a:effectLst/>
                <a:latin typeface="system-ui"/>
              </a:rPr>
              <a:t>Are you speaking slowly enough? Too slow? </a:t>
            </a:r>
          </a:p>
          <a:p>
            <a:pPr algn="l">
              <a:buFont typeface="Arial" panose="020B0604020202020204" pitchFamily="34" charset="0"/>
              <a:buChar char="•"/>
            </a:pPr>
            <a:r>
              <a:rPr lang="en-US" b="0" i="0" dirty="0">
                <a:solidFill>
                  <a:srgbClr val="3A3A3A"/>
                </a:solidFill>
                <a:effectLst/>
                <a:latin typeface="system-ui"/>
              </a:rPr>
              <a:t>When you’re nervous does your voice get high like the mice in Cinderella? </a:t>
            </a:r>
          </a:p>
          <a:p>
            <a:pPr marL="109728" indent="0" algn="l">
              <a:buNone/>
            </a:pPr>
            <a:endParaRPr lang="en-IN" dirty="0"/>
          </a:p>
        </p:txBody>
      </p:sp>
      <p:sp>
        <p:nvSpPr>
          <p:cNvPr id="2" name="Title 1"/>
          <p:cNvSpPr>
            <a:spLocks noGrp="1"/>
          </p:cNvSpPr>
          <p:nvPr>
            <p:ph type="title"/>
          </p:nvPr>
        </p:nvSpPr>
        <p:spPr/>
        <p:txBody>
          <a:bodyPr>
            <a:normAutofit/>
          </a:bodyPr>
          <a:lstStyle/>
          <a:p>
            <a:pPr algn="ctr"/>
            <a:r>
              <a:rPr lang="da-DK" b="1" i="1" dirty="0">
                <a:latin typeface="Times New Roman" pitchFamily="18" charset="0"/>
                <a:cs typeface="Times New Roman" pitchFamily="18" charset="0"/>
              </a:rPr>
              <a:t>Tips &amp; Techniques for delivery</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8743230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109728" indent="0" algn="l">
              <a:buNone/>
            </a:pPr>
            <a:r>
              <a:rPr lang="en-US" sz="3600" b="1" dirty="0">
                <a:solidFill>
                  <a:srgbClr val="3A3A3A"/>
                </a:solidFill>
                <a:latin typeface="system-ui"/>
              </a:rPr>
              <a:t>6. Do not put both hands in your pockets for a long time</a:t>
            </a:r>
          </a:p>
          <a:p>
            <a:pPr marL="109728" indent="0" algn="l">
              <a:buNone/>
            </a:pPr>
            <a:r>
              <a:rPr lang="en-US" sz="3600" b="1" dirty="0">
                <a:solidFill>
                  <a:srgbClr val="3A3A3A"/>
                </a:solidFill>
                <a:latin typeface="system-ui"/>
              </a:rPr>
              <a:t>7. Speak to the audience, not to the visuals</a:t>
            </a:r>
          </a:p>
          <a:p>
            <a:pPr marL="109728" indent="0" algn="l">
              <a:buNone/>
            </a:pPr>
            <a:r>
              <a:rPr lang="en-US" sz="3600" b="1" dirty="0">
                <a:solidFill>
                  <a:srgbClr val="3A3A3A"/>
                </a:solidFill>
                <a:latin typeface="system-ui"/>
              </a:rPr>
              <a:t>8. Discuss your objectives at the beginning of the presentation</a:t>
            </a:r>
          </a:p>
          <a:p>
            <a:pPr marL="109728" indent="0" algn="l">
              <a:buNone/>
            </a:pPr>
            <a:r>
              <a:rPr lang="en-US" sz="3600" b="1" dirty="0">
                <a:solidFill>
                  <a:srgbClr val="3A3A3A"/>
                </a:solidFill>
                <a:latin typeface="system-ui"/>
              </a:rPr>
              <a:t> </a:t>
            </a:r>
            <a:endParaRPr lang="en-IN" sz="3600" dirty="0"/>
          </a:p>
        </p:txBody>
      </p:sp>
      <p:sp>
        <p:nvSpPr>
          <p:cNvPr id="2" name="Title 1"/>
          <p:cNvSpPr>
            <a:spLocks noGrp="1"/>
          </p:cNvSpPr>
          <p:nvPr>
            <p:ph type="title"/>
          </p:nvPr>
        </p:nvSpPr>
        <p:spPr/>
        <p:txBody>
          <a:bodyPr>
            <a:normAutofit/>
          </a:bodyPr>
          <a:lstStyle/>
          <a:p>
            <a:pPr algn="ctr"/>
            <a:r>
              <a:rPr lang="da-DK" b="1" i="1" dirty="0">
                <a:latin typeface="Times New Roman" pitchFamily="18" charset="0"/>
                <a:cs typeface="Times New Roman" pitchFamily="18" charset="0"/>
              </a:rPr>
              <a:t>Tips &amp; Techniques for delivery</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9500571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a:solidFill>
                <a:schemeClr val="tx2"/>
              </a:solidFill>
              <a:latin typeface="Comic Sans MS" pitchFamily="66" charset="0"/>
            </a:endParaRPr>
          </a:p>
          <a:p>
            <a:pPr marL="0" indent="0">
              <a:buNone/>
            </a:pPr>
            <a:endParaRPr lang="en-US" dirty="0">
              <a:solidFill>
                <a:schemeClr val="tx2"/>
              </a:solidFill>
              <a:latin typeface="Comic Sans MS" pitchFamily="66" charset="0"/>
            </a:endParaRPr>
          </a:p>
          <a:p>
            <a:pPr marL="0" indent="0">
              <a:buNone/>
            </a:pPr>
            <a:r>
              <a:rPr lang="en-US" sz="3600" dirty="0">
                <a:solidFill>
                  <a:schemeClr val="tx2"/>
                </a:solidFill>
                <a:latin typeface="Comic Sans MS" pitchFamily="66" charset="0"/>
              </a:rPr>
              <a:t>“Make sure you have finished speaking before your audience has finished  listening.”</a:t>
            </a:r>
          </a:p>
          <a:p>
            <a:pPr marL="0" indent="0">
              <a:buNone/>
            </a:pPr>
            <a:r>
              <a:rPr lang="en-US" sz="3600" dirty="0">
                <a:solidFill>
                  <a:schemeClr val="tx2"/>
                </a:solidFill>
                <a:latin typeface="Comic Sans MS" pitchFamily="66" charset="0"/>
              </a:rPr>
              <a:t>		-Dorothy Sarnoff</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da-DK" b="1" dirty="0"/>
              <a:t> </a:t>
            </a:r>
            <a:endParaRPr lang="en-IN" b="1" dirty="0"/>
          </a:p>
          <a:p>
            <a:endParaRPr lang="en-IN" dirty="0"/>
          </a:p>
        </p:txBody>
      </p:sp>
      <p:sp>
        <p:nvSpPr>
          <p:cNvPr id="4" name="AutoShape 4"/>
          <p:cNvSpPr txBox="1">
            <a:spLocks noChangeArrowheads="1"/>
          </p:cNvSpPr>
          <p:nvPr/>
        </p:nvSpPr>
        <p:spPr>
          <a:xfrm>
            <a:off x="1585913" y="1981200"/>
            <a:ext cx="7558087" cy="4114800"/>
          </a:xfrm>
          <a:prstGeom prst="irregularSeal2">
            <a:avLst/>
          </a:prstGeom>
          <a:ln w="76200">
            <a:solidFill>
              <a:srgbClr val="FF00FF"/>
            </a:solidFill>
            <a:headEnd type="none" w="sm" len="sm"/>
            <a:tailEnd type="none" w="sm" len="sm"/>
          </a:ln>
        </p:spPr>
        <p:txBody>
          <a:bodyPr vert="horz" wrap="none" lIns="91440" tIns="45720" rIns="91440" bIns="45720" rtlCol="0" anchor="ctr">
            <a:normAutofit/>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da-DK" sz="4400" b="1" i="0" u="none" strike="noStrike" kern="1200" cap="none" spc="0" normalizeH="0" baseline="0" noProof="0">
                <a:ln>
                  <a:noFill/>
                </a:ln>
                <a:solidFill>
                  <a:schemeClr val="tx1"/>
                </a:solidFill>
                <a:effectLst/>
                <a:uLnTx/>
                <a:uFillTx/>
                <a:latin typeface="+mn-lt"/>
                <a:ea typeface="+mn-ea"/>
                <a:cs typeface="+mn-cs"/>
              </a:rPr>
              <a:t> Thank You</a:t>
            </a:r>
            <a:endParaRPr kumimoji="0" lang="en-IN" sz="4400" b="1"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361459"/>
          </a:xfrm>
        </p:spPr>
        <p:txBody>
          <a:bodyPr/>
          <a:lstStyle/>
          <a:p>
            <a:pPr>
              <a:buNone/>
            </a:pPr>
            <a:r>
              <a:rPr lang="da-DK" b="1" i="1" dirty="0"/>
              <a:t>        </a:t>
            </a:r>
          </a:p>
          <a:p>
            <a:pPr>
              <a:buNone/>
            </a:pPr>
            <a:endParaRPr lang="da-DK" b="1" i="1" dirty="0"/>
          </a:p>
          <a:p>
            <a:pPr>
              <a:buNone/>
            </a:pPr>
            <a:r>
              <a:rPr lang="da-DK" b="1" i="1" dirty="0"/>
              <a:t>                </a:t>
            </a:r>
          </a:p>
          <a:p>
            <a:pPr>
              <a:buNone/>
            </a:pPr>
            <a:r>
              <a:rPr lang="da-DK" b="1" i="1" dirty="0"/>
              <a:t>                </a:t>
            </a:r>
          </a:p>
          <a:p>
            <a:pPr algn="ctr">
              <a:buNone/>
            </a:pPr>
            <a:r>
              <a:rPr lang="da-DK" b="1" i="1" dirty="0"/>
              <a:t>       </a:t>
            </a:r>
            <a:r>
              <a:rPr lang="da-DK" sz="4800" b="1" i="1" dirty="0">
                <a:latin typeface="Times New Roman" pitchFamily="18" charset="0"/>
                <a:cs typeface="Times New Roman" pitchFamily="18" charset="0"/>
              </a:rPr>
              <a:t>Why Presentation Skills</a:t>
            </a:r>
          </a:p>
          <a:p>
            <a:pPr algn="ctr">
              <a:buNone/>
            </a:pPr>
            <a:r>
              <a:rPr lang="da-DK" sz="4800" b="1" i="1" dirty="0">
                <a:latin typeface="Times New Roman" pitchFamily="18" charset="0"/>
                <a:cs typeface="Times New Roman" pitchFamily="18" charset="0"/>
              </a:rPr>
              <a:t> Training?</a:t>
            </a:r>
            <a:endParaRPr lang="en-IN" sz="48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361459"/>
          </a:xfrm>
        </p:spPr>
        <p:txBody>
          <a:bodyPr/>
          <a:lstStyle/>
          <a:p>
            <a:pPr>
              <a:buNone/>
            </a:pPr>
            <a:r>
              <a:rPr lang="en-IN" dirty="0">
                <a:latin typeface="Tahoma" pitchFamily="34" charset="0"/>
                <a:ea typeface="Tahoma" pitchFamily="34" charset="0"/>
                <a:cs typeface="Tahoma" pitchFamily="34" charset="0"/>
              </a:rPr>
              <a:t>       </a:t>
            </a:r>
            <a:r>
              <a:rPr lang="en-IN" sz="4000" dirty="0">
                <a:latin typeface="Times New Roman" pitchFamily="18" charset="0"/>
                <a:ea typeface="Tahoma" pitchFamily="34" charset="0"/>
                <a:cs typeface="Times New Roman" pitchFamily="18" charset="0"/>
              </a:rPr>
              <a:t>  </a:t>
            </a:r>
            <a:r>
              <a:rPr lang="en-IN" sz="4000" b="1" i="1" dirty="0">
                <a:latin typeface="Times New Roman" pitchFamily="18" charset="0"/>
                <a:ea typeface="Tahoma" pitchFamily="34" charset="0"/>
                <a:cs typeface="Times New Roman" pitchFamily="18" charset="0"/>
              </a:rPr>
              <a:t>Why Presentation Skills </a:t>
            </a:r>
          </a:p>
          <a:p>
            <a:pPr>
              <a:buNone/>
            </a:pPr>
            <a:r>
              <a:rPr lang="en-IN" sz="4000" b="1" i="1" dirty="0">
                <a:latin typeface="Times New Roman" pitchFamily="18" charset="0"/>
                <a:ea typeface="Tahoma" pitchFamily="34" charset="0"/>
                <a:cs typeface="Times New Roman" pitchFamily="18" charset="0"/>
              </a:rPr>
              <a:t>                  Training?</a:t>
            </a:r>
            <a:endParaRPr lang="en-IN" b="1" i="1" dirty="0">
              <a:latin typeface="Century Schoolbook" pitchFamily="18" charset="0"/>
              <a:ea typeface="Tahoma" pitchFamily="34" charset="0"/>
              <a:cs typeface="Tahoma" pitchFamily="34" charset="0"/>
            </a:endParaRPr>
          </a:p>
          <a:p>
            <a:r>
              <a:rPr lang="en-IN" sz="3200" dirty="0">
                <a:latin typeface="Times New Roman" pitchFamily="18" charset="0"/>
                <a:ea typeface="Tahoma" pitchFamily="34" charset="0"/>
                <a:cs typeface="Times New Roman" pitchFamily="18" charset="0"/>
              </a:rPr>
              <a:t>To properly Structure your presentation.</a:t>
            </a:r>
          </a:p>
          <a:p>
            <a:r>
              <a:rPr lang="en-IN" sz="3200" dirty="0">
                <a:latin typeface="Times New Roman" pitchFamily="18" charset="0"/>
                <a:ea typeface="Tahoma" pitchFamily="34" charset="0"/>
                <a:cs typeface="Times New Roman" pitchFamily="18" charset="0"/>
              </a:rPr>
              <a:t>To overcome nervousness.</a:t>
            </a:r>
          </a:p>
          <a:p>
            <a:r>
              <a:rPr lang="en-IN" sz="3200" dirty="0">
                <a:latin typeface="Times New Roman" pitchFamily="18" charset="0"/>
                <a:ea typeface="Tahoma" pitchFamily="34" charset="0"/>
                <a:cs typeface="Times New Roman" pitchFamily="18" charset="0"/>
              </a:rPr>
              <a:t>To develop powerful body Language.</a:t>
            </a:r>
          </a:p>
          <a:p>
            <a:r>
              <a:rPr lang="en-IN" sz="3200" dirty="0">
                <a:latin typeface="Times New Roman" pitchFamily="18" charset="0"/>
                <a:ea typeface="Tahoma" pitchFamily="34" charset="0"/>
                <a:cs typeface="Times New Roman" pitchFamily="18" charset="0"/>
              </a:rPr>
              <a:t>To deliver effective presentation.</a:t>
            </a:r>
          </a:p>
          <a:p>
            <a:r>
              <a:rPr lang="en-IN" sz="3200" dirty="0">
                <a:latin typeface="Times New Roman" pitchFamily="18" charset="0"/>
                <a:ea typeface="Tahoma" pitchFamily="34" charset="0"/>
                <a:cs typeface="Times New Roman" pitchFamily="18" charset="0"/>
              </a:rPr>
              <a:t>To learn what not to do during presentation.</a:t>
            </a:r>
          </a:p>
          <a:p>
            <a:r>
              <a:rPr lang="en-IN" sz="3200" dirty="0">
                <a:latin typeface="Times New Roman" pitchFamily="18" charset="0"/>
                <a:ea typeface="Tahoma" pitchFamily="34" charset="0"/>
                <a:cs typeface="Times New Roman" pitchFamily="18" charset="0"/>
              </a:rPr>
              <a:t>To design and use visual aids effectively.</a:t>
            </a:r>
          </a:p>
          <a:p>
            <a:endParaRPr lang="en-IN" sz="2800" dirty="0">
              <a:latin typeface="Arial" pitchFamily="34" charset="0"/>
              <a:ea typeface="Tahoma" pitchFamily="34" charset="0"/>
              <a:cs typeface="Arial" pitchFamily="34" charset="0"/>
            </a:endParaRPr>
          </a:p>
          <a:p>
            <a:pPr>
              <a:buNone/>
            </a:pPr>
            <a:endParaRPr lang="en-IN" sz="4400" i="1" dirty="0">
              <a:latin typeface="Century Schoolbook"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80728"/>
            <a:ext cx="8229600" cy="5145435"/>
          </a:xfrm>
        </p:spPr>
        <p:txBody>
          <a:bodyPr>
            <a:normAutofit lnSpcReduction="10000"/>
          </a:bodyPr>
          <a:lstStyle/>
          <a:p>
            <a:endParaRPr lang="en-IN" dirty="0"/>
          </a:p>
          <a:p>
            <a:r>
              <a:rPr lang="en-IN" sz="3200" dirty="0">
                <a:latin typeface="Times New Roman" pitchFamily="18" charset="0"/>
                <a:cs typeface="Times New Roman" pitchFamily="18" charset="0"/>
              </a:rPr>
              <a:t>Public speaking is considered the number one fear of most people </a:t>
            </a:r>
          </a:p>
          <a:p>
            <a:r>
              <a:rPr lang="en-IN" sz="3200" dirty="0">
                <a:latin typeface="Times New Roman" pitchFamily="18" charset="0"/>
                <a:cs typeface="Times New Roman" pitchFamily="18" charset="0"/>
              </a:rPr>
              <a:t> People are caught in the crossfire between their fear and the fact that many employers expect them to demonstrate good verbal communication skills </a:t>
            </a:r>
          </a:p>
          <a:p>
            <a:r>
              <a:rPr lang="en-IN" sz="3200" dirty="0">
                <a:latin typeface="Times New Roman" pitchFamily="18" charset="0"/>
                <a:cs typeface="Times New Roman" pitchFamily="18" charset="0"/>
              </a:rPr>
              <a:t>Most interviews by PhD’s have a presentation component </a:t>
            </a:r>
          </a:p>
          <a:p>
            <a:r>
              <a:rPr lang="en-IN" sz="3200" dirty="0">
                <a:latin typeface="Times New Roman" pitchFamily="18" charset="0"/>
                <a:cs typeface="Times New Roman" pitchFamily="18" charset="0"/>
              </a:rPr>
              <a:t> Academic interviews always have a presentation/chalk talk </a:t>
            </a:r>
          </a:p>
          <a:p>
            <a:endParaRPr lang="en-IN" dirty="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lstStyle/>
          <a:p>
            <a:pPr>
              <a:buNone/>
            </a:pPr>
            <a:r>
              <a:rPr lang="en-IN" dirty="0"/>
              <a:t>                  </a:t>
            </a:r>
          </a:p>
          <a:p>
            <a:pPr>
              <a:buNone/>
            </a:pPr>
            <a:r>
              <a:rPr lang="en-IN" dirty="0"/>
              <a:t>             </a:t>
            </a:r>
          </a:p>
          <a:p>
            <a:pPr>
              <a:buNone/>
            </a:pPr>
            <a:r>
              <a:rPr lang="en-IN" sz="4400" dirty="0"/>
              <a:t>           </a:t>
            </a:r>
            <a:r>
              <a:rPr lang="en-IN" sz="4400" i="1" dirty="0">
                <a:latin typeface="Century Schoolbook" pitchFamily="18" charset="0"/>
              </a:rPr>
              <a:t>Boring presentation?</a:t>
            </a:r>
          </a:p>
          <a:p>
            <a:pPr>
              <a:buNone/>
            </a:pPr>
            <a:endParaRPr lang="en-IN" sz="4400" i="1" dirty="0">
              <a:latin typeface="Century Schoolbook" pitchFamily="18" charset="0"/>
            </a:endParaRPr>
          </a:p>
        </p:txBody>
      </p:sp>
      <p:pic>
        <p:nvPicPr>
          <p:cNvPr id="4" name="Picture 1029" descr="TEXT0775"/>
          <p:cNvPicPr>
            <a:picLocks noChangeAspect="1" noChangeArrowheads="1"/>
          </p:cNvPicPr>
          <p:nvPr/>
        </p:nvPicPr>
        <p:blipFill>
          <a:blip r:embed="rId2" cstate="print"/>
          <a:srcRect/>
          <a:stretch>
            <a:fillRect/>
          </a:stretch>
        </p:blipFill>
        <p:spPr bwMode="auto">
          <a:xfrm>
            <a:off x="2555701" y="3152775"/>
            <a:ext cx="792163" cy="1216025"/>
          </a:xfrm>
          <a:prstGeom prst="rect">
            <a:avLst/>
          </a:prstGeom>
          <a:noFill/>
          <a:ln w="9525">
            <a:noFill/>
            <a:miter lim="800000"/>
            <a:headEnd/>
            <a:tailEnd/>
          </a:ln>
        </p:spPr>
      </p:pic>
      <p:pic>
        <p:nvPicPr>
          <p:cNvPr id="5" name="Picture 1039" descr="TEXT0775"/>
          <p:cNvPicPr>
            <a:picLocks noChangeAspect="1" noChangeArrowheads="1"/>
          </p:cNvPicPr>
          <p:nvPr/>
        </p:nvPicPr>
        <p:blipFill>
          <a:blip r:embed="rId2" cstate="print"/>
          <a:srcRect/>
          <a:stretch>
            <a:fillRect/>
          </a:stretch>
        </p:blipFill>
        <p:spPr bwMode="auto">
          <a:xfrm>
            <a:off x="3813175" y="2708275"/>
            <a:ext cx="909638" cy="1441450"/>
          </a:xfrm>
          <a:prstGeom prst="rect">
            <a:avLst/>
          </a:prstGeom>
          <a:noFill/>
          <a:ln w="9525">
            <a:noFill/>
            <a:miter lim="800000"/>
            <a:headEnd/>
            <a:tailEnd/>
          </a:ln>
        </p:spPr>
      </p:pic>
      <p:pic>
        <p:nvPicPr>
          <p:cNvPr id="6" name="Picture 1043" descr="TEXT0775"/>
          <p:cNvPicPr>
            <a:picLocks noChangeAspect="1" noChangeArrowheads="1"/>
          </p:cNvPicPr>
          <p:nvPr/>
        </p:nvPicPr>
        <p:blipFill>
          <a:blip r:embed="rId2" cstate="print"/>
          <a:srcRect/>
          <a:stretch>
            <a:fillRect/>
          </a:stretch>
        </p:blipFill>
        <p:spPr bwMode="auto">
          <a:xfrm>
            <a:off x="4778375" y="2492375"/>
            <a:ext cx="909638" cy="1657350"/>
          </a:xfrm>
          <a:prstGeom prst="rect">
            <a:avLst/>
          </a:prstGeom>
          <a:noFill/>
          <a:ln w="9525">
            <a:noFill/>
            <a:miter lim="800000"/>
            <a:headEnd/>
            <a:tailEnd/>
          </a:ln>
        </p:spPr>
      </p:pic>
      <p:pic>
        <p:nvPicPr>
          <p:cNvPr id="7" name="Picture 1044" descr="TEXT0775"/>
          <p:cNvPicPr>
            <a:picLocks noChangeAspect="1" noChangeArrowheads="1"/>
          </p:cNvPicPr>
          <p:nvPr/>
        </p:nvPicPr>
        <p:blipFill>
          <a:blip r:embed="rId2" cstate="print"/>
          <a:srcRect/>
          <a:stretch>
            <a:fillRect/>
          </a:stretch>
        </p:blipFill>
        <p:spPr bwMode="auto">
          <a:xfrm>
            <a:off x="5743575" y="2444750"/>
            <a:ext cx="909638" cy="1289050"/>
          </a:xfrm>
          <a:prstGeom prst="rect">
            <a:avLst/>
          </a:prstGeom>
          <a:noFill/>
          <a:ln w="9525">
            <a:noFill/>
            <a:miter lim="800000"/>
            <a:headEnd/>
            <a:tailEnd/>
          </a:ln>
        </p:spPr>
      </p:pic>
      <p:pic>
        <p:nvPicPr>
          <p:cNvPr id="8" name="Picture 1033" descr="CART1379"/>
          <p:cNvPicPr>
            <a:picLocks noChangeAspect="1" noChangeArrowheads="1"/>
          </p:cNvPicPr>
          <p:nvPr/>
        </p:nvPicPr>
        <p:blipFill>
          <a:blip r:embed="rId3" cstate="print"/>
          <a:srcRect r="41791"/>
          <a:stretch>
            <a:fillRect/>
          </a:stretch>
        </p:blipFill>
        <p:spPr>
          <a:xfrm>
            <a:off x="1522413" y="2303463"/>
            <a:ext cx="2978150" cy="3470275"/>
          </a:xfrm>
          <a:prstGeom prst="rect">
            <a:avLst/>
          </a:prstGeom>
          <a:noFill/>
        </p:spPr>
      </p:pic>
      <p:pic>
        <p:nvPicPr>
          <p:cNvPr id="9" name="Picture 1031" descr="CART1379"/>
          <p:cNvPicPr>
            <a:picLocks noChangeAspect="1" noChangeArrowheads="1"/>
          </p:cNvPicPr>
          <p:nvPr/>
        </p:nvPicPr>
        <p:blipFill>
          <a:blip r:embed="rId3" cstate="print"/>
          <a:srcRect/>
          <a:stretch>
            <a:fillRect/>
          </a:stretch>
        </p:blipFill>
        <p:spPr>
          <a:xfrm>
            <a:off x="4718050" y="2303463"/>
            <a:ext cx="3670300" cy="3470275"/>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