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A13F63-DC14-4628-91DC-5862FE34FD11}" type="datetimeFigureOut">
              <a:rPr lang="en-US" smtClean="0"/>
              <a:t>7/28/2022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3B979-BCDA-47B6-B062-8DA8F98468CD}" type="slidenum">
              <a:rPr lang="en-US" smtClean="0"/>
              <a:t>‹#›</a:t>
            </a:fld>
            <a:endParaRPr lang="en-US"/>
          </a:p>
        </p:txBody>
      </p:sp>
    </p:spTree>
    <p:extLst>
      <p:ext uri="{BB962C8B-B14F-4D97-AF65-F5344CB8AC3E}">
        <p14:creationId xmlns:p14="http://schemas.microsoft.com/office/powerpoint/2010/main" val="1984786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72D851-70CA-4D71-A3A6-41993C2A2927}" type="slidenum">
              <a:rPr lang="en-US" smtClean="0"/>
              <a:t>16</a:t>
            </a:fld>
            <a:endParaRPr lang="en-US"/>
          </a:p>
        </p:txBody>
      </p:sp>
    </p:spTree>
    <p:extLst>
      <p:ext uri="{BB962C8B-B14F-4D97-AF65-F5344CB8AC3E}">
        <p14:creationId xmlns:p14="http://schemas.microsoft.com/office/powerpoint/2010/main" val="2590590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2D7A9C3-FDA9-43A1-98CB-E591666DE2A3}"/>
              </a:ext>
            </a:extLst>
          </p:cNvPr>
          <p:cNvSpPr>
            <a:spLocks noGrp="1" noChangeArrowheads="1"/>
          </p:cNvSpPr>
          <p:nvPr>
            <p:ph type="sldNum" sz="quarter" idx="5"/>
          </p:nvPr>
        </p:nvSpPr>
        <p:spPr>
          <a:ln/>
        </p:spPr>
        <p:txBody>
          <a:bodyPr/>
          <a:lstStyle/>
          <a:p>
            <a:fld id="{8F457EFE-0A27-4C1E-8C84-C2A9C57AF650}" type="slidenum">
              <a:rPr lang="en-US" altLang="en-US"/>
              <a:pPr/>
              <a:t>27</a:t>
            </a:fld>
            <a:endParaRPr lang="en-US" altLang="en-US"/>
          </a:p>
        </p:txBody>
      </p:sp>
      <p:sp>
        <p:nvSpPr>
          <p:cNvPr id="134146" name="Rectangle 2">
            <a:extLst>
              <a:ext uri="{FF2B5EF4-FFF2-40B4-BE49-F238E27FC236}">
                <a16:creationId xmlns:a16="http://schemas.microsoft.com/office/drawing/2014/main" id="{6DB064F1-7E40-4B31-A54D-BEC14058E28E}"/>
              </a:ext>
            </a:extLst>
          </p:cNvPr>
          <p:cNvSpPr>
            <a:spLocks noGrp="1" noRot="1" noChangeAspect="1" noChangeArrowheads="1" noTextEdit="1"/>
          </p:cNvSpPr>
          <p:nvPr>
            <p:ph type="sldImg"/>
          </p:nvPr>
        </p:nvSpPr>
        <p:spPr>
          <a:ln/>
        </p:spPr>
      </p:sp>
      <p:sp>
        <p:nvSpPr>
          <p:cNvPr id="134147" name="Rectangle 3">
            <a:extLst>
              <a:ext uri="{FF2B5EF4-FFF2-40B4-BE49-F238E27FC236}">
                <a16:creationId xmlns:a16="http://schemas.microsoft.com/office/drawing/2014/main" id="{97D9C7EE-381F-42CC-A8C0-398B10A8BA0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62116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72D851-70CA-4D71-A3A6-41993C2A2927}" type="slidenum">
              <a:rPr lang="en-US" smtClean="0"/>
              <a:t>17</a:t>
            </a:fld>
            <a:endParaRPr lang="en-US"/>
          </a:p>
        </p:txBody>
      </p:sp>
    </p:spTree>
    <p:extLst>
      <p:ext uri="{BB962C8B-B14F-4D97-AF65-F5344CB8AC3E}">
        <p14:creationId xmlns:p14="http://schemas.microsoft.com/office/powerpoint/2010/main" val="2199448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72D851-70CA-4D71-A3A6-41993C2A2927}" type="slidenum">
              <a:rPr lang="en-US" smtClean="0"/>
              <a:t>18</a:t>
            </a:fld>
            <a:endParaRPr lang="en-US"/>
          </a:p>
        </p:txBody>
      </p:sp>
    </p:spTree>
    <p:extLst>
      <p:ext uri="{BB962C8B-B14F-4D97-AF65-F5344CB8AC3E}">
        <p14:creationId xmlns:p14="http://schemas.microsoft.com/office/powerpoint/2010/main" val="2478507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72D851-70CA-4D71-A3A6-41993C2A2927}" type="slidenum">
              <a:rPr lang="en-US" smtClean="0"/>
              <a:t>19</a:t>
            </a:fld>
            <a:endParaRPr lang="en-US"/>
          </a:p>
        </p:txBody>
      </p:sp>
    </p:spTree>
    <p:extLst>
      <p:ext uri="{BB962C8B-B14F-4D97-AF65-F5344CB8AC3E}">
        <p14:creationId xmlns:p14="http://schemas.microsoft.com/office/powerpoint/2010/main" val="2573899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D61C4F5-4315-4B05-B271-10C8017464BE}"/>
              </a:ext>
            </a:extLst>
          </p:cNvPr>
          <p:cNvSpPr>
            <a:spLocks noGrp="1" noChangeArrowheads="1"/>
          </p:cNvSpPr>
          <p:nvPr>
            <p:ph type="sldNum" sz="quarter" idx="5"/>
          </p:nvPr>
        </p:nvSpPr>
        <p:spPr>
          <a:ln/>
        </p:spPr>
        <p:txBody>
          <a:bodyPr/>
          <a:lstStyle/>
          <a:p>
            <a:fld id="{27472DF4-9DA2-4983-8693-8AAD44FB8880}" type="slidenum">
              <a:rPr lang="en-US" altLang="en-US"/>
              <a:pPr/>
              <a:t>22</a:t>
            </a:fld>
            <a:endParaRPr lang="en-US" altLang="en-US"/>
          </a:p>
        </p:txBody>
      </p:sp>
      <p:sp>
        <p:nvSpPr>
          <p:cNvPr id="133122" name="Rectangle 2">
            <a:extLst>
              <a:ext uri="{FF2B5EF4-FFF2-40B4-BE49-F238E27FC236}">
                <a16:creationId xmlns:a16="http://schemas.microsoft.com/office/drawing/2014/main" id="{140AA57A-96CE-4370-9B4C-5A6077B590EF}"/>
              </a:ext>
            </a:extLst>
          </p:cNvPr>
          <p:cNvSpPr>
            <a:spLocks noGrp="1" noRot="1" noChangeAspect="1" noChangeArrowheads="1" noTextEdit="1"/>
          </p:cNvSpPr>
          <p:nvPr>
            <p:ph type="sldImg"/>
          </p:nvPr>
        </p:nvSpPr>
        <p:spPr>
          <a:ln/>
        </p:spPr>
      </p:sp>
      <p:sp>
        <p:nvSpPr>
          <p:cNvPr id="133123" name="Rectangle 3">
            <a:extLst>
              <a:ext uri="{FF2B5EF4-FFF2-40B4-BE49-F238E27FC236}">
                <a16:creationId xmlns:a16="http://schemas.microsoft.com/office/drawing/2014/main" id="{7FDBB3FF-426C-4072-8419-7CCB2BBCCDB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2D7A9C3-FDA9-43A1-98CB-E591666DE2A3}"/>
              </a:ext>
            </a:extLst>
          </p:cNvPr>
          <p:cNvSpPr>
            <a:spLocks noGrp="1" noChangeArrowheads="1"/>
          </p:cNvSpPr>
          <p:nvPr>
            <p:ph type="sldNum" sz="quarter" idx="5"/>
          </p:nvPr>
        </p:nvSpPr>
        <p:spPr>
          <a:ln/>
        </p:spPr>
        <p:txBody>
          <a:bodyPr/>
          <a:lstStyle/>
          <a:p>
            <a:fld id="{8F457EFE-0A27-4C1E-8C84-C2A9C57AF650}" type="slidenum">
              <a:rPr lang="en-US" altLang="en-US"/>
              <a:pPr/>
              <a:t>23</a:t>
            </a:fld>
            <a:endParaRPr lang="en-US" altLang="en-US"/>
          </a:p>
        </p:txBody>
      </p:sp>
      <p:sp>
        <p:nvSpPr>
          <p:cNvPr id="134146" name="Rectangle 2">
            <a:extLst>
              <a:ext uri="{FF2B5EF4-FFF2-40B4-BE49-F238E27FC236}">
                <a16:creationId xmlns:a16="http://schemas.microsoft.com/office/drawing/2014/main" id="{6DB064F1-7E40-4B31-A54D-BEC14058E28E}"/>
              </a:ext>
            </a:extLst>
          </p:cNvPr>
          <p:cNvSpPr>
            <a:spLocks noGrp="1" noRot="1" noChangeAspect="1" noChangeArrowheads="1" noTextEdit="1"/>
          </p:cNvSpPr>
          <p:nvPr>
            <p:ph type="sldImg"/>
          </p:nvPr>
        </p:nvSpPr>
        <p:spPr>
          <a:ln/>
        </p:spPr>
      </p:sp>
      <p:sp>
        <p:nvSpPr>
          <p:cNvPr id="134147" name="Rectangle 3">
            <a:extLst>
              <a:ext uri="{FF2B5EF4-FFF2-40B4-BE49-F238E27FC236}">
                <a16:creationId xmlns:a16="http://schemas.microsoft.com/office/drawing/2014/main" id="{97D9C7EE-381F-42CC-A8C0-398B10A8BA0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2D7A9C3-FDA9-43A1-98CB-E591666DE2A3}"/>
              </a:ext>
            </a:extLst>
          </p:cNvPr>
          <p:cNvSpPr>
            <a:spLocks noGrp="1" noChangeArrowheads="1"/>
          </p:cNvSpPr>
          <p:nvPr>
            <p:ph type="sldNum" sz="quarter" idx="5"/>
          </p:nvPr>
        </p:nvSpPr>
        <p:spPr>
          <a:ln/>
        </p:spPr>
        <p:txBody>
          <a:bodyPr/>
          <a:lstStyle/>
          <a:p>
            <a:fld id="{8F457EFE-0A27-4C1E-8C84-C2A9C57AF650}" type="slidenum">
              <a:rPr lang="en-US" altLang="en-US"/>
              <a:pPr/>
              <a:t>24</a:t>
            </a:fld>
            <a:endParaRPr lang="en-US" altLang="en-US"/>
          </a:p>
        </p:txBody>
      </p:sp>
      <p:sp>
        <p:nvSpPr>
          <p:cNvPr id="134146" name="Rectangle 2">
            <a:extLst>
              <a:ext uri="{FF2B5EF4-FFF2-40B4-BE49-F238E27FC236}">
                <a16:creationId xmlns:a16="http://schemas.microsoft.com/office/drawing/2014/main" id="{6DB064F1-7E40-4B31-A54D-BEC14058E28E}"/>
              </a:ext>
            </a:extLst>
          </p:cNvPr>
          <p:cNvSpPr>
            <a:spLocks noGrp="1" noRot="1" noChangeAspect="1" noChangeArrowheads="1" noTextEdit="1"/>
          </p:cNvSpPr>
          <p:nvPr>
            <p:ph type="sldImg"/>
          </p:nvPr>
        </p:nvSpPr>
        <p:spPr>
          <a:ln/>
        </p:spPr>
      </p:sp>
      <p:sp>
        <p:nvSpPr>
          <p:cNvPr id="134147" name="Rectangle 3">
            <a:extLst>
              <a:ext uri="{FF2B5EF4-FFF2-40B4-BE49-F238E27FC236}">
                <a16:creationId xmlns:a16="http://schemas.microsoft.com/office/drawing/2014/main" id="{97D9C7EE-381F-42CC-A8C0-398B10A8BA0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26053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2D7A9C3-FDA9-43A1-98CB-E591666DE2A3}"/>
              </a:ext>
            </a:extLst>
          </p:cNvPr>
          <p:cNvSpPr>
            <a:spLocks noGrp="1" noChangeArrowheads="1"/>
          </p:cNvSpPr>
          <p:nvPr>
            <p:ph type="sldNum" sz="quarter" idx="5"/>
          </p:nvPr>
        </p:nvSpPr>
        <p:spPr>
          <a:ln/>
        </p:spPr>
        <p:txBody>
          <a:bodyPr/>
          <a:lstStyle/>
          <a:p>
            <a:fld id="{8F457EFE-0A27-4C1E-8C84-C2A9C57AF650}" type="slidenum">
              <a:rPr lang="en-US" altLang="en-US"/>
              <a:pPr/>
              <a:t>25</a:t>
            </a:fld>
            <a:endParaRPr lang="en-US" altLang="en-US"/>
          </a:p>
        </p:txBody>
      </p:sp>
      <p:sp>
        <p:nvSpPr>
          <p:cNvPr id="134146" name="Rectangle 2">
            <a:extLst>
              <a:ext uri="{FF2B5EF4-FFF2-40B4-BE49-F238E27FC236}">
                <a16:creationId xmlns:a16="http://schemas.microsoft.com/office/drawing/2014/main" id="{6DB064F1-7E40-4B31-A54D-BEC14058E28E}"/>
              </a:ext>
            </a:extLst>
          </p:cNvPr>
          <p:cNvSpPr>
            <a:spLocks noGrp="1" noRot="1" noChangeAspect="1" noChangeArrowheads="1" noTextEdit="1"/>
          </p:cNvSpPr>
          <p:nvPr>
            <p:ph type="sldImg"/>
          </p:nvPr>
        </p:nvSpPr>
        <p:spPr>
          <a:ln/>
        </p:spPr>
      </p:sp>
      <p:sp>
        <p:nvSpPr>
          <p:cNvPr id="134147" name="Rectangle 3">
            <a:extLst>
              <a:ext uri="{FF2B5EF4-FFF2-40B4-BE49-F238E27FC236}">
                <a16:creationId xmlns:a16="http://schemas.microsoft.com/office/drawing/2014/main" id="{97D9C7EE-381F-42CC-A8C0-398B10A8BA0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40369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2D7A9C3-FDA9-43A1-98CB-E591666DE2A3}"/>
              </a:ext>
            </a:extLst>
          </p:cNvPr>
          <p:cNvSpPr>
            <a:spLocks noGrp="1" noChangeArrowheads="1"/>
          </p:cNvSpPr>
          <p:nvPr>
            <p:ph type="sldNum" sz="quarter" idx="5"/>
          </p:nvPr>
        </p:nvSpPr>
        <p:spPr>
          <a:ln/>
        </p:spPr>
        <p:txBody>
          <a:bodyPr/>
          <a:lstStyle/>
          <a:p>
            <a:fld id="{8F457EFE-0A27-4C1E-8C84-C2A9C57AF650}" type="slidenum">
              <a:rPr lang="en-US" altLang="en-US"/>
              <a:pPr/>
              <a:t>26</a:t>
            </a:fld>
            <a:endParaRPr lang="en-US" altLang="en-US"/>
          </a:p>
        </p:txBody>
      </p:sp>
      <p:sp>
        <p:nvSpPr>
          <p:cNvPr id="134146" name="Rectangle 2">
            <a:extLst>
              <a:ext uri="{FF2B5EF4-FFF2-40B4-BE49-F238E27FC236}">
                <a16:creationId xmlns:a16="http://schemas.microsoft.com/office/drawing/2014/main" id="{6DB064F1-7E40-4B31-A54D-BEC14058E28E}"/>
              </a:ext>
            </a:extLst>
          </p:cNvPr>
          <p:cNvSpPr>
            <a:spLocks noGrp="1" noRot="1" noChangeAspect="1" noChangeArrowheads="1" noTextEdit="1"/>
          </p:cNvSpPr>
          <p:nvPr>
            <p:ph type="sldImg"/>
          </p:nvPr>
        </p:nvSpPr>
        <p:spPr>
          <a:ln/>
        </p:spPr>
      </p:sp>
      <p:sp>
        <p:nvSpPr>
          <p:cNvPr id="134147" name="Rectangle 3">
            <a:extLst>
              <a:ext uri="{FF2B5EF4-FFF2-40B4-BE49-F238E27FC236}">
                <a16:creationId xmlns:a16="http://schemas.microsoft.com/office/drawing/2014/main" id="{97D9C7EE-381F-42CC-A8C0-398B10A8BA0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49378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20BE90-9DD5-4E7D-9201-80B21A38DA0F}"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D12E4-8CEA-40C3-BAB7-45B796E222E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20BE90-9DD5-4E7D-9201-80B21A38DA0F}"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D12E4-8CEA-40C3-BAB7-45B796E222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20BE90-9DD5-4E7D-9201-80B21A38DA0F}"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D12E4-8CEA-40C3-BAB7-45B796E222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20BE90-9DD5-4E7D-9201-80B21A38DA0F}"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D12E4-8CEA-40C3-BAB7-45B796E222E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20BE90-9DD5-4E7D-9201-80B21A38DA0F}"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D12E4-8CEA-40C3-BAB7-45B796E222E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20BE90-9DD5-4E7D-9201-80B21A38DA0F}"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D12E4-8CEA-40C3-BAB7-45B796E222E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20BE90-9DD5-4E7D-9201-80B21A38DA0F}" type="datetimeFigureOut">
              <a:rPr lang="en-US" smtClean="0"/>
              <a:t>7/28/2022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8D12E4-8CEA-40C3-BAB7-45B796E222E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20BE90-9DD5-4E7D-9201-80B21A38DA0F}" type="datetimeFigureOut">
              <a:rPr lang="en-US" smtClean="0"/>
              <a:t>7/28/2022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8D12E4-8CEA-40C3-BAB7-45B796E222E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20BE90-9DD5-4E7D-9201-80B21A38DA0F}" type="datetimeFigureOut">
              <a:rPr lang="en-US" smtClean="0"/>
              <a:t>7/28/2022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8D12E4-8CEA-40C3-BAB7-45B796E222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20BE90-9DD5-4E7D-9201-80B21A38DA0F}"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D12E4-8CEA-40C3-BAB7-45B796E222E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20BE90-9DD5-4E7D-9201-80B21A38DA0F}"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D12E4-8CEA-40C3-BAB7-45B796E222E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0BE90-9DD5-4E7D-9201-80B21A38DA0F}" type="datetimeFigureOut">
              <a:rPr lang="en-US" smtClean="0"/>
              <a:t>7/28/2022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D12E4-8CEA-40C3-BAB7-45B796E222EB}" type="slidenum">
              <a:rPr lang="en-US" smtClean="0"/>
              <a:t>‹#›</a:t>
            </a:fld>
            <a:endParaRPr lang="en-US"/>
          </a:p>
        </p:txBody>
      </p:sp>
      <p:pic>
        <p:nvPicPr>
          <p:cNvPr id="7" name="Picture 6">
            <a:extLst>
              <a:ext uri="{FF2B5EF4-FFF2-40B4-BE49-F238E27FC236}">
                <a16:creationId xmlns:a16="http://schemas.microsoft.com/office/drawing/2014/main" id="{646237D8-17C0-4E8F-9DFE-D0B5C42EECC2}"/>
              </a:ext>
            </a:extLst>
          </p:cNvPr>
          <p:cNvPicPr>
            <a:picLocks noChangeAspect="1"/>
          </p:cNvPicPr>
          <p:nvPr userDrawn="1"/>
        </p:nvPicPr>
        <p:blipFill>
          <a:blip r:embed="rId13" cstate="print"/>
          <a:stretch>
            <a:fillRect/>
          </a:stretch>
        </p:blipFill>
        <p:spPr>
          <a:xfrm>
            <a:off x="10668000" y="184196"/>
            <a:ext cx="1397726" cy="132388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Taking Responsibility, Being Accountable</a:t>
            </a:r>
            <a:br>
              <a:rPr lang="en-US" b="1" dirty="0"/>
            </a:br>
            <a:r>
              <a:rPr lang="en-US" b="1" dirty="0"/>
              <a:t>and Communication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EEBE-6A61-A726-7A9C-F6961B77EA36}"/>
              </a:ext>
            </a:extLst>
          </p:cNvPr>
          <p:cNvSpPr>
            <a:spLocks noGrp="1"/>
          </p:cNvSpPr>
          <p:nvPr>
            <p:ph type="title"/>
          </p:nvPr>
        </p:nvSpPr>
        <p:spPr/>
        <p:txBody>
          <a:bodyPr/>
          <a:lstStyle/>
          <a:p>
            <a:endParaRPr lang="en-IN" dirty="0"/>
          </a:p>
        </p:txBody>
      </p:sp>
      <p:pic>
        <p:nvPicPr>
          <p:cNvPr id="2050" name="Picture 2" descr="See the source image">
            <a:extLst>
              <a:ext uri="{FF2B5EF4-FFF2-40B4-BE49-F238E27FC236}">
                <a16:creationId xmlns:a16="http://schemas.microsoft.com/office/drawing/2014/main" id="{7F34BE0D-5861-7FAB-1F6E-1D138A003E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2100" y="609600"/>
            <a:ext cx="9067799" cy="585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59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0D1EE-F0E6-4019-A7B6-AC603D6A5EFF}"/>
              </a:ext>
            </a:extLst>
          </p:cNvPr>
          <p:cNvSpPr>
            <a:spLocks noGrp="1"/>
          </p:cNvSpPr>
          <p:nvPr>
            <p:ph type="title"/>
          </p:nvPr>
        </p:nvSpPr>
        <p:spPr>
          <a:xfrm>
            <a:off x="609600" y="274638"/>
            <a:ext cx="10287000" cy="1143000"/>
          </a:xfrm>
        </p:spPr>
        <p:txBody>
          <a:bodyPr>
            <a:normAutofit/>
          </a:bodyPr>
          <a:lstStyle/>
          <a:p>
            <a:r>
              <a:rPr lang="en-US" b="1" i="0" dirty="0">
                <a:solidFill>
                  <a:srgbClr val="333333"/>
                </a:solidFill>
                <a:effectLst/>
                <a:latin typeface="ProximaNova-b7"/>
              </a:rPr>
              <a:t>Signs of Not Being Responsible</a:t>
            </a:r>
            <a:endParaRPr lang="en-US" dirty="0"/>
          </a:p>
        </p:txBody>
      </p:sp>
      <p:sp>
        <p:nvSpPr>
          <p:cNvPr id="3" name="Content Placeholder 2">
            <a:extLst>
              <a:ext uri="{FF2B5EF4-FFF2-40B4-BE49-F238E27FC236}">
                <a16:creationId xmlns:a16="http://schemas.microsoft.com/office/drawing/2014/main" id="{B9A4A0A5-E2AF-4B9D-A7BB-D2811899F70A}"/>
              </a:ext>
            </a:extLst>
          </p:cNvPr>
          <p:cNvSpPr>
            <a:spLocks noGrp="1"/>
          </p:cNvSpPr>
          <p:nvPr>
            <p:ph idx="1"/>
          </p:nvPr>
        </p:nvSpPr>
        <p:spPr>
          <a:xfrm>
            <a:off x="609600" y="1600201"/>
            <a:ext cx="10972800" cy="5105399"/>
          </a:xfrm>
        </p:spPr>
        <p:txBody>
          <a:bodyPr>
            <a:normAutofit fontScale="92500" lnSpcReduction="20000"/>
          </a:bodyPr>
          <a:lstStyle/>
          <a:p>
            <a:pPr algn="l" fontAlgn="base">
              <a:buFont typeface="Arial" panose="020B0604020202020204" pitchFamily="34" charset="0"/>
              <a:buChar char="•"/>
            </a:pPr>
            <a:r>
              <a:rPr lang="en-US" b="0" i="0" dirty="0">
                <a:solidFill>
                  <a:srgbClr val="333333"/>
                </a:solidFill>
                <a:effectLst/>
                <a:latin typeface="ProximaNova-n4"/>
              </a:rPr>
              <a:t>Lacking interest in their work, and in the well-being of the team.</a:t>
            </a:r>
          </a:p>
          <a:p>
            <a:pPr algn="l" fontAlgn="base">
              <a:buFont typeface="Arial" panose="020B0604020202020204" pitchFamily="34" charset="0"/>
              <a:buChar char="•"/>
            </a:pPr>
            <a:r>
              <a:rPr lang="en-US" b="0" i="0" dirty="0">
                <a:solidFill>
                  <a:srgbClr val="333333"/>
                </a:solidFill>
                <a:effectLst/>
                <a:latin typeface="ProximaNova-n4"/>
              </a:rPr>
              <a:t>Blaming others for mistakes and failures.</a:t>
            </a:r>
          </a:p>
          <a:p>
            <a:pPr algn="l" fontAlgn="base">
              <a:buFont typeface="Arial" panose="020B0604020202020204" pitchFamily="34" charset="0"/>
              <a:buChar char="•"/>
            </a:pPr>
            <a:r>
              <a:rPr lang="en-US" b="0" i="0" dirty="0">
                <a:solidFill>
                  <a:srgbClr val="333333"/>
                </a:solidFill>
                <a:effectLst/>
                <a:latin typeface="ProximaNova-n4"/>
              </a:rPr>
              <a:t>Missing deadlines.</a:t>
            </a:r>
          </a:p>
          <a:p>
            <a:pPr algn="l" fontAlgn="base">
              <a:buFont typeface="Arial" panose="020B0604020202020204" pitchFamily="34" charset="0"/>
              <a:buChar char="•"/>
            </a:pPr>
            <a:r>
              <a:rPr lang="en-US" b="0" i="0" dirty="0">
                <a:solidFill>
                  <a:srgbClr val="333333"/>
                </a:solidFill>
                <a:effectLst/>
                <a:latin typeface="ProximaNova-n4"/>
              </a:rPr>
              <a:t>Avoiding challenging tasks and projects, and not taking risks.</a:t>
            </a:r>
          </a:p>
          <a:p>
            <a:pPr algn="l" fontAlgn="base">
              <a:buFont typeface="Arial" panose="020B0604020202020204" pitchFamily="34" charset="0"/>
              <a:buChar char="•"/>
            </a:pPr>
            <a:r>
              <a:rPr lang="en-US" b="0" i="0" dirty="0">
                <a:solidFill>
                  <a:srgbClr val="333333"/>
                </a:solidFill>
                <a:effectLst/>
                <a:latin typeface="ProximaNova-n4"/>
              </a:rPr>
              <a:t>Regularly complaining about unfair treatment by team leaders and team members – and engaging in self-pity.</a:t>
            </a:r>
          </a:p>
          <a:p>
            <a:pPr algn="l" fontAlgn="base">
              <a:buFont typeface="Arial" panose="020B0604020202020204" pitchFamily="34" charset="0"/>
              <a:buChar char="•"/>
            </a:pPr>
            <a:r>
              <a:rPr lang="en-US" b="0" i="0" dirty="0">
                <a:solidFill>
                  <a:srgbClr val="333333"/>
                </a:solidFill>
                <a:effectLst/>
                <a:latin typeface="ProximaNova-n4"/>
              </a:rPr>
              <a:t>Avoiding taking initiative, and being dependent on others for work, advice, and instructions.</a:t>
            </a:r>
          </a:p>
          <a:p>
            <a:pPr algn="l" fontAlgn="base">
              <a:buFont typeface="Arial" panose="020B0604020202020204" pitchFamily="34" charset="0"/>
              <a:buChar char="•"/>
            </a:pPr>
            <a:r>
              <a:rPr lang="en-US" b="0" i="0" dirty="0">
                <a:solidFill>
                  <a:srgbClr val="333333"/>
                </a:solidFill>
                <a:effectLst/>
                <a:latin typeface="ProximaNova-n4"/>
              </a:rPr>
              <a:t>Lacking trust in team members and leaders.</a:t>
            </a:r>
          </a:p>
          <a:p>
            <a:pPr algn="l" fontAlgn="base">
              <a:buFont typeface="Arial" panose="020B0604020202020204" pitchFamily="34" charset="0"/>
              <a:buChar char="•"/>
            </a:pPr>
            <a:r>
              <a:rPr lang="en-US" b="0" i="0" dirty="0">
                <a:solidFill>
                  <a:srgbClr val="333333"/>
                </a:solidFill>
                <a:effectLst/>
                <a:latin typeface="ProximaNova-n4"/>
              </a:rPr>
              <a:t>Making excuses regularly – they may often say "It's not my fault," or, "That's unfair."</a:t>
            </a:r>
          </a:p>
        </p:txBody>
      </p:sp>
    </p:spTree>
    <p:extLst>
      <p:ext uri="{BB962C8B-B14F-4D97-AF65-F5344CB8AC3E}">
        <p14:creationId xmlns:p14="http://schemas.microsoft.com/office/powerpoint/2010/main" val="225215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0D1EE-F0E6-4019-A7B6-AC603D6A5EFF}"/>
              </a:ext>
            </a:extLst>
          </p:cNvPr>
          <p:cNvSpPr>
            <a:spLocks noGrp="1"/>
          </p:cNvSpPr>
          <p:nvPr>
            <p:ph type="title"/>
          </p:nvPr>
        </p:nvSpPr>
        <p:spPr>
          <a:xfrm>
            <a:off x="609600" y="274638"/>
            <a:ext cx="10287000" cy="1143000"/>
          </a:xfrm>
        </p:spPr>
        <p:txBody>
          <a:bodyPr>
            <a:normAutofit/>
          </a:bodyPr>
          <a:lstStyle/>
          <a:p>
            <a:r>
              <a:rPr lang="en-US" b="1" dirty="0">
                <a:solidFill>
                  <a:srgbClr val="333333"/>
                </a:solidFill>
                <a:latin typeface="ProximaNova-b7"/>
              </a:rPr>
              <a:t>Importance at Workplace</a:t>
            </a:r>
            <a:endParaRPr lang="en-US" dirty="0"/>
          </a:p>
        </p:txBody>
      </p:sp>
      <p:sp>
        <p:nvSpPr>
          <p:cNvPr id="3" name="Content Placeholder 2">
            <a:extLst>
              <a:ext uri="{FF2B5EF4-FFF2-40B4-BE49-F238E27FC236}">
                <a16:creationId xmlns:a16="http://schemas.microsoft.com/office/drawing/2014/main" id="{B9A4A0A5-E2AF-4B9D-A7BB-D2811899F70A}"/>
              </a:ext>
            </a:extLst>
          </p:cNvPr>
          <p:cNvSpPr>
            <a:spLocks noGrp="1"/>
          </p:cNvSpPr>
          <p:nvPr>
            <p:ph idx="1"/>
          </p:nvPr>
        </p:nvSpPr>
        <p:spPr>
          <a:xfrm>
            <a:off x="609600" y="1502581"/>
            <a:ext cx="10972800" cy="5105399"/>
          </a:xfrm>
        </p:spPr>
        <p:txBody>
          <a:bodyPr>
            <a:normAutofit/>
          </a:bodyPr>
          <a:lstStyle/>
          <a:p>
            <a:pPr algn="l">
              <a:buFont typeface="Arial" panose="020B0604020202020204" pitchFamily="34" charset="0"/>
              <a:buChar char="•"/>
            </a:pPr>
            <a:r>
              <a:rPr lang="en-US" b="0" i="0" dirty="0">
                <a:solidFill>
                  <a:srgbClr val="000000"/>
                </a:solidFill>
                <a:effectLst/>
                <a:latin typeface="MarkPro-Regular"/>
              </a:rPr>
              <a:t>Improved work performance</a:t>
            </a:r>
          </a:p>
          <a:p>
            <a:pPr algn="l">
              <a:buFont typeface="Arial" panose="020B0604020202020204" pitchFamily="34" charset="0"/>
              <a:buChar char="•"/>
            </a:pPr>
            <a:r>
              <a:rPr lang="en-US" b="0" i="0" dirty="0">
                <a:solidFill>
                  <a:srgbClr val="000000"/>
                </a:solidFill>
                <a:effectLst/>
                <a:latin typeface="MarkPro-Regular"/>
              </a:rPr>
              <a:t>Increased participation and involvement</a:t>
            </a:r>
          </a:p>
          <a:p>
            <a:pPr algn="l">
              <a:buFont typeface="Arial" panose="020B0604020202020204" pitchFamily="34" charset="0"/>
              <a:buChar char="•"/>
            </a:pPr>
            <a:r>
              <a:rPr lang="en-US" b="0" i="0" dirty="0">
                <a:solidFill>
                  <a:srgbClr val="000000"/>
                </a:solidFill>
                <a:effectLst/>
                <a:latin typeface="MarkPro-Regular"/>
              </a:rPr>
              <a:t>Feeling more competent</a:t>
            </a:r>
          </a:p>
          <a:p>
            <a:pPr algn="l">
              <a:buFont typeface="Arial" panose="020B0604020202020204" pitchFamily="34" charset="0"/>
              <a:buChar char="•"/>
            </a:pPr>
            <a:r>
              <a:rPr lang="en-US" b="0" i="0" dirty="0">
                <a:solidFill>
                  <a:srgbClr val="000000"/>
                </a:solidFill>
                <a:effectLst/>
                <a:latin typeface="MarkPro-Regular"/>
              </a:rPr>
              <a:t>Higher commitment to work</a:t>
            </a:r>
          </a:p>
          <a:p>
            <a:pPr algn="l">
              <a:buFont typeface="Arial" panose="020B0604020202020204" pitchFamily="34" charset="0"/>
              <a:buChar char="•"/>
            </a:pPr>
            <a:r>
              <a:rPr lang="en-US" b="0" i="0" dirty="0">
                <a:solidFill>
                  <a:srgbClr val="000000"/>
                </a:solidFill>
                <a:effectLst/>
                <a:latin typeface="MarkPro-Regular"/>
              </a:rPr>
              <a:t>Higher creativity and innovation</a:t>
            </a:r>
          </a:p>
          <a:p>
            <a:pPr algn="l">
              <a:buFont typeface="Arial" panose="020B0604020202020204" pitchFamily="34" charset="0"/>
              <a:buChar char="•"/>
            </a:pPr>
            <a:r>
              <a:rPr lang="en-US" b="0" i="0" dirty="0">
                <a:solidFill>
                  <a:srgbClr val="000000"/>
                </a:solidFill>
                <a:effectLst/>
                <a:latin typeface="MarkPro-Regular"/>
              </a:rPr>
              <a:t>Higher morale and satisfaction.</a:t>
            </a:r>
          </a:p>
          <a:p>
            <a:pPr marL="571500" lvl="1" indent="0">
              <a:spcAft>
                <a:spcPts val="600"/>
              </a:spcAft>
              <a:buNone/>
            </a:pPr>
            <a:endParaRPr lang="en-US" dirty="0"/>
          </a:p>
        </p:txBody>
      </p:sp>
    </p:spTree>
    <p:extLst>
      <p:ext uri="{BB962C8B-B14F-4D97-AF65-F5344CB8AC3E}">
        <p14:creationId xmlns:p14="http://schemas.microsoft.com/office/powerpoint/2010/main" val="3258527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0D1EE-F0E6-4019-A7B6-AC603D6A5EFF}"/>
              </a:ext>
            </a:extLst>
          </p:cNvPr>
          <p:cNvSpPr>
            <a:spLocks noGrp="1"/>
          </p:cNvSpPr>
          <p:nvPr>
            <p:ph type="title"/>
          </p:nvPr>
        </p:nvSpPr>
        <p:spPr>
          <a:xfrm>
            <a:off x="609600" y="274638"/>
            <a:ext cx="10287000" cy="1143000"/>
          </a:xfrm>
        </p:spPr>
        <p:txBody>
          <a:bodyPr>
            <a:normAutofit/>
          </a:bodyPr>
          <a:lstStyle/>
          <a:p>
            <a:r>
              <a:rPr lang="en-US" b="1" dirty="0">
                <a:solidFill>
                  <a:srgbClr val="333333"/>
                </a:solidFill>
                <a:latin typeface="ProximaNova-b7"/>
              </a:rPr>
              <a:t>Obstacles</a:t>
            </a:r>
            <a:endParaRPr lang="en-US" dirty="0"/>
          </a:p>
        </p:txBody>
      </p:sp>
      <p:sp>
        <p:nvSpPr>
          <p:cNvPr id="7" name="Content Placeholder 2">
            <a:extLst>
              <a:ext uri="{FF2B5EF4-FFF2-40B4-BE49-F238E27FC236}">
                <a16:creationId xmlns:a16="http://schemas.microsoft.com/office/drawing/2014/main" id="{5E6C2E13-78F6-4114-ABA6-079EDE1769AE}"/>
              </a:ext>
            </a:extLst>
          </p:cNvPr>
          <p:cNvSpPr txBox="1">
            <a:spLocks/>
          </p:cNvSpPr>
          <p:nvPr/>
        </p:nvSpPr>
        <p:spPr>
          <a:xfrm>
            <a:off x="304800" y="1295400"/>
            <a:ext cx="11277600" cy="54101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buFont typeface="Wingdings" panose="05000000000000000000" pitchFamily="2" charset="2"/>
              <a:buChar char="§"/>
            </a:pPr>
            <a:r>
              <a:rPr lang="en-US" sz="2400" b="1" dirty="0"/>
              <a:t>Measurements: </a:t>
            </a:r>
            <a:r>
              <a:rPr lang="en-US" sz="2400" dirty="0"/>
              <a:t>Sometimes what’s easy to measure isn’t important to measure.  Many people confuse correlation with causality putting too much faith in the numbers.</a:t>
            </a:r>
          </a:p>
          <a:p>
            <a:pPr fontAlgn="base">
              <a:buFont typeface="Wingdings" panose="05000000000000000000" pitchFamily="2" charset="2"/>
              <a:buChar char="§"/>
            </a:pPr>
            <a:r>
              <a:rPr lang="en-US" sz="2400" b="1" dirty="0"/>
              <a:t>Fear of failure: </a:t>
            </a:r>
            <a:r>
              <a:rPr lang="en-US" sz="2400" dirty="0"/>
              <a:t>You must allow for mistakes and adjustments.  When failure is punished, people stop trying.</a:t>
            </a:r>
          </a:p>
          <a:p>
            <a:pPr fontAlgn="base">
              <a:buFont typeface="Wingdings" panose="05000000000000000000" pitchFamily="2" charset="2"/>
              <a:buChar char="§"/>
            </a:pPr>
            <a:r>
              <a:rPr lang="en-US" sz="2400" b="1" dirty="0">
                <a:solidFill>
                  <a:prstClr val="black"/>
                </a:solidFill>
              </a:rPr>
              <a:t>Distress over lack of control: </a:t>
            </a:r>
            <a:r>
              <a:rPr lang="en-US" sz="2400" dirty="0">
                <a:solidFill>
                  <a:prstClr val="black"/>
                </a:solidFill>
              </a:rPr>
              <a:t>When people don’t trust others in the organization, they won’t participate in an accountability plan that depends on others.</a:t>
            </a:r>
          </a:p>
          <a:p>
            <a:pPr fontAlgn="base">
              <a:buFont typeface="Wingdings" panose="05000000000000000000" pitchFamily="2" charset="2"/>
              <a:buChar char="§"/>
            </a:pPr>
            <a:r>
              <a:rPr lang="en-US" sz="2400" b="1" dirty="0">
                <a:solidFill>
                  <a:prstClr val="black"/>
                </a:solidFill>
              </a:rPr>
              <a:t>Lack of commitment on both sides: </a:t>
            </a:r>
            <a:r>
              <a:rPr lang="en-US" sz="2400" dirty="0">
                <a:solidFill>
                  <a:prstClr val="black"/>
                </a:solidFill>
              </a:rPr>
              <a:t>When the request isn’t important enough to go to the top of the priority list or they don’t follow through.</a:t>
            </a:r>
          </a:p>
          <a:p>
            <a:pPr fontAlgn="base">
              <a:buFont typeface="Wingdings" panose="05000000000000000000" pitchFamily="2" charset="2"/>
              <a:buChar char="§"/>
            </a:pPr>
            <a:r>
              <a:rPr lang="en-US" sz="2400" b="1" dirty="0">
                <a:solidFill>
                  <a:prstClr val="black"/>
                </a:solidFill>
              </a:rPr>
              <a:t>Uncertainty of Consequences: </a:t>
            </a:r>
            <a:r>
              <a:rPr lang="en-US" sz="2400" dirty="0">
                <a:solidFill>
                  <a:prstClr val="black"/>
                </a:solidFill>
              </a:rPr>
              <a:t>It’s difficult to accept responsibility for something when the outcome is less certain to predict.</a:t>
            </a:r>
          </a:p>
          <a:p>
            <a:pPr fontAlgn="base">
              <a:buFont typeface="Wingdings" panose="05000000000000000000" pitchFamily="2" charset="2"/>
              <a:buChar char="§"/>
            </a:pPr>
            <a:r>
              <a:rPr lang="en-US" sz="2400" b="1" dirty="0"/>
              <a:t>Results: </a:t>
            </a:r>
            <a:r>
              <a:rPr lang="en-US" sz="2400" dirty="0"/>
              <a:t>If you focus only on results, it’s easy for people to achieve the end by any means necessary.  This opens the door to ethical, reputational, legal and safety obstacles.  </a:t>
            </a:r>
          </a:p>
          <a:p>
            <a:pPr fontAlgn="base">
              <a:buFont typeface="Wingdings" panose="05000000000000000000" pitchFamily="2" charset="2"/>
              <a:buChar char="§"/>
            </a:pPr>
            <a:endParaRPr lang="en-US" sz="2400" dirty="0">
              <a:solidFill>
                <a:srgbClr val="333333"/>
              </a:solidFill>
              <a:latin typeface="ProximaNova-b7"/>
            </a:endParaRPr>
          </a:p>
        </p:txBody>
      </p:sp>
    </p:spTree>
    <p:extLst>
      <p:ext uri="{BB962C8B-B14F-4D97-AF65-F5344CB8AC3E}">
        <p14:creationId xmlns:p14="http://schemas.microsoft.com/office/powerpoint/2010/main" val="216836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0D1EE-F0E6-4019-A7B6-AC603D6A5EFF}"/>
              </a:ext>
            </a:extLst>
          </p:cNvPr>
          <p:cNvSpPr>
            <a:spLocks noGrp="1"/>
          </p:cNvSpPr>
          <p:nvPr>
            <p:ph type="title"/>
          </p:nvPr>
        </p:nvSpPr>
        <p:spPr>
          <a:xfrm>
            <a:off x="609600" y="274638"/>
            <a:ext cx="10287000" cy="1143000"/>
          </a:xfrm>
        </p:spPr>
        <p:txBody>
          <a:bodyPr>
            <a:normAutofit fontScale="90000"/>
          </a:bodyPr>
          <a:lstStyle/>
          <a:p>
            <a:pPr algn="l" fontAlgn="base"/>
            <a:r>
              <a:rPr lang="en-US" b="1" i="0" dirty="0">
                <a:solidFill>
                  <a:srgbClr val="333333"/>
                </a:solidFill>
                <a:effectLst/>
                <a:latin typeface="ProximaNova-b7"/>
              </a:rPr>
              <a:t>Ways to Encourage Responsibility and Accountability</a:t>
            </a:r>
          </a:p>
        </p:txBody>
      </p:sp>
      <p:sp>
        <p:nvSpPr>
          <p:cNvPr id="3" name="Content Placeholder 2">
            <a:extLst>
              <a:ext uri="{FF2B5EF4-FFF2-40B4-BE49-F238E27FC236}">
                <a16:creationId xmlns:a16="http://schemas.microsoft.com/office/drawing/2014/main" id="{B9A4A0A5-E2AF-4B9D-A7BB-D2811899F70A}"/>
              </a:ext>
            </a:extLst>
          </p:cNvPr>
          <p:cNvSpPr>
            <a:spLocks noGrp="1"/>
          </p:cNvSpPr>
          <p:nvPr>
            <p:ph idx="1"/>
          </p:nvPr>
        </p:nvSpPr>
        <p:spPr>
          <a:xfrm>
            <a:off x="609600" y="1600200"/>
            <a:ext cx="10972800" cy="5105399"/>
          </a:xfrm>
        </p:spPr>
        <p:txBody>
          <a:bodyPr>
            <a:normAutofit fontScale="47500" lnSpcReduction="20000"/>
          </a:bodyPr>
          <a:lstStyle/>
          <a:p>
            <a:pPr fontAlgn="base"/>
            <a:r>
              <a:rPr lang="en-US" sz="3600" dirty="0"/>
              <a:t>Define specific goals and get a commitment</a:t>
            </a:r>
          </a:p>
          <a:p>
            <a:r>
              <a:rPr lang="en-IN" sz="3600" dirty="0"/>
              <a:t>Provide updates on progress</a:t>
            </a:r>
          </a:p>
          <a:p>
            <a:r>
              <a:rPr lang="en-IN" sz="3600" dirty="0"/>
              <a:t>Hold yourself accountable</a:t>
            </a:r>
          </a:p>
          <a:p>
            <a:r>
              <a:rPr lang="en-US" sz="3600" dirty="0"/>
              <a:t>Use the 5Cs framework to build accountability</a:t>
            </a:r>
          </a:p>
          <a:p>
            <a:pPr marL="0" indent="0">
              <a:buNone/>
            </a:pPr>
            <a:r>
              <a:rPr lang="en-US" sz="3600" dirty="0"/>
              <a:t>- Common purpose: Connect with your team by helping them understand why you need them to do a particular task. Rather than just telling your team what to do, rally around a common goal explaining what the point is and why it matters.</a:t>
            </a:r>
          </a:p>
          <a:p>
            <a:pPr marL="0" indent="0">
              <a:buNone/>
            </a:pPr>
            <a:r>
              <a:rPr lang="en-US" sz="3600" dirty="0"/>
              <a:t>- Clear expectations: Let your team know what they need to do with clear expectations. Collaborate with your team to establish what success looks like and make sure they understand what you expect from them.</a:t>
            </a:r>
          </a:p>
          <a:p>
            <a:pPr>
              <a:buFontTx/>
              <a:buChar char="-"/>
            </a:pPr>
            <a:r>
              <a:rPr lang="en-US" sz="3600" dirty="0"/>
              <a:t>Communicate and align: Keep your team rowing in the same direction, focused and aligned. Communicate over and over with your team, asking questions and reminding them that their work is important.</a:t>
            </a:r>
          </a:p>
          <a:p>
            <a:pPr marL="0" indent="0">
              <a:buNone/>
            </a:pPr>
            <a:r>
              <a:rPr lang="en-US" sz="3600" dirty="0"/>
              <a:t>- Collaborate and coach: Monitor your teams progress regularly to adjust in real time. Coach your team by listening to their concerns – don’t just tell them what to do. Your job is to be a resource of support to them.</a:t>
            </a:r>
          </a:p>
          <a:p>
            <a:pPr marL="0" indent="0">
              <a:buNone/>
            </a:pPr>
            <a:r>
              <a:rPr lang="en-US" sz="3600" dirty="0"/>
              <a:t>- Consequences: Consequences are often a result of the things that go wrong, but consequences can also be positive. Display visible results for your staff, learn from mistakes and make recognition immediate when things go well.</a:t>
            </a:r>
          </a:p>
          <a:p>
            <a:pPr marL="0" indent="0">
              <a:buNone/>
            </a:pPr>
            <a:br>
              <a:rPr lang="en-US" sz="3600" dirty="0"/>
            </a:br>
            <a:br>
              <a:rPr lang="en-IN" sz="3600" dirty="0"/>
            </a:br>
            <a:br>
              <a:rPr lang="en-IN" dirty="0"/>
            </a:br>
            <a:endParaRPr lang="en-US" b="1" i="0" dirty="0">
              <a:solidFill>
                <a:srgbClr val="333333"/>
              </a:solidFill>
              <a:effectLst/>
              <a:latin typeface="ProximaNova-b7"/>
            </a:endParaRPr>
          </a:p>
        </p:txBody>
      </p:sp>
    </p:spTree>
    <p:extLst>
      <p:ext uri="{BB962C8B-B14F-4D97-AF65-F5344CB8AC3E}">
        <p14:creationId xmlns:p14="http://schemas.microsoft.com/office/powerpoint/2010/main" val="1098089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0D1EE-F0E6-4019-A7B6-AC603D6A5EFF}"/>
              </a:ext>
            </a:extLst>
          </p:cNvPr>
          <p:cNvSpPr>
            <a:spLocks noGrp="1"/>
          </p:cNvSpPr>
          <p:nvPr>
            <p:ph type="title"/>
          </p:nvPr>
        </p:nvSpPr>
        <p:spPr>
          <a:xfrm>
            <a:off x="609600" y="274638"/>
            <a:ext cx="10287000" cy="1143000"/>
          </a:xfrm>
        </p:spPr>
        <p:txBody>
          <a:bodyPr>
            <a:normAutofit/>
          </a:bodyPr>
          <a:lstStyle/>
          <a:p>
            <a:pPr algn="l" fontAlgn="base"/>
            <a:r>
              <a:rPr lang="en-US" b="1" i="0" dirty="0">
                <a:solidFill>
                  <a:srgbClr val="333333"/>
                </a:solidFill>
                <a:effectLst/>
                <a:latin typeface="ProximaNova-b7"/>
              </a:rPr>
              <a:t>Qualities of having Responsibility</a:t>
            </a:r>
          </a:p>
        </p:txBody>
      </p:sp>
      <p:sp>
        <p:nvSpPr>
          <p:cNvPr id="3" name="Content Placeholder 2">
            <a:extLst>
              <a:ext uri="{FF2B5EF4-FFF2-40B4-BE49-F238E27FC236}">
                <a16:creationId xmlns:a16="http://schemas.microsoft.com/office/drawing/2014/main" id="{B9A4A0A5-E2AF-4B9D-A7BB-D2811899F70A}"/>
              </a:ext>
            </a:extLst>
          </p:cNvPr>
          <p:cNvSpPr>
            <a:spLocks noGrp="1"/>
          </p:cNvSpPr>
          <p:nvPr>
            <p:ph idx="1"/>
          </p:nvPr>
        </p:nvSpPr>
        <p:spPr>
          <a:xfrm>
            <a:off x="609600" y="1502581"/>
            <a:ext cx="10972800" cy="5105399"/>
          </a:xfrm>
        </p:spPr>
        <p:txBody>
          <a:bodyPr>
            <a:normAutofit/>
          </a:bodyPr>
          <a:lstStyle/>
          <a:p>
            <a:pPr algn="l" fontAlgn="base"/>
            <a:r>
              <a:rPr lang="en-US" i="0" dirty="0">
                <a:solidFill>
                  <a:srgbClr val="333333"/>
                </a:solidFill>
                <a:effectLst/>
                <a:latin typeface="ProximaNova-b7"/>
              </a:rPr>
              <a:t>Strong Communication Skills</a:t>
            </a:r>
          </a:p>
          <a:p>
            <a:pPr algn="l" fontAlgn="base"/>
            <a:r>
              <a:rPr lang="en-US" i="0" dirty="0">
                <a:solidFill>
                  <a:srgbClr val="333333"/>
                </a:solidFill>
                <a:effectLst/>
                <a:latin typeface="ProximaNova-b7"/>
              </a:rPr>
              <a:t>Ability to Create Boundaries</a:t>
            </a:r>
          </a:p>
          <a:p>
            <a:pPr algn="l" fontAlgn="base"/>
            <a:r>
              <a:rPr lang="en-US" i="0" dirty="0">
                <a:solidFill>
                  <a:srgbClr val="333333"/>
                </a:solidFill>
                <a:effectLst/>
                <a:latin typeface="ProximaNova-b7"/>
              </a:rPr>
              <a:t>Humility </a:t>
            </a:r>
          </a:p>
          <a:p>
            <a:pPr algn="l" fontAlgn="base"/>
            <a:r>
              <a:rPr lang="en-US" dirty="0">
                <a:solidFill>
                  <a:srgbClr val="333333"/>
                </a:solidFill>
                <a:latin typeface="ProximaNova-b7"/>
              </a:rPr>
              <a:t>Ability to Control Impulses</a:t>
            </a:r>
          </a:p>
          <a:p>
            <a:pPr algn="l" fontAlgn="base"/>
            <a:r>
              <a:rPr lang="en-US" i="0" dirty="0">
                <a:solidFill>
                  <a:srgbClr val="333333"/>
                </a:solidFill>
                <a:effectLst/>
                <a:latin typeface="ProximaNova-b7"/>
              </a:rPr>
              <a:t>Being Courageous</a:t>
            </a:r>
          </a:p>
          <a:p>
            <a:pPr algn="l" fontAlgn="base"/>
            <a:r>
              <a:rPr lang="en-US" dirty="0">
                <a:solidFill>
                  <a:srgbClr val="333333"/>
                </a:solidFill>
                <a:latin typeface="ProximaNova-b7"/>
              </a:rPr>
              <a:t>Being Persistent</a:t>
            </a:r>
          </a:p>
          <a:p>
            <a:pPr algn="l" fontAlgn="base"/>
            <a:r>
              <a:rPr lang="en-US" i="0" dirty="0">
                <a:solidFill>
                  <a:srgbClr val="333333"/>
                </a:solidFill>
                <a:effectLst/>
                <a:latin typeface="ProximaNova-b7"/>
              </a:rPr>
              <a:t>Being</a:t>
            </a:r>
            <a:r>
              <a:rPr lang="en-US" dirty="0">
                <a:solidFill>
                  <a:srgbClr val="333333"/>
                </a:solidFill>
                <a:latin typeface="ProximaNova-b7"/>
              </a:rPr>
              <a:t> Authentic</a:t>
            </a:r>
          </a:p>
          <a:p>
            <a:pPr algn="l" fontAlgn="base"/>
            <a:r>
              <a:rPr lang="en-US" i="0" dirty="0">
                <a:solidFill>
                  <a:srgbClr val="333333"/>
                </a:solidFill>
                <a:effectLst/>
                <a:latin typeface="ProximaNova-b7"/>
              </a:rPr>
              <a:t>Being Organized</a:t>
            </a:r>
          </a:p>
        </p:txBody>
      </p:sp>
    </p:spTree>
    <p:extLst>
      <p:ext uri="{BB962C8B-B14F-4D97-AF65-F5344CB8AC3E}">
        <p14:creationId xmlns:p14="http://schemas.microsoft.com/office/powerpoint/2010/main" val="462169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3092" y="171450"/>
            <a:ext cx="9111344" cy="707886"/>
          </a:xfrm>
          <a:prstGeom prst="rect">
            <a:avLst/>
          </a:prstGeom>
          <a:noFill/>
        </p:spPr>
        <p:txBody>
          <a:bodyPr wrap="square" rtlCol="0">
            <a:spAutoFit/>
          </a:bodyPr>
          <a:lstStyle/>
          <a:p>
            <a:r>
              <a:rPr lang="en-US" sz="4000" b="1" dirty="0"/>
              <a:t>Positive Feedback</a:t>
            </a:r>
            <a:endParaRPr lang="en-US" sz="3200" b="1" dirty="0"/>
          </a:p>
        </p:txBody>
      </p:sp>
      <p:sp>
        <p:nvSpPr>
          <p:cNvPr id="3" name="TextBox 2"/>
          <p:cNvSpPr txBox="1"/>
          <p:nvPr/>
        </p:nvSpPr>
        <p:spPr>
          <a:xfrm>
            <a:off x="644979" y="1178379"/>
            <a:ext cx="10964635" cy="490903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400" dirty="0"/>
              <a:t>Positive reinforcement is a powerful source of fuel that energizes people to try harder, persist longer and overcome difficulties.</a:t>
            </a:r>
          </a:p>
          <a:p>
            <a:pPr marL="285750" indent="-285750">
              <a:spcAft>
                <a:spcPts val="1200"/>
              </a:spcAft>
              <a:buFont typeface="Arial" panose="020B0604020202020204" pitchFamily="34" charset="0"/>
              <a:buChar char="•"/>
            </a:pPr>
            <a:r>
              <a:rPr lang="en-US" sz="2400" dirty="0"/>
              <a:t>When we receive praise, our brain releases dopamine, a neurotransmitter that stimulates the pleasure centers.</a:t>
            </a:r>
          </a:p>
          <a:p>
            <a:pPr marL="285750" indent="-285750">
              <a:spcAft>
                <a:spcPts val="600"/>
              </a:spcAft>
              <a:buFont typeface="Arial" panose="020B0604020202020204" pitchFamily="34" charset="0"/>
              <a:buChar char="•"/>
            </a:pPr>
            <a:r>
              <a:rPr lang="en-US" sz="2400" dirty="0"/>
              <a:t>Gallup Survey shows that individuals who receive regular recognition and praise:</a:t>
            </a:r>
          </a:p>
          <a:p>
            <a:pPr marL="742950" lvl="1" indent="-285750">
              <a:spcAft>
                <a:spcPts val="600"/>
              </a:spcAft>
              <a:buFont typeface="Wingdings" panose="05000000000000000000" pitchFamily="2" charset="2"/>
              <a:buChar char="Ø"/>
            </a:pPr>
            <a:r>
              <a:rPr lang="en-US" i="1" dirty="0"/>
              <a:t>Increase their individual productivity.</a:t>
            </a:r>
          </a:p>
          <a:p>
            <a:pPr marL="742950" lvl="1" indent="-285750">
              <a:spcAft>
                <a:spcPts val="600"/>
              </a:spcAft>
              <a:buFont typeface="Wingdings" panose="05000000000000000000" pitchFamily="2" charset="2"/>
              <a:buChar char="Ø"/>
            </a:pPr>
            <a:r>
              <a:rPr lang="en-US" i="1" dirty="0"/>
              <a:t>Increase engagement among their colleagues.</a:t>
            </a:r>
          </a:p>
          <a:p>
            <a:pPr marL="742950" lvl="1" indent="-285750">
              <a:spcAft>
                <a:spcPts val="600"/>
              </a:spcAft>
              <a:buFont typeface="Wingdings" panose="05000000000000000000" pitchFamily="2" charset="2"/>
              <a:buChar char="Ø"/>
            </a:pPr>
            <a:r>
              <a:rPr lang="en-US" i="1" dirty="0"/>
              <a:t>Are more likely to stay with an organization.</a:t>
            </a:r>
          </a:p>
          <a:p>
            <a:pPr marL="742950" lvl="1" indent="-285750">
              <a:spcAft>
                <a:spcPts val="600"/>
              </a:spcAft>
              <a:buFont typeface="Wingdings" panose="05000000000000000000" pitchFamily="2" charset="2"/>
              <a:buChar char="Ø"/>
            </a:pPr>
            <a:r>
              <a:rPr lang="en-US" i="1" dirty="0"/>
              <a:t>Receive higher loyalty and satisfaction scores from customers.</a:t>
            </a:r>
          </a:p>
          <a:p>
            <a:pPr marL="742950" lvl="1" indent="-285750">
              <a:spcAft>
                <a:spcPts val="600"/>
              </a:spcAft>
              <a:buFont typeface="Wingdings" panose="05000000000000000000" pitchFamily="2" charset="2"/>
              <a:buChar char="Ø"/>
            </a:pPr>
            <a:r>
              <a:rPr lang="en-US" i="1" dirty="0"/>
              <a:t>Have better safety records and fewer accidents on the job.</a:t>
            </a:r>
          </a:p>
          <a:p>
            <a:pPr marL="285750" indent="-285750">
              <a:spcAft>
                <a:spcPts val="600"/>
              </a:spcAft>
              <a:buFont typeface="Arial" panose="020B0604020202020204" pitchFamily="34" charset="0"/>
              <a:buChar char="•"/>
            </a:pPr>
            <a:r>
              <a:rPr lang="en-US" sz="2400" dirty="0"/>
              <a:t>Nothing has greater impact on an employee than when recognition comes from their direct supervisor.</a:t>
            </a:r>
          </a:p>
        </p:txBody>
      </p:sp>
    </p:spTree>
    <p:extLst>
      <p:ext uri="{BB962C8B-B14F-4D97-AF65-F5344CB8AC3E}">
        <p14:creationId xmlns:p14="http://schemas.microsoft.com/office/powerpoint/2010/main" val="30557738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3092" y="171450"/>
            <a:ext cx="9111344" cy="707886"/>
          </a:xfrm>
          <a:prstGeom prst="rect">
            <a:avLst/>
          </a:prstGeom>
          <a:noFill/>
        </p:spPr>
        <p:txBody>
          <a:bodyPr wrap="square" rtlCol="0">
            <a:spAutoFit/>
          </a:bodyPr>
          <a:lstStyle/>
          <a:p>
            <a:r>
              <a:rPr lang="en-US" sz="4000" b="1" dirty="0"/>
              <a:t>How to Give Feedback</a:t>
            </a:r>
            <a:endParaRPr lang="en-US" sz="3200" b="1" dirty="0"/>
          </a:p>
        </p:txBody>
      </p:sp>
      <p:sp>
        <p:nvSpPr>
          <p:cNvPr id="3" name="TextBox 2"/>
          <p:cNvSpPr txBox="1"/>
          <p:nvPr/>
        </p:nvSpPr>
        <p:spPr>
          <a:xfrm>
            <a:off x="644979" y="1236234"/>
            <a:ext cx="10964635" cy="5093702"/>
          </a:xfrm>
          <a:prstGeom prst="rect">
            <a:avLst/>
          </a:prstGeom>
          <a:noFill/>
        </p:spPr>
        <p:txBody>
          <a:bodyPr wrap="square" rtlCol="0">
            <a:spAutoFit/>
          </a:bodyPr>
          <a:lstStyle/>
          <a:p>
            <a:pPr marL="457200" indent="-457200">
              <a:spcAft>
                <a:spcPts val="600"/>
              </a:spcAft>
              <a:buFont typeface="+mj-lt"/>
              <a:buAutoNum type="arabicPeriod"/>
            </a:pPr>
            <a:r>
              <a:rPr lang="en-US" sz="2400" b="1" dirty="0"/>
              <a:t>Ask for permission to give feedback. </a:t>
            </a:r>
          </a:p>
          <a:p>
            <a:pPr>
              <a:spcAft>
                <a:spcPts val="1200"/>
              </a:spcAft>
            </a:pPr>
            <a:r>
              <a:rPr lang="en-US" sz="2400" dirty="0"/>
              <a:t>	</a:t>
            </a:r>
            <a:r>
              <a:rPr lang="en-US" sz="2000" dirty="0"/>
              <a:t>“</a:t>
            </a:r>
            <a:r>
              <a:rPr lang="en-US" sz="2000" i="1" dirty="0"/>
              <a:t>Hey, do you have a minute for some quick feedback?</a:t>
            </a:r>
            <a:r>
              <a:rPr lang="en-US" sz="2000" dirty="0"/>
              <a:t>”</a:t>
            </a:r>
          </a:p>
          <a:p>
            <a:pPr marL="457200" indent="-457200">
              <a:spcAft>
                <a:spcPts val="600"/>
              </a:spcAft>
              <a:buFont typeface="+mj-lt"/>
              <a:buAutoNum type="arabicPeriod" startAt="2"/>
            </a:pPr>
            <a:r>
              <a:rPr lang="en-US" sz="2400" b="1" dirty="0"/>
              <a:t>State what you observed. </a:t>
            </a:r>
          </a:p>
          <a:p>
            <a:pPr lvl="1">
              <a:spcAft>
                <a:spcPts val="600"/>
              </a:spcAft>
            </a:pPr>
            <a:r>
              <a:rPr lang="en-US" sz="2000" i="1" dirty="0"/>
              <a:t>	“After work yesterday, I noticed that you didn’t help the rest of the crew do clean-up.” </a:t>
            </a:r>
          </a:p>
          <a:p>
            <a:pPr lvl="1">
              <a:spcAft>
                <a:spcPts val="1200"/>
              </a:spcAft>
            </a:pPr>
            <a:r>
              <a:rPr lang="en-US" sz="2000" i="1" dirty="0"/>
              <a:t>	</a:t>
            </a:r>
            <a:r>
              <a:rPr lang="en-US" sz="2400" dirty="0"/>
              <a:t>Don’t say: </a:t>
            </a:r>
            <a:r>
              <a:rPr lang="en-US" sz="2000" i="1" dirty="0"/>
              <a:t>“After work yesterday, I noticed you were being lazy.”</a:t>
            </a:r>
          </a:p>
          <a:p>
            <a:pPr marL="457200" indent="-457200">
              <a:spcAft>
                <a:spcPts val="600"/>
              </a:spcAft>
              <a:buFont typeface="+mj-lt"/>
              <a:buAutoNum type="arabicPeriod" startAt="2"/>
            </a:pPr>
            <a:r>
              <a:rPr lang="en-US" sz="2400" b="1" dirty="0"/>
              <a:t>Explain the impact.  </a:t>
            </a:r>
          </a:p>
          <a:p>
            <a:pPr>
              <a:spcAft>
                <a:spcPts val="600"/>
              </a:spcAft>
            </a:pPr>
            <a:r>
              <a:rPr lang="en-US" sz="2400" i="1" dirty="0"/>
              <a:t>	</a:t>
            </a:r>
            <a:r>
              <a:rPr lang="en-US" sz="2000" i="1" dirty="0"/>
              <a:t>“When you explained our return policy to the customer it looked like she became more irate.”</a:t>
            </a:r>
          </a:p>
          <a:p>
            <a:pPr>
              <a:spcAft>
                <a:spcPts val="600"/>
              </a:spcAft>
            </a:pPr>
            <a:r>
              <a:rPr lang="en-US" sz="2000" i="1" dirty="0"/>
              <a:t>	</a:t>
            </a:r>
            <a:r>
              <a:rPr lang="en-US" sz="2400" dirty="0"/>
              <a:t>Don’t say: </a:t>
            </a:r>
            <a:r>
              <a:rPr lang="en-US" sz="2000" i="1" dirty="0"/>
              <a:t>“I noticed you pissed off the customer.”</a:t>
            </a:r>
          </a:p>
          <a:p>
            <a:pPr marL="457200" indent="-457200">
              <a:spcAft>
                <a:spcPts val="1200"/>
              </a:spcAft>
              <a:buFont typeface="+mj-lt"/>
              <a:buAutoNum type="arabicPeriod" startAt="4"/>
            </a:pPr>
            <a:r>
              <a:rPr lang="en-US" sz="2400" b="1" dirty="0"/>
              <a:t>Pause and ask for the other person’s reaction.</a:t>
            </a:r>
          </a:p>
          <a:p>
            <a:pPr marL="457200" indent="-457200">
              <a:spcAft>
                <a:spcPts val="1200"/>
              </a:spcAft>
              <a:buFont typeface="+mj-lt"/>
              <a:buAutoNum type="arabicPeriod" startAt="4"/>
            </a:pPr>
            <a:r>
              <a:rPr lang="en-US" sz="2400" b="1" dirty="0"/>
              <a:t>Suggest concrete next steps.  </a:t>
            </a:r>
            <a:r>
              <a:rPr lang="en-US" sz="2000" dirty="0"/>
              <a:t>Give one or two actionable suggestions that the other person can take in the future to improve this outcome.</a:t>
            </a:r>
          </a:p>
        </p:txBody>
      </p:sp>
    </p:spTree>
    <p:extLst>
      <p:ext uri="{BB962C8B-B14F-4D97-AF65-F5344CB8AC3E}">
        <p14:creationId xmlns:p14="http://schemas.microsoft.com/office/powerpoint/2010/main" val="28461070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3092" y="171450"/>
            <a:ext cx="9111344" cy="707886"/>
          </a:xfrm>
          <a:prstGeom prst="rect">
            <a:avLst/>
          </a:prstGeom>
          <a:noFill/>
        </p:spPr>
        <p:txBody>
          <a:bodyPr wrap="square" rtlCol="0">
            <a:spAutoFit/>
          </a:bodyPr>
          <a:lstStyle/>
          <a:p>
            <a:r>
              <a:rPr lang="en-US" sz="4000" b="1" dirty="0"/>
              <a:t>Summing up</a:t>
            </a:r>
            <a:endParaRPr lang="en-US" sz="3200" b="1" dirty="0"/>
          </a:p>
        </p:txBody>
      </p:sp>
      <p:sp>
        <p:nvSpPr>
          <p:cNvPr id="3" name="TextBox 2"/>
          <p:cNvSpPr txBox="1"/>
          <p:nvPr/>
        </p:nvSpPr>
        <p:spPr>
          <a:xfrm>
            <a:off x="396457" y="1107078"/>
            <a:ext cx="10707624" cy="5355312"/>
          </a:xfrm>
          <a:prstGeom prst="rect">
            <a:avLst/>
          </a:prstGeom>
          <a:noFill/>
        </p:spPr>
        <p:txBody>
          <a:bodyPr wrap="square" rtlCol="0">
            <a:spAutoFit/>
          </a:bodyPr>
          <a:lstStyle/>
          <a:p>
            <a:pPr marL="342900" indent="-342900">
              <a:spcAft>
                <a:spcPts val="1200"/>
              </a:spcAft>
              <a:buFont typeface="Wingdings" panose="05000000000000000000" pitchFamily="2" charset="2"/>
              <a:buChar char="ü"/>
            </a:pPr>
            <a:r>
              <a:rPr lang="en-US" sz="2000" b="1" dirty="0"/>
              <a:t>Adopt traits of a good leader to promote employee empowerment.</a:t>
            </a:r>
            <a:r>
              <a:rPr lang="en-US" dirty="0"/>
              <a:t>  </a:t>
            </a:r>
            <a:r>
              <a:rPr lang="en-US" sz="1600" i="1" dirty="0"/>
              <a:t>To empower your employees, you have to be a role model. </a:t>
            </a:r>
          </a:p>
          <a:p>
            <a:pPr marL="342900" indent="-342900">
              <a:spcAft>
                <a:spcPts val="1200"/>
              </a:spcAft>
              <a:buFont typeface="Wingdings" panose="05000000000000000000" pitchFamily="2" charset="2"/>
              <a:buChar char="ü"/>
            </a:pPr>
            <a:r>
              <a:rPr lang="en-US" sz="2000" b="1" dirty="0"/>
              <a:t>Delegate tasks clearly and concisely.</a:t>
            </a:r>
            <a:r>
              <a:rPr lang="en-US" dirty="0"/>
              <a:t>  </a:t>
            </a:r>
            <a:r>
              <a:rPr lang="en-US" sz="1600" i="1" dirty="0"/>
              <a:t>Make sure there are no gray areas when assigning specific duties to specific employees. That way, employees will know exactly what is expected and there will be no room for passing the buck. </a:t>
            </a:r>
          </a:p>
          <a:p>
            <a:pPr marL="342900" lvl="0" indent="-342900">
              <a:spcAft>
                <a:spcPts val="1200"/>
              </a:spcAft>
              <a:buFont typeface="Wingdings" panose="05000000000000000000" pitchFamily="2" charset="2"/>
              <a:buChar char="ü"/>
            </a:pPr>
            <a:r>
              <a:rPr lang="en-US" sz="2000" b="1" dirty="0"/>
              <a:t>Give up some of your power in favor of employee autonomy.</a:t>
            </a:r>
            <a:r>
              <a:rPr lang="en-US" sz="2000" dirty="0"/>
              <a:t> </a:t>
            </a:r>
            <a:r>
              <a:rPr lang="en-US" sz="1600" i="1" dirty="0"/>
              <a:t>This makes their work feel more exciting and rewarding, since they’ll feel like they have more of a say in the work they do.</a:t>
            </a:r>
          </a:p>
          <a:p>
            <a:pPr marL="342900" lvl="0" indent="-342900">
              <a:spcAft>
                <a:spcPts val="1200"/>
              </a:spcAft>
              <a:buFont typeface="Wingdings" panose="05000000000000000000" pitchFamily="2" charset="2"/>
              <a:buChar char="ü"/>
            </a:pPr>
            <a:r>
              <a:rPr lang="en-US" sz="2000" b="1" dirty="0"/>
              <a:t>Be friendly without being a friend.</a:t>
            </a:r>
            <a:r>
              <a:rPr lang="en-US" sz="2000" dirty="0"/>
              <a:t> </a:t>
            </a:r>
            <a:r>
              <a:rPr lang="en-US" sz="1600" i="1" dirty="0"/>
              <a:t>Though you should avoid being that “cool boss” who is too friendly with all of his employees, it doesn’t hurt to smile at your employees, make small talk to show you care about them on an individual basis. </a:t>
            </a:r>
          </a:p>
          <a:p>
            <a:pPr marL="342900" lvl="0" indent="-342900">
              <a:spcAft>
                <a:spcPts val="1200"/>
              </a:spcAft>
              <a:buFont typeface="Wingdings" panose="05000000000000000000" pitchFamily="2" charset="2"/>
              <a:buChar char="ü"/>
            </a:pPr>
            <a:r>
              <a:rPr lang="en-US" sz="2000" b="1" dirty="0"/>
              <a:t>Be respectful.</a:t>
            </a:r>
            <a:r>
              <a:rPr lang="en-US" sz="2000" dirty="0"/>
              <a:t> </a:t>
            </a:r>
            <a:r>
              <a:rPr lang="en-US" sz="1600" i="1" dirty="0"/>
              <a:t>To motivate employees, you have to respect them as human beings and employees. </a:t>
            </a:r>
          </a:p>
          <a:p>
            <a:pPr marL="342900" lvl="0" indent="-342900">
              <a:spcAft>
                <a:spcPts val="1200"/>
              </a:spcAft>
              <a:buFont typeface="Wingdings" panose="05000000000000000000" pitchFamily="2" charset="2"/>
              <a:buChar char="ü"/>
            </a:pPr>
            <a:r>
              <a:rPr lang="en-US" sz="2000" b="1" dirty="0"/>
              <a:t>Be positive.</a:t>
            </a:r>
            <a:r>
              <a:rPr lang="en-US" dirty="0"/>
              <a:t> </a:t>
            </a:r>
            <a:r>
              <a:rPr lang="en-US" sz="1600" i="1" dirty="0"/>
              <a:t>To be a good leader, motivate your employees with a positive attitude and environment. </a:t>
            </a:r>
          </a:p>
          <a:p>
            <a:pPr marL="342900" lvl="0" indent="-342900">
              <a:spcAft>
                <a:spcPts val="1200"/>
              </a:spcAft>
              <a:buFont typeface="Wingdings" panose="05000000000000000000" pitchFamily="2" charset="2"/>
              <a:buChar char="ü"/>
            </a:pPr>
            <a:r>
              <a:rPr lang="en-US" sz="2000" b="1" dirty="0"/>
              <a:t>Acknowledge employee achievements.</a:t>
            </a:r>
            <a:r>
              <a:rPr lang="en-US" dirty="0"/>
              <a:t>  </a:t>
            </a:r>
            <a:r>
              <a:rPr lang="en-US" sz="1600" i="1" dirty="0"/>
              <a:t>Make it a point to frequently cite successes and to verbally congratulate employees on a job well done. </a:t>
            </a:r>
          </a:p>
          <a:p>
            <a:pPr marL="342900" lvl="0" indent="-342900">
              <a:spcAft>
                <a:spcPts val="1200"/>
              </a:spcAft>
              <a:buFont typeface="Wingdings" panose="05000000000000000000" pitchFamily="2" charset="2"/>
              <a:buChar char="ü"/>
            </a:pPr>
            <a:r>
              <a:rPr lang="en-US" sz="2000" b="1" dirty="0"/>
              <a:t>Open your door to employees.</a:t>
            </a:r>
            <a:r>
              <a:rPr lang="en-US" sz="2000" dirty="0"/>
              <a:t>  </a:t>
            </a:r>
            <a:r>
              <a:rPr lang="en-US" sz="1600" i="1" dirty="0"/>
              <a:t>An important part of empowering employees is letting them know their opinions are valuable. </a:t>
            </a:r>
          </a:p>
        </p:txBody>
      </p:sp>
    </p:spTree>
    <p:extLst>
      <p:ext uri="{BB962C8B-B14F-4D97-AF65-F5344CB8AC3E}">
        <p14:creationId xmlns:p14="http://schemas.microsoft.com/office/powerpoint/2010/main" val="3872743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3092" y="171450"/>
            <a:ext cx="9111344" cy="707886"/>
          </a:xfrm>
          <a:prstGeom prst="rect">
            <a:avLst/>
          </a:prstGeom>
          <a:noFill/>
        </p:spPr>
        <p:txBody>
          <a:bodyPr wrap="square" rtlCol="0">
            <a:spAutoFit/>
          </a:bodyPr>
          <a:lstStyle/>
          <a:p>
            <a:r>
              <a:rPr lang="en-US" sz="4000" b="1" dirty="0"/>
              <a:t>Summing up…</a:t>
            </a:r>
            <a:endParaRPr lang="en-US" sz="3200" b="1" dirty="0"/>
          </a:p>
        </p:txBody>
      </p:sp>
      <p:sp>
        <p:nvSpPr>
          <p:cNvPr id="3" name="TextBox 2"/>
          <p:cNvSpPr txBox="1"/>
          <p:nvPr/>
        </p:nvSpPr>
        <p:spPr>
          <a:xfrm>
            <a:off x="347472" y="1188720"/>
            <a:ext cx="10707624" cy="5139869"/>
          </a:xfrm>
          <a:prstGeom prst="rect">
            <a:avLst/>
          </a:prstGeom>
          <a:noFill/>
        </p:spPr>
        <p:txBody>
          <a:bodyPr wrap="square" rtlCol="0">
            <a:spAutoFit/>
          </a:bodyPr>
          <a:lstStyle/>
          <a:p>
            <a:pPr marL="342900" indent="-342900">
              <a:spcAft>
                <a:spcPts val="1200"/>
              </a:spcAft>
              <a:buFont typeface="Wingdings" panose="05000000000000000000" pitchFamily="2" charset="2"/>
              <a:buChar char="ü"/>
            </a:pPr>
            <a:r>
              <a:rPr lang="en-US" sz="2000" b="1" dirty="0"/>
              <a:t>Give more compliments than criticism.</a:t>
            </a:r>
            <a:r>
              <a:rPr lang="en-US" sz="1600" dirty="0"/>
              <a:t> </a:t>
            </a:r>
            <a:r>
              <a:rPr lang="en-US" sz="1600" i="1" dirty="0"/>
              <a:t>Though criticism is helpful if given correctly, you should focus on all of the good things that your employees are doing instead of nitpicking them and making them feel like “no news is good news.” </a:t>
            </a:r>
          </a:p>
          <a:p>
            <a:pPr marL="342900" indent="-342900">
              <a:spcAft>
                <a:spcPts val="1200"/>
              </a:spcAft>
              <a:buFont typeface="Wingdings" panose="05000000000000000000" pitchFamily="2" charset="2"/>
              <a:buChar char="ü"/>
            </a:pPr>
            <a:r>
              <a:rPr lang="en-US" sz="2000" b="1" dirty="0"/>
              <a:t>Criticize constructively.</a:t>
            </a:r>
            <a:r>
              <a:rPr lang="en-US" dirty="0"/>
              <a:t> </a:t>
            </a:r>
            <a:r>
              <a:rPr lang="en-US" sz="1600" i="1" dirty="0"/>
              <a:t>You can’t succeed in your job if you never criticize your employees, but when you explain something they’ve done incorrectly, make sure you do so in a respectful manner. </a:t>
            </a:r>
          </a:p>
          <a:p>
            <a:pPr marL="342900" indent="-342900">
              <a:spcAft>
                <a:spcPts val="1200"/>
              </a:spcAft>
              <a:buFont typeface="Wingdings" panose="05000000000000000000" pitchFamily="2" charset="2"/>
              <a:buChar char="ü"/>
            </a:pPr>
            <a:r>
              <a:rPr lang="en-US" sz="2000" b="1" dirty="0"/>
              <a:t>Understand what motivates each employee.</a:t>
            </a:r>
            <a:r>
              <a:rPr lang="en-US" dirty="0"/>
              <a:t> </a:t>
            </a:r>
            <a:r>
              <a:rPr lang="en-US" sz="1600" i="1" dirty="0"/>
              <a:t>To empower employees, know what makes them tick. They won’t all be motivated by the same thing, so if you want them to succeed, you have to know their strengths and weaknesses to make the most of their abilities. </a:t>
            </a:r>
          </a:p>
          <a:p>
            <a:pPr marL="342900" indent="-342900">
              <a:spcAft>
                <a:spcPts val="1200"/>
              </a:spcAft>
              <a:buFont typeface="Wingdings" panose="05000000000000000000" pitchFamily="2" charset="2"/>
              <a:buChar char="ü"/>
            </a:pPr>
            <a:r>
              <a:rPr lang="en-US" sz="2000" b="1" dirty="0"/>
              <a:t>Make employees feel like they are part of the company.</a:t>
            </a:r>
            <a:r>
              <a:rPr lang="en-US" dirty="0"/>
              <a:t> </a:t>
            </a:r>
            <a:r>
              <a:rPr lang="en-US" sz="1600" i="1" dirty="0"/>
              <a:t>To empower employees, you have to make them feel like what they do for the company really does matter and impacts its success. </a:t>
            </a:r>
          </a:p>
          <a:p>
            <a:pPr marL="342900" lvl="0" indent="-342900">
              <a:spcAft>
                <a:spcPts val="1200"/>
              </a:spcAft>
              <a:buFont typeface="Wingdings" panose="05000000000000000000" pitchFamily="2" charset="2"/>
              <a:buChar char="ü"/>
            </a:pPr>
            <a:r>
              <a:rPr lang="en-US" sz="2000" b="1" dirty="0"/>
              <a:t>Show employees there’s room for growth in the company.</a:t>
            </a:r>
            <a:r>
              <a:rPr lang="en-US" dirty="0"/>
              <a:t> </a:t>
            </a:r>
            <a:r>
              <a:rPr lang="en-US" sz="1600" i="1" dirty="0"/>
              <a:t>To empower employees, make sure they have a clear path to success and that they feel recognized as they get better and better at their jobs.</a:t>
            </a:r>
          </a:p>
          <a:p>
            <a:pPr marL="342900" lvl="0" indent="-342900">
              <a:spcAft>
                <a:spcPts val="1200"/>
              </a:spcAft>
              <a:buFont typeface="Wingdings" panose="05000000000000000000" pitchFamily="2" charset="2"/>
              <a:buChar char="ü"/>
            </a:pPr>
            <a:r>
              <a:rPr lang="en-US" sz="2000" b="1" dirty="0"/>
              <a:t>Be willing to do what you ask them to do.</a:t>
            </a:r>
            <a:r>
              <a:rPr lang="en-US" dirty="0"/>
              <a:t> </a:t>
            </a:r>
            <a:r>
              <a:rPr lang="en-US" sz="1600" i="1" dirty="0"/>
              <a:t>Then stand “shoulder to shoulder” with them assisting them with the task; this helps to build your respect as a leader. </a:t>
            </a:r>
          </a:p>
          <a:p>
            <a:pPr marL="342900" lvl="0" indent="-342900">
              <a:spcAft>
                <a:spcPts val="1200"/>
              </a:spcAft>
              <a:buFont typeface="Wingdings" panose="05000000000000000000" pitchFamily="2" charset="2"/>
              <a:buChar char="ü"/>
            </a:pPr>
            <a:r>
              <a:rPr lang="en-US" sz="2000" b="1" dirty="0"/>
              <a:t>Make the workplace a welcoming environment. </a:t>
            </a:r>
            <a:r>
              <a:rPr lang="en-US" dirty="0"/>
              <a:t> </a:t>
            </a:r>
            <a:r>
              <a:rPr lang="en-US" sz="1600" i="1" dirty="0"/>
              <a:t>Another way to empower your employees is to make your workplace a fun and friendly place to work. </a:t>
            </a:r>
          </a:p>
        </p:txBody>
      </p:sp>
    </p:spTree>
    <p:extLst>
      <p:ext uri="{BB962C8B-B14F-4D97-AF65-F5344CB8AC3E}">
        <p14:creationId xmlns:p14="http://schemas.microsoft.com/office/powerpoint/2010/main" val="41356748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0D1EE-F0E6-4019-A7B6-AC603D6A5EFF}"/>
              </a:ext>
            </a:extLst>
          </p:cNvPr>
          <p:cNvSpPr>
            <a:spLocks noGrp="1"/>
          </p:cNvSpPr>
          <p:nvPr>
            <p:ph type="title"/>
          </p:nvPr>
        </p:nvSpPr>
        <p:spPr>
          <a:xfrm>
            <a:off x="609600" y="274638"/>
            <a:ext cx="10287000" cy="1143000"/>
          </a:xfrm>
        </p:spPr>
        <p:txBody>
          <a:bodyPr>
            <a:normAutofit/>
          </a:bodyPr>
          <a:lstStyle/>
          <a:p>
            <a:r>
              <a:rPr lang="en-US" b="0" dirty="0">
                <a:solidFill>
                  <a:srgbClr val="222222"/>
                </a:solidFill>
                <a:effectLst/>
                <a:latin typeface="inherit"/>
              </a:rPr>
              <a:t>Case Study –Accountability/ Responsibility</a:t>
            </a:r>
            <a:endParaRPr lang="en-US" dirty="0"/>
          </a:p>
        </p:txBody>
      </p:sp>
      <p:sp>
        <p:nvSpPr>
          <p:cNvPr id="3" name="Content Placeholder 2">
            <a:extLst>
              <a:ext uri="{FF2B5EF4-FFF2-40B4-BE49-F238E27FC236}">
                <a16:creationId xmlns:a16="http://schemas.microsoft.com/office/drawing/2014/main" id="{B9A4A0A5-E2AF-4B9D-A7BB-D2811899F70A}"/>
              </a:ext>
            </a:extLst>
          </p:cNvPr>
          <p:cNvSpPr>
            <a:spLocks noGrp="1"/>
          </p:cNvSpPr>
          <p:nvPr>
            <p:ph idx="1"/>
          </p:nvPr>
        </p:nvSpPr>
        <p:spPr>
          <a:xfrm>
            <a:off x="381000" y="1295400"/>
            <a:ext cx="11201400" cy="5410199"/>
          </a:xfrm>
        </p:spPr>
        <p:txBody>
          <a:bodyPr>
            <a:noAutofit/>
          </a:bodyPr>
          <a:lstStyle/>
          <a:p>
            <a:pPr marL="0" indent="0">
              <a:buNone/>
            </a:pPr>
            <a:r>
              <a:rPr lang="en-US" sz="2400" dirty="0"/>
              <a:t>Background of the case:</a:t>
            </a:r>
          </a:p>
          <a:p>
            <a:pPr marL="0" indent="0">
              <a:buNone/>
            </a:pPr>
            <a:r>
              <a:rPr lang="en-US" sz="2400" dirty="0"/>
              <a:t>Milo, John, and Cindy are good friends and they are graduating this semester. They are working on a group project for their chemistry class taught by Professor Glass. Their project consists of three parts: theoretical background, a chemical experiment and a comparative analysis of their results. At the end of two weeks, each group is expected to turn-in the final report summarizing their work. Professor Glass mentioned that each report should include the contribution of the three members in terms of percentage. Milo, John and Cindy decided to split the work. Milo is responsible for preparing the theoretical background. John agreed to do the experimental work. Cindy decided to take care of the comparative analysis after Milo and John complete their parts. The duration for this project is two weeks. So, Milo and John decided to work on their individual tasks during the first week. Since Cindy decided to work on the analysis of their work, she wanted to work on her part during the second week. John agreed to submit the final report after Cindy sends him her part of the project.</a:t>
            </a:r>
          </a:p>
        </p:txBody>
      </p:sp>
    </p:spTree>
    <p:extLst>
      <p:ext uri="{BB962C8B-B14F-4D97-AF65-F5344CB8AC3E}">
        <p14:creationId xmlns:p14="http://schemas.microsoft.com/office/powerpoint/2010/main" val="241910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0D1EE-F0E6-4019-A7B6-AC603D6A5EFF}"/>
              </a:ext>
            </a:extLst>
          </p:cNvPr>
          <p:cNvSpPr>
            <a:spLocks noGrp="1"/>
          </p:cNvSpPr>
          <p:nvPr>
            <p:ph type="title"/>
          </p:nvPr>
        </p:nvSpPr>
        <p:spPr>
          <a:xfrm>
            <a:off x="609600" y="274638"/>
            <a:ext cx="10287000" cy="1143000"/>
          </a:xfrm>
        </p:spPr>
        <p:txBody>
          <a:bodyPr>
            <a:normAutofit/>
          </a:bodyPr>
          <a:lstStyle/>
          <a:p>
            <a:r>
              <a:rPr lang="en-US" b="1" dirty="0">
                <a:solidFill>
                  <a:srgbClr val="333333"/>
                </a:solidFill>
                <a:latin typeface="ProximaNova-b7"/>
              </a:rPr>
              <a:t>Communication</a:t>
            </a:r>
            <a:endParaRPr lang="en-US" dirty="0"/>
          </a:p>
        </p:txBody>
      </p:sp>
      <p:sp>
        <p:nvSpPr>
          <p:cNvPr id="3" name="Content Placeholder 2">
            <a:extLst>
              <a:ext uri="{FF2B5EF4-FFF2-40B4-BE49-F238E27FC236}">
                <a16:creationId xmlns:a16="http://schemas.microsoft.com/office/drawing/2014/main" id="{B9A4A0A5-E2AF-4B9D-A7BB-D2811899F70A}"/>
              </a:ext>
            </a:extLst>
          </p:cNvPr>
          <p:cNvSpPr>
            <a:spLocks noGrp="1"/>
          </p:cNvSpPr>
          <p:nvPr>
            <p:ph idx="1"/>
          </p:nvPr>
        </p:nvSpPr>
        <p:spPr>
          <a:xfrm>
            <a:off x="609600" y="1600200"/>
            <a:ext cx="10972800" cy="5105399"/>
          </a:xfrm>
        </p:spPr>
        <p:txBody>
          <a:bodyPr>
            <a:normAutofit/>
          </a:bodyPr>
          <a:lstStyle/>
          <a:p>
            <a:pPr>
              <a:spcBef>
                <a:spcPts val="0"/>
              </a:spcBef>
              <a:buClr>
                <a:srgbClr val="90C226"/>
              </a:buClr>
              <a:buSzPts val="1440"/>
              <a:defRPr/>
            </a:pPr>
            <a:r>
              <a:rPr kumimoji="0" lang="en-US" sz="2400" b="0" i="0" u="none" strike="noStrike" kern="0" cap="none" spc="0" normalizeH="0" baseline="0" noProof="0" dirty="0">
                <a:ln>
                  <a:noFill/>
                </a:ln>
                <a:solidFill>
                  <a:srgbClr val="3F3F3F"/>
                </a:solidFill>
                <a:effectLst/>
                <a:uLnTx/>
                <a:uFillTx/>
                <a:ea typeface="Times New Roman"/>
                <a:cs typeface="Times New Roman"/>
                <a:sym typeface="Times New Roman"/>
              </a:rPr>
              <a:t>Derived from the Latin terms Communis or ‘</a:t>
            </a:r>
            <a:r>
              <a:rPr kumimoji="0" lang="en-US" sz="2400" b="0" i="0" u="none" strike="noStrike" kern="0" cap="none" spc="0" normalizeH="0" baseline="0" noProof="0" dirty="0" err="1">
                <a:ln>
                  <a:noFill/>
                </a:ln>
                <a:solidFill>
                  <a:srgbClr val="3F3F3F"/>
                </a:solidFill>
                <a:effectLst/>
                <a:uLnTx/>
                <a:uFillTx/>
                <a:ea typeface="Times New Roman"/>
                <a:cs typeface="Times New Roman"/>
                <a:sym typeface="Times New Roman"/>
              </a:rPr>
              <a:t>Communicare</a:t>
            </a:r>
            <a:r>
              <a:rPr kumimoji="0" lang="en-US" sz="2400" b="0" i="0" u="none" strike="noStrike" kern="0" cap="none" spc="0" normalizeH="0" baseline="0" noProof="0" dirty="0">
                <a:ln>
                  <a:noFill/>
                </a:ln>
                <a:solidFill>
                  <a:srgbClr val="3F3F3F"/>
                </a:solidFill>
                <a:effectLst/>
                <a:uLnTx/>
                <a:uFillTx/>
                <a:ea typeface="Times New Roman"/>
                <a:cs typeface="Times New Roman"/>
                <a:sym typeface="Times New Roman"/>
              </a:rPr>
              <a:t>’ means common or to impart or to share</a:t>
            </a:r>
            <a:endParaRPr lang="en-US" sz="2400" kern="0" dirty="0">
              <a:solidFill>
                <a:srgbClr val="3F3F3F"/>
              </a:solidFill>
              <a:sym typeface="Trebuchet MS"/>
            </a:endParaRPr>
          </a:p>
          <a:p>
            <a:pPr>
              <a:spcBef>
                <a:spcPts val="0"/>
              </a:spcBef>
              <a:buClr>
                <a:srgbClr val="90C226"/>
              </a:buClr>
              <a:buSzPts val="1440"/>
              <a:defRPr/>
            </a:pPr>
            <a:r>
              <a:rPr kumimoji="0" lang="en-US" sz="2400" b="0" i="0" u="none" strike="noStrike" kern="0" cap="none" spc="0" normalizeH="0" baseline="0" noProof="0" dirty="0">
                <a:ln>
                  <a:noFill/>
                </a:ln>
                <a:solidFill>
                  <a:srgbClr val="3B3835"/>
                </a:solidFill>
                <a:effectLst/>
                <a:uLnTx/>
                <a:uFillTx/>
                <a:ea typeface="Times New Roman"/>
                <a:cs typeface="Times New Roman"/>
                <a:sym typeface="Times New Roman"/>
              </a:rPr>
              <a:t>Refers to the reciprocal exchange of information, ideas, facts, opinions, beliefs, feelings &amp; attitudes through verbal or nonverbal means between two people or within a group of people. </a:t>
            </a:r>
            <a:endParaRPr lang="en-US" sz="2400" kern="0" dirty="0">
              <a:solidFill>
                <a:srgbClr val="3F3F3F"/>
              </a:solidFill>
              <a:sym typeface="Trebuchet MS"/>
            </a:endParaRPr>
          </a:p>
          <a:p>
            <a:pPr>
              <a:spcBef>
                <a:spcPts val="0"/>
              </a:spcBef>
              <a:buClr>
                <a:srgbClr val="90C226"/>
              </a:buClr>
              <a:buSzPts val="1440"/>
              <a:defRPr/>
            </a:pPr>
            <a:r>
              <a:rPr lang="en-US" sz="2000" b="1" dirty="0">
                <a:latin typeface="Times New Roman"/>
                <a:ea typeface="Times New Roman"/>
                <a:cs typeface="Times New Roman"/>
                <a:sym typeface="Times New Roman"/>
              </a:rPr>
              <a:t>Louis Allen –</a:t>
            </a:r>
            <a:endParaRPr lang="en-US" sz="1200" dirty="0"/>
          </a:p>
          <a:p>
            <a:pPr marL="342900" lvl="0" indent="-342900" algn="just" rtl="0">
              <a:spcBef>
                <a:spcPts val="1000"/>
              </a:spcBef>
              <a:spcAft>
                <a:spcPts val="0"/>
              </a:spcAft>
              <a:buSzPct val="80000"/>
              <a:buNone/>
            </a:pPr>
            <a:r>
              <a:rPr lang="en-US" sz="2000" b="1" dirty="0">
                <a:latin typeface="Times New Roman"/>
                <a:ea typeface="Times New Roman"/>
                <a:cs typeface="Times New Roman"/>
                <a:sym typeface="Times New Roman"/>
              </a:rPr>
              <a:t>    “</a:t>
            </a:r>
            <a:r>
              <a:rPr lang="en-US" sz="2000" dirty="0">
                <a:latin typeface="Times New Roman"/>
                <a:ea typeface="Times New Roman"/>
                <a:cs typeface="Times New Roman"/>
                <a:sym typeface="Times New Roman"/>
              </a:rPr>
              <a:t>Communication is the sum of all things which a person does when he wants to create understanding in the mind of another. It involves a systematic and continuous process of telling, listening and understanding.”</a:t>
            </a:r>
            <a:endParaRPr lang="en-US" sz="1200" dirty="0">
              <a:sym typeface="Times New Roman"/>
            </a:endParaRPr>
          </a:p>
          <a:p>
            <a:pPr algn="just">
              <a:spcBef>
                <a:spcPts val="1000"/>
              </a:spcBef>
              <a:buSzPct val="80000"/>
            </a:pPr>
            <a:r>
              <a:rPr lang="en-US" sz="2000" b="1" dirty="0">
                <a:latin typeface="Times New Roman"/>
                <a:ea typeface="Times New Roman"/>
                <a:cs typeface="Times New Roman"/>
                <a:sym typeface="Times New Roman"/>
              </a:rPr>
              <a:t>Peter Little –</a:t>
            </a:r>
            <a:endParaRPr lang="en-US" sz="1200" dirty="0"/>
          </a:p>
          <a:p>
            <a:pPr marL="342900" lvl="0" indent="-342900" algn="l" rtl="0">
              <a:spcBef>
                <a:spcPts val="1000"/>
              </a:spcBef>
              <a:spcAft>
                <a:spcPts val="0"/>
              </a:spcAft>
              <a:buSzPct val="80000"/>
              <a:buNone/>
            </a:pPr>
            <a:r>
              <a:rPr lang="en-US" sz="2000" b="1" dirty="0">
                <a:latin typeface="Times New Roman"/>
                <a:ea typeface="Times New Roman"/>
                <a:cs typeface="Times New Roman"/>
                <a:sym typeface="Times New Roman"/>
              </a:rPr>
              <a:t>    “</a:t>
            </a:r>
            <a:r>
              <a:rPr lang="en-US" sz="2000" dirty="0">
                <a:latin typeface="Times New Roman"/>
                <a:ea typeface="Times New Roman"/>
                <a:cs typeface="Times New Roman"/>
                <a:sym typeface="Times New Roman"/>
              </a:rPr>
              <a:t>Communication is the process by which information is transmitted between individuals and/or organization so that an understanding response results.”</a:t>
            </a:r>
            <a:endParaRPr lang="en-US" sz="1200" dirty="0"/>
          </a:p>
          <a:p>
            <a:pPr marL="457200" indent="-457200">
              <a:spcAft>
                <a:spcPts val="12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1605984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AEFF-28A5-29A8-D281-A4D37B98A0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AAC030-9695-57F3-4D4C-184AC4222B8E}"/>
              </a:ext>
            </a:extLst>
          </p:cNvPr>
          <p:cNvSpPr>
            <a:spLocks noGrp="1"/>
          </p:cNvSpPr>
          <p:nvPr>
            <p:ph idx="1"/>
          </p:nvPr>
        </p:nvSpPr>
        <p:spPr/>
        <p:txBody>
          <a:bodyPr/>
          <a:lstStyle/>
          <a:p>
            <a:pPr lvl="0" algn="just" rtl="0">
              <a:spcBef>
                <a:spcPts val="0"/>
              </a:spcBef>
              <a:spcAft>
                <a:spcPts val="0"/>
              </a:spcAft>
              <a:buSzPts val="1920"/>
            </a:pPr>
            <a:r>
              <a:rPr lang="en-US" sz="2800" b="1" dirty="0">
                <a:latin typeface="Times New Roman"/>
                <a:ea typeface="Times New Roman"/>
                <a:cs typeface="Times New Roman"/>
                <a:sym typeface="Times New Roman"/>
              </a:rPr>
              <a:t>W.H. Newman –</a:t>
            </a:r>
            <a:endParaRPr lang="en-US" sz="2800" dirty="0"/>
          </a:p>
          <a:p>
            <a:pPr marL="0" lvl="0" indent="0" algn="just" rtl="0">
              <a:spcBef>
                <a:spcPts val="1000"/>
              </a:spcBef>
              <a:spcAft>
                <a:spcPts val="0"/>
              </a:spcAft>
              <a:buSzPts val="1920"/>
              <a:buNone/>
            </a:pPr>
            <a:r>
              <a:rPr lang="en-US" sz="2800" b="1" dirty="0">
                <a:latin typeface="Times New Roman"/>
                <a:ea typeface="Times New Roman"/>
                <a:cs typeface="Times New Roman"/>
                <a:sym typeface="Times New Roman"/>
              </a:rPr>
              <a:t>“ </a:t>
            </a:r>
            <a:r>
              <a:rPr lang="en-US" sz="2800" dirty="0">
                <a:latin typeface="Times New Roman"/>
                <a:ea typeface="Times New Roman"/>
                <a:cs typeface="Times New Roman"/>
                <a:sym typeface="Times New Roman"/>
              </a:rPr>
              <a:t>Communication is an exchange of facts, ideas, opinions or emotions by two or more persons.”</a:t>
            </a:r>
            <a:endParaRPr lang="en-US" sz="2800" dirty="0">
              <a:sym typeface="Times New Roman"/>
            </a:endParaRPr>
          </a:p>
          <a:p>
            <a:pPr algn="just">
              <a:spcBef>
                <a:spcPts val="1000"/>
              </a:spcBef>
              <a:buSzPts val="1920"/>
            </a:pPr>
            <a:r>
              <a:rPr lang="en-US" sz="2800" b="1" dirty="0">
                <a:latin typeface="Times New Roman"/>
                <a:ea typeface="Times New Roman"/>
                <a:cs typeface="Times New Roman"/>
                <a:sym typeface="Times New Roman"/>
              </a:rPr>
              <a:t>The American Management Association – </a:t>
            </a:r>
            <a:endParaRPr lang="en-US" sz="2800" dirty="0"/>
          </a:p>
          <a:p>
            <a:pPr marL="0" lvl="0" indent="0" algn="just" rtl="0">
              <a:spcBef>
                <a:spcPts val="1000"/>
              </a:spcBef>
              <a:spcAft>
                <a:spcPts val="0"/>
              </a:spcAft>
              <a:buSzPts val="1920"/>
              <a:buNone/>
            </a:pPr>
            <a:r>
              <a:rPr lang="en-US" sz="2800" b="1" dirty="0">
                <a:latin typeface="Times New Roman"/>
                <a:ea typeface="Times New Roman"/>
                <a:cs typeface="Times New Roman"/>
                <a:sym typeface="Times New Roman"/>
              </a:rPr>
              <a:t>  </a:t>
            </a:r>
            <a:r>
              <a:rPr lang="en-US" sz="2800" dirty="0">
                <a:latin typeface="Times New Roman"/>
                <a:ea typeface="Times New Roman"/>
                <a:cs typeface="Times New Roman"/>
                <a:sym typeface="Times New Roman"/>
              </a:rPr>
              <a:t>Communication is any behavior that results in an exchange of meaning.</a:t>
            </a:r>
            <a:endParaRPr lang="en-US" sz="2800" dirty="0"/>
          </a:p>
          <a:p>
            <a:endParaRPr lang="en-IN" dirty="0"/>
          </a:p>
        </p:txBody>
      </p:sp>
    </p:spTree>
    <p:extLst>
      <p:ext uri="{BB962C8B-B14F-4D97-AF65-F5344CB8AC3E}">
        <p14:creationId xmlns:p14="http://schemas.microsoft.com/office/powerpoint/2010/main" val="553282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33E04FC-2220-468B-9AD5-4E3C21922AC9}"/>
              </a:ext>
            </a:extLst>
          </p:cNvPr>
          <p:cNvSpPr>
            <a:spLocks noGrp="1" noChangeArrowheads="1"/>
          </p:cNvSpPr>
          <p:nvPr>
            <p:ph type="title"/>
          </p:nvPr>
        </p:nvSpPr>
        <p:spPr>
          <a:xfrm>
            <a:off x="609600" y="218367"/>
            <a:ext cx="10972800" cy="1143000"/>
          </a:xfrm>
        </p:spPr>
        <p:txBody>
          <a:bodyPr/>
          <a:lstStyle/>
          <a:p>
            <a:r>
              <a:rPr lang="en-US" altLang="en-US" dirty="0"/>
              <a:t>Objectives of Communication</a:t>
            </a:r>
          </a:p>
        </p:txBody>
      </p:sp>
      <p:sp>
        <p:nvSpPr>
          <p:cNvPr id="1027" name="Rectangle 3">
            <a:extLst>
              <a:ext uri="{FF2B5EF4-FFF2-40B4-BE49-F238E27FC236}">
                <a16:creationId xmlns:a16="http://schemas.microsoft.com/office/drawing/2014/main" id="{779772C4-849F-4D9E-9EEF-551219806D7E}"/>
              </a:ext>
            </a:extLst>
          </p:cNvPr>
          <p:cNvSpPr>
            <a:spLocks noGrp="1" noChangeArrowheads="1"/>
          </p:cNvSpPr>
          <p:nvPr>
            <p:ph type="body" idx="1"/>
          </p:nvPr>
        </p:nvSpPr>
        <p:spPr>
          <a:xfrm flipV="1">
            <a:off x="609599" y="6639633"/>
            <a:ext cx="10972800" cy="152400"/>
          </a:xfrm>
        </p:spPr>
        <p:txBody>
          <a:bodyPr>
            <a:normAutofit fontScale="25000" lnSpcReduction="20000"/>
          </a:bodyPr>
          <a:lstStyle/>
          <a:p>
            <a:endParaRPr lang="en-US" altLang="en-US" sz="2800" dirty="0"/>
          </a:p>
        </p:txBody>
      </p:sp>
      <p:pic>
        <p:nvPicPr>
          <p:cNvPr id="2" name="Picture 2" descr="See the source image">
            <a:extLst>
              <a:ext uri="{FF2B5EF4-FFF2-40B4-BE49-F238E27FC236}">
                <a16:creationId xmlns:a16="http://schemas.microsoft.com/office/drawing/2014/main" id="{BFE68277-FA6B-7FA0-C8A1-62BD19CAD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361366"/>
            <a:ext cx="8305800" cy="50553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34B10C0E-06DC-46D6-8646-78AA1A814456}"/>
              </a:ext>
            </a:extLst>
          </p:cNvPr>
          <p:cNvSpPr>
            <a:spLocks noGrp="1" noChangeArrowheads="1"/>
          </p:cNvSpPr>
          <p:nvPr>
            <p:ph type="title"/>
          </p:nvPr>
        </p:nvSpPr>
        <p:spPr/>
        <p:txBody>
          <a:bodyPr/>
          <a:lstStyle/>
          <a:p>
            <a:r>
              <a:rPr lang="en-US" altLang="en-US" dirty="0"/>
              <a:t>Process of Communication</a:t>
            </a:r>
          </a:p>
        </p:txBody>
      </p:sp>
      <p:sp>
        <p:nvSpPr>
          <p:cNvPr id="3" name="Content Placeholder 2">
            <a:extLst>
              <a:ext uri="{FF2B5EF4-FFF2-40B4-BE49-F238E27FC236}">
                <a16:creationId xmlns:a16="http://schemas.microsoft.com/office/drawing/2014/main" id="{651C3C98-8A78-CD68-8D96-46F4C6CA6B51}"/>
              </a:ext>
            </a:extLst>
          </p:cNvPr>
          <p:cNvSpPr>
            <a:spLocks noGrp="1"/>
          </p:cNvSpPr>
          <p:nvPr>
            <p:ph idx="1"/>
          </p:nvPr>
        </p:nvSpPr>
        <p:spPr/>
        <p:txBody>
          <a:bodyPr/>
          <a:lstStyle/>
          <a:p>
            <a:pPr algn="just">
              <a:spcBef>
                <a:spcPts val="0"/>
              </a:spcBef>
              <a:buSzPct val="80000"/>
            </a:pPr>
            <a:r>
              <a:rPr lang="en-US" sz="2400" b="0" i="0" dirty="0">
                <a:solidFill>
                  <a:srgbClr val="202124"/>
                </a:solidFill>
                <a:latin typeface="Times New Roman"/>
                <a:ea typeface="Times New Roman"/>
                <a:cs typeface="Times New Roman"/>
                <a:sym typeface="Times New Roman"/>
              </a:rPr>
              <a:t>The </a:t>
            </a:r>
            <a:r>
              <a:rPr lang="en-US" sz="2400" b="1" i="0" dirty="0">
                <a:solidFill>
                  <a:srgbClr val="202124"/>
                </a:solidFill>
                <a:latin typeface="Times New Roman"/>
                <a:ea typeface="Times New Roman"/>
                <a:cs typeface="Times New Roman"/>
                <a:sym typeface="Times New Roman"/>
              </a:rPr>
              <a:t>process of communication</a:t>
            </a:r>
            <a:r>
              <a:rPr lang="en-US" sz="2400" b="0" i="0" dirty="0">
                <a:solidFill>
                  <a:srgbClr val="202124"/>
                </a:solidFill>
                <a:latin typeface="Times New Roman"/>
                <a:ea typeface="Times New Roman"/>
                <a:cs typeface="Times New Roman"/>
                <a:sym typeface="Times New Roman"/>
              </a:rPr>
              <a:t> refers to the transmission or passage of information or message from the sender through a selected channel to the receiver overcoming barriers that affect its pace. </a:t>
            </a:r>
            <a:endParaRPr lang="en-US" sz="2400" dirty="0"/>
          </a:p>
          <a:p>
            <a:pPr algn="just">
              <a:spcBef>
                <a:spcPts val="1000"/>
              </a:spcBef>
              <a:buSzPct val="80000"/>
            </a:pPr>
            <a:r>
              <a:rPr lang="en-US" sz="2400" b="0" i="0" dirty="0">
                <a:solidFill>
                  <a:srgbClr val="202124"/>
                </a:solidFill>
                <a:latin typeface="Times New Roman"/>
                <a:ea typeface="Times New Roman"/>
                <a:cs typeface="Times New Roman"/>
                <a:sym typeface="Times New Roman"/>
              </a:rPr>
              <a:t>The </a:t>
            </a:r>
            <a:r>
              <a:rPr lang="en-US" sz="2400" b="1" i="0" dirty="0">
                <a:solidFill>
                  <a:srgbClr val="202124"/>
                </a:solidFill>
                <a:latin typeface="Times New Roman"/>
                <a:ea typeface="Times New Roman"/>
                <a:cs typeface="Times New Roman"/>
                <a:sym typeface="Times New Roman"/>
              </a:rPr>
              <a:t>process of communication</a:t>
            </a:r>
            <a:r>
              <a:rPr lang="en-US" sz="2400" b="0" i="0" dirty="0">
                <a:solidFill>
                  <a:srgbClr val="202124"/>
                </a:solidFill>
                <a:latin typeface="Times New Roman"/>
                <a:ea typeface="Times New Roman"/>
                <a:cs typeface="Times New Roman"/>
                <a:sym typeface="Times New Roman"/>
              </a:rPr>
              <a:t> is a cyclic one as it begins with the sender and ends with the sender in the form of feedback.</a:t>
            </a:r>
            <a:endParaRPr lang="en-US" sz="2400" dirty="0"/>
          </a:p>
          <a:p>
            <a:endParaRPr lang="en-IN" dirty="0"/>
          </a:p>
        </p:txBody>
      </p:sp>
      <p:pic>
        <p:nvPicPr>
          <p:cNvPr id="2050" name="Picture 2" descr="Image result for communication cycle with channel and medium">
            <a:extLst>
              <a:ext uri="{FF2B5EF4-FFF2-40B4-BE49-F238E27FC236}">
                <a16:creationId xmlns:a16="http://schemas.microsoft.com/office/drawing/2014/main" id="{C97161F3-B0DA-9AC2-56B2-2D8433C1E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863182"/>
            <a:ext cx="6172200" cy="27201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34B10C0E-06DC-46D6-8646-78AA1A814456}"/>
              </a:ext>
            </a:extLst>
          </p:cNvPr>
          <p:cNvSpPr>
            <a:spLocks noGrp="1" noChangeArrowheads="1"/>
          </p:cNvSpPr>
          <p:nvPr>
            <p:ph type="title"/>
          </p:nvPr>
        </p:nvSpPr>
        <p:spPr/>
        <p:txBody>
          <a:bodyPr/>
          <a:lstStyle/>
          <a:p>
            <a:r>
              <a:rPr lang="en-US" altLang="en-US" dirty="0"/>
              <a:t>Types of Communication</a:t>
            </a:r>
          </a:p>
        </p:txBody>
      </p:sp>
      <p:sp>
        <p:nvSpPr>
          <p:cNvPr id="4" name="Rectangle 3">
            <a:extLst>
              <a:ext uri="{FF2B5EF4-FFF2-40B4-BE49-F238E27FC236}">
                <a16:creationId xmlns:a16="http://schemas.microsoft.com/office/drawing/2014/main" id="{EF3CFD78-B583-4969-A019-E32F76B91BB1}"/>
              </a:ext>
            </a:extLst>
          </p:cNvPr>
          <p:cNvSpPr txBox="1">
            <a:spLocks noChangeArrowheads="1"/>
          </p:cNvSpPr>
          <p:nvPr/>
        </p:nvSpPr>
        <p:spPr>
          <a:xfrm>
            <a:off x="609600" y="1447800"/>
            <a:ext cx="10972800" cy="5154319"/>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0" i="0" dirty="0">
                <a:solidFill>
                  <a:srgbClr val="3B3835"/>
                </a:solidFill>
                <a:effectLst/>
                <a:latin typeface="Helvetica Neue"/>
              </a:rPr>
              <a:t>On the basis of organization relationship </a:t>
            </a:r>
          </a:p>
          <a:p>
            <a:pPr lvl="1"/>
            <a:r>
              <a:rPr lang="en-US" b="0" i="0" dirty="0">
                <a:solidFill>
                  <a:srgbClr val="3B3835"/>
                </a:solidFill>
                <a:effectLst/>
                <a:latin typeface="Helvetica Neue"/>
              </a:rPr>
              <a:t>Formal </a:t>
            </a:r>
          </a:p>
          <a:p>
            <a:pPr lvl="1"/>
            <a:r>
              <a:rPr lang="en-US" b="0" i="0" dirty="0">
                <a:solidFill>
                  <a:srgbClr val="3B3835"/>
                </a:solidFill>
                <a:effectLst/>
                <a:latin typeface="Helvetica Neue"/>
              </a:rPr>
              <a:t>Informal </a:t>
            </a:r>
          </a:p>
          <a:p>
            <a:r>
              <a:rPr lang="en-US" b="0" i="0" dirty="0">
                <a:solidFill>
                  <a:srgbClr val="3B3835"/>
                </a:solidFill>
                <a:effectLst/>
                <a:latin typeface="Helvetica Neue"/>
              </a:rPr>
              <a:t>On the basis of Flow </a:t>
            </a:r>
          </a:p>
          <a:p>
            <a:pPr lvl="1"/>
            <a:r>
              <a:rPr lang="en-US" b="0" i="0" dirty="0">
                <a:solidFill>
                  <a:srgbClr val="3B3835"/>
                </a:solidFill>
                <a:effectLst/>
                <a:latin typeface="Helvetica Neue"/>
              </a:rPr>
              <a:t>Vertical </a:t>
            </a:r>
          </a:p>
          <a:p>
            <a:pPr lvl="1"/>
            <a:r>
              <a:rPr lang="en-US" b="0" i="0" dirty="0">
                <a:solidFill>
                  <a:srgbClr val="3B3835"/>
                </a:solidFill>
                <a:effectLst/>
                <a:latin typeface="Helvetica Neue"/>
              </a:rPr>
              <a:t>Horizontal </a:t>
            </a:r>
          </a:p>
          <a:p>
            <a:pPr lvl="1"/>
            <a:r>
              <a:rPr lang="en-US" b="0" i="0" dirty="0">
                <a:solidFill>
                  <a:srgbClr val="3B3835"/>
                </a:solidFill>
                <a:effectLst/>
                <a:latin typeface="Helvetica Neue"/>
              </a:rPr>
              <a:t>Crosswise/Diagonal </a:t>
            </a:r>
          </a:p>
          <a:p>
            <a:r>
              <a:rPr lang="en-US" b="0" i="0" dirty="0">
                <a:solidFill>
                  <a:srgbClr val="3B3835"/>
                </a:solidFill>
                <a:effectLst/>
                <a:latin typeface="Helvetica Neue"/>
              </a:rPr>
              <a:t>On the basis of Expression </a:t>
            </a:r>
          </a:p>
          <a:p>
            <a:pPr lvl="1"/>
            <a:r>
              <a:rPr lang="en-US" altLang="en-US" dirty="0"/>
              <a:t>Verbal </a:t>
            </a:r>
          </a:p>
          <a:p>
            <a:pPr lvl="1"/>
            <a:r>
              <a:rPr lang="en-US" altLang="en-US" dirty="0"/>
              <a:t>Non-verbal</a:t>
            </a:r>
          </a:p>
          <a:p>
            <a:r>
              <a:rPr lang="en-US" dirty="0">
                <a:solidFill>
                  <a:srgbClr val="3B3835"/>
                </a:solidFill>
                <a:latin typeface="Helvetica Neue"/>
              </a:rPr>
              <a:t>Levels</a:t>
            </a:r>
          </a:p>
          <a:p>
            <a:pPr lvl="1"/>
            <a:r>
              <a:rPr lang="en-US" b="0" i="0" dirty="0">
                <a:solidFill>
                  <a:srgbClr val="3B3835"/>
                </a:solidFill>
                <a:effectLst/>
                <a:latin typeface="Helvetica Neue"/>
              </a:rPr>
              <a:t>Intrapersonal</a:t>
            </a:r>
          </a:p>
          <a:p>
            <a:pPr lvl="1"/>
            <a:r>
              <a:rPr lang="en-US" dirty="0">
                <a:solidFill>
                  <a:srgbClr val="3B3835"/>
                </a:solidFill>
                <a:latin typeface="Helvetica Neue"/>
              </a:rPr>
              <a:t>Interpersonal</a:t>
            </a:r>
          </a:p>
          <a:p>
            <a:pPr lvl="1"/>
            <a:r>
              <a:rPr lang="en-US" dirty="0">
                <a:solidFill>
                  <a:srgbClr val="3B3835"/>
                </a:solidFill>
                <a:latin typeface="Helvetica Neue"/>
              </a:rPr>
              <a:t>Mass Communication</a:t>
            </a:r>
          </a:p>
        </p:txBody>
      </p:sp>
    </p:spTree>
    <p:extLst>
      <p:ext uri="{BB962C8B-B14F-4D97-AF65-F5344CB8AC3E}">
        <p14:creationId xmlns:p14="http://schemas.microsoft.com/office/powerpoint/2010/main" val="770637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34B10C0E-06DC-46D6-8646-78AA1A814456}"/>
              </a:ext>
            </a:extLst>
          </p:cNvPr>
          <p:cNvSpPr>
            <a:spLocks noGrp="1" noChangeArrowheads="1"/>
          </p:cNvSpPr>
          <p:nvPr>
            <p:ph type="title"/>
          </p:nvPr>
        </p:nvSpPr>
        <p:spPr/>
        <p:txBody>
          <a:bodyPr/>
          <a:lstStyle/>
          <a:p>
            <a:r>
              <a:rPr lang="en-US" altLang="en-US" dirty="0"/>
              <a:t>Non-verbal Communication</a:t>
            </a:r>
          </a:p>
        </p:txBody>
      </p:sp>
      <p:sp>
        <p:nvSpPr>
          <p:cNvPr id="4" name="Rectangle 3">
            <a:extLst>
              <a:ext uri="{FF2B5EF4-FFF2-40B4-BE49-F238E27FC236}">
                <a16:creationId xmlns:a16="http://schemas.microsoft.com/office/drawing/2014/main" id="{EF3CFD78-B583-4969-A019-E32F76B91BB1}"/>
              </a:ext>
            </a:extLst>
          </p:cNvPr>
          <p:cNvSpPr txBox="1">
            <a:spLocks noChangeArrowheads="1"/>
          </p:cNvSpPr>
          <p:nvPr/>
        </p:nvSpPr>
        <p:spPr>
          <a:xfrm>
            <a:off x="609600" y="1447800"/>
            <a:ext cx="10972800" cy="51543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solidFill>
                <a:srgbClr val="3B3835"/>
              </a:solidFill>
              <a:latin typeface="Helvetica Neue"/>
            </a:endParaRPr>
          </a:p>
        </p:txBody>
      </p:sp>
      <p:sp>
        <p:nvSpPr>
          <p:cNvPr id="7" name="Rectangle 3">
            <a:extLst>
              <a:ext uri="{FF2B5EF4-FFF2-40B4-BE49-F238E27FC236}">
                <a16:creationId xmlns:a16="http://schemas.microsoft.com/office/drawing/2014/main" id="{FAB31806-6814-4D3C-8D31-546BCE204EED}"/>
              </a:ext>
            </a:extLst>
          </p:cNvPr>
          <p:cNvSpPr txBox="1">
            <a:spLocks noChangeArrowheads="1"/>
          </p:cNvSpPr>
          <p:nvPr/>
        </p:nvSpPr>
        <p:spPr>
          <a:xfrm>
            <a:off x="762000" y="1600200"/>
            <a:ext cx="10972800" cy="51543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0" i="0" dirty="0">
                <a:solidFill>
                  <a:srgbClr val="3B3835"/>
                </a:solidFill>
                <a:effectLst/>
                <a:latin typeface="Helvetica Neue"/>
              </a:rPr>
              <a:t>Eye Contact </a:t>
            </a:r>
          </a:p>
          <a:p>
            <a:r>
              <a:rPr lang="en-US" b="0" i="0" dirty="0">
                <a:solidFill>
                  <a:srgbClr val="3B3835"/>
                </a:solidFill>
                <a:effectLst/>
                <a:latin typeface="Helvetica Neue"/>
              </a:rPr>
              <a:t>Facial Expressions </a:t>
            </a:r>
          </a:p>
          <a:p>
            <a:r>
              <a:rPr lang="en-US" b="0" i="0" dirty="0">
                <a:solidFill>
                  <a:srgbClr val="3B3835"/>
                </a:solidFill>
                <a:effectLst/>
                <a:latin typeface="Helvetica Neue"/>
              </a:rPr>
              <a:t>Posture </a:t>
            </a:r>
          </a:p>
          <a:p>
            <a:r>
              <a:rPr lang="en-US" b="0" i="0" dirty="0">
                <a:solidFill>
                  <a:srgbClr val="3B3835"/>
                </a:solidFill>
                <a:effectLst/>
                <a:latin typeface="Helvetica Neue"/>
              </a:rPr>
              <a:t>Haptics or Touch </a:t>
            </a:r>
          </a:p>
          <a:p>
            <a:r>
              <a:rPr lang="en-US" b="0" i="0" dirty="0">
                <a:solidFill>
                  <a:srgbClr val="3B3835"/>
                </a:solidFill>
                <a:effectLst/>
                <a:latin typeface="Helvetica Neue"/>
              </a:rPr>
              <a:t>Gestures </a:t>
            </a:r>
          </a:p>
          <a:p>
            <a:r>
              <a:rPr lang="en-US" b="0" i="0" dirty="0">
                <a:solidFill>
                  <a:srgbClr val="3B3835"/>
                </a:solidFill>
                <a:effectLst/>
                <a:latin typeface="Helvetica Neue"/>
              </a:rPr>
              <a:t>Personal Space</a:t>
            </a:r>
          </a:p>
          <a:p>
            <a:endParaRPr lang="en-US" dirty="0">
              <a:solidFill>
                <a:srgbClr val="3B3835"/>
              </a:solidFill>
              <a:latin typeface="Helvetica Neue"/>
            </a:endParaRPr>
          </a:p>
        </p:txBody>
      </p:sp>
      <p:pic>
        <p:nvPicPr>
          <p:cNvPr id="1028" name="Picture 4" descr="See the source image">
            <a:extLst>
              <a:ext uri="{FF2B5EF4-FFF2-40B4-BE49-F238E27FC236}">
                <a16:creationId xmlns:a16="http://schemas.microsoft.com/office/drawing/2014/main" id="{524905CC-BE01-435C-A6C5-FA0E87B6E3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546" b="10909"/>
          <a:stretch/>
        </p:blipFill>
        <p:spPr bwMode="auto">
          <a:xfrm>
            <a:off x="4953000" y="2349758"/>
            <a:ext cx="6477000" cy="32890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517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34B10C0E-06DC-46D6-8646-78AA1A814456}"/>
              </a:ext>
            </a:extLst>
          </p:cNvPr>
          <p:cNvSpPr>
            <a:spLocks noGrp="1" noChangeArrowheads="1"/>
          </p:cNvSpPr>
          <p:nvPr>
            <p:ph type="title"/>
          </p:nvPr>
        </p:nvSpPr>
        <p:spPr/>
        <p:txBody>
          <a:bodyPr/>
          <a:lstStyle/>
          <a:p>
            <a:r>
              <a:rPr lang="en-US" altLang="en-US" dirty="0"/>
              <a:t>Barriers to Communication</a:t>
            </a:r>
          </a:p>
        </p:txBody>
      </p:sp>
      <p:sp>
        <p:nvSpPr>
          <p:cNvPr id="4" name="Rectangle 3">
            <a:extLst>
              <a:ext uri="{FF2B5EF4-FFF2-40B4-BE49-F238E27FC236}">
                <a16:creationId xmlns:a16="http://schemas.microsoft.com/office/drawing/2014/main" id="{EF3CFD78-B583-4969-A019-E32F76B91BB1}"/>
              </a:ext>
            </a:extLst>
          </p:cNvPr>
          <p:cNvSpPr txBox="1">
            <a:spLocks noChangeArrowheads="1"/>
          </p:cNvSpPr>
          <p:nvPr/>
        </p:nvSpPr>
        <p:spPr>
          <a:xfrm>
            <a:off x="609600" y="1447800"/>
            <a:ext cx="10972800" cy="51543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t-IT" b="0" i="0" dirty="0">
                <a:solidFill>
                  <a:srgbClr val="3B3835"/>
                </a:solidFill>
                <a:effectLst/>
                <a:latin typeface="Helvetica Neue"/>
              </a:rPr>
              <a:t>Language or Semantic</a:t>
            </a:r>
          </a:p>
          <a:p>
            <a:r>
              <a:rPr lang="it-IT" b="0" i="0" dirty="0">
                <a:solidFill>
                  <a:srgbClr val="3B3835"/>
                </a:solidFill>
                <a:effectLst/>
                <a:latin typeface="Helvetica Neue"/>
              </a:rPr>
              <a:t>Psychological</a:t>
            </a:r>
          </a:p>
          <a:p>
            <a:r>
              <a:rPr lang="it-IT" dirty="0">
                <a:solidFill>
                  <a:srgbClr val="3B3835"/>
                </a:solidFill>
                <a:latin typeface="Helvetica Neue"/>
              </a:rPr>
              <a:t>Mechanical</a:t>
            </a:r>
          </a:p>
          <a:p>
            <a:r>
              <a:rPr lang="it-IT" b="0" i="0" dirty="0">
                <a:solidFill>
                  <a:srgbClr val="3B3835"/>
                </a:solidFill>
                <a:effectLst/>
                <a:latin typeface="Helvetica Neue"/>
              </a:rPr>
              <a:t>Cross-cultural</a:t>
            </a:r>
          </a:p>
          <a:p>
            <a:r>
              <a:rPr lang="it-IT" b="0" i="0" dirty="0">
                <a:solidFill>
                  <a:srgbClr val="3B3835"/>
                </a:solidFill>
                <a:effectLst/>
                <a:latin typeface="Helvetica Neue"/>
              </a:rPr>
              <a:t>Organizational</a:t>
            </a:r>
          </a:p>
        </p:txBody>
      </p:sp>
    </p:spTree>
    <p:extLst>
      <p:ext uri="{BB962C8B-B14F-4D97-AF65-F5344CB8AC3E}">
        <p14:creationId xmlns:p14="http://schemas.microsoft.com/office/powerpoint/2010/main" val="1155479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34B10C0E-06DC-46D6-8646-78AA1A814456}"/>
              </a:ext>
            </a:extLst>
          </p:cNvPr>
          <p:cNvSpPr>
            <a:spLocks noGrp="1" noChangeArrowheads="1"/>
          </p:cNvSpPr>
          <p:nvPr>
            <p:ph type="title"/>
          </p:nvPr>
        </p:nvSpPr>
        <p:spPr/>
        <p:txBody>
          <a:bodyPr/>
          <a:lstStyle/>
          <a:p>
            <a:r>
              <a:rPr lang="en-US" altLang="en-US" dirty="0"/>
              <a:t>Overcoming Barriers</a:t>
            </a:r>
          </a:p>
        </p:txBody>
      </p:sp>
      <p:sp>
        <p:nvSpPr>
          <p:cNvPr id="4" name="Rectangle 3">
            <a:extLst>
              <a:ext uri="{FF2B5EF4-FFF2-40B4-BE49-F238E27FC236}">
                <a16:creationId xmlns:a16="http://schemas.microsoft.com/office/drawing/2014/main" id="{EF3CFD78-B583-4969-A019-E32F76B91BB1}"/>
              </a:ext>
            </a:extLst>
          </p:cNvPr>
          <p:cNvSpPr txBox="1">
            <a:spLocks noChangeArrowheads="1"/>
          </p:cNvSpPr>
          <p:nvPr/>
        </p:nvSpPr>
        <p:spPr>
          <a:xfrm>
            <a:off x="609600" y="1447800"/>
            <a:ext cx="10972800" cy="51543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0" i="0" dirty="0">
                <a:solidFill>
                  <a:srgbClr val="3B3835"/>
                </a:solidFill>
                <a:effectLst/>
                <a:latin typeface="Helvetica Neue"/>
              </a:rPr>
              <a:t>Taking the receiver more seriously </a:t>
            </a:r>
          </a:p>
          <a:p>
            <a:r>
              <a:rPr lang="en-US" b="0" i="0" dirty="0">
                <a:solidFill>
                  <a:srgbClr val="3B3835"/>
                </a:solidFill>
                <a:effectLst/>
                <a:latin typeface="Helvetica Neue"/>
              </a:rPr>
              <a:t>Crystal clear message </a:t>
            </a:r>
          </a:p>
          <a:p>
            <a:r>
              <a:rPr lang="en-US" b="0" i="0" dirty="0">
                <a:solidFill>
                  <a:srgbClr val="3B3835"/>
                </a:solidFill>
                <a:effectLst/>
                <a:latin typeface="Helvetica Neue"/>
              </a:rPr>
              <a:t>Delivering messages skillfully </a:t>
            </a:r>
          </a:p>
          <a:p>
            <a:r>
              <a:rPr lang="en-US" b="0" i="0" dirty="0">
                <a:solidFill>
                  <a:srgbClr val="3B3835"/>
                </a:solidFill>
                <a:effectLst/>
                <a:latin typeface="Helvetica Neue"/>
              </a:rPr>
              <a:t>Focusing on the receiver </a:t>
            </a:r>
          </a:p>
          <a:p>
            <a:r>
              <a:rPr lang="en-US" b="0" i="0" dirty="0">
                <a:solidFill>
                  <a:srgbClr val="3B3835"/>
                </a:solidFill>
                <a:effectLst/>
                <a:latin typeface="Helvetica Neue"/>
              </a:rPr>
              <a:t>Using multiple channels to communicate instead of relying on one channel </a:t>
            </a:r>
          </a:p>
          <a:p>
            <a:r>
              <a:rPr lang="en-US" b="0" i="0" dirty="0">
                <a:solidFill>
                  <a:srgbClr val="3B3835"/>
                </a:solidFill>
                <a:effectLst/>
                <a:latin typeface="Helvetica Neue"/>
              </a:rPr>
              <a:t>Ensuring appropriate feedback </a:t>
            </a:r>
          </a:p>
          <a:p>
            <a:r>
              <a:rPr lang="en-US" b="0" i="0" dirty="0">
                <a:solidFill>
                  <a:srgbClr val="3B3835"/>
                </a:solidFill>
                <a:effectLst/>
                <a:latin typeface="Helvetica Neue"/>
              </a:rPr>
              <a:t>Be aware of your own state of mind/emotions/attitude </a:t>
            </a:r>
            <a:endParaRPr lang="it-IT" b="0" i="0" dirty="0">
              <a:solidFill>
                <a:srgbClr val="3B3835"/>
              </a:solidFill>
              <a:effectLst/>
              <a:latin typeface="Helvetica Neue"/>
            </a:endParaRPr>
          </a:p>
        </p:txBody>
      </p:sp>
    </p:spTree>
    <p:extLst>
      <p:ext uri="{BB962C8B-B14F-4D97-AF65-F5344CB8AC3E}">
        <p14:creationId xmlns:p14="http://schemas.microsoft.com/office/powerpoint/2010/main" val="3478799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9E258-C3FD-CDE0-C435-20E7FFC9DA18}"/>
              </a:ext>
            </a:extLst>
          </p:cNvPr>
          <p:cNvSpPr>
            <a:spLocks noGrp="1"/>
          </p:cNvSpPr>
          <p:nvPr>
            <p:ph type="title"/>
          </p:nvPr>
        </p:nvSpPr>
        <p:spPr/>
        <p:txBody>
          <a:bodyPr/>
          <a:lstStyle/>
          <a:p>
            <a:r>
              <a:rPr lang="en-US" dirty="0"/>
              <a:t>Professionalism</a:t>
            </a:r>
            <a:endParaRPr lang="en-IN" dirty="0"/>
          </a:p>
        </p:txBody>
      </p:sp>
      <p:sp>
        <p:nvSpPr>
          <p:cNvPr id="3" name="Content Placeholder 2">
            <a:extLst>
              <a:ext uri="{FF2B5EF4-FFF2-40B4-BE49-F238E27FC236}">
                <a16:creationId xmlns:a16="http://schemas.microsoft.com/office/drawing/2014/main" id="{41D2FE66-A0C5-79C1-1057-CF0AC0AA49C3}"/>
              </a:ext>
            </a:extLst>
          </p:cNvPr>
          <p:cNvSpPr>
            <a:spLocks noGrp="1"/>
          </p:cNvSpPr>
          <p:nvPr>
            <p:ph idx="1"/>
          </p:nvPr>
        </p:nvSpPr>
        <p:spPr/>
        <p:txBody>
          <a:bodyPr>
            <a:normAutofit lnSpcReduction="10000"/>
          </a:bodyPr>
          <a:lstStyle/>
          <a:p>
            <a:pPr algn="l" rtl="0"/>
            <a:r>
              <a:rPr lang="en-US" sz="2800" b="0" i="0" dirty="0">
                <a:solidFill>
                  <a:srgbClr val="4A4A4A"/>
                </a:solidFill>
                <a:effectLst/>
                <a:latin typeface="Calibri text"/>
              </a:rPr>
              <a:t>In simple terms, professionalism means the conduct, behavior and attitude of someone in a work setting or business environment. It’s a component of work ethics that’s reflective of an individual’s consideration of others. It leads to lasting professional relationships, a strong professional reputation and workplace success.</a:t>
            </a:r>
            <a:r>
              <a:rPr lang="en-US" sz="2800" b="0" i="0" dirty="0">
                <a:solidFill>
                  <a:srgbClr val="4A4A4A"/>
                </a:solidFill>
                <a:effectLst/>
                <a:latin typeface="Jost"/>
              </a:rPr>
              <a:t> </a:t>
            </a:r>
          </a:p>
          <a:p>
            <a:pPr algn="l" rtl="0"/>
            <a:r>
              <a:rPr lang="en-US" sz="2800" b="0" i="0" dirty="0">
                <a:solidFill>
                  <a:srgbClr val="51585F"/>
                </a:solidFill>
                <a:effectLst/>
                <a:latin typeface="+mj-lt"/>
              </a:rPr>
              <a:t>Professionalism is usually perceived as a singular’s adherence to a bunch of norms, implicit rules, or an assortment of characteristics that portray acknowledged practice inside a specific space of action. </a:t>
            </a:r>
            <a:endParaRPr lang="en-US" sz="2800" dirty="0">
              <a:solidFill>
                <a:srgbClr val="4A4A4A"/>
              </a:solidFill>
              <a:latin typeface="+mj-lt"/>
            </a:endParaRPr>
          </a:p>
          <a:p>
            <a:pPr algn="l" rtl="0"/>
            <a:r>
              <a:rPr lang="en-US" sz="2800" b="0" i="0" dirty="0">
                <a:solidFill>
                  <a:srgbClr val="4A4A4A"/>
                </a:solidFill>
                <a:effectLst/>
                <a:latin typeface="+mj-lt"/>
              </a:rPr>
              <a:t>Professionalism at work is most important and is </a:t>
            </a:r>
            <a:r>
              <a:rPr lang="en-US" sz="2800" b="0" i="0" dirty="0">
                <a:solidFill>
                  <a:srgbClr val="4A4A4A"/>
                </a:solidFill>
                <a:effectLst/>
                <a:latin typeface="Jost"/>
              </a:rPr>
              <a:t>a key component for a successful career.</a:t>
            </a:r>
          </a:p>
          <a:p>
            <a:pPr algn="l" rtl="0"/>
            <a:endParaRPr lang="en-US" sz="2800" b="0" i="0" dirty="0">
              <a:solidFill>
                <a:srgbClr val="4A4A4A"/>
              </a:solidFill>
              <a:effectLst/>
              <a:latin typeface="Calibri text"/>
            </a:endParaRPr>
          </a:p>
          <a:p>
            <a:pPr marL="0" indent="0" algn="l">
              <a:buNone/>
            </a:pPr>
            <a:endParaRPr lang="en-US" b="1" i="0" u="sng" dirty="0">
              <a:solidFill>
                <a:srgbClr val="4A4A4A"/>
              </a:solidFill>
              <a:effectLst/>
              <a:latin typeface="Jost"/>
            </a:endParaRPr>
          </a:p>
          <a:p>
            <a:endParaRPr lang="en-IN" dirty="0"/>
          </a:p>
        </p:txBody>
      </p:sp>
    </p:spTree>
    <p:extLst>
      <p:ext uri="{BB962C8B-B14F-4D97-AF65-F5344CB8AC3E}">
        <p14:creationId xmlns:p14="http://schemas.microsoft.com/office/powerpoint/2010/main" val="2474436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782F8-B9E1-41E8-428A-55246E4B9C1F}"/>
              </a:ext>
            </a:extLst>
          </p:cNvPr>
          <p:cNvSpPr>
            <a:spLocks noGrp="1"/>
          </p:cNvSpPr>
          <p:nvPr>
            <p:ph type="title"/>
          </p:nvPr>
        </p:nvSpPr>
        <p:spPr/>
        <p:txBody>
          <a:bodyPr/>
          <a:lstStyle/>
          <a:p>
            <a:r>
              <a:rPr lang="en-US" dirty="0"/>
              <a:t>Key elements of professionalism</a:t>
            </a:r>
            <a:endParaRPr lang="en-IN" dirty="0"/>
          </a:p>
        </p:txBody>
      </p:sp>
      <p:sp>
        <p:nvSpPr>
          <p:cNvPr id="3" name="Content Placeholder 2">
            <a:extLst>
              <a:ext uri="{FF2B5EF4-FFF2-40B4-BE49-F238E27FC236}">
                <a16:creationId xmlns:a16="http://schemas.microsoft.com/office/drawing/2014/main" id="{085B7FC0-2AE2-732D-14B6-BAD736258F57}"/>
              </a:ext>
            </a:extLst>
          </p:cNvPr>
          <p:cNvSpPr>
            <a:spLocks noGrp="1"/>
          </p:cNvSpPr>
          <p:nvPr>
            <p:ph idx="1"/>
          </p:nvPr>
        </p:nvSpPr>
        <p:spPr/>
        <p:txBody>
          <a:bodyPr>
            <a:normAutofit lnSpcReduction="10000"/>
          </a:bodyPr>
          <a:lstStyle/>
          <a:p>
            <a:r>
              <a:rPr lang="en-IN" sz="2800" b="1" i="0" dirty="0">
                <a:solidFill>
                  <a:srgbClr val="000000"/>
                </a:solidFill>
                <a:effectLst/>
                <a:latin typeface="Cabin"/>
              </a:rPr>
              <a:t>Appearance</a:t>
            </a:r>
            <a:r>
              <a:rPr lang="en-IN" sz="2800" b="0" i="0" dirty="0">
                <a:solidFill>
                  <a:srgbClr val="000000"/>
                </a:solidFill>
                <a:effectLst/>
                <a:latin typeface="Cabin"/>
              </a:rPr>
              <a:t>: </a:t>
            </a:r>
            <a:r>
              <a:rPr lang="en-US" sz="2800" b="0" i="0" dirty="0">
                <a:solidFill>
                  <a:srgbClr val="000000"/>
                </a:solidFill>
                <a:effectLst/>
                <a:latin typeface="Cabin"/>
              </a:rPr>
              <a:t>Appearance helps companies project the right image with clients and the public. The air of confidence your appearance exudes makes people respect you more.</a:t>
            </a:r>
          </a:p>
          <a:p>
            <a:r>
              <a:rPr lang="en-IN" sz="2800" b="1" i="0" dirty="0">
                <a:solidFill>
                  <a:srgbClr val="000000"/>
                </a:solidFill>
                <a:effectLst/>
                <a:latin typeface="Cabin"/>
              </a:rPr>
              <a:t>Behaviour and Attitude</a:t>
            </a:r>
            <a:r>
              <a:rPr lang="en-IN" sz="2800" b="0" i="0" dirty="0">
                <a:solidFill>
                  <a:srgbClr val="000000"/>
                </a:solidFill>
                <a:effectLst/>
                <a:latin typeface="Cabin"/>
              </a:rPr>
              <a:t>: </a:t>
            </a:r>
            <a:r>
              <a:rPr lang="en-US" sz="2800" b="0" i="0" dirty="0">
                <a:solidFill>
                  <a:srgbClr val="000000"/>
                </a:solidFill>
                <a:effectLst/>
                <a:latin typeface="Cabin"/>
              </a:rPr>
              <a:t>Appropriate behavior on the job includes showing up for work on time, respecting your coworkers, suppliers and boss, and abiding by the company's policies and procedures. You must also be empathetic to people's needs. </a:t>
            </a:r>
          </a:p>
          <a:p>
            <a:r>
              <a:rPr lang="en-IN" sz="2800" b="1" i="0" dirty="0">
                <a:solidFill>
                  <a:srgbClr val="000000"/>
                </a:solidFill>
                <a:effectLst/>
                <a:latin typeface="Cabin"/>
              </a:rPr>
              <a:t>Competence: </a:t>
            </a:r>
            <a:r>
              <a:rPr lang="en-US" sz="2800" b="0" i="0" dirty="0">
                <a:solidFill>
                  <a:srgbClr val="000000"/>
                </a:solidFill>
                <a:effectLst/>
                <a:latin typeface="Cabin"/>
              </a:rPr>
              <a:t>Competence is being able to do your job effectively. Your educational background and experience dictate your competence on the job. Competence also entails a certain degree of autonomy and self-direction.</a:t>
            </a:r>
            <a:endParaRPr lang="en-IN" sz="2800" b="1" i="0" dirty="0">
              <a:solidFill>
                <a:srgbClr val="000000"/>
              </a:solidFill>
              <a:effectLst/>
              <a:latin typeface="Cabin"/>
            </a:endParaRPr>
          </a:p>
          <a:p>
            <a:endParaRPr lang="en-IN" sz="2800" b="0" i="0" dirty="0">
              <a:solidFill>
                <a:srgbClr val="000000"/>
              </a:solidFill>
              <a:effectLst/>
              <a:latin typeface="Cabin"/>
            </a:endParaRPr>
          </a:p>
          <a:p>
            <a:endParaRPr lang="en-IN" dirty="0"/>
          </a:p>
        </p:txBody>
      </p:sp>
    </p:spTree>
    <p:extLst>
      <p:ext uri="{BB962C8B-B14F-4D97-AF65-F5344CB8AC3E}">
        <p14:creationId xmlns:p14="http://schemas.microsoft.com/office/powerpoint/2010/main" val="1178573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B0038-8A0F-DB21-0DC9-EAD8888691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277C41-B4F1-5B8E-1CB0-78FE56CB892B}"/>
              </a:ext>
            </a:extLst>
          </p:cNvPr>
          <p:cNvSpPr>
            <a:spLocks noGrp="1"/>
          </p:cNvSpPr>
          <p:nvPr>
            <p:ph idx="1"/>
          </p:nvPr>
        </p:nvSpPr>
        <p:spPr/>
        <p:txBody>
          <a:bodyPr>
            <a:normAutofit fontScale="40000" lnSpcReduction="20000"/>
          </a:bodyPr>
          <a:lstStyle/>
          <a:p>
            <a:pPr marL="0" indent="0">
              <a:buNone/>
            </a:pPr>
            <a:r>
              <a:rPr lang="en-US" sz="4000" b="1" i="0" dirty="0">
                <a:solidFill>
                  <a:srgbClr val="000000"/>
                </a:solidFill>
                <a:effectLst/>
              </a:rPr>
              <a:t>Data of the case: </a:t>
            </a:r>
          </a:p>
          <a:p>
            <a:pPr marL="0" indent="0">
              <a:buNone/>
            </a:pPr>
            <a:r>
              <a:rPr lang="en-US" sz="4500" b="0" i="0" dirty="0">
                <a:solidFill>
                  <a:srgbClr val="000000"/>
                </a:solidFill>
                <a:effectLst/>
              </a:rPr>
              <a:t>John spent his time mostly in the lab conducting the experiment and completed his part of the project within the first week and sent his results to Cindy. During this week, he met the teaching assistant for Professor Glass three times during his office hours to clarify some questions related to the experiment. Milo started visiting the library to work on the theoretical part. However, he spent most of his time chatting with his girl friend who happened to work in the same library. At the end of the week, he was able to complete half of the literature survey that the group wanted to complete. Both Milo and John sent their reports to each other and copied to Cindy as well. Cindy has all the material she needed to complete her analysis. However, she was sick during the whole week and could not spend any time on this project. On the last day, the group discussed the project and decided to submit whatever they had done. John submitted the report indicating that all three of them contributed equally for the project.</a:t>
            </a:r>
          </a:p>
          <a:p>
            <a:pPr marL="0" indent="0">
              <a:buNone/>
            </a:pPr>
            <a:r>
              <a:rPr lang="en-US" sz="4500" b="0" i="0" dirty="0">
                <a:solidFill>
                  <a:srgbClr val="000000"/>
                </a:solidFill>
                <a:effectLst/>
              </a:rPr>
              <a:t>Professor Glass and his teaching assistant came up with the following grading policy. Each portion of the project will be graded for one hundred points for a total of three hundred. The three students who worked on the project will share total points </a:t>
            </a:r>
            <a:r>
              <a:rPr lang="en-US" sz="4500" dirty="0">
                <a:solidFill>
                  <a:srgbClr val="000000"/>
                </a:solidFill>
              </a:rPr>
              <a:t>acc</a:t>
            </a:r>
            <a:r>
              <a:rPr lang="en-US" sz="4500" b="0" i="0" dirty="0">
                <a:solidFill>
                  <a:srgbClr val="000000"/>
                </a:solidFill>
                <a:effectLst/>
              </a:rPr>
              <a:t>ording to the percentage of they put in. (Assuming that everyone in the group contributed equally to the project, each student will get one-third of the total score, which is equal to one hundred points.) Milo, John and Cindy received a total of 150 points (50 points for the theory, 100 points for the experimental part and 0 for the analysis). Since, the report mentioned that all three contributed equally, Milo, John and Cindy received 50 points each, which is the minimum, score for this project. If Milo, John and Cindy keep quiet, all three of them will pass the course and will be able to graduate this semester</a:t>
            </a:r>
          </a:p>
        </p:txBody>
      </p:sp>
    </p:spTree>
    <p:extLst>
      <p:ext uri="{BB962C8B-B14F-4D97-AF65-F5344CB8AC3E}">
        <p14:creationId xmlns:p14="http://schemas.microsoft.com/office/powerpoint/2010/main" val="1865632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102C4-5809-5E3A-29C5-F3D1D6FAEA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8F184A-CCDB-01AA-98B0-5F8960271B77}"/>
              </a:ext>
            </a:extLst>
          </p:cNvPr>
          <p:cNvSpPr>
            <a:spLocks noGrp="1"/>
          </p:cNvSpPr>
          <p:nvPr>
            <p:ph idx="1"/>
          </p:nvPr>
        </p:nvSpPr>
        <p:spPr/>
        <p:txBody>
          <a:bodyPr>
            <a:normAutofit lnSpcReduction="10000"/>
          </a:bodyPr>
          <a:lstStyle/>
          <a:p>
            <a:r>
              <a:rPr lang="en-IN" b="0" i="0" dirty="0">
                <a:solidFill>
                  <a:srgbClr val="000000"/>
                </a:solidFill>
                <a:effectLst/>
                <a:latin typeface="Cabin"/>
              </a:rPr>
              <a:t>Accountability: </a:t>
            </a:r>
            <a:r>
              <a:rPr lang="en-US" b="0" i="0" dirty="0">
                <a:solidFill>
                  <a:srgbClr val="000000"/>
                </a:solidFill>
                <a:effectLst/>
                <a:latin typeface="Cabin"/>
              </a:rPr>
              <a:t>Professionalism also includes holding yourself accountable for your words and actions, especially when you have made a mistake. </a:t>
            </a:r>
          </a:p>
          <a:p>
            <a:r>
              <a:rPr lang="en-IN" b="0" i="0" dirty="0">
                <a:solidFill>
                  <a:srgbClr val="000000"/>
                </a:solidFill>
                <a:effectLst/>
                <a:latin typeface="Cabin"/>
              </a:rPr>
              <a:t>Integrity: </a:t>
            </a:r>
            <a:r>
              <a:rPr lang="en-US" b="0" i="0" dirty="0">
                <a:solidFill>
                  <a:srgbClr val="000000"/>
                </a:solidFill>
                <a:effectLst/>
                <a:latin typeface="Cabin"/>
              </a:rPr>
              <a:t>Integrity is a large part of professionalism. </a:t>
            </a:r>
            <a:r>
              <a:rPr lang="en-US" dirty="0">
                <a:solidFill>
                  <a:srgbClr val="000000"/>
                </a:solidFill>
                <a:latin typeface="Cabin"/>
              </a:rPr>
              <a:t>H</a:t>
            </a:r>
            <a:r>
              <a:rPr lang="en-US" b="0" i="0" dirty="0">
                <a:solidFill>
                  <a:srgbClr val="000000"/>
                </a:solidFill>
                <a:effectLst/>
                <a:latin typeface="Cabin"/>
              </a:rPr>
              <a:t>onesty and Dependability are two traits that are expected in most workplace situations. Without responsible behavior, distrust can make a work environment tense and uncomfortable. Polite communication, respectable behavior and fiscal responsibility also help you stand out as a trustworthy employee.</a:t>
            </a:r>
            <a:endParaRPr lang="en-IN" dirty="0"/>
          </a:p>
        </p:txBody>
      </p:sp>
    </p:spTree>
    <p:extLst>
      <p:ext uri="{BB962C8B-B14F-4D97-AF65-F5344CB8AC3E}">
        <p14:creationId xmlns:p14="http://schemas.microsoft.com/office/powerpoint/2010/main" val="2607090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0891-A6EC-9914-0A18-98622DEE8953}"/>
              </a:ext>
            </a:extLst>
          </p:cNvPr>
          <p:cNvSpPr>
            <a:spLocks noGrp="1"/>
          </p:cNvSpPr>
          <p:nvPr>
            <p:ph type="title"/>
          </p:nvPr>
        </p:nvSpPr>
        <p:spPr/>
        <p:txBody>
          <a:bodyPr/>
          <a:lstStyle/>
          <a:p>
            <a:r>
              <a:rPr lang="en-IN" dirty="0"/>
              <a:t>Questions</a:t>
            </a:r>
          </a:p>
        </p:txBody>
      </p:sp>
      <p:sp>
        <p:nvSpPr>
          <p:cNvPr id="3" name="Content Placeholder 2">
            <a:extLst>
              <a:ext uri="{FF2B5EF4-FFF2-40B4-BE49-F238E27FC236}">
                <a16:creationId xmlns:a16="http://schemas.microsoft.com/office/drawing/2014/main" id="{54E9E757-2F86-4E80-E065-9F732789E826}"/>
              </a:ext>
            </a:extLst>
          </p:cNvPr>
          <p:cNvSpPr>
            <a:spLocks noGrp="1"/>
          </p:cNvSpPr>
          <p:nvPr>
            <p:ph idx="1"/>
          </p:nvPr>
        </p:nvSpPr>
        <p:spPr/>
        <p:txBody>
          <a:bodyPr>
            <a:normAutofit fontScale="92500" lnSpcReduction="20000"/>
          </a:bodyPr>
          <a:lstStyle/>
          <a:p>
            <a:pPr marL="0" indent="0">
              <a:buNone/>
            </a:pPr>
            <a:r>
              <a:rPr lang="en-US" b="0" i="0" dirty="0">
                <a:solidFill>
                  <a:srgbClr val="000000"/>
                </a:solidFill>
                <a:effectLst/>
                <a:latin typeface="Helvetica Neue"/>
              </a:rPr>
              <a:t>1- John maintained a 4.0 GPA during all the previous semesters and if he receives 100 points in this course, he will not only keep his GPA but also receive an award from the college for his overall performance. A score of 50 points will reduce his GPA and he will lose the award. However, John likes his friends and he doesn't like the consequences his friends may encounter if he reveals the truth. What are his </a:t>
            </a:r>
            <a:r>
              <a:rPr lang="en-US" b="0" i="0" dirty="0" err="1">
                <a:solidFill>
                  <a:srgbClr val="000000"/>
                </a:solidFill>
                <a:effectLst/>
                <a:latin typeface="Helvetica Neue"/>
              </a:rPr>
              <a:t>options?Milo</a:t>
            </a:r>
            <a:r>
              <a:rPr lang="en-US" b="0" i="0" dirty="0">
                <a:solidFill>
                  <a:srgbClr val="000000"/>
                </a:solidFill>
                <a:effectLst/>
                <a:latin typeface="Helvetica Neue"/>
              </a:rPr>
              <a:t> is aware that he received the score that he deserved as per his contribution. Cindy could graduate this semester if everyone keeps silent. However, she is aware that John would be the loser. What are the options for the group?</a:t>
            </a:r>
          </a:p>
        </p:txBody>
      </p:sp>
    </p:spTree>
    <p:extLst>
      <p:ext uri="{BB962C8B-B14F-4D97-AF65-F5344CB8AC3E}">
        <p14:creationId xmlns:p14="http://schemas.microsoft.com/office/powerpoint/2010/main" val="4195999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863C-0D6D-15F4-473B-7ED4BD5D00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5C5339-6145-E41F-9FC9-C09859BF1087}"/>
              </a:ext>
            </a:extLst>
          </p:cNvPr>
          <p:cNvSpPr>
            <a:spLocks noGrp="1"/>
          </p:cNvSpPr>
          <p:nvPr>
            <p:ph idx="1"/>
          </p:nvPr>
        </p:nvSpPr>
        <p:spPr/>
        <p:txBody>
          <a:bodyPr>
            <a:normAutofit lnSpcReduction="10000"/>
          </a:bodyPr>
          <a:lstStyle/>
          <a:p>
            <a:pPr marL="0" indent="0">
              <a:buNone/>
            </a:pPr>
            <a:r>
              <a:rPr lang="en-IN" dirty="0"/>
              <a:t>2- </a:t>
            </a:r>
            <a:r>
              <a:rPr lang="en-US" b="0" i="0" dirty="0">
                <a:solidFill>
                  <a:srgbClr val="000000"/>
                </a:solidFill>
                <a:effectLst/>
                <a:latin typeface="Helvetica Neue"/>
              </a:rPr>
              <a:t>The teaching assistant talked to the three students to find out what exactly happened. What should be his advise to the students? Should he inform Professor Glass? What are his options?</a:t>
            </a:r>
          </a:p>
          <a:p>
            <a:pPr marL="0" indent="0">
              <a:buNone/>
            </a:pPr>
            <a:r>
              <a:rPr lang="en-IN" dirty="0"/>
              <a:t>3- </a:t>
            </a:r>
            <a:r>
              <a:rPr lang="en-US" b="0" i="0" dirty="0">
                <a:solidFill>
                  <a:srgbClr val="000000"/>
                </a:solidFill>
                <a:effectLst/>
                <a:latin typeface="Helvetica Neue"/>
              </a:rPr>
              <a:t>Professor Glass was surprised to see the poor performance of the group. He is aware that John is expected to receive the award. Assuming that the teaching assistant informed him what he knew, what are the Professor's options?</a:t>
            </a:r>
            <a:endParaRPr lang="en-IN" dirty="0"/>
          </a:p>
        </p:txBody>
      </p:sp>
    </p:spTree>
    <p:extLst>
      <p:ext uri="{BB962C8B-B14F-4D97-AF65-F5344CB8AC3E}">
        <p14:creationId xmlns:p14="http://schemas.microsoft.com/office/powerpoint/2010/main" val="3206315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0D1EE-F0E6-4019-A7B6-AC603D6A5EFF}"/>
              </a:ext>
            </a:extLst>
          </p:cNvPr>
          <p:cNvSpPr>
            <a:spLocks noGrp="1"/>
          </p:cNvSpPr>
          <p:nvPr>
            <p:ph type="title"/>
          </p:nvPr>
        </p:nvSpPr>
        <p:spPr>
          <a:xfrm>
            <a:off x="609600" y="274638"/>
            <a:ext cx="10287000" cy="1143000"/>
          </a:xfrm>
        </p:spPr>
        <p:txBody>
          <a:bodyPr>
            <a:normAutofit/>
          </a:bodyPr>
          <a:lstStyle/>
          <a:p>
            <a:r>
              <a:rPr lang="en-US" b="1" dirty="0">
                <a:solidFill>
                  <a:srgbClr val="333333"/>
                </a:solidFill>
                <a:latin typeface="ProximaNova-b7"/>
              </a:rPr>
              <a:t>Need to know…</a:t>
            </a:r>
            <a:endParaRPr lang="en-US" dirty="0"/>
          </a:p>
        </p:txBody>
      </p:sp>
      <p:sp>
        <p:nvSpPr>
          <p:cNvPr id="3" name="Content Placeholder 2">
            <a:extLst>
              <a:ext uri="{FF2B5EF4-FFF2-40B4-BE49-F238E27FC236}">
                <a16:creationId xmlns:a16="http://schemas.microsoft.com/office/drawing/2014/main" id="{B9A4A0A5-E2AF-4B9D-A7BB-D2811899F70A}"/>
              </a:ext>
            </a:extLst>
          </p:cNvPr>
          <p:cNvSpPr>
            <a:spLocks noGrp="1"/>
          </p:cNvSpPr>
          <p:nvPr>
            <p:ph idx="1"/>
          </p:nvPr>
        </p:nvSpPr>
        <p:spPr>
          <a:xfrm>
            <a:off x="609600" y="1600201"/>
            <a:ext cx="10972800" cy="5105399"/>
          </a:xfrm>
        </p:spPr>
        <p:txBody>
          <a:bodyPr>
            <a:normAutofit fontScale="77500" lnSpcReduction="20000"/>
          </a:bodyPr>
          <a:lstStyle/>
          <a:p>
            <a:pPr marL="457200" indent="-285750">
              <a:spcAft>
                <a:spcPts val="600"/>
              </a:spcAft>
              <a:buFont typeface="Arial" panose="020B0604020202020204" pitchFamily="34" charset="0"/>
              <a:buChar char="•"/>
            </a:pPr>
            <a:r>
              <a:rPr lang="en-US" sz="3200" dirty="0"/>
              <a:t>Responsibility/ Accountability is more of a leadership problem then an employee problem.</a:t>
            </a:r>
          </a:p>
          <a:p>
            <a:pPr marL="457200" indent="-285750">
              <a:spcAft>
                <a:spcPts val="600"/>
              </a:spcAft>
              <a:buFont typeface="Arial" panose="020B0604020202020204" pitchFamily="34" charset="0"/>
              <a:buChar char="•"/>
            </a:pPr>
            <a:r>
              <a:rPr lang="en-US" sz="3200" dirty="0"/>
              <a:t>Responsibility/ Accountability is usually viewed as something negative that happens when things go wrong or as a punishment for mistakes.</a:t>
            </a:r>
          </a:p>
          <a:p>
            <a:pPr marL="457200" lvl="0" indent="-285750">
              <a:spcAft>
                <a:spcPts val="600"/>
              </a:spcAft>
              <a:buFont typeface="Arial" panose="020B0604020202020204" pitchFamily="34" charset="0"/>
              <a:buChar char="•"/>
            </a:pPr>
            <a:r>
              <a:rPr lang="en-US" sz="3200" dirty="0"/>
              <a:t>Whenever people blame other people, places and things; you have an accountability problem. </a:t>
            </a:r>
          </a:p>
          <a:p>
            <a:pPr marL="457200" lvl="0" indent="-285750">
              <a:spcAft>
                <a:spcPts val="600"/>
              </a:spcAft>
              <a:buFont typeface="Arial" panose="020B0604020202020204" pitchFamily="34" charset="0"/>
              <a:buChar char="•"/>
            </a:pPr>
            <a:r>
              <a:rPr lang="en-US" sz="3200" dirty="0"/>
              <a:t>Blame inhibits corrective action and undermines learning.</a:t>
            </a:r>
          </a:p>
          <a:p>
            <a:pPr marL="457200" indent="-342900">
              <a:spcAft>
                <a:spcPts val="1200"/>
              </a:spcAft>
              <a:buFont typeface="Arial" panose="020B0604020202020204" pitchFamily="34" charset="0"/>
              <a:buChar char="•"/>
            </a:pPr>
            <a:r>
              <a:rPr lang="en-US" sz="3200" dirty="0"/>
              <a:t>Negative accountability never works over the long term.</a:t>
            </a:r>
          </a:p>
          <a:p>
            <a:pPr marL="457200" indent="-285750">
              <a:spcAft>
                <a:spcPts val="600"/>
              </a:spcAft>
              <a:buFont typeface="Arial" panose="020B0604020202020204" pitchFamily="34" charset="0"/>
              <a:buChar char="•"/>
            </a:pPr>
            <a:r>
              <a:rPr lang="en-US" sz="3200" dirty="0"/>
              <a:t>Responsibility/ Accountability should be viewed as a powerful, positive and enabling principle that provides the foundation to build both individual and company success. </a:t>
            </a:r>
          </a:p>
          <a:p>
            <a:pPr marL="457200" indent="-285750">
              <a:spcAft>
                <a:spcPts val="600"/>
              </a:spcAft>
              <a:buFont typeface="Arial" panose="020B0604020202020204" pitchFamily="34" charset="0"/>
              <a:buChar char="•"/>
            </a:pPr>
            <a:r>
              <a:rPr lang="en-US" sz="3200" dirty="0"/>
              <a:t>It is only when you build a culture of positive accountability that you have people who can and will achieve game-changing results.</a:t>
            </a:r>
          </a:p>
        </p:txBody>
      </p:sp>
    </p:spTree>
    <p:extLst>
      <p:ext uri="{BB962C8B-B14F-4D97-AF65-F5344CB8AC3E}">
        <p14:creationId xmlns:p14="http://schemas.microsoft.com/office/powerpoint/2010/main" val="197242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0D1EE-F0E6-4019-A7B6-AC603D6A5EFF}"/>
              </a:ext>
            </a:extLst>
          </p:cNvPr>
          <p:cNvSpPr>
            <a:spLocks noGrp="1"/>
          </p:cNvSpPr>
          <p:nvPr>
            <p:ph type="title"/>
          </p:nvPr>
        </p:nvSpPr>
        <p:spPr>
          <a:xfrm>
            <a:off x="609600" y="274638"/>
            <a:ext cx="10287000" cy="1143000"/>
          </a:xfrm>
        </p:spPr>
        <p:txBody>
          <a:bodyPr>
            <a:normAutofit/>
          </a:bodyPr>
          <a:lstStyle/>
          <a:p>
            <a:r>
              <a:rPr lang="en-US" dirty="0">
                <a:solidFill>
                  <a:srgbClr val="222222"/>
                </a:solidFill>
                <a:latin typeface="inherit"/>
              </a:rPr>
              <a:t>Accountability v/s Responsibility</a:t>
            </a:r>
            <a:endParaRPr lang="en-US" dirty="0"/>
          </a:p>
        </p:txBody>
      </p:sp>
      <p:sp>
        <p:nvSpPr>
          <p:cNvPr id="3" name="Content Placeholder 2">
            <a:extLst>
              <a:ext uri="{FF2B5EF4-FFF2-40B4-BE49-F238E27FC236}">
                <a16:creationId xmlns:a16="http://schemas.microsoft.com/office/drawing/2014/main" id="{B9A4A0A5-E2AF-4B9D-A7BB-D2811899F70A}"/>
              </a:ext>
            </a:extLst>
          </p:cNvPr>
          <p:cNvSpPr>
            <a:spLocks noGrp="1"/>
          </p:cNvSpPr>
          <p:nvPr>
            <p:ph idx="1"/>
          </p:nvPr>
        </p:nvSpPr>
        <p:spPr>
          <a:xfrm>
            <a:off x="609600" y="1600201"/>
            <a:ext cx="10972800" cy="5181599"/>
          </a:xfrm>
        </p:spPr>
        <p:txBody>
          <a:bodyPr>
            <a:normAutofit fontScale="92500" lnSpcReduction="10000"/>
          </a:bodyPr>
          <a:lstStyle/>
          <a:p>
            <a:pPr algn="l"/>
            <a:r>
              <a:rPr lang="en-US" sz="2400" b="0" i="0" dirty="0">
                <a:effectLst/>
                <a:latin typeface="PT Sans"/>
              </a:rPr>
              <a:t>By having a sense of responsibility, you can reflect on the outcomes of your work and develop a strategy to avoid making future mistakes. </a:t>
            </a:r>
          </a:p>
          <a:p>
            <a:pPr algn="l"/>
            <a:r>
              <a:rPr lang="en-US" sz="2400" b="0" i="0" dirty="0">
                <a:effectLst/>
                <a:latin typeface="PT Sans"/>
              </a:rPr>
              <a:t>Additionally, taking responsibility gives you an opportunity to build relationships that are based on trust.</a:t>
            </a:r>
          </a:p>
          <a:p>
            <a:pPr algn="l" fontAlgn="base"/>
            <a:r>
              <a:rPr lang="en-US" sz="2400" b="0" i="0" dirty="0">
                <a:effectLst/>
                <a:latin typeface="PT Sans"/>
              </a:rPr>
              <a:t>When you have a sense of responsibility, it means you are willing to accept and live </a:t>
            </a:r>
            <a:r>
              <a:rPr lang="en-US" sz="2400" b="0" dirty="0">
                <a:effectLst/>
                <a:latin typeface="PT Sans"/>
              </a:rPr>
              <a:t>by society’s established standards of individual behavior. </a:t>
            </a:r>
          </a:p>
          <a:p>
            <a:pPr algn="l" fontAlgn="base"/>
            <a:r>
              <a:rPr lang="en-US" sz="2400" b="0" dirty="0">
                <a:effectLst/>
                <a:latin typeface="PT Sans"/>
              </a:rPr>
              <a:t>When these expecte</a:t>
            </a:r>
            <a:r>
              <a:rPr lang="en-US" sz="2400" b="0" i="0" dirty="0">
                <a:effectLst/>
                <a:latin typeface="PT Sans"/>
              </a:rPr>
              <a:t>d standards aren’t met, someone with responsibility doesn’t seek others to blame, rather they’re able to maturely respond to the presented challenges themselves and take any blame for their actions.</a:t>
            </a:r>
          </a:p>
          <a:p>
            <a:pPr algn="l" fontAlgn="base"/>
            <a:r>
              <a:rPr lang="en-US" sz="2400" b="0" i="0" dirty="0">
                <a:effectLst/>
                <a:latin typeface="PT Sans"/>
              </a:rPr>
              <a:t>More simply put, your life is full of choices, and what you do with them governs your whole reality. </a:t>
            </a:r>
          </a:p>
          <a:p>
            <a:pPr algn="l" fontAlgn="base"/>
            <a:r>
              <a:rPr lang="en-US" sz="2400" b="0" i="0" dirty="0">
                <a:effectLst/>
                <a:latin typeface="PT Sans"/>
              </a:rPr>
              <a:t>Being able to see that your decisions have a direct impact on your life’s events is what being able to accept responsibility is all about. </a:t>
            </a:r>
          </a:p>
          <a:p>
            <a:pPr algn="l" fontAlgn="base"/>
            <a:r>
              <a:rPr lang="en-US" sz="2400" b="0" i="0" dirty="0">
                <a:effectLst/>
                <a:latin typeface="PT Sans"/>
              </a:rPr>
              <a:t>It doesn’t matter where you fall on the spectrum of the simplicity of your life, you are able to see that you create both the good and the bad circumstances.</a:t>
            </a:r>
          </a:p>
        </p:txBody>
      </p:sp>
    </p:spTree>
    <p:extLst>
      <p:ext uri="{BB962C8B-B14F-4D97-AF65-F5344CB8AC3E}">
        <p14:creationId xmlns:p14="http://schemas.microsoft.com/office/powerpoint/2010/main" val="54200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2240-770F-1A6C-351A-DEC0CD85CF68}"/>
              </a:ext>
            </a:extLst>
          </p:cNvPr>
          <p:cNvSpPr>
            <a:spLocks noGrp="1"/>
          </p:cNvSpPr>
          <p:nvPr>
            <p:ph type="title"/>
          </p:nvPr>
        </p:nvSpPr>
        <p:spPr/>
        <p:txBody>
          <a:bodyPr/>
          <a:lstStyle/>
          <a:p>
            <a:endParaRPr lang="en-IN"/>
          </a:p>
        </p:txBody>
      </p:sp>
      <p:pic>
        <p:nvPicPr>
          <p:cNvPr id="1026" name="Picture 2" descr="See the source image">
            <a:extLst>
              <a:ext uri="{FF2B5EF4-FFF2-40B4-BE49-F238E27FC236}">
                <a16:creationId xmlns:a16="http://schemas.microsoft.com/office/drawing/2014/main" id="{E4D00A7D-AE73-6459-E96A-B1FCF7FAA9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676400"/>
            <a:ext cx="8839200"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975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16C11-C24D-CB6B-7D51-46D8D5E5E482}"/>
              </a:ext>
            </a:extLst>
          </p:cNvPr>
          <p:cNvSpPr>
            <a:spLocks noGrp="1"/>
          </p:cNvSpPr>
          <p:nvPr>
            <p:ph type="title"/>
          </p:nvPr>
        </p:nvSpPr>
        <p:spPr/>
        <p:txBody>
          <a:bodyPr/>
          <a:lstStyle/>
          <a:p>
            <a:r>
              <a:rPr lang="en-IN" dirty="0"/>
              <a:t>Meaning of Accountability</a:t>
            </a:r>
          </a:p>
        </p:txBody>
      </p:sp>
      <p:sp>
        <p:nvSpPr>
          <p:cNvPr id="3" name="Content Placeholder 2">
            <a:extLst>
              <a:ext uri="{FF2B5EF4-FFF2-40B4-BE49-F238E27FC236}">
                <a16:creationId xmlns:a16="http://schemas.microsoft.com/office/drawing/2014/main" id="{B9FE2640-08E6-CE1A-8DBA-C9723EFAD2FE}"/>
              </a:ext>
            </a:extLst>
          </p:cNvPr>
          <p:cNvSpPr>
            <a:spLocks noGrp="1"/>
          </p:cNvSpPr>
          <p:nvPr>
            <p:ph idx="1"/>
          </p:nvPr>
        </p:nvSpPr>
        <p:spPr/>
        <p:txBody>
          <a:bodyPr>
            <a:normAutofit fontScale="92500" lnSpcReduction="20000"/>
          </a:bodyPr>
          <a:lstStyle/>
          <a:p>
            <a:pPr algn="l"/>
            <a:r>
              <a:rPr lang="en-US" b="0" i="0" dirty="0">
                <a:solidFill>
                  <a:srgbClr val="000000"/>
                </a:solidFill>
                <a:effectLst/>
                <a:latin typeface="ff9"/>
              </a:rPr>
              <a:t>The obligation of an individual or organization to account for its activities, accept responsibility for them, and to disclose the results in a transparent manner. It also includes the responsibility for money or other entrusted property.</a:t>
            </a:r>
          </a:p>
          <a:p>
            <a:pPr algn="l"/>
            <a:r>
              <a:rPr lang="en-US" b="0" i="0" dirty="0">
                <a:solidFill>
                  <a:srgbClr val="000000"/>
                </a:solidFill>
                <a:effectLst/>
                <a:latin typeface="ff9"/>
              </a:rPr>
              <a:t>Clarifying and aligning roles</a:t>
            </a:r>
            <a:r>
              <a:rPr lang="en-US" dirty="0">
                <a:solidFill>
                  <a:srgbClr val="000000"/>
                </a:solidFill>
                <a:latin typeface="Roboto" panose="02000000000000000000" pitchFamily="2" charset="0"/>
              </a:rPr>
              <a:t> </a:t>
            </a:r>
            <a:r>
              <a:rPr lang="en-US" b="0" i="0" dirty="0">
                <a:solidFill>
                  <a:srgbClr val="000000"/>
                </a:solidFill>
                <a:effectLst/>
                <a:latin typeface="ff9"/>
              </a:rPr>
              <a:t>ensuring that the right people are doing the right work.</a:t>
            </a:r>
            <a:endParaRPr lang="en-US" b="0" i="0" dirty="0">
              <a:solidFill>
                <a:srgbClr val="000000"/>
              </a:solidFill>
              <a:effectLst/>
              <a:latin typeface="Roboto" panose="02000000000000000000" pitchFamily="2" charset="0"/>
            </a:endParaRPr>
          </a:p>
          <a:p>
            <a:pPr algn="l"/>
            <a:r>
              <a:rPr lang="en-US" b="0" i="0" dirty="0">
                <a:solidFill>
                  <a:srgbClr val="000000"/>
                </a:solidFill>
                <a:effectLst/>
                <a:latin typeface="ff9"/>
              </a:rPr>
              <a:t>Defining, communicating and describing expectations so that all employees know what excellence looks like in terms of performance and behaviors.</a:t>
            </a:r>
            <a:endParaRPr lang="en-US" b="0" i="0" dirty="0">
              <a:solidFill>
                <a:srgbClr val="000000"/>
              </a:solidFill>
              <a:effectLst/>
              <a:latin typeface="Roboto" panose="02000000000000000000" pitchFamily="2" charset="0"/>
            </a:endParaRPr>
          </a:p>
          <a:p>
            <a:pPr algn="l"/>
            <a:r>
              <a:rPr lang="en-US" b="0" i="0" dirty="0">
                <a:solidFill>
                  <a:srgbClr val="000000"/>
                </a:solidFill>
                <a:effectLst/>
                <a:latin typeface="ff9"/>
              </a:rPr>
              <a:t>Recognizing great effort and work, including excellence in teaming and collaboration</a:t>
            </a:r>
            <a:endParaRPr lang="en-US" b="0" i="0" dirty="0">
              <a:solidFill>
                <a:srgbClr val="000000"/>
              </a:solidFill>
              <a:effectLst/>
              <a:latin typeface="Roboto" panose="02000000000000000000" pitchFamily="2" charset="0"/>
            </a:endParaRPr>
          </a:p>
          <a:p>
            <a:pPr marL="0" indent="0" algn="l">
              <a:buNone/>
            </a:pPr>
            <a:endParaRPr lang="en-US" b="0" i="0"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4230618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