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9" name="Google Shape;27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4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7"/>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5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8"/>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8"/>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5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0"/>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1"/>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5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5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5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5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5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5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5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5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6"/>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5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5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47"/>
          <p:cNvPicPr preferRelativeResize="0"/>
          <p:nvPr/>
        </p:nvPicPr>
        <p:blipFill rotWithShape="1">
          <a:blip r:embed="rId13">
            <a:alphaModFix/>
          </a:blip>
          <a:srcRect/>
          <a:stretch/>
        </p:blipFill>
        <p:spPr>
          <a:xfrm>
            <a:off x="10668000" y="184196"/>
            <a:ext cx="1397726" cy="132388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Critical Thinking, Creativity and Innovation</a:t>
            </a:r>
            <a:endParaRPr/>
          </a:p>
        </p:txBody>
      </p:sp>
      <p:sp>
        <p:nvSpPr>
          <p:cNvPr id="90" name="Google Shape;90;p1"/>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914400" y="304800"/>
            <a:ext cx="103632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sz="3600" b="1">
                <a:latin typeface="Tahoma"/>
                <a:ea typeface="Tahoma"/>
                <a:cs typeface="Tahoma"/>
                <a:sym typeface="Tahoma"/>
              </a:rPr>
              <a:t>Steps in Critical Thinking: Formulating your argument</a:t>
            </a:r>
            <a:endParaRPr/>
          </a:p>
        </p:txBody>
      </p:sp>
      <p:sp>
        <p:nvSpPr>
          <p:cNvPr id="184" name="Google Shape;184;p14"/>
          <p:cNvSpPr txBox="1">
            <a:spLocks noGrp="1"/>
          </p:cNvSpPr>
          <p:nvPr>
            <p:ph type="body" idx="1"/>
          </p:nvPr>
        </p:nvSpPr>
        <p:spPr>
          <a:xfrm>
            <a:off x="914400" y="1600200"/>
            <a:ext cx="10363200" cy="4953000"/>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Clr>
                <a:schemeClr val="dk1"/>
              </a:buClr>
              <a:buSzPts val="2800"/>
              <a:buChar char="•"/>
            </a:pPr>
            <a:r>
              <a:rPr lang="en-US" sz="2800">
                <a:latin typeface="Arial"/>
                <a:ea typeface="Arial"/>
                <a:cs typeface="Arial"/>
                <a:sym typeface="Arial"/>
              </a:rPr>
              <a:t>Focus on a question</a:t>
            </a:r>
            <a:endParaRPr/>
          </a:p>
          <a:p>
            <a:pPr marL="990600" lvl="1" indent="-533400" algn="l" rtl="0">
              <a:spcBef>
                <a:spcPts val="480"/>
              </a:spcBef>
              <a:spcAft>
                <a:spcPts val="0"/>
              </a:spcAft>
              <a:buClr>
                <a:schemeClr val="dk1"/>
              </a:buClr>
              <a:buSzPts val="2400"/>
              <a:buChar char="–"/>
            </a:pPr>
            <a:r>
              <a:rPr lang="en-US" sz="2400">
                <a:latin typeface="Arial"/>
                <a:ea typeface="Arial"/>
                <a:cs typeface="Arial"/>
                <a:sym typeface="Arial"/>
              </a:rPr>
              <a:t>Identify and formulate the question</a:t>
            </a:r>
            <a:endParaRPr/>
          </a:p>
          <a:p>
            <a:pPr marL="990600" lvl="1" indent="-533400" algn="l" rtl="0">
              <a:spcBef>
                <a:spcPts val="480"/>
              </a:spcBef>
              <a:spcAft>
                <a:spcPts val="0"/>
              </a:spcAft>
              <a:buClr>
                <a:schemeClr val="dk1"/>
              </a:buClr>
              <a:buSzPts val="2400"/>
              <a:buChar char="–"/>
            </a:pPr>
            <a:r>
              <a:rPr lang="en-US" sz="2400">
                <a:latin typeface="Arial"/>
                <a:ea typeface="Arial"/>
                <a:cs typeface="Arial"/>
                <a:sym typeface="Arial"/>
              </a:rPr>
              <a:t>Develop criteria for judging possible answers</a:t>
            </a:r>
            <a:endParaRPr/>
          </a:p>
          <a:p>
            <a:pPr marL="990600" lvl="1" indent="-533400" algn="l" rtl="0">
              <a:spcBef>
                <a:spcPts val="480"/>
              </a:spcBef>
              <a:spcAft>
                <a:spcPts val="0"/>
              </a:spcAft>
              <a:buClr>
                <a:schemeClr val="dk1"/>
              </a:buClr>
              <a:buSzPts val="2400"/>
              <a:buChar char="–"/>
            </a:pPr>
            <a:r>
              <a:rPr lang="en-US" sz="2400">
                <a:latin typeface="Arial"/>
                <a:ea typeface="Arial"/>
                <a:cs typeface="Arial"/>
                <a:sym typeface="Arial"/>
              </a:rPr>
              <a:t>Develop a plan for collecting data</a:t>
            </a:r>
            <a:endParaRPr/>
          </a:p>
          <a:p>
            <a:pPr marL="609600" lvl="0" indent="-609600" algn="l" rtl="0">
              <a:spcBef>
                <a:spcPts val="560"/>
              </a:spcBef>
              <a:spcAft>
                <a:spcPts val="0"/>
              </a:spcAft>
              <a:buClr>
                <a:schemeClr val="dk1"/>
              </a:buClr>
              <a:buSzPts val="2800"/>
              <a:buChar char="•"/>
            </a:pPr>
            <a:r>
              <a:rPr lang="en-US" sz="2800">
                <a:latin typeface="Arial"/>
                <a:ea typeface="Arial"/>
                <a:cs typeface="Arial"/>
                <a:sym typeface="Arial"/>
              </a:rPr>
              <a:t>Develop an argument</a:t>
            </a:r>
            <a:endParaRPr/>
          </a:p>
          <a:p>
            <a:pPr marL="990600" lvl="1" indent="-533400" algn="l" rtl="0">
              <a:spcBef>
                <a:spcPts val="480"/>
              </a:spcBef>
              <a:spcAft>
                <a:spcPts val="0"/>
              </a:spcAft>
              <a:buClr>
                <a:schemeClr val="dk1"/>
              </a:buClr>
              <a:buSzPts val="2400"/>
              <a:buChar char="–"/>
            </a:pPr>
            <a:r>
              <a:rPr lang="en-US" sz="2400">
                <a:latin typeface="Arial"/>
                <a:ea typeface="Arial"/>
                <a:cs typeface="Arial"/>
                <a:sym typeface="Arial"/>
              </a:rPr>
              <a:t>Generate premises and conclusions (the “whereas” and “therefore”)</a:t>
            </a:r>
            <a:endParaRPr/>
          </a:p>
          <a:p>
            <a:pPr marL="990600" lvl="1" indent="-533400" algn="l" rtl="0">
              <a:spcBef>
                <a:spcPts val="480"/>
              </a:spcBef>
              <a:spcAft>
                <a:spcPts val="0"/>
              </a:spcAft>
              <a:buClr>
                <a:schemeClr val="dk1"/>
              </a:buClr>
              <a:buSzPts val="2400"/>
              <a:buChar char="–"/>
            </a:pPr>
            <a:r>
              <a:rPr lang="en-US" sz="2400">
                <a:latin typeface="Arial"/>
                <a:ea typeface="Arial"/>
                <a:cs typeface="Arial"/>
                <a:sym typeface="Arial"/>
              </a:rPr>
              <a:t>Develop reasoning steps/support for conclusions (the “why”)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609600" y="304800"/>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sz="3600" b="1">
                <a:latin typeface="Tahoma"/>
                <a:ea typeface="Tahoma"/>
                <a:cs typeface="Tahoma"/>
                <a:sym typeface="Tahoma"/>
              </a:rPr>
              <a:t>Steps in Critical Thinking: Deconstructing your Argument</a:t>
            </a:r>
            <a:endParaRPr/>
          </a:p>
        </p:txBody>
      </p:sp>
      <p:sp>
        <p:nvSpPr>
          <p:cNvPr id="190" name="Google Shape;190;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Clr>
                <a:schemeClr val="dk1"/>
              </a:buClr>
              <a:buSzPts val="3200"/>
              <a:buChar char="•"/>
            </a:pPr>
            <a:r>
              <a:rPr lang="en-US">
                <a:latin typeface="Arial"/>
                <a:ea typeface="Arial"/>
                <a:cs typeface="Arial"/>
                <a:sym typeface="Arial"/>
              </a:rPr>
              <a:t>Analyze arguments</a:t>
            </a:r>
            <a:endParaRPr/>
          </a:p>
          <a:p>
            <a:pPr marL="1009650" lvl="1" indent="-609600" algn="l" rtl="0">
              <a:spcBef>
                <a:spcPts val="560"/>
              </a:spcBef>
              <a:spcAft>
                <a:spcPts val="0"/>
              </a:spcAft>
              <a:buClr>
                <a:schemeClr val="dk1"/>
              </a:buClr>
              <a:buSzPts val="2800"/>
              <a:buChar char="–"/>
            </a:pPr>
            <a:r>
              <a:rPr lang="en-US">
                <a:latin typeface="Arial"/>
                <a:ea typeface="Arial"/>
                <a:cs typeface="Arial"/>
                <a:sym typeface="Arial"/>
              </a:rPr>
              <a:t>Identify conclusions</a:t>
            </a:r>
            <a:endParaRPr/>
          </a:p>
          <a:p>
            <a:pPr marL="1009650" lvl="1" indent="-609600" algn="l" rtl="0">
              <a:spcBef>
                <a:spcPts val="560"/>
              </a:spcBef>
              <a:spcAft>
                <a:spcPts val="0"/>
              </a:spcAft>
              <a:buClr>
                <a:schemeClr val="dk1"/>
              </a:buClr>
              <a:buSzPts val="2800"/>
              <a:buChar char="–"/>
            </a:pPr>
            <a:r>
              <a:rPr lang="en-US" sz="2800">
                <a:latin typeface="Arial"/>
                <a:ea typeface="Arial"/>
                <a:cs typeface="Arial"/>
                <a:sym typeface="Arial"/>
              </a:rPr>
              <a:t>Identify unstated reasons (assumptions)</a:t>
            </a:r>
            <a:endParaRPr/>
          </a:p>
          <a:p>
            <a:pPr marL="1009650" lvl="1" indent="-609600" algn="l" rtl="0">
              <a:spcBef>
                <a:spcPts val="560"/>
              </a:spcBef>
              <a:spcAft>
                <a:spcPts val="0"/>
              </a:spcAft>
              <a:buClr>
                <a:schemeClr val="dk1"/>
              </a:buClr>
              <a:buSzPts val="2800"/>
              <a:buChar char="–"/>
            </a:pPr>
            <a:r>
              <a:rPr lang="en-US" sz="2800">
                <a:latin typeface="Arial"/>
                <a:ea typeface="Arial"/>
                <a:cs typeface="Arial"/>
                <a:sym typeface="Arial"/>
              </a:rPr>
              <a:t>Identify stated reasons</a:t>
            </a:r>
            <a:endParaRPr/>
          </a:p>
          <a:p>
            <a:pPr marL="1009650" lvl="1" indent="-609600" algn="l" rtl="0">
              <a:spcBef>
                <a:spcPts val="560"/>
              </a:spcBef>
              <a:spcAft>
                <a:spcPts val="0"/>
              </a:spcAft>
              <a:buClr>
                <a:schemeClr val="dk1"/>
              </a:buClr>
              <a:buSzPts val="2800"/>
              <a:buChar char="–"/>
            </a:pPr>
            <a:r>
              <a:rPr lang="en-US" sz="2800">
                <a:latin typeface="Arial"/>
                <a:ea typeface="Arial"/>
                <a:cs typeface="Arial"/>
                <a:sym typeface="Arial"/>
              </a:rPr>
              <a:t>Identify and handle irrelevance</a:t>
            </a:r>
            <a:endParaRPr/>
          </a:p>
          <a:p>
            <a:pPr marL="1009650" lvl="1" indent="-609600" algn="l" rtl="0">
              <a:spcBef>
                <a:spcPts val="560"/>
              </a:spcBef>
              <a:spcAft>
                <a:spcPts val="0"/>
              </a:spcAft>
              <a:buClr>
                <a:schemeClr val="dk1"/>
              </a:buClr>
              <a:buSzPts val="2800"/>
              <a:buChar char="–"/>
            </a:pPr>
            <a:r>
              <a:rPr lang="en-US" sz="2800">
                <a:latin typeface="Arial"/>
                <a:ea typeface="Arial"/>
                <a:cs typeface="Arial"/>
                <a:sym typeface="Arial"/>
              </a:rPr>
              <a:t>See the structure of an argument</a:t>
            </a:r>
            <a:endParaRPr/>
          </a:p>
          <a:p>
            <a:pPr marL="1009650" lvl="1" indent="-609600" algn="l" rtl="0">
              <a:spcBef>
                <a:spcPts val="560"/>
              </a:spcBef>
              <a:spcAft>
                <a:spcPts val="0"/>
              </a:spcAft>
              <a:buClr>
                <a:schemeClr val="dk1"/>
              </a:buClr>
              <a:buSzPts val="2800"/>
              <a:buChar char="–"/>
            </a:pPr>
            <a:r>
              <a:rPr lang="en-US" sz="2800">
                <a:latin typeface="Arial"/>
                <a:ea typeface="Arial"/>
                <a:cs typeface="Arial"/>
                <a:sym typeface="Arial"/>
              </a:rPr>
              <a:t>Summarize</a:t>
            </a:r>
            <a:endParaRPr/>
          </a:p>
          <a:p>
            <a:pPr marL="609600" lvl="0" indent="-406400" algn="l" rtl="0">
              <a:spcBef>
                <a:spcPts val="640"/>
              </a:spcBef>
              <a:spcAft>
                <a:spcPts val="0"/>
              </a:spcAft>
              <a:buClr>
                <a:schemeClr val="dk1"/>
              </a:buClr>
              <a:buSzPts val="3200"/>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sz="3600" b="1">
                <a:latin typeface="Tahoma"/>
                <a:ea typeface="Tahoma"/>
                <a:cs typeface="Tahoma"/>
                <a:sym typeface="Tahoma"/>
              </a:rPr>
              <a:t>Steps in Critical Thinking: Clarifying Arguments</a:t>
            </a:r>
            <a:endParaRPr/>
          </a:p>
        </p:txBody>
      </p:sp>
      <p:sp>
        <p:nvSpPr>
          <p:cNvPr id="196" name="Google Shape;196;p16"/>
          <p:cNvSpPr txBox="1">
            <a:spLocks noGrp="1"/>
          </p:cNvSpPr>
          <p:nvPr>
            <p:ph type="body" idx="1"/>
          </p:nvPr>
        </p:nvSpPr>
        <p:spPr>
          <a:xfrm>
            <a:off x="914400" y="1524000"/>
            <a:ext cx="10769600" cy="5059362"/>
          </a:xfrm>
          <a:prstGeom prst="rect">
            <a:avLst/>
          </a:prstGeom>
          <a:noFill/>
          <a:ln>
            <a:noFill/>
          </a:ln>
        </p:spPr>
        <p:txBody>
          <a:bodyPr spcFirstLastPara="1" wrap="square" lIns="91425" tIns="45700" rIns="91425" bIns="45700" anchor="t" anchorCtr="0">
            <a:normAutofit/>
          </a:bodyPr>
          <a:lstStyle/>
          <a:p>
            <a:pPr marL="533400" lvl="0" indent="-533400" algn="l" rtl="0">
              <a:lnSpc>
                <a:spcPct val="90000"/>
              </a:lnSpc>
              <a:spcBef>
                <a:spcPts val="0"/>
              </a:spcBef>
              <a:spcAft>
                <a:spcPts val="0"/>
              </a:spcAft>
              <a:buClr>
                <a:schemeClr val="dk1"/>
              </a:buClr>
              <a:buSzPts val="2000"/>
              <a:buChar char="•"/>
            </a:pPr>
            <a:r>
              <a:rPr lang="en-US" sz="2000"/>
              <a:t>Ask and answer questions of clarification and/or challenge, such as:</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Why?</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is your main point?</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do you mean by…?</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would be an example?</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would be an exception?</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How does that apply to this case (describe a case, which might well appear to be a counter example)?</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difference does it make?</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What are the facts?</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Is this what you are saying: ____________?</a:t>
            </a:r>
            <a:endParaRPr/>
          </a:p>
          <a:p>
            <a:pPr marL="933450" lvl="1" indent="-533400" algn="l" rtl="0">
              <a:lnSpc>
                <a:spcPct val="90000"/>
              </a:lnSpc>
              <a:spcBef>
                <a:spcPts val="400"/>
              </a:spcBef>
              <a:spcAft>
                <a:spcPts val="0"/>
              </a:spcAft>
              <a:buClr>
                <a:schemeClr val="dk1"/>
              </a:buClr>
              <a:buSzPts val="2000"/>
              <a:buFont typeface="Noto Sans Symbols"/>
              <a:buAutoNum type="arabicPeriod"/>
            </a:pPr>
            <a:r>
              <a:rPr lang="en-US" sz="2000"/>
              <a:t>Would you say some more about that?</a:t>
            </a:r>
            <a:endParaRPr sz="2000"/>
          </a:p>
          <a:p>
            <a:pPr marL="933450" lvl="1" indent="-406400" algn="l" rtl="0">
              <a:lnSpc>
                <a:spcPct val="90000"/>
              </a:lnSpc>
              <a:spcBef>
                <a:spcPts val="400"/>
              </a:spcBef>
              <a:spcAft>
                <a:spcPts val="0"/>
              </a:spcAft>
              <a:buClr>
                <a:schemeClr val="dk1"/>
              </a:buClr>
              <a:buSzPts val="2000"/>
              <a:buNone/>
            </a:pPr>
            <a:endParaRPr sz="2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609600" y="304800"/>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sz="3600" b="1">
                <a:latin typeface="Tahoma"/>
                <a:ea typeface="Tahoma"/>
                <a:cs typeface="Tahoma"/>
                <a:sym typeface="Tahoma"/>
              </a:rPr>
              <a:t>Steps in Critical Thinking: Knowing/Analyzing Sources</a:t>
            </a:r>
            <a:endParaRPr/>
          </a:p>
        </p:txBody>
      </p:sp>
      <p:sp>
        <p:nvSpPr>
          <p:cNvPr id="202" name="Google Shape;202;p1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latin typeface="Arial"/>
                <a:ea typeface="Arial"/>
                <a:cs typeface="Arial"/>
                <a:sym typeface="Arial"/>
              </a:rPr>
              <a:t>Judge the credibility of a source. Major criteria (but not necessary conditions):</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Expertise</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Lack of conflict of interest</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Agreement among sources</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Reputation or risk to reputation</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Use of established procedures</a:t>
            </a:r>
            <a:endParaRPr/>
          </a:p>
          <a:p>
            <a:pPr marL="914400" lvl="1" indent="-457200" algn="l" rtl="0">
              <a:lnSpc>
                <a:spcPct val="90000"/>
              </a:lnSpc>
              <a:spcBef>
                <a:spcPts val="560"/>
              </a:spcBef>
              <a:spcAft>
                <a:spcPts val="0"/>
              </a:spcAft>
              <a:buClr>
                <a:schemeClr val="dk1"/>
              </a:buClr>
              <a:buSzPts val="2800"/>
              <a:buFont typeface="Noto Sans Symbols"/>
              <a:buAutoNum type="arabicPeriod"/>
            </a:pPr>
            <a:r>
              <a:rPr lang="en-US">
                <a:latin typeface="Arial"/>
                <a:ea typeface="Arial"/>
                <a:cs typeface="Arial"/>
                <a:sym typeface="Arial"/>
              </a:rPr>
              <a:t>Ability to give reasons</a:t>
            </a:r>
            <a:endParaRPr/>
          </a:p>
          <a:p>
            <a:pPr marL="533400" lvl="0" indent="-330200" algn="l" rtl="0">
              <a:lnSpc>
                <a:spcPct val="90000"/>
              </a:lnSpc>
              <a:spcBef>
                <a:spcPts val="640"/>
              </a:spcBef>
              <a:spcAft>
                <a:spcPts val="0"/>
              </a:spcAft>
              <a:buClr>
                <a:schemeClr val="dk1"/>
              </a:buClr>
              <a:buSzPts val="32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609600" y="274638"/>
            <a:ext cx="102870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sz="3600" b="1">
                <a:latin typeface="Tahoma"/>
                <a:ea typeface="Tahoma"/>
                <a:cs typeface="Tahoma"/>
                <a:sym typeface="Tahoma"/>
              </a:rPr>
              <a:t>Steps in Critical Thinking: Knowing the Basis for Decisions</a:t>
            </a:r>
            <a:endParaRPr/>
          </a:p>
        </p:txBody>
      </p:sp>
      <p:sp>
        <p:nvSpPr>
          <p:cNvPr id="208" name="Google Shape;208;p18"/>
          <p:cNvSpPr txBox="1">
            <a:spLocks noGrp="1"/>
          </p:cNvSpPr>
          <p:nvPr>
            <p:ph type="body" idx="1"/>
          </p:nvPr>
        </p:nvSpPr>
        <p:spPr>
          <a:xfrm>
            <a:off x="609600" y="1600201"/>
            <a:ext cx="10972800" cy="4952999"/>
          </a:xfrm>
          <a:prstGeom prst="rect">
            <a:avLst/>
          </a:prstGeom>
          <a:noFill/>
          <a:ln>
            <a:noFill/>
          </a:ln>
        </p:spPr>
        <p:txBody>
          <a:bodyPr spcFirstLastPara="1" wrap="square" lIns="91425" tIns="45700" rIns="91425" bIns="45700" anchor="t" anchorCtr="0">
            <a:normAutofit/>
          </a:bodyPr>
          <a:lstStyle/>
          <a:p>
            <a:pPr marL="533400" lvl="0" indent="-533400" algn="l" rtl="0">
              <a:lnSpc>
                <a:spcPct val="90000"/>
              </a:lnSpc>
              <a:spcBef>
                <a:spcPts val="0"/>
              </a:spcBef>
              <a:spcAft>
                <a:spcPts val="0"/>
              </a:spcAft>
              <a:buClr>
                <a:schemeClr val="dk1"/>
              </a:buClr>
              <a:buSzPts val="2800"/>
              <a:buChar char="•"/>
            </a:pPr>
            <a:r>
              <a:rPr lang="en-US" sz="2800">
                <a:latin typeface="Arial"/>
                <a:ea typeface="Arial"/>
                <a:cs typeface="Arial"/>
                <a:sym typeface="Arial"/>
              </a:rPr>
              <a:t>Example:  guilt or innocence of an accused criminal defendant</a:t>
            </a:r>
            <a:endParaRPr/>
          </a:p>
          <a:p>
            <a:pPr marL="742950" lvl="1" indent="-285750" algn="l" rtl="0">
              <a:lnSpc>
                <a:spcPct val="90000"/>
              </a:lnSpc>
              <a:spcBef>
                <a:spcPts val="480"/>
              </a:spcBef>
              <a:spcAft>
                <a:spcPts val="0"/>
              </a:spcAft>
              <a:buClr>
                <a:schemeClr val="dk1"/>
              </a:buClr>
              <a:buSzPts val="2400"/>
              <a:buFont typeface="Arial"/>
              <a:buChar char="•"/>
            </a:pPr>
            <a:r>
              <a:rPr lang="en-US" sz="2400">
                <a:latin typeface="Arial"/>
                <a:ea typeface="Arial"/>
                <a:cs typeface="Arial"/>
                <a:sym typeface="Arial"/>
              </a:rPr>
              <a:t>Is the evidence physical or circumstantial?  How good is the evidence?  Were there eyewitnesses?  How reliable are they?  </a:t>
            </a:r>
            <a:endParaRPr/>
          </a:p>
          <a:p>
            <a:pPr marL="742950" lvl="1" indent="-285750" algn="l" rtl="0">
              <a:lnSpc>
                <a:spcPct val="90000"/>
              </a:lnSpc>
              <a:spcBef>
                <a:spcPts val="480"/>
              </a:spcBef>
              <a:spcAft>
                <a:spcPts val="0"/>
              </a:spcAft>
              <a:buClr>
                <a:schemeClr val="dk1"/>
              </a:buClr>
              <a:buSzPts val="2400"/>
              <a:buFont typeface="Arial"/>
              <a:buChar char="•"/>
            </a:pPr>
            <a:r>
              <a:rPr lang="en-US" sz="2400">
                <a:latin typeface="Arial"/>
                <a:ea typeface="Arial"/>
                <a:cs typeface="Arial"/>
                <a:sym typeface="Arial"/>
              </a:rPr>
              <a:t>Direct observations are strong evidence because:</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Minimal inference involved</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Short time interval between observation and report</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Report by the observer, rather than someone else (that is, the report is not hearsay, and can be verified)</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Corroboration or possibility of corroboration</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Good access to actual physical evidence</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Competent employment of technology, if technology is useful</a:t>
            </a:r>
            <a:endParaRPr/>
          </a:p>
          <a:p>
            <a:pPr marL="1295400" lvl="2" indent="-381000" algn="l" rtl="0">
              <a:lnSpc>
                <a:spcPct val="90000"/>
              </a:lnSpc>
              <a:spcBef>
                <a:spcPts val="360"/>
              </a:spcBef>
              <a:spcAft>
                <a:spcPts val="0"/>
              </a:spcAft>
              <a:buClr>
                <a:schemeClr val="dk1"/>
              </a:buClr>
              <a:buSzPts val="1800"/>
              <a:buFont typeface="Noto Sans Symbols"/>
              <a:buAutoNum type="arabicPeriod"/>
            </a:pPr>
            <a:r>
              <a:rPr lang="en-US" sz="1800">
                <a:latin typeface="Arial"/>
                <a:ea typeface="Arial"/>
                <a:cs typeface="Arial"/>
                <a:sym typeface="Arial"/>
              </a:rPr>
              <a:t>Satisfaction by observer (and reporter, if a different person) of credibility criteria </a:t>
            </a:r>
            <a:endParaRPr sz="1800"/>
          </a:p>
          <a:p>
            <a:pPr marL="533400" lvl="0" indent="-381000" algn="l" rtl="0">
              <a:lnSpc>
                <a:spcPct val="90000"/>
              </a:lnSpc>
              <a:spcBef>
                <a:spcPts val="480"/>
              </a:spcBef>
              <a:spcAft>
                <a:spcPts val="0"/>
              </a:spcAft>
              <a:buClr>
                <a:schemeClr val="dk1"/>
              </a:buClr>
              <a:buSzPts val="2400"/>
              <a:buNone/>
            </a:pP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alibri"/>
              <a:buNone/>
            </a:pPr>
            <a:r>
              <a:rPr lang="en-US" sz="3600" b="1"/>
              <a:t>Think for Yourself: Beginning to Think About Your Thinking</a:t>
            </a:r>
            <a:endParaRPr sz="3600"/>
          </a:p>
        </p:txBody>
      </p:sp>
      <p:sp>
        <p:nvSpPr>
          <p:cNvPr id="214" name="Google Shape;214;p1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To begin to think about your thinking, make a list of any problems you believe currently exist with your thinking.  </a:t>
            </a:r>
            <a:endParaRPr/>
          </a:p>
          <a:p>
            <a:pPr marL="342900" lvl="0" indent="-342900" algn="l" rtl="0">
              <a:spcBef>
                <a:spcPts val="592"/>
              </a:spcBef>
              <a:spcAft>
                <a:spcPts val="0"/>
              </a:spcAft>
              <a:buClr>
                <a:schemeClr val="dk1"/>
              </a:buClr>
              <a:buSzPct val="100000"/>
              <a:buChar char="•"/>
            </a:pPr>
            <a:r>
              <a:rPr lang="en-US"/>
              <a:t>Try to be as explicit as possible.  </a:t>
            </a:r>
            <a:endParaRPr/>
          </a:p>
          <a:p>
            <a:pPr marL="342900" lvl="0" indent="-342900" algn="l" rtl="0">
              <a:spcBef>
                <a:spcPts val="592"/>
              </a:spcBef>
              <a:spcAft>
                <a:spcPts val="0"/>
              </a:spcAft>
              <a:buClr>
                <a:schemeClr val="dk1"/>
              </a:buClr>
              <a:buSzPct val="100000"/>
              <a:buChar char="•"/>
            </a:pPr>
            <a:r>
              <a:rPr lang="en-US"/>
              <a:t>The more problems you identify the better.  </a:t>
            </a:r>
            <a:endParaRPr/>
          </a:p>
          <a:p>
            <a:pPr marL="342900" lvl="0" indent="-342900" algn="l" rtl="0">
              <a:spcBef>
                <a:spcPts val="592"/>
              </a:spcBef>
              <a:spcAft>
                <a:spcPts val="0"/>
              </a:spcAft>
              <a:buClr>
                <a:schemeClr val="dk1"/>
              </a:buClr>
              <a:buSzPct val="100000"/>
              <a:buChar char="•"/>
            </a:pPr>
            <a:r>
              <a:rPr lang="en-US"/>
              <a:t>For each problem you identify, complete the following statements:</a:t>
            </a:r>
            <a:endParaRPr/>
          </a:p>
          <a:p>
            <a:pPr marL="971550" lvl="1" indent="-514350" algn="l" rtl="0">
              <a:spcBef>
                <a:spcPts val="518"/>
              </a:spcBef>
              <a:spcAft>
                <a:spcPts val="0"/>
              </a:spcAft>
              <a:buClr>
                <a:schemeClr val="dk1"/>
              </a:buClr>
              <a:buSzPct val="100000"/>
              <a:buFont typeface="Calibri"/>
              <a:buAutoNum type="arabicPeriod"/>
            </a:pPr>
            <a:r>
              <a:rPr lang="en-US"/>
              <a:t>One problem with my thinking is…</a:t>
            </a:r>
            <a:endParaRPr/>
          </a:p>
          <a:p>
            <a:pPr marL="971550" lvl="1" indent="-514350" algn="l" rtl="0">
              <a:spcBef>
                <a:spcPts val="518"/>
              </a:spcBef>
              <a:spcAft>
                <a:spcPts val="0"/>
              </a:spcAft>
              <a:buClr>
                <a:schemeClr val="dk1"/>
              </a:buClr>
              <a:buSzPct val="100000"/>
              <a:buFont typeface="Calibri"/>
              <a:buAutoNum type="arabicPeriod"/>
            </a:pPr>
            <a:r>
              <a:rPr lang="en-US"/>
              <a:t>This is a problem because…</a:t>
            </a:r>
            <a:endParaRPr/>
          </a:p>
          <a:p>
            <a:pPr marL="971550" lvl="1" indent="-514350" algn="l" rtl="0">
              <a:spcBef>
                <a:spcPts val="518"/>
              </a:spcBef>
              <a:spcAft>
                <a:spcPts val="0"/>
              </a:spcAft>
              <a:buClr>
                <a:schemeClr val="dk1"/>
              </a:buClr>
              <a:buSzPct val="100000"/>
              <a:buFont typeface="Calibri"/>
              <a:buAutoNum type="arabicPeriod"/>
            </a:pPr>
            <a:r>
              <a:rPr lang="en-US"/>
              <a:t>If I adequately addressed this problem, the quality of my life would improve in the following ways…</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609600" y="370450"/>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alibri"/>
              <a:buNone/>
            </a:pPr>
            <a:r>
              <a:rPr lang="en-US" sz="3600" b="1"/>
              <a:t>Think for Yourself: Critique Your Thinking </a:t>
            </a:r>
            <a:endParaRPr/>
          </a:p>
        </p:txBody>
      </p:sp>
      <p:sp>
        <p:nvSpPr>
          <p:cNvPr id="220" name="Google Shape;220;p20"/>
          <p:cNvSpPr txBox="1">
            <a:spLocks noGrp="1"/>
          </p:cNvSpPr>
          <p:nvPr>
            <p:ph type="body" idx="1"/>
          </p:nvPr>
        </p:nvSpPr>
        <p:spPr>
          <a:xfrm>
            <a:off x="609600" y="1600201"/>
            <a:ext cx="10972800" cy="5105399"/>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Font typeface="Calibri"/>
              <a:buNone/>
            </a:pPr>
            <a:r>
              <a:rPr lang="en-US"/>
              <a:t>Consider your thinking in these domains of your life: at work, in personal relationships, in teaching, in intimate relationships, as a reader, as a writer, in planning your life, in dealing with your emotions, in figuring out complex situations.  Complete these statements:</a:t>
            </a:r>
            <a:endParaRPr/>
          </a:p>
          <a:p>
            <a:pPr marL="342900" lvl="0" indent="-342900" algn="l" rtl="0">
              <a:spcBef>
                <a:spcPts val="544"/>
              </a:spcBef>
              <a:spcAft>
                <a:spcPts val="0"/>
              </a:spcAft>
              <a:buClr>
                <a:schemeClr val="dk1"/>
              </a:buClr>
              <a:buSzPct val="100000"/>
              <a:buFont typeface="Calibri"/>
              <a:buNone/>
            </a:pPr>
            <a:endParaRPr/>
          </a:p>
          <a:p>
            <a:pPr marL="342900" lvl="0" indent="-342900" algn="l" rtl="0">
              <a:spcBef>
                <a:spcPts val="544"/>
              </a:spcBef>
              <a:spcAft>
                <a:spcPts val="0"/>
              </a:spcAft>
              <a:buClr>
                <a:schemeClr val="dk1"/>
              </a:buClr>
              <a:buSzPct val="100000"/>
              <a:buChar char="•"/>
            </a:pPr>
            <a:r>
              <a:rPr lang="en-US"/>
              <a:t>Right now, I believe my thinking across all domains of my life is of  ______________ quality.  I based this judgment on _________________.</a:t>
            </a:r>
            <a:endParaRPr/>
          </a:p>
          <a:p>
            <a:pPr marL="342900" lvl="0" indent="-170180" algn="l" rtl="0">
              <a:spcBef>
                <a:spcPts val="544"/>
              </a:spcBef>
              <a:spcAft>
                <a:spcPts val="0"/>
              </a:spcAft>
              <a:buClr>
                <a:schemeClr val="dk1"/>
              </a:buClr>
              <a:buSzPct val="100000"/>
              <a:buNone/>
            </a:pPr>
            <a:endParaRPr/>
          </a:p>
          <a:p>
            <a:pPr marL="971550" lvl="1" indent="-514350" algn="l" rtl="0">
              <a:spcBef>
                <a:spcPts val="476"/>
              </a:spcBef>
              <a:spcAft>
                <a:spcPts val="0"/>
              </a:spcAft>
              <a:buClr>
                <a:schemeClr val="dk1"/>
              </a:buClr>
              <a:buSzPct val="100000"/>
              <a:buFont typeface="Calibri"/>
              <a:buAutoNum type="arabicPeriod"/>
            </a:pPr>
            <a:r>
              <a:rPr lang="en-US"/>
              <a:t>In the following areas, I think very well… </a:t>
            </a:r>
            <a:endParaRPr/>
          </a:p>
          <a:p>
            <a:pPr marL="971550" lvl="1" indent="-514350" algn="l" rtl="0">
              <a:spcBef>
                <a:spcPts val="476"/>
              </a:spcBef>
              <a:spcAft>
                <a:spcPts val="0"/>
              </a:spcAft>
              <a:buClr>
                <a:schemeClr val="dk1"/>
              </a:buClr>
              <a:buSzPct val="100000"/>
              <a:buFont typeface="Calibri"/>
              <a:buAutoNum type="arabicPeriod"/>
            </a:pPr>
            <a:r>
              <a:rPr lang="en-US"/>
              <a:t>In the following areas, my thinking is OK, not great, but not terrible either…</a:t>
            </a:r>
            <a:endParaRPr/>
          </a:p>
          <a:p>
            <a:pPr marL="971550" lvl="1" indent="-514350" algn="l" rtl="0">
              <a:spcBef>
                <a:spcPts val="476"/>
              </a:spcBef>
              <a:spcAft>
                <a:spcPts val="0"/>
              </a:spcAft>
              <a:buClr>
                <a:schemeClr val="dk1"/>
              </a:buClr>
              <a:buSzPct val="100000"/>
              <a:buFont typeface="Calibri"/>
              <a:buAutoNum type="arabicPeriod"/>
            </a:pPr>
            <a:r>
              <a:rPr lang="en-US"/>
              <a:t>In the following areas, my thinking is probably of low quality…</a:t>
            </a:r>
            <a:endParaRPr/>
          </a:p>
          <a:p>
            <a:pPr marL="971550" lvl="1" indent="-363219" algn="l" rtl="0">
              <a:spcBef>
                <a:spcPts val="476"/>
              </a:spcBef>
              <a:spcAft>
                <a:spcPts val="0"/>
              </a:spcAft>
              <a:buClr>
                <a:schemeClr val="dk1"/>
              </a:buClr>
              <a:buSzPct val="100000"/>
              <a:buFont typeface="Calibri"/>
              <a:buNone/>
            </a:pPr>
            <a:endParaRPr b="1"/>
          </a:p>
          <a:p>
            <a:pPr marL="342900" lvl="0" indent="-342900" algn="l" rtl="0">
              <a:spcBef>
                <a:spcPts val="544"/>
              </a:spcBef>
              <a:spcAft>
                <a:spcPts val="0"/>
              </a:spcAft>
              <a:buClr>
                <a:schemeClr val="dk1"/>
              </a:buClr>
              <a:buSzPct val="100000"/>
              <a:buChar char="•"/>
            </a:pPr>
            <a:r>
              <a:rPr lang="en-US"/>
              <a:t>List at least three areas for each of the above.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609600" y="274638"/>
            <a:ext cx="10058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In Summary: Critical Thinking</a:t>
            </a:r>
            <a:endParaRPr/>
          </a:p>
        </p:txBody>
      </p:sp>
      <p:sp>
        <p:nvSpPr>
          <p:cNvPr id="250" name="Google Shape;250;p25"/>
          <p:cNvSpPr txBox="1">
            <a:spLocks noGrp="1"/>
          </p:cNvSpPr>
          <p:nvPr>
            <p:ph type="body" idx="1"/>
          </p:nvPr>
        </p:nvSpPr>
        <p:spPr>
          <a:xfrm>
            <a:off x="609600" y="1600201"/>
            <a:ext cx="10972800" cy="5181599"/>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Using 5W1H</a:t>
            </a:r>
            <a:endParaRPr/>
          </a:p>
          <a:p>
            <a:pPr marL="342900" lvl="0" indent="-342900" algn="l" rtl="0">
              <a:spcBef>
                <a:spcPts val="496"/>
              </a:spcBef>
              <a:spcAft>
                <a:spcPts val="0"/>
              </a:spcAft>
              <a:buClr>
                <a:schemeClr val="dk1"/>
              </a:buClr>
              <a:buSzPct val="100000"/>
              <a:buChar char="•"/>
            </a:pPr>
            <a:r>
              <a:rPr lang="en-US"/>
              <a:t>Description, Analysis, Interpretation, Evaluate, Mind Mapping, etc.</a:t>
            </a:r>
            <a:endParaRPr/>
          </a:p>
          <a:p>
            <a:pPr marL="342900" lvl="0" indent="-342900" algn="l" rtl="0">
              <a:spcBef>
                <a:spcPts val="496"/>
              </a:spcBef>
              <a:spcAft>
                <a:spcPts val="0"/>
              </a:spcAft>
              <a:buClr>
                <a:schemeClr val="dk1"/>
              </a:buClr>
              <a:buSzPct val="100000"/>
              <a:buChar char="•"/>
            </a:pPr>
            <a:r>
              <a:rPr lang="en-US"/>
              <a:t>Critical thinking is aimed at achieving the best possible outcomes </a:t>
            </a:r>
            <a:endParaRPr/>
          </a:p>
          <a:p>
            <a:pPr marL="342900" lvl="0" indent="-342900" algn="l" rtl="0">
              <a:spcBef>
                <a:spcPts val="496"/>
              </a:spcBef>
              <a:spcAft>
                <a:spcPts val="0"/>
              </a:spcAft>
              <a:buClr>
                <a:schemeClr val="dk1"/>
              </a:buClr>
              <a:buSzPct val="100000"/>
              <a:buChar char="•"/>
            </a:pPr>
            <a:r>
              <a:rPr lang="en-US"/>
              <a:t>Gathering and evaluating information from as many different sources possible.</a:t>
            </a:r>
            <a:endParaRPr/>
          </a:p>
          <a:p>
            <a:pPr marL="342900" lvl="0" indent="-342900" algn="l" rtl="0">
              <a:spcBef>
                <a:spcPts val="496"/>
              </a:spcBef>
              <a:spcAft>
                <a:spcPts val="0"/>
              </a:spcAft>
              <a:buClr>
                <a:schemeClr val="dk1"/>
              </a:buClr>
              <a:buSzPct val="100000"/>
              <a:buChar char="•"/>
            </a:pPr>
            <a:r>
              <a:rPr lang="en-US"/>
              <a:t>Critical thinking requires a clear, often uncomfortable, assessment of your personal strengths, weaknesses and preferences and their possible impact on decisions you may make.</a:t>
            </a:r>
            <a:endParaRPr/>
          </a:p>
          <a:p>
            <a:pPr marL="342900" lvl="0" indent="-342900" algn="l" rtl="0">
              <a:spcBef>
                <a:spcPts val="496"/>
              </a:spcBef>
              <a:spcAft>
                <a:spcPts val="0"/>
              </a:spcAft>
              <a:buClr>
                <a:schemeClr val="dk1"/>
              </a:buClr>
              <a:buSzPct val="100000"/>
              <a:buChar char="•"/>
            </a:pPr>
            <a:r>
              <a:rPr lang="en-US"/>
              <a:t>Critical thinking requires the development and use of foresight as far as this is possible. As Doris Day sang, “the future’s not ours to see”.</a:t>
            </a:r>
            <a:endParaRPr/>
          </a:p>
          <a:p>
            <a:pPr marL="342900" lvl="0" indent="-342900" algn="l" rtl="0">
              <a:spcBef>
                <a:spcPts val="496"/>
              </a:spcBef>
              <a:spcAft>
                <a:spcPts val="0"/>
              </a:spcAft>
              <a:buClr>
                <a:schemeClr val="dk1"/>
              </a:buClr>
              <a:buSzPct val="100000"/>
              <a:buChar char="•"/>
            </a:pPr>
            <a:r>
              <a:rPr lang="en-US"/>
              <a:t>Implementing the decisions made arising from critical thinking must take into account an assessment of possible outcomes and ways of avoiding potentially negative outcomes, or at least lessening their impact.</a:t>
            </a:r>
            <a:endParaRPr/>
          </a:p>
          <a:p>
            <a:pPr marL="342900" lvl="0" indent="-342900" algn="l" rtl="0">
              <a:spcBef>
                <a:spcPts val="496"/>
              </a:spcBef>
              <a:spcAft>
                <a:spcPts val="0"/>
              </a:spcAft>
              <a:buClr>
                <a:schemeClr val="dk1"/>
              </a:buClr>
              <a:buSzPct val="100000"/>
              <a:buChar char="•"/>
            </a:pPr>
            <a:r>
              <a:rPr lang="en-US"/>
              <a:t>Critical thinking involves reviewing the results of the application of decisions made and implementing change where possible.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Creativity and Innovation</a:t>
            </a:r>
            <a:endParaRPr/>
          </a:p>
        </p:txBody>
      </p:sp>
      <p:sp>
        <p:nvSpPr>
          <p:cNvPr id="270" name="Google Shape;270;p27"/>
          <p:cNvSpPr txBox="1">
            <a:spLocks noGrp="1"/>
          </p:cNvSpPr>
          <p:nvPr>
            <p:ph type="body" idx="1"/>
          </p:nvPr>
        </p:nvSpPr>
        <p:spPr>
          <a:xfrm>
            <a:off x="609600" y="1600201"/>
            <a:ext cx="10972800" cy="498316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dirty="0"/>
              <a:t>Critical Thinking leads to Creativity and Innovation</a:t>
            </a:r>
            <a:endParaRPr dirty="0"/>
          </a:p>
          <a:p>
            <a:pPr marL="342900" lvl="0" indent="-342900" algn="l" rtl="0">
              <a:spcBef>
                <a:spcPts val="592"/>
              </a:spcBef>
              <a:spcAft>
                <a:spcPts val="0"/>
              </a:spcAft>
              <a:buClr>
                <a:schemeClr val="dk1"/>
              </a:buClr>
              <a:buSzPct val="100000"/>
              <a:buChar char="•"/>
            </a:pPr>
            <a:r>
              <a:rPr lang="en-US" dirty="0"/>
              <a:t>Creativity and innovation are two related but separate notions, and each is required for workplace success.</a:t>
            </a:r>
            <a:endParaRPr dirty="0"/>
          </a:p>
          <a:p>
            <a:pPr marL="342900" lvl="0" indent="-342900" algn="l" rtl="0">
              <a:spcBef>
                <a:spcPts val="592"/>
              </a:spcBef>
              <a:spcAft>
                <a:spcPts val="0"/>
              </a:spcAft>
              <a:buClr>
                <a:schemeClr val="dk1"/>
              </a:buClr>
              <a:buSzPct val="100000"/>
              <a:buChar char="•"/>
            </a:pPr>
            <a:r>
              <a:rPr lang="en-US" dirty="0"/>
              <a:t>Creativity doesn't always run company inventions and growth; innovation does. However, innovation doesn't happen without creative people on board.</a:t>
            </a:r>
            <a:endParaRPr dirty="0"/>
          </a:p>
          <a:p>
            <a:pPr marL="342900" lvl="0" indent="-342900" algn="l" rtl="0">
              <a:spcBef>
                <a:spcPts val="592"/>
              </a:spcBef>
              <a:spcAft>
                <a:spcPts val="0"/>
              </a:spcAft>
              <a:buClr>
                <a:schemeClr val="dk1"/>
              </a:buClr>
              <a:buSzPct val="100000"/>
              <a:buChar char="•"/>
            </a:pPr>
            <a:r>
              <a:rPr lang="en-US" dirty="0"/>
              <a:t>Generating creativity means allowing people to think outside the box and go against the norm sometimes.</a:t>
            </a:r>
            <a:endParaRPr dirty="0"/>
          </a:p>
          <a:p>
            <a:pPr marL="342900" lvl="0" indent="-154940" algn="l" rtl="0">
              <a:spcBef>
                <a:spcPts val="592"/>
              </a:spcBef>
              <a:spcAft>
                <a:spcPts val="0"/>
              </a:spcAft>
              <a:buClr>
                <a:schemeClr val="dk1"/>
              </a:buClr>
              <a:buSzPct val="1000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76F2-599E-5992-821E-75A842C7500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1345689-1EAC-429E-A48B-EAD4E81DADC1}"/>
              </a:ext>
            </a:extLst>
          </p:cNvPr>
          <p:cNvSpPr>
            <a:spLocks noGrp="1"/>
          </p:cNvSpPr>
          <p:nvPr>
            <p:ph type="body" idx="1"/>
          </p:nvPr>
        </p:nvSpPr>
        <p:spPr/>
        <p:txBody>
          <a:bodyPr/>
          <a:lstStyle/>
          <a:p>
            <a:endParaRPr lang="en-IN" dirty="0"/>
          </a:p>
        </p:txBody>
      </p:sp>
      <p:pic>
        <p:nvPicPr>
          <p:cNvPr id="3074" name="Picture 2" descr="See the source image">
            <a:extLst>
              <a:ext uri="{FF2B5EF4-FFF2-40B4-BE49-F238E27FC236}">
                <a16:creationId xmlns:a16="http://schemas.microsoft.com/office/drawing/2014/main" id="{017D63B9-5905-F41C-C1E7-0CFE023FD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0"/>
            <a:ext cx="7315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0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Case Study</a:t>
            </a:r>
            <a:endParaRPr/>
          </a:p>
        </p:txBody>
      </p:sp>
      <p:sp>
        <p:nvSpPr>
          <p:cNvPr id="96" name="Google Shape;96;p2"/>
          <p:cNvSpPr txBox="1">
            <a:spLocks noGrp="1"/>
          </p:cNvSpPr>
          <p:nvPr>
            <p:ph type="body" idx="1"/>
          </p:nvPr>
        </p:nvSpPr>
        <p:spPr>
          <a:xfrm>
            <a:off x="609600" y="1600201"/>
            <a:ext cx="109728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CMS is a training initiative that provides team leaders the necessary skills and tools to lead and manage change, so they can successfully implement innovation projects in their field of work. There is also a need of creating a mutual trust between the leader and employees to maximize their potential which will ultimately result in increased productivity.</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Questions:</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Creativity?</a:t>
            </a:r>
            <a:endParaRPr/>
          </a:p>
        </p:txBody>
      </p:sp>
      <p:sp>
        <p:nvSpPr>
          <p:cNvPr id="282" name="Google Shape;282;p29"/>
          <p:cNvSpPr txBox="1">
            <a:spLocks noGrp="1"/>
          </p:cNvSpPr>
          <p:nvPr>
            <p:ph type="body" idx="1"/>
          </p:nvPr>
        </p:nvSpPr>
        <p:spPr>
          <a:xfrm>
            <a:off x="609600" y="1524000"/>
            <a:ext cx="10972800" cy="5059362"/>
          </a:xfrm>
          <a:prstGeom prst="rect">
            <a:avLst/>
          </a:prstGeom>
          <a:noFill/>
          <a:ln>
            <a:noFill/>
          </a:ln>
        </p:spPr>
        <p:txBody>
          <a:bodyPr spcFirstLastPara="1" wrap="square" lIns="91425" tIns="45700" rIns="91425" bIns="45700" anchor="t" anchorCtr="0">
            <a:normAutofit/>
          </a:bodyPr>
          <a:lstStyle/>
          <a:p>
            <a:pPr marL="568960" indent="-457200">
              <a:spcBef>
                <a:spcPts val="352"/>
              </a:spcBef>
              <a:buSzPct val="100000"/>
            </a:pPr>
            <a:r>
              <a:rPr lang="en-US" sz="2800" b="0" i="0" dirty="0">
                <a:solidFill>
                  <a:srgbClr val="4C4941"/>
                </a:solidFill>
                <a:effectLst/>
                <a:latin typeface="Lato" panose="020B0604020202020204" pitchFamily="34" charset="0"/>
              </a:rPr>
              <a:t>Creativity is the act of turning new and imaginative ideas into reality. </a:t>
            </a:r>
          </a:p>
          <a:p>
            <a:pPr marL="568960" indent="-457200">
              <a:spcBef>
                <a:spcPts val="352"/>
              </a:spcBef>
              <a:buSzPct val="100000"/>
            </a:pPr>
            <a:r>
              <a:rPr lang="en-US" sz="2800" b="0" i="0" dirty="0">
                <a:solidFill>
                  <a:srgbClr val="4C4941"/>
                </a:solidFill>
                <a:effectLst/>
                <a:latin typeface="Lato" panose="020B0604020202020204" pitchFamily="34" charset="0"/>
              </a:rPr>
              <a:t>Creativity is characterized by the ability to perceive the world in new ways, to find hidden patterns, to make connections between seemingly unrelated phenomena, and to generate solutions.</a:t>
            </a:r>
          </a:p>
          <a:p>
            <a:pPr marL="568960" indent="-457200">
              <a:spcBef>
                <a:spcPts val="352"/>
              </a:spcBef>
              <a:buSzPct val="100000"/>
            </a:pPr>
            <a:r>
              <a:rPr lang="en-US" sz="2800" b="0" i="0" dirty="0">
                <a:solidFill>
                  <a:srgbClr val="4C4941"/>
                </a:solidFill>
                <a:effectLst/>
                <a:latin typeface="Lato" panose="020B0604020202020204" pitchFamily="34" charset="0"/>
              </a:rPr>
              <a:t>Creativity involves two processes: thinking, then producing.</a:t>
            </a:r>
          </a:p>
          <a:p>
            <a:pPr marL="568960" indent="-457200">
              <a:spcBef>
                <a:spcPts val="352"/>
              </a:spcBef>
              <a:buSzPct val="100000"/>
            </a:pPr>
            <a:r>
              <a:rPr lang="en-US" sz="2800" b="0" i="0" dirty="0">
                <a:solidFill>
                  <a:srgbClr val="4C4941"/>
                </a:solidFill>
                <a:effectLst/>
                <a:latin typeface="Lato" panose="020F0502020204030203" pitchFamily="34" charset="0"/>
              </a:rPr>
              <a:t>Creativity is the process of bringing something new into being. </a:t>
            </a:r>
            <a:r>
              <a:rPr lang="en-US" sz="2800" dirty="0">
                <a:solidFill>
                  <a:srgbClr val="4C4941"/>
                </a:solidFill>
                <a:latin typeface="Lato" panose="020F0502020204030203" pitchFamily="34" charset="0"/>
              </a:rPr>
              <a:t>It </a:t>
            </a:r>
            <a:r>
              <a:rPr lang="en-US" sz="2800" b="0" i="0" dirty="0">
                <a:solidFill>
                  <a:srgbClr val="4C4941"/>
                </a:solidFill>
                <a:effectLst/>
                <a:latin typeface="Lato" panose="020F0502020204030203" pitchFamily="34" charset="0"/>
              </a:rPr>
              <a:t>requires passion and commitment.</a:t>
            </a: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Importance of Creativity</a:t>
            </a:r>
            <a:endParaRPr/>
          </a:p>
        </p:txBody>
      </p:sp>
      <p:sp>
        <p:nvSpPr>
          <p:cNvPr id="288" name="Google Shape;288;p30"/>
          <p:cNvSpPr txBox="1">
            <a:spLocks noGrp="1"/>
          </p:cNvSpPr>
          <p:nvPr>
            <p:ph type="body" idx="1"/>
          </p:nvPr>
        </p:nvSpPr>
        <p:spPr>
          <a:xfrm>
            <a:off x="609600" y="1600201"/>
            <a:ext cx="10972800" cy="4983161"/>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dirty="0"/>
              <a:t>Creativity can help a company manage tasks, improve staff performance and create quality products. </a:t>
            </a:r>
            <a:endParaRPr dirty="0"/>
          </a:p>
          <a:p>
            <a:pPr marL="342900" lvl="0" indent="-342900" algn="l" rtl="0">
              <a:spcBef>
                <a:spcPts val="448"/>
              </a:spcBef>
              <a:spcAft>
                <a:spcPts val="0"/>
              </a:spcAft>
              <a:buClr>
                <a:schemeClr val="dk1"/>
              </a:buClr>
              <a:buSzPct val="100000"/>
              <a:buChar char="•"/>
            </a:pPr>
            <a:r>
              <a:rPr lang="en-US" dirty="0"/>
              <a:t>It is also vital in fostering a likeable and aspirational company image. </a:t>
            </a:r>
            <a:endParaRPr dirty="0"/>
          </a:p>
          <a:p>
            <a:pPr marL="342900" lvl="0" indent="-342900" algn="l" rtl="0">
              <a:spcBef>
                <a:spcPts val="448"/>
              </a:spcBef>
              <a:spcAft>
                <a:spcPts val="0"/>
              </a:spcAft>
              <a:buClr>
                <a:schemeClr val="dk1"/>
              </a:buClr>
              <a:buSzPct val="100000"/>
              <a:buChar char="•"/>
            </a:pPr>
            <a:r>
              <a:rPr lang="en-US" dirty="0"/>
              <a:t>With consumers now able to get a snapshot of what company life is like, businesses need to be able to depict their inner culture in a way that makes it seem appealing.</a:t>
            </a:r>
            <a:endParaRPr dirty="0"/>
          </a:p>
          <a:p>
            <a:pPr marL="342900" lvl="0" indent="-342900" algn="l" rtl="0">
              <a:spcBef>
                <a:spcPts val="448"/>
              </a:spcBef>
              <a:spcAft>
                <a:spcPts val="0"/>
              </a:spcAft>
              <a:buClr>
                <a:schemeClr val="dk1"/>
              </a:buClr>
              <a:buSzPct val="100000"/>
              <a:buChar char="•"/>
            </a:pPr>
            <a:r>
              <a:rPr lang="en-US" dirty="0"/>
              <a:t>As new technologies continue to develop and become available, companies have to be flexible and able to keep up to date. </a:t>
            </a:r>
            <a:endParaRPr dirty="0"/>
          </a:p>
          <a:p>
            <a:pPr marL="342900" lvl="0" indent="-342900" algn="l" rtl="0">
              <a:spcBef>
                <a:spcPts val="448"/>
              </a:spcBef>
              <a:spcAft>
                <a:spcPts val="0"/>
              </a:spcAft>
              <a:buClr>
                <a:schemeClr val="dk1"/>
              </a:buClr>
              <a:buSzPct val="100000"/>
              <a:buChar char="•"/>
            </a:pPr>
            <a:r>
              <a:rPr lang="en-US" dirty="0"/>
              <a:t>Creativity allows them to easily identify new ways in which technology can be applied to help their businesses. </a:t>
            </a:r>
            <a:endParaRPr dirty="0"/>
          </a:p>
          <a:p>
            <a:pPr marL="342900" lvl="0" indent="-342900" algn="l" rtl="0">
              <a:spcBef>
                <a:spcPts val="448"/>
              </a:spcBef>
              <a:spcAft>
                <a:spcPts val="0"/>
              </a:spcAft>
              <a:buClr>
                <a:schemeClr val="dk1"/>
              </a:buClr>
              <a:buSzPct val="100000"/>
              <a:buChar char="•"/>
            </a:pPr>
            <a:r>
              <a:rPr lang="en-US" dirty="0"/>
              <a:t>Allowing employees to be more creative can inspire them to come up with more interesting ideas as well as improve their overall output.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body" idx="1"/>
          </p:nvPr>
        </p:nvSpPr>
        <p:spPr>
          <a:xfrm>
            <a:off x="609600" y="1600201"/>
            <a:ext cx="10972800" cy="4983161"/>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Preparation </a:t>
            </a:r>
            <a:endParaRPr/>
          </a:p>
          <a:p>
            <a:pPr marL="742950" lvl="1" indent="-285750" algn="l" rtl="0">
              <a:spcBef>
                <a:spcPts val="392"/>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successful creations are preceded by investigation and information gathering. It can be achieved by gathering information from journals, attending meeting seminars etc.</a:t>
            </a:r>
            <a:endParaRPr/>
          </a:p>
          <a:p>
            <a:pPr marL="342900" lvl="0" indent="-342900" algn="l" rtl="0">
              <a:spcBef>
                <a:spcPts val="448"/>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Incubation</a:t>
            </a:r>
            <a:endParaRPr/>
          </a:p>
          <a:p>
            <a:pPr marL="742950" lvl="1" indent="-285750" algn="l" rtl="0">
              <a:spcBef>
                <a:spcPts val="392"/>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creative person allows their sub consciousness mind to dwell over tremendous amount of ideas and information accumulated during the preparation phase.</a:t>
            </a:r>
            <a:endParaRPr/>
          </a:p>
          <a:p>
            <a:pPr marL="342900" lvl="0" indent="-342900" algn="l" rtl="0">
              <a:spcBef>
                <a:spcPts val="448"/>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Insight</a:t>
            </a:r>
            <a:endParaRPr/>
          </a:p>
          <a:p>
            <a:pPr marL="742950" lvl="1" indent="-285750" algn="l" rtl="0">
              <a:spcBef>
                <a:spcPts val="392"/>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the moment when the person is able to locate solution to their problems. Generally in most of the cases ideas come to person in incremental way. The person improves on solution slowly and steadily.</a:t>
            </a:r>
            <a:endParaRPr/>
          </a:p>
          <a:p>
            <a:pPr marL="342900" lvl="0" indent="-342900" algn="l" rtl="0">
              <a:spcBef>
                <a:spcPts val="448"/>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Evaluation</a:t>
            </a:r>
            <a:endParaRPr/>
          </a:p>
          <a:p>
            <a:pPr marL="742950" lvl="1" indent="-285750" algn="l" rtl="0">
              <a:spcBef>
                <a:spcPts val="392"/>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this phase is regarded as the most emotional trying part, when one feels uncertain and insecure and thinks about reaction of other people.</a:t>
            </a:r>
            <a:endParaRPr/>
          </a:p>
          <a:p>
            <a:pPr marL="342900" lvl="0" indent="-342900" algn="l" rtl="0">
              <a:spcBef>
                <a:spcPts val="448"/>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Elaboration</a:t>
            </a:r>
            <a:endParaRPr/>
          </a:p>
          <a:p>
            <a:pPr marL="742950" lvl="1" indent="-285750" algn="l" rtl="0">
              <a:spcBef>
                <a:spcPts val="392"/>
              </a:spcBef>
              <a:spcAft>
                <a:spcPts val="0"/>
              </a:spcAft>
              <a:buClr>
                <a:srgbClr val="3B3835"/>
              </a:buClr>
              <a:buSzPct val="100000"/>
              <a:buChar char="–"/>
            </a:pPr>
            <a:r>
              <a:rPr lang="en-US" b="0" i="0">
                <a:solidFill>
                  <a:srgbClr val="3B3835"/>
                </a:solidFill>
                <a:latin typeface="Helvetica Neue"/>
                <a:ea typeface="Helvetica Neue"/>
                <a:cs typeface="Helvetica Neue"/>
                <a:sym typeface="Helvetica Neue"/>
              </a:rPr>
              <a:t>this is the most difficult step of creativity endeavour and requires great self discipline, dedication and perseverance.</a:t>
            </a:r>
            <a:endParaRPr/>
          </a:p>
        </p:txBody>
      </p:sp>
      <p:sp>
        <p:nvSpPr>
          <p:cNvPr id="317" name="Google Shape;317;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Creativity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Innovation</a:t>
            </a:r>
            <a:endParaRPr/>
          </a:p>
        </p:txBody>
      </p:sp>
      <p:sp>
        <p:nvSpPr>
          <p:cNvPr id="341" name="Google Shape;341;p37"/>
          <p:cNvSpPr txBox="1">
            <a:spLocks noGrp="1"/>
          </p:cNvSpPr>
          <p:nvPr>
            <p:ph type="body" idx="1"/>
          </p:nvPr>
        </p:nvSpPr>
        <p:spPr>
          <a:xfrm>
            <a:off x="609600" y="1600201"/>
            <a:ext cx="10972800" cy="5105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sz="2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word “innovation” is derived from the Latin verb “Innovare”, which means to renew. </a:t>
            </a:r>
          </a:p>
          <a:p>
            <a:pPr marL="342900" lvl="0" indent="-342900" algn="l" rtl="0">
              <a:spcBef>
                <a:spcPts val="0"/>
              </a:spcBef>
              <a:spcAft>
                <a:spcPts val="0"/>
              </a:spcAft>
              <a:buClr>
                <a:schemeClr val="dk1"/>
              </a:buClr>
              <a:buSzPct val="100000"/>
              <a:buChar char="•"/>
            </a:pPr>
            <a:r>
              <a:rPr lang="en-US" sz="2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It means to improve or to replace something, for example, a process, a product, or a service.</a:t>
            </a:r>
          </a:p>
          <a:p>
            <a:pPr marL="342900" lvl="0" indent="-342900" algn="l" rtl="0">
              <a:spcBef>
                <a:spcPts val="0"/>
              </a:spcBef>
              <a:spcAft>
                <a:spcPts val="0"/>
              </a:spcAft>
              <a:buClr>
                <a:schemeClr val="dk1"/>
              </a:buClr>
              <a:buSzPct val="100000"/>
              <a:buChar char="•"/>
            </a:pPr>
            <a:r>
              <a:rPr lang="en-US" sz="2800" b="0" dirty="0">
                <a:solidFill>
                  <a:srgbClr val="000000"/>
                </a:solidFill>
                <a:effectLst/>
                <a:latin typeface="Lato" panose="020F0502020204030203" pitchFamily="34" charset="0"/>
                <a:ea typeface="Lato" panose="020F0502020204030203" pitchFamily="34" charset="0"/>
                <a:cs typeface="Lato" panose="020F0502020204030203" pitchFamily="34" charset="0"/>
              </a:rPr>
              <a:t>Innovation is a process by which a domain, a product, or a service is renewed and brought up to date by applying new processes, introducing new techniques, or establishing successful ideas to create new value.</a:t>
            </a:r>
            <a:endParaRPr lang="en-US" sz="2800" b="0" dirty="0">
              <a:solidFill>
                <a:srgbClr val="4C494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B3835"/>
              </a:buClr>
              <a:buSzPts val="4400"/>
              <a:buFont typeface="Helvetica Neue"/>
              <a:buNone/>
            </a:pPr>
            <a:r>
              <a:rPr lang="en-US" b="0" i="0">
                <a:solidFill>
                  <a:srgbClr val="3B3835"/>
                </a:solidFill>
                <a:latin typeface="Helvetica Neue"/>
                <a:ea typeface="Helvetica Neue"/>
                <a:cs typeface="Helvetica Neue"/>
                <a:sym typeface="Helvetica Neue"/>
              </a:rPr>
              <a:t>Types of Innovation</a:t>
            </a:r>
            <a:endParaRPr/>
          </a:p>
        </p:txBody>
      </p:sp>
      <p:sp>
        <p:nvSpPr>
          <p:cNvPr id="365" name="Google Shape;365;p41"/>
          <p:cNvSpPr txBox="1">
            <a:spLocks noGrp="1"/>
          </p:cNvSpPr>
          <p:nvPr>
            <p:ph type="body" idx="1"/>
          </p:nvPr>
        </p:nvSpPr>
        <p:spPr>
          <a:xfrm>
            <a:off x="609600" y="1600201"/>
            <a:ext cx="10972800" cy="498316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3B3835"/>
              </a:buClr>
              <a:buSzPct val="100000"/>
              <a:buChar char="•"/>
            </a:pPr>
            <a:r>
              <a:rPr lang="en-US" dirty="0"/>
              <a:t>Process improvement and organizational innovation: The improvement of processes through continuous improvement and the development of new solutions.</a:t>
            </a:r>
          </a:p>
          <a:p>
            <a:pPr marL="342900" lvl="0" indent="-342900" algn="l" rtl="0">
              <a:spcBef>
                <a:spcPts val="0"/>
              </a:spcBef>
              <a:spcAft>
                <a:spcPts val="0"/>
              </a:spcAft>
              <a:buClr>
                <a:srgbClr val="3B3835"/>
              </a:buClr>
              <a:buSzPct val="100000"/>
              <a:buChar char="•"/>
            </a:pPr>
            <a:r>
              <a:rPr lang="en-US" dirty="0"/>
              <a:t>Product development: The development of innovative products or product features.</a:t>
            </a:r>
          </a:p>
          <a:p>
            <a:pPr marL="342900" lvl="0" indent="-342900" algn="l" rtl="0">
              <a:spcBef>
                <a:spcPts val="0"/>
              </a:spcBef>
              <a:spcAft>
                <a:spcPts val="0"/>
              </a:spcAft>
              <a:buClr>
                <a:srgbClr val="3B3835"/>
              </a:buClr>
              <a:buSzPct val="100000"/>
              <a:buChar char="•"/>
            </a:pPr>
            <a:r>
              <a:rPr lang="en-US" dirty="0"/>
              <a:t>Service innovation: The creation and introduction of new services for customers and partners.</a:t>
            </a:r>
          </a:p>
          <a:p>
            <a:pPr marL="342900" lvl="0" indent="-342900" algn="l" rtl="0">
              <a:spcBef>
                <a:spcPts val="0"/>
              </a:spcBef>
              <a:spcAft>
                <a:spcPts val="0"/>
              </a:spcAft>
              <a:buClr>
                <a:srgbClr val="3B3835"/>
              </a:buClr>
              <a:buSzPct val="100000"/>
              <a:buChar char="•"/>
            </a:pPr>
            <a:r>
              <a:rPr lang="en-US" dirty="0"/>
              <a:t>Business Model Innovation: The development of innovative business models and new revenue streams.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2"/>
          <p:cNvSpPr txBox="1">
            <a:spLocks noGrp="1"/>
          </p:cNvSpPr>
          <p:nvPr>
            <p:ph type="title"/>
          </p:nvPr>
        </p:nvSpPr>
        <p:spPr>
          <a:xfrm>
            <a:off x="609600" y="30480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Importance of Innovation</a:t>
            </a:r>
            <a:endParaRPr/>
          </a:p>
        </p:txBody>
      </p:sp>
      <p:sp>
        <p:nvSpPr>
          <p:cNvPr id="371" name="Google Shape;371;p4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Innovation is important because it’s the only way that you can differentiate your products and services from those of your competitors. </a:t>
            </a:r>
            <a:endParaRPr/>
          </a:p>
          <a:p>
            <a:pPr marL="342900" lvl="0" indent="-342900" algn="l" rtl="0">
              <a:spcBef>
                <a:spcPts val="496"/>
              </a:spcBef>
              <a:spcAft>
                <a:spcPts val="0"/>
              </a:spcAft>
              <a:buClr>
                <a:schemeClr val="dk1"/>
              </a:buClr>
              <a:buSzPct val="100000"/>
              <a:buChar char="•"/>
            </a:pPr>
            <a:r>
              <a:rPr lang="en-US"/>
              <a:t>For customers and clients to choose your business, your offer needs to be distinctive and valuable, and the only way to achieve this is through innovation.</a:t>
            </a:r>
            <a:endParaRPr/>
          </a:p>
          <a:p>
            <a:pPr marL="342900" lvl="0" indent="-342900" algn="l" rtl="0">
              <a:spcBef>
                <a:spcPts val="496"/>
              </a:spcBef>
              <a:spcAft>
                <a:spcPts val="0"/>
              </a:spcAft>
              <a:buClr>
                <a:schemeClr val="dk1"/>
              </a:buClr>
              <a:buSzPct val="100000"/>
              <a:buChar char="•"/>
            </a:pPr>
            <a:r>
              <a:rPr lang="en-US"/>
              <a:t>Competitive Edge</a:t>
            </a:r>
            <a:endParaRPr/>
          </a:p>
          <a:p>
            <a:pPr marL="342900" lvl="0" indent="-342900" algn="l" rtl="0">
              <a:spcBef>
                <a:spcPts val="496"/>
              </a:spcBef>
              <a:spcAft>
                <a:spcPts val="0"/>
              </a:spcAft>
              <a:buClr>
                <a:schemeClr val="dk1"/>
              </a:buClr>
              <a:buSzPct val="100000"/>
              <a:buChar char="•"/>
            </a:pPr>
            <a:r>
              <a:rPr lang="en-US"/>
              <a:t>Identification of Customer needs</a:t>
            </a:r>
            <a:endParaRPr/>
          </a:p>
          <a:p>
            <a:pPr marL="342900" lvl="0" indent="-342900" algn="l" rtl="0">
              <a:spcBef>
                <a:spcPts val="496"/>
              </a:spcBef>
              <a:spcAft>
                <a:spcPts val="0"/>
              </a:spcAft>
              <a:buClr>
                <a:schemeClr val="dk1"/>
              </a:buClr>
              <a:buSzPct val="100000"/>
              <a:buChar char="•"/>
            </a:pPr>
            <a:r>
              <a:rPr lang="en-US"/>
              <a:t>Innovation in process or product or services</a:t>
            </a:r>
            <a:endParaRPr/>
          </a:p>
          <a:p>
            <a:pPr marL="342900" lvl="0" indent="-342900" algn="l" rtl="0">
              <a:spcBef>
                <a:spcPts val="496"/>
              </a:spcBef>
              <a:spcAft>
                <a:spcPts val="0"/>
              </a:spcAft>
              <a:buClr>
                <a:schemeClr val="dk1"/>
              </a:buClr>
              <a:buSzPct val="100000"/>
              <a:buChar char="•"/>
            </a:pPr>
            <a:r>
              <a:rPr lang="en-US"/>
              <a:t>New advertising system</a:t>
            </a:r>
            <a:endParaRPr/>
          </a:p>
          <a:p>
            <a:pPr marL="342900" lvl="0" indent="-342900" algn="l" rtl="0">
              <a:spcBef>
                <a:spcPts val="496"/>
              </a:spcBef>
              <a:spcAft>
                <a:spcPts val="0"/>
              </a:spcAft>
              <a:buClr>
                <a:schemeClr val="dk1"/>
              </a:buClr>
              <a:buSzPct val="100000"/>
              <a:buChar char="•"/>
            </a:pPr>
            <a:r>
              <a:rPr lang="en-US"/>
              <a:t>Offering the fastest delivery to customers</a:t>
            </a:r>
            <a:endParaRPr/>
          </a:p>
          <a:p>
            <a:pPr marL="342900" lvl="0" indent="-342900" algn="l" rtl="0">
              <a:spcBef>
                <a:spcPts val="496"/>
              </a:spcBef>
              <a:spcAft>
                <a:spcPts val="0"/>
              </a:spcAft>
              <a:buClr>
                <a:schemeClr val="dk1"/>
              </a:buClr>
              <a:buSzPct val="100000"/>
              <a:buChar char="•"/>
            </a:pPr>
            <a:r>
              <a:rPr lang="en-US"/>
              <a:t>Attracting more customers</a:t>
            </a:r>
            <a:endParaRPr/>
          </a:p>
          <a:p>
            <a:pPr marL="342900" lvl="0" indent="-342900" algn="l" rtl="0">
              <a:spcBef>
                <a:spcPts val="496"/>
              </a:spcBef>
              <a:spcAft>
                <a:spcPts val="0"/>
              </a:spcAft>
              <a:buClr>
                <a:schemeClr val="dk1"/>
              </a:buClr>
              <a:buSzPct val="100000"/>
              <a:buChar char="•"/>
            </a:pPr>
            <a:r>
              <a:rPr lang="en-US"/>
              <a:t>Business growth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609600" y="252047"/>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t>Critical Thinking and Problem Solving</a:t>
            </a:r>
            <a:endParaRPr dirty="0"/>
          </a:p>
        </p:txBody>
      </p:sp>
      <p:sp>
        <p:nvSpPr>
          <p:cNvPr id="115" name="Google Shape;115;p5"/>
          <p:cNvSpPr txBox="1">
            <a:spLocks noGrp="1"/>
          </p:cNvSpPr>
          <p:nvPr>
            <p:ph type="body" idx="1"/>
          </p:nvPr>
        </p:nvSpPr>
        <p:spPr>
          <a:xfrm>
            <a:off x="609600" y="1371601"/>
            <a:ext cx="10972800" cy="5334000"/>
          </a:xfrm>
          <a:prstGeom prst="rect">
            <a:avLst/>
          </a:prstGeom>
          <a:noFill/>
          <a:ln>
            <a:noFill/>
          </a:ln>
        </p:spPr>
        <p:txBody>
          <a:bodyPr spcFirstLastPara="1" wrap="square" lIns="91425" tIns="45700" rIns="91425" bIns="45700" anchor="t" anchorCtr="0">
            <a:normAutofit/>
          </a:bodyPr>
          <a:lstStyle/>
          <a:p>
            <a:r>
              <a:rPr lang="en-US" sz="2800" dirty="0"/>
              <a:t>Critical thinking is the process to rationally analyze and attempt to solve a problem – accurately and efficiently without any assumption.</a:t>
            </a:r>
          </a:p>
          <a:p>
            <a:r>
              <a:rPr lang="en-US" sz="2800" dirty="0"/>
              <a:t>It is a cognitive skill or a mental process. Based on acquired knowledge, you’ll have to analyze, examine, and scrutinize options to create an opinion or set of actions.</a:t>
            </a:r>
          </a:p>
          <a:p>
            <a:r>
              <a:rPr lang="en-US" sz="2800" dirty="0"/>
              <a:t>"Critical thinking is the intellectually disciplined process of actively and skillfully conceptualizing, applying, analyzing, synthesizing, and/or evaluating information gathered from, or generated by, observation, experience, reflection, reasoning, or communication, as a guide to belief and action" (Scriven, 1996).</a:t>
            </a:r>
          </a:p>
          <a:p>
            <a:pPr marL="800100" lvl="1">
              <a:spcBef>
                <a:spcPts val="400"/>
              </a:spcBef>
              <a:buSzPts val="2000"/>
              <a:buFont typeface="Arial" panose="020B0604020202020204" pitchFamily="34" charset="0"/>
              <a:buChar char="•"/>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5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500"/>
                                        <p:tgtEl>
                                          <p:spTgt spid="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B955-DC59-637A-A41F-C19434D5A019}"/>
              </a:ext>
            </a:extLst>
          </p:cNvPr>
          <p:cNvSpPr>
            <a:spLocks noGrp="1"/>
          </p:cNvSpPr>
          <p:nvPr>
            <p:ph type="title"/>
          </p:nvPr>
        </p:nvSpPr>
        <p:spPr/>
        <p:txBody>
          <a:bodyPr/>
          <a:lstStyle/>
          <a:p>
            <a:r>
              <a:rPr lang="en-IN" dirty="0"/>
              <a:t>Why is Critical Thinking important?</a:t>
            </a:r>
          </a:p>
        </p:txBody>
      </p:sp>
      <p:sp>
        <p:nvSpPr>
          <p:cNvPr id="3" name="Text Placeholder 2">
            <a:extLst>
              <a:ext uri="{FF2B5EF4-FFF2-40B4-BE49-F238E27FC236}">
                <a16:creationId xmlns:a16="http://schemas.microsoft.com/office/drawing/2014/main" id="{DF7892B2-C21A-8757-D874-7AA6FE3AD96F}"/>
              </a:ext>
            </a:extLst>
          </p:cNvPr>
          <p:cNvSpPr>
            <a:spLocks noGrp="1"/>
          </p:cNvSpPr>
          <p:nvPr>
            <p:ph type="body" idx="1"/>
          </p:nvPr>
        </p:nvSpPr>
        <p:spPr/>
        <p:txBody>
          <a:bodyPr>
            <a:normAutofit fontScale="92500" lnSpcReduction="20000"/>
          </a:bodyPr>
          <a:lstStyle/>
          <a:p>
            <a:r>
              <a:rPr lang="en-US" b="0" i="0" dirty="0">
                <a:solidFill>
                  <a:srgbClr val="2D2D2D"/>
                </a:solidFill>
                <a:effectLst/>
                <a:latin typeface="Noto Sans" panose="020B0502040504020204" pitchFamily="34" charset="0"/>
              </a:rPr>
              <a:t>By analyzing your thoughts, you can improve how efficiently you think, how intuitively you organize your thoughts and how often you recognize your biases.</a:t>
            </a:r>
          </a:p>
          <a:p>
            <a:r>
              <a:rPr lang="en-US" b="0" i="0" dirty="0">
                <a:solidFill>
                  <a:srgbClr val="2D2D2D"/>
                </a:solidFill>
                <a:effectLst/>
                <a:latin typeface="Noto Sans" panose="020B0502040504020204" pitchFamily="34" charset="0"/>
              </a:rPr>
              <a:t> When you think critically, you can study arguments, analyze what evidence supports them and make a reasoned decision about whether the arguments are correct. </a:t>
            </a:r>
          </a:p>
          <a:p>
            <a:r>
              <a:rPr lang="en-US" b="0" i="0" dirty="0">
                <a:solidFill>
                  <a:srgbClr val="2D2D2D"/>
                </a:solidFill>
                <a:effectLst/>
                <a:latin typeface="Noto Sans" panose="020B0502040504020204" pitchFamily="34" charset="0"/>
              </a:rPr>
              <a:t>Adopting critical thinking as a long-term practice can help you consider the perspectives of peers more often, become more honest about your mistakes and commit to the process o f lifelong learning.</a:t>
            </a:r>
            <a:endParaRPr lang="en-IN" dirty="0"/>
          </a:p>
        </p:txBody>
      </p:sp>
    </p:spTree>
    <p:extLst>
      <p:ext uri="{BB962C8B-B14F-4D97-AF65-F5344CB8AC3E}">
        <p14:creationId xmlns:p14="http://schemas.microsoft.com/office/powerpoint/2010/main" val="83684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BA37-6453-B63B-5C97-ACD72688D897}"/>
              </a:ext>
            </a:extLst>
          </p:cNvPr>
          <p:cNvSpPr>
            <a:spLocks noGrp="1"/>
          </p:cNvSpPr>
          <p:nvPr>
            <p:ph type="title"/>
          </p:nvPr>
        </p:nvSpPr>
        <p:spPr/>
        <p:txBody>
          <a:bodyPr/>
          <a:lstStyle/>
          <a:p>
            <a:r>
              <a:rPr lang="en-IN" dirty="0"/>
              <a:t>Steps of Critical Thinking</a:t>
            </a:r>
          </a:p>
        </p:txBody>
      </p:sp>
      <p:sp>
        <p:nvSpPr>
          <p:cNvPr id="3" name="Text Placeholder 2">
            <a:extLst>
              <a:ext uri="{FF2B5EF4-FFF2-40B4-BE49-F238E27FC236}">
                <a16:creationId xmlns:a16="http://schemas.microsoft.com/office/drawing/2014/main" id="{6DA2A704-98D9-A1F2-DC4B-045F2FD9F102}"/>
              </a:ext>
            </a:extLst>
          </p:cNvPr>
          <p:cNvSpPr>
            <a:spLocks noGrp="1"/>
          </p:cNvSpPr>
          <p:nvPr>
            <p:ph type="body" idx="1"/>
          </p:nvPr>
        </p:nvSpPr>
        <p:spPr/>
        <p:txBody>
          <a:bodyPr>
            <a:normAutofit/>
          </a:bodyPr>
          <a:lstStyle/>
          <a:p>
            <a:r>
              <a:rPr lang="en-US" sz="2800" b="1" i="0" dirty="0">
                <a:solidFill>
                  <a:srgbClr val="2D2D2D"/>
                </a:solidFill>
                <a:effectLst/>
                <a:latin typeface="Noto Sans" panose="020B0502040504020204" pitchFamily="34" charset="0"/>
              </a:rPr>
              <a:t>Identify:</a:t>
            </a:r>
            <a:r>
              <a:rPr lang="en-US" sz="2800" b="0" i="0" dirty="0">
                <a:solidFill>
                  <a:srgbClr val="2D2D2D"/>
                </a:solidFill>
                <a:effectLst/>
                <a:latin typeface="Noto Sans" panose="020B0502040504020204" pitchFamily="34" charset="0"/>
              </a:rPr>
              <a:t> During this step, you can identify what parts of your thought process you want to improve, like how you structure arguments and how you evaluate sources during research. </a:t>
            </a:r>
          </a:p>
          <a:p>
            <a:r>
              <a:rPr lang="en-US" sz="2800" b="1" i="0" dirty="0">
                <a:solidFill>
                  <a:srgbClr val="2D2D2D"/>
                </a:solidFill>
                <a:effectLst/>
                <a:latin typeface="Noto Sans" panose="020B0502040504020204" pitchFamily="34" charset="0"/>
              </a:rPr>
              <a:t>Investigate:</a:t>
            </a:r>
            <a:r>
              <a:rPr lang="en-US" sz="2800" b="0" i="0" dirty="0">
                <a:solidFill>
                  <a:srgbClr val="2D2D2D"/>
                </a:solidFill>
                <a:effectLst/>
                <a:latin typeface="Noto Sans" panose="020B0502040504020204" pitchFamily="34" charset="0"/>
              </a:rPr>
              <a:t> You can research and collect resources after you've identified what parts of your thinking process you want to improve.</a:t>
            </a:r>
          </a:p>
          <a:p>
            <a:r>
              <a:rPr lang="en-US" sz="2800" b="1" i="0" dirty="0">
                <a:solidFill>
                  <a:srgbClr val="2D2D2D"/>
                </a:solidFill>
                <a:effectLst/>
                <a:latin typeface="Noto Sans" panose="020B0502040504020204" pitchFamily="34" charset="0"/>
              </a:rPr>
              <a:t>Analyze:</a:t>
            </a:r>
            <a:r>
              <a:rPr lang="en-US" sz="2800" b="0" i="0" dirty="0">
                <a:solidFill>
                  <a:srgbClr val="2D2D2D"/>
                </a:solidFill>
                <a:effectLst/>
                <a:latin typeface="Noto Sans" panose="020B0502040504020204" pitchFamily="34" charset="0"/>
              </a:rPr>
              <a:t> Once you find helpful and relevant sources through your research, you can analyze them to determine how credible the authors are, how up-to-date their citations are and how accurate their data is.</a:t>
            </a:r>
            <a:endParaRPr lang="en-IN" sz="2800" dirty="0"/>
          </a:p>
        </p:txBody>
      </p:sp>
    </p:spTree>
    <p:extLst>
      <p:ext uri="{BB962C8B-B14F-4D97-AF65-F5344CB8AC3E}">
        <p14:creationId xmlns:p14="http://schemas.microsoft.com/office/powerpoint/2010/main" val="3145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A511-BB8F-FC9F-5709-67C2D9B434E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C6327B5-2254-62BC-F2FD-756D2A2350A4}"/>
              </a:ext>
            </a:extLst>
          </p:cNvPr>
          <p:cNvSpPr>
            <a:spLocks noGrp="1"/>
          </p:cNvSpPr>
          <p:nvPr>
            <p:ph type="body" idx="1"/>
          </p:nvPr>
        </p:nvSpPr>
        <p:spPr/>
        <p:txBody>
          <a:bodyPr/>
          <a:lstStyle/>
          <a:p>
            <a:r>
              <a:rPr lang="en-US" sz="2800" b="1" i="0" dirty="0">
                <a:solidFill>
                  <a:srgbClr val="2D2D2D"/>
                </a:solidFill>
                <a:effectLst/>
                <a:latin typeface="Noto Sans" panose="020B0502040504020204" pitchFamily="34" charset="0"/>
              </a:rPr>
              <a:t>Reflect:</a:t>
            </a:r>
            <a:r>
              <a:rPr lang="en-US" sz="2800" b="0" i="0" dirty="0">
                <a:solidFill>
                  <a:srgbClr val="2D2D2D"/>
                </a:solidFill>
                <a:effectLst/>
                <a:latin typeface="Noto Sans" panose="020B0502040504020204" pitchFamily="34" charset="0"/>
              </a:rPr>
              <a:t> After analyzing all of your research, you can determine whether the most credible sources are useful for creating a plan of action. During this stage, you can create mind maps to understand the benefits certain plans might have and imagine what your plan might look like in the short and long term.</a:t>
            </a:r>
          </a:p>
          <a:p>
            <a:r>
              <a:rPr lang="en-US" sz="2800" b="1" i="0" dirty="0">
                <a:solidFill>
                  <a:srgbClr val="2D2D2D"/>
                </a:solidFill>
                <a:effectLst/>
                <a:latin typeface="Noto Sans" panose="020B0502040504020204" pitchFamily="34" charset="0"/>
              </a:rPr>
              <a:t>Decide:</a:t>
            </a:r>
            <a:r>
              <a:rPr lang="en-US" sz="2800" b="0" i="0" dirty="0">
                <a:solidFill>
                  <a:srgbClr val="2D2D2D"/>
                </a:solidFill>
                <a:effectLst/>
                <a:latin typeface="Noto Sans" panose="020B0502040504020204" pitchFamily="34" charset="0"/>
              </a:rPr>
              <a:t> Once you've reflected on what your plan might look like, you can decide which plan of action is most beneficial to your growth as a critical thinker. </a:t>
            </a:r>
          </a:p>
          <a:p>
            <a:endParaRPr lang="en-IN" dirty="0"/>
          </a:p>
        </p:txBody>
      </p:sp>
    </p:spTree>
    <p:extLst>
      <p:ext uri="{BB962C8B-B14F-4D97-AF65-F5344CB8AC3E}">
        <p14:creationId xmlns:p14="http://schemas.microsoft.com/office/powerpoint/2010/main" val="79829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609600" y="274638"/>
            <a:ext cx="10058400" cy="71088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b="1" dirty="0"/>
              <a:t>Ways of Critical Thinking</a:t>
            </a:r>
            <a:endParaRPr dirty="0"/>
          </a:p>
        </p:txBody>
      </p:sp>
      <p:sp>
        <p:nvSpPr>
          <p:cNvPr id="135" name="Google Shape;135;p8"/>
          <p:cNvSpPr txBox="1">
            <a:spLocks noGrp="1"/>
          </p:cNvSpPr>
          <p:nvPr>
            <p:ph type="body" idx="1"/>
          </p:nvPr>
        </p:nvSpPr>
        <p:spPr>
          <a:xfrm flipV="1">
            <a:off x="9164320" y="6858000"/>
            <a:ext cx="2418080" cy="94487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endParaRPr sz="1800" dirty="0"/>
          </a:p>
        </p:txBody>
      </p:sp>
      <p:pic>
        <p:nvPicPr>
          <p:cNvPr id="1026" name="Picture 2" descr="See the source image">
            <a:extLst>
              <a:ext uri="{FF2B5EF4-FFF2-40B4-BE49-F238E27FC236}">
                <a16:creationId xmlns:a16="http://schemas.microsoft.com/office/drawing/2014/main" id="{27593298-B4EB-CC7F-ECFD-C0E9E4D45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399" y="1117282"/>
            <a:ext cx="7548881" cy="5466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Model: Critical Thinking</a:t>
            </a:r>
            <a:endParaRPr/>
          </a:p>
        </p:txBody>
      </p:sp>
      <p:sp>
        <p:nvSpPr>
          <p:cNvPr id="170" name="Google Shape;170;p1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1" name="Google Shape;171;p12" descr="Critical questions – A Linear Model&#10;&#10;WHERE?&#10;&#10;Where does it take place?&#10;Who is this by?&#10;Who is involved?&#10;Who is affected?&#10;W..."/>
          <p:cNvPicPr preferRelativeResize="0"/>
          <p:nvPr/>
        </p:nvPicPr>
        <p:blipFill rotWithShape="1">
          <a:blip r:embed="rId3">
            <a:alphaModFix/>
          </a:blip>
          <a:srcRect b="8433"/>
          <a:stretch/>
        </p:blipFill>
        <p:spPr>
          <a:xfrm>
            <a:off x="0" y="1447800"/>
            <a:ext cx="6019800" cy="5410200"/>
          </a:xfrm>
          <a:prstGeom prst="rect">
            <a:avLst/>
          </a:prstGeom>
          <a:noFill/>
          <a:ln>
            <a:noFill/>
          </a:ln>
        </p:spPr>
      </p:pic>
      <p:pic>
        <p:nvPicPr>
          <p:cNvPr id="172" name="Google Shape;172;p12" descr="Ev a l u&#10;a t i on&#10;&#10;An a l y&#10;s i s&#10;&#10;Critical questions – A Linear Model&#10;WHY?&#10;&#10;WHAT IF?&#10;&#10;SO WHAT?&#10;&#10;WHAT NEXT?&#10;&#10;Why did this ..."/>
          <p:cNvPicPr preferRelativeResize="0"/>
          <p:nvPr/>
        </p:nvPicPr>
        <p:blipFill rotWithShape="1">
          <a:blip r:embed="rId4">
            <a:alphaModFix/>
          </a:blip>
          <a:srcRect/>
          <a:stretch/>
        </p:blipFill>
        <p:spPr>
          <a:xfrm>
            <a:off x="6019800" y="1447800"/>
            <a:ext cx="6172200" cy="54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B87F-D19B-A7D6-BCB2-95F0A3AC67A8}"/>
              </a:ext>
            </a:extLst>
          </p:cNvPr>
          <p:cNvSpPr>
            <a:spLocks noGrp="1"/>
          </p:cNvSpPr>
          <p:nvPr>
            <p:ph type="title"/>
          </p:nvPr>
        </p:nvSpPr>
        <p:spPr>
          <a:xfrm>
            <a:off x="152400" y="322580"/>
            <a:ext cx="10972800" cy="1143000"/>
          </a:xfrm>
        </p:spPr>
        <p:txBody>
          <a:bodyPr/>
          <a:lstStyle/>
          <a:p>
            <a:r>
              <a:rPr lang="en-IN" dirty="0"/>
              <a:t>Steps in Critical Thinking</a:t>
            </a:r>
          </a:p>
        </p:txBody>
      </p:sp>
      <p:sp>
        <p:nvSpPr>
          <p:cNvPr id="3" name="Text Placeholder 2">
            <a:extLst>
              <a:ext uri="{FF2B5EF4-FFF2-40B4-BE49-F238E27FC236}">
                <a16:creationId xmlns:a16="http://schemas.microsoft.com/office/drawing/2014/main" id="{3B580707-8C2B-4826-6C23-D62BF83A37B9}"/>
              </a:ext>
            </a:extLst>
          </p:cNvPr>
          <p:cNvSpPr>
            <a:spLocks noGrp="1"/>
          </p:cNvSpPr>
          <p:nvPr>
            <p:ph type="body" idx="1"/>
          </p:nvPr>
        </p:nvSpPr>
        <p:spPr>
          <a:xfrm flipH="1">
            <a:off x="11582400" y="6858000"/>
            <a:ext cx="822960" cy="234430"/>
          </a:xfrm>
        </p:spPr>
        <p:txBody>
          <a:bodyPr>
            <a:normAutofit fontScale="25000" lnSpcReduction="20000"/>
          </a:bodyPr>
          <a:lstStyle/>
          <a:p>
            <a:endParaRPr lang="en-IN" dirty="0"/>
          </a:p>
        </p:txBody>
      </p:sp>
      <p:pic>
        <p:nvPicPr>
          <p:cNvPr id="2050" name="Picture 2" descr="See the source image">
            <a:extLst>
              <a:ext uri="{FF2B5EF4-FFF2-40B4-BE49-F238E27FC236}">
                <a16:creationId xmlns:a16="http://schemas.microsoft.com/office/drawing/2014/main" id="{05F7C671-743F-BD67-3A04-951A42CBC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5" y="1465580"/>
            <a:ext cx="8164285" cy="525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904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