
<file path=[Content_Types].xml><?xml version="1.0" encoding="utf-8"?>
<Types xmlns="http://schemas.openxmlformats.org/package/2006/content-types">
  <Default ContentType="image/x-wmf" Extension="wmf"/>
  <Default ContentType="application/xml" Extension="xml"/>
  <Default ContentType="image/png" Extension="png"/>
  <Default ContentType="image/jpeg" Extension="jpeg"/>
  <Default ContentType="application/vnd.openxmlformats-package.relationships+xml" Extension="rels"/>
  <Override ContentType="application/vnd.openxmlformats-officedocument.drawingml.diagramData+xml" PartName="/ppt/diagrams/data2.xml"/>
  <Override ContentType="application/vnd.openxmlformats-officedocument.drawingml.diagramData+xml" PartName="/ppt/diagrams/data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presentation.main+xml" PartName="/ppt/presentation.xml"/>
  <Override ContentType="application/vnd.ms-office.drawingml.diagramDrawing+xml" PartName="/ppt/diagrams/drawing2.xml"/>
  <Override ContentType="application/vnd.ms-office.drawingml.diagramDrawing+xml" PartName="/ppt/diagrams/drawing1.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drawingml.diagramLayout+xml" PartName="/ppt/diagrams/layout1.xml"/>
  <Override ContentType="application/vnd.openxmlformats-officedocument.drawingml.diagramLayout+xml" PartName="/ppt/diagrams/layout2.xml"/>
  <Override ContentType="application/vnd.openxmlformats-officedocument.drawingml.diagramStyle+xml" PartName="/ppt/diagrams/quickStyle2.xml"/>
  <Override ContentType="application/vnd.openxmlformats-officedocument.drawingml.diagramStyle+xml" PartName="/ppt/diagrams/quickStyle1.xml"/>
  <Override ContentType="application/vnd.openxmlformats-officedocument.presentationml.notesMaster+xml" PartName="/ppt/notesMasters/notesMaster1.xml"/>
  <Override ContentType="application/vnd.openxmlformats-officedocument.presentationml.presProps+xml" PartName="/ppt/presProps1.xml"/>
  <Override ContentType="application/vnd.openxmlformats-officedocument.drawingml.diagramColors+xml" PartName="/ppt/diagrams/colors2.xml"/>
  <Override ContentType="application/vnd.openxmlformats-officedocument.drawingml.diagramColors+xml" PartName="/ppt/diagrams/colors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Lst>
  <p:sldSz cy="5143500" cx="9144000"/>
  <p:notesSz cx="6761150" cy="99425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p15:guide id="1" orient="horz" pos="3132">
          <p15:clr>
            <a:srgbClr val="A4A3A4"/>
          </p15:clr>
        </p15:guide>
        <p15:guide id="2" pos="2130">
          <p15:clr>
            <a:srgbClr val="A4A3A4"/>
          </p15:clr>
        </p15:guide>
      </p15:notes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 pos="1620" orient="horz"/>
      </p:guideLst>
    </p:cSldViewPr>
  </p:slideViewPr>
  <p:notesViewPr>
    <p:cSldViewPr snapToGrid="0">
      <p:cViewPr varScale="1">
        <p:scale>
          <a:sx n="100" d="100"/>
          <a:sy n="100" d="100"/>
        </p:scale>
        <p:origin x="0" y="0"/>
      </p:cViewPr>
      <p:guideLst>
        <p:guide pos="3132" orient="horz"/>
        <p:guide pos="213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AF5550-B522-458B-A187-826760BE67FF}" type="doc">
      <dgm:prSet loTypeId="urn:microsoft.com/office/officeart/2005/8/layout/hList6" loCatId="list" qsTypeId="urn:microsoft.com/office/officeart/2005/8/quickstyle/simple1" qsCatId="simple" csTypeId="urn:microsoft.com/office/officeart/2005/8/colors/colorful1" csCatId="colorful" phldr="1"/>
      <dgm:spPr/>
      <dgm:t>
        <a:bodyPr/>
        <a:lstStyle/>
        <a:p>
          <a:endParaRPr lang="en-IN"/>
        </a:p>
      </dgm:t>
    </dgm:pt>
    <dgm:pt modelId="{AFA44194-0BFB-4EBF-823B-34D108E24387}">
      <dgm:prSet phldrT="[Text]"/>
      <dgm:spPr/>
      <dgm:t>
        <a:bodyPr/>
        <a:lstStyle/>
        <a:p>
          <a:r>
            <a:rPr lang="en-US" dirty="0"/>
            <a:t>Views of a person whether positive or negative   </a:t>
          </a:r>
          <a:endParaRPr lang="en-IN" dirty="0"/>
        </a:p>
      </dgm:t>
    </dgm:pt>
    <dgm:pt modelId="{CE086D40-85B7-4577-952E-782CF2A8AEEA}" type="parTrans" cxnId="{8EF15468-2D9D-46E0-A3FA-F88D5DA45DE9}">
      <dgm:prSet/>
      <dgm:spPr/>
      <dgm:t>
        <a:bodyPr/>
        <a:lstStyle/>
        <a:p>
          <a:endParaRPr lang="en-IN"/>
        </a:p>
      </dgm:t>
    </dgm:pt>
    <dgm:pt modelId="{6DE28B39-07D5-4DCD-9B67-5B8E0C869FF9}" type="sibTrans" cxnId="{8EF15468-2D9D-46E0-A3FA-F88D5DA45DE9}">
      <dgm:prSet/>
      <dgm:spPr/>
      <dgm:t>
        <a:bodyPr/>
        <a:lstStyle/>
        <a:p>
          <a:endParaRPr lang="en-IN"/>
        </a:p>
      </dgm:t>
    </dgm:pt>
    <dgm:pt modelId="{9634DB44-492B-4854-B68C-DD3461979BC9}">
      <dgm:prSet phldrT="[Text]"/>
      <dgm:spPr/>
      <dgm:t>
        <a:bodyPr/>
        <a:lstStyle/>
        <a:p>
          <a:r>
            <a:rPr lang="en-US" dirty="0"/>
            <a:t>Expressing favour or disfavour towards a place, person, thing</a:t>
          </a:r>
          <a:endParaRPr lang="en-IN" dirty="0"/>
        </a:p>
      </dgm:t>
    </dgm:pt>
    <dgm:pt modelId="{3AFE9D1A-D6CD-445D-B726-43016239663B}" type="parTrans" cxnId="{6F5CA4A2-FC7C-4EB7-AC69-EE5ABD74B5FA}">
      <dgm:prSet/>
      <dgm:spPr/>
      <dgm:t>
        <a:bodyPr/>
        <a:lstStyle/>
        <a:p>
          <a:endParaRPr lang="en-IN"/>
        </a:p>
      </dgm:t>
    </dgm:pt>
    <dgm:pt modelId="{55E58AF6-6904-40DC-9DFD-15167233FDC0}" type="sibTrans" cxnId="{6F5CA4A2-FC7C-4EB7-AC69-EE5ABD74B5FA}">
      <dgm:prSet/>
      <dgm:spPr/>
      <dgm:t>
        <a:bodyPr/>
        <a:lstStyle/>
        <a:p>
          <a:endParaRPr lang="en-IN"/>
        </a:p>
      </dgm:t>
    </dgm:pt>
    <dgm:pt modelId="{F6BED628-F6ED-4C85-9AFD-CFF3A7E550D1}">
      <dgm:prSet phldrT="[Text]"/>
      <dgm:spPr/>
      <dgm:t>
        <a:bodyPr/>
        <a:lstStyle/>
        <a:p>
          <a:r>
            <a:rPr lang="en-US" dirty="0"/>
            <a:t>Manner of thinking, feeling, or behaving that reflects a state of mind or disposition</a:t>
          </a:r>
          <a:endParaRPr lang="en-IN" dirty="0"/>
        </a:p>
      </dgm:t>
    </dgm:pt>
    <dgm:pt modelId="{BD0F00F8-F608-4C7C-BC3B-38A1406785CC}" type="parTrans" cxnId="{F3512B22-4CB2-44CB-9DA7-743CAC7D4871}">
      <dgm:prSet/>
      <dgm:spPr/>
      <dgm:t>
        <a:bodyPr/>
        <a:lstStyle/>
        <a:p>
          <a:endParaRPr lang="en-IN"/>
        </a:p>
      </dgm:t>
    </dgm:pt>
    <dgm:pt modelId="{A8E8BB98-45A4-488A-96C7-E9DAE2BB3474}" type="sibTrans" cxnId="{F3512B22-4CB2-44CB-9DA7-743CAC7D4871}">
      <dgm:prSet/>
      <dgm:spPr/>
      <dgm:t>
        <a:bodyPr/>
        <a:lstStyle/>
        <a:p>
          <a:endParaRPr lang="en-IN"/>
        </a:p>
      </dgm:t>
    </dgm:pt>
    <dgm:pt modelId="{526A81FC-DE8C-4B20-81C3-604D90A90552}" type="pres">
      <dgm:prSet presAssocID="{70AF5550-B522-458B-A187-826760BE67FF}" presName="Name0" presStyleCnt="0">
        <dgm:presLayoutVars>
          <dgm:dir/>
          <dgm:resizeHandles val="exact"/>
        </dgm:presLayoutVars>
      </dgm:prSet>
      <dgm:spPr/>
    </dgm:pt>
    <dgm:pt modelId="{AA1C45DB-10FC-4E76-B367-F55FA333205C}" type="pres">
      <dgm:prSet presAssocID="{AFA44194-0BFB-4EBF-823B-34D108E24387}" presName="node" presStyleLbl="node1" presStyleIdx="0" presStyleCnt="3" custLinFactX="-415" custLinFactNeighborX="-100000" custLinFactNeighborY="13638">
        <dgm:presLayoutVars>
          <dgm:bulletEnabled val="1"/>
        </dgm:presLayoutVars>
      </dgm:prSet>
      <dgm:spPr/>
    </dgm:pt>
    <dgm:pt modelId="{E762BBA6-3553-468F-B546-2C53013BBF30}" type="pres">
      <dgm:prSet presAssocID="{6DE28B39-07D5-4DCD-9B67-5B8E0C869FF9}" presName="sibTrans" presStyleCnt="0"/>
      <dgm:spPr/>
    </dgm:pt>
    <dgm:pt modelId="{E8B7D814-74DA-4A57-AD25-99F468C94F65}" type="pres">
      <dgm:prSet presAssocID="{9634DB44-492B-4854-B68C-DD3461979BC9}" presName="node" presStyleLbl="node1" presStyleIdx="1" presStyleCnt="3" custLinFactNeighborY="6042">
        <dgm:presLayoutVars>
          <dgm:bulletEnabled val="1"/>
        </dgm:presLayoutVars>
      </dgm:prSet>
      <dgm:spPr/>
    </dgm:pt>
    <dgm:pt modelId="{00353DAB-4DA8-491A-9A42-E1840E05FAC3}" type="pres">
      <dgm:prSet presAssocID="{55E58AF6-6904-40DC-9DFD-15167233FDC0}" presName="sibTrans" presStyleCnt="0"/>
      <dgm:spPr/>
    </dgm:pt>
    <dgm:pt modelId="{D3F1FDB2-3E4E-425E-BB80-9E6210D27658}" type="pres">
      <dgm:prSet presAssocID="{F6BED628-F6ED-4C85-9AFD-CFF3A7E550D1}" presName="node" presStyleLbl="node1" presStyleIdx="2" presStyleCnt="3">
        <dgm:presLayoutVars>
          <dgm:bulletEnabled val="1"/>
        </dgm:presLayoutVars>
      </dgm:prSet>
      <dgm:spPr/>
    </dgm:pt>
  </dgm:ptLst>
  <dgm:cxnLst>
    <dgm:cxn modelId="{C31AA415-28E6-496A-BF9F-426BCAF330DC}" type="presOf" srcId="{F6BED628-F6ED-4C85-9AFD-CFF3A7E550D1}" destId="{D3F1FDB2-3E4E-425E-BB80-9E6210D27658}" srcOrd="0" destOrd="0" presId="urn:microsoft.com/office/officeart/2005/8/layout/hList6"/>
    <dgm:cxn modelId="{A0D4B31A-24DE-479C-84F5-74581BB1DDB5}" type="presOf" srcId="{70AF5550-B522-458B-A187-826760BE67FF}" destId="{526A81FC-DE8C-4B20-81C3-604D90A90552}" srcOrd="0" destOrd="0" presId="urn:microsoft.com/office/officeart/2005/8/layout/hList6"/>
    <dgm:cxn modelId="{F3512B22-4CB2-44CB-9DA7-743CAC7D4871}" srcId="{70AF5550-B522-458B-A187-826760BE67FF}" destId="{F6BED628-F6ED-4C85-9AFD-CFF3A7E550D1}" srcOrd="2" destOrd="0" parTransId="{BD0F00F8-F608-4C7C-BC3B-38A1406785CC}" sibTransId="{A8E8BB98-45A4-488A-96C7-E9DAE2BB3474}"/>
    <dgm:cxn modelId="{8EF15468-2D9D-46E0-A3FA-F88D5DA45DE9}" srcId="{70AF5550-B522-458B-A187-826760BE67FF}" destId="{AFA44194-0BFB-4EBF-823B-34D108E24387}" srcOrd="0" destOrd="0" parTransId="{CE086D40-85B7-4577-952E-782CF2A8AEEA}" sibTransId="{6DE28B39-07D5-4DCD-9B67-5B8E0C869FF9}"/>
    <dgm:cxn modelId="{9988546E-2AC0-42FF-99F3-73F5C0ED6D20}" type="presOf" srcId="{9634DB44-492B-4854-B68C-DD3461979BC9}" destId="{E8B7D814-74DA-4A57-AD25-99F468C94F65}" srcOrd="0" destOrd="0" presId="urn:microsoft.com/office/officeart/2005/8/layout/hList6"/>
    <dgm:cxn modelId="{47767EA2-4E8A-49C3-9922-29F4E75D714F}" type="presOf" srcId="{AFA44194-0BFB-4EBF-823B-34D108E24387}" destId="{AA1C45DB-10FC-4E76-B367-F55FA333205C}" srcOrd="0" destOrd="0" presId="urn:microsoft.com/office/officeart/2005/8/layout/hList6"/>
    <dgm:cxn modelId="{6F5CA4A2-FC7C-4EB7-AC69-EE5ABD74B5FA}" srcId="{70AF5550-B522-458B-A187-826760BE67FF}" destId="{9634DB44-492B-4854-B68C-DD3461979BC9}" srcOrd="1" destOrd="0" parTransId="{3AFE9D1A-D6CD-445D-B726-43016239663B}" sibTransId="{55E58AF6-6904-40DC-9DFD-15167233FDC0}"/>
    <dgm:cxn modelId="{D1AF5598-9B64-4A80-A597-2EC181365241}" type="presParOf" srcId="{526A81FC-DE8C-4B20-81C3-604D90A90552}" destId="{AA1C45DB-10FC-4E76-B367-F55FA333205C}" srcOrd="0" destOrd="0" presId="urn:microsoft.com/office/officeart/2005/8/layout/hList6"/>
    <dgm:cxn modelId="{303E463B-D62E-4FBF-98F7-12C7EFE01106}" type="presParOf" srcId="{526A81FC-DE8C-4B20-81C3-604D90A90552}" destId="{E762BBA6-3553-468F-B546-2C53013BBF30}" srcOrd="1" destOrd="0" presId="urn:microsoft.com/office/officeart/2005/8/layout/hList6"/>
    <dgm:cxn modelId="{606E273D-0E6F-489A-8DFE-E29C9E054AED}" type="presParOf" srcId="{526A81FC-DE8C-4B20-81C3-604D90A90552}" destId="{E8B7D814-74DA-4A57-AD25-99F468C94F65}" srcOrd="2" destOrd="0" presId="urn:microsoft.com/office/officeart/2005/8/layout/hList6"/>
    <dgm:cxn modelId="{889C0051-8391-4087-9576-183C08A627C8}" type="presParOf" srcId="{526A81FC-DE8C-4B20-81C3-604D90A90552}" destId="{00353DAB-4DA8-491A-9A42-E1840E05FAC3}" srcOrd="3" destOrd="0" presId="urn:microsoft.com/office/officeart/2005/8/layout/hList6"/>
    <dgm:cxn modelId="{B780E664-35FC-4C59-8AE8-097E5A0572B8}" type="presParOf" srcId="{526A81FC-DE8C-4B20-81C3-604D90A90552}" destId="{D3F1FDB2-3E4E-425E-BB80-9E6210D27658}"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6BF4AB-2384-458F-ABDA-7C11EE4A082D}" type="doc">
      <dgm:prSet loTypeId="urn:microsoft.com/office/officeart/2005/8/layout/bProcess4" loCatId="process" qsTypeId="urn:microsoft.com/office/officeart/2005/8/quickstyle/simple1" qsCatId="simple" csTypeId="urn:microsoft.com/office/officeart/2005/8/colors/colorful1" csCatId="colorful" phldr="1"/>
      <dgm:spPr/>
      <dgm:t>
        <a:bodyPr/>
        <a:lstStyle/>
        <a:p>
          <a:endParaRPr lang="en-US"/>
        </a:p>
      </dgm:t>
    </dgm:pt>
    <dgm:pt modelId="{4CF2A061-9878-47AF-A0AC-2B49437BCD82}">
      <dgm:prSet phldrT="[Text]"/>
      <dgm:spPr/>
      <dgm:t>
        <a:bodyPr/>
        <a:lstStyle/>
        <a:p>
          <a:r>
            <a:rPr lang="en-US" b="0" i="0" dirty="0">
              <a:solidFill>
                <a:srgbClr val="3B3835"/>
              </a:solidFill>
              <a:effectLst/>
              <a:latin typeface="Helvetica Neue"/>
            </a:rPr>
            <a:t>Identify Goals </a:t>
          </a:r>
          <a:endParaRPr lang="en-US" dirty="0"/>
        </a:p>
      </dgm:t>
    </dgm:pt>
    <dgm:pt modelId="{4F93CF27-A9D5-440B-A29C-AC18242A242A}" type="parTrans" cxnId="{41B87EB8-5E86-439C-AB6F-54CC49FDD9C1}">
      <dgm:prSet/>
      <dgm:spPr/>
      <dgm:t>
        <a:bodyPr/>
        <a:lstStyle/>
        <a:p>
          <a:endParaRPr lang="en-US"/>
        </a:p>
      </dgm:t>
    </dgm:pt>
    <dgm:pt modelId="{966FA42E-E41C-468B-B1CE-061BA9AE615F}" type="sibTrans" cxnId="{41B87EB8-5E86-439C-AB6F-54CC49FDD9C1}">
      <dgm:prSet/>
      <dgm:spPr/>
      <dgm:t>
        <a:bodyPr/>
        <a:lstStyle/>
        <a:p>
          <a:endParaRPr lang="en-US"/>
        </a:p>
      </dgm:t>
    </dgm:pt>
    <dgm:pt modelId="{2B110147-F4DE-4819-BD99-E78E71BFCB44}">
      <dgm:prSet phldrT="[Text]"/>
      <dgm:spPr/>
      <dgm:t>
        <a:bodyPr/>
        <a:lstStyle/>
        <a:p>
          <a:r>
            <a:rPr lang="en-US" b="0" i="0" dirty="0">
              <a:solidFill>
                <a:srgbClr val="3B3835"/>
              </a:solidFill>
              <a:effectLst/>
              <a:latin typeface="Helvetica Neue"/>
            </a:rPr>
            <a:t>Set Objectives </a:t>
          </a:r>
          <a:endParaRPr lang="en-US" dirty="0"/>
        </a:p>
      </dgm:t>
    </dgm:pt>
    <dgm:pt modelId="{D3E24C5D-21A5-473E-906A-E7BF8D05C0D3}" type="parTrans" cxnId="{04A9E8F2-E8C3-4B64-8365-B06F5D315491}">
      <dgm:prSet/>
      <dgm:spPr/>
      <dgm:t>
        <a:bodyPr/>
        <a:lstStyle/>
        <a:p>
          <a:endParaRPr lang="en-US"/>
        </a:p>
      </dgm:t>
    </dgm:pt>
    <dgm:pt modelId="{DA21A287-FAFF-4F1F-8142-4417E06FF639}" type="sibTrans" cxnId="{04A9E8F2-E8C3-4B64-8365-B06F5D315491}">
      <dgm:prSet/>
      <dgm:spPr/>
      <dgm:t>
        <a:bodyPr/>
        <a:lstStyle/>
        <a:p>
          <a:endParaRPr lang="en-US"/>
        </a:p>
      </dgm:t>
    </dgm:pt>
    <dgm:pt modelId="{D9E0FE38-751C-4E50-81EA-397591397E50}">
      <dgm:prSet phldrT="[Text]"/>
      <dgm:spPr/>
      <dgm:t>
        <a:bodyPr/>
        <a:lstStyle/>
        <a:p>
          <a:r>
            <a:rPr lang="en-US" b="0" i="0" dirty="0">
              <a:solidFill>
                <a:srgbClr val="3B3835"/>
              </a:solidFill>
              <a:effectLst/>
              <a:latin typeface="Helvetica Neue"/>
            </a:rPr>
            <a:t>List Obstacles </a:t>
          </a:r>
          <a:endParaRPr lang="en-US" dirty="0"/>
        </a:p>
      </dgm:t>
    </dgm:pt>
    <dgm:pt modelId="{6FA7A18A-8992-4E70-A547-60E6BB460F78}" type="parTrans" cxnId="{C9E2C988-91B8-4996-84F3-EE5C10F45C60}">
      <dgm:prSet/>
      <dgm:spPr/>
      <dgm:t>
        <a:bodyPr/>
        <a:lstStyle/>
        <a:p>
          <a:endParaRPr lang="en-US"/>
        </a:p>
      </dgm:t>
    </dgm:pt>
    <dgm:pt modelId="{F68920F1-7D21-46C9-9F60-87ACE3B13505}" type="sibTrans" cxnId="{C9E2C988-91B8-4996-84F3-EE5C10F45C60}">
      <dgm:prSet/>
      <dgm:spPr/>
      <dgm:t>
        <a:bodyPr/>
        <a:lstStyle/>
        <a:p>
          <a:endParaRPr lang="en-US"/>
        </a:p>
      </dgm:t>
    </dgm:pt>
    <dgm:pt modelId="{8F14992F-E34D-4CAC-B386-713686429A36}">
      <dgm:prSet phldrT="[Text]"/>
      <dgm:spPr/>
      <dgm:t>
        <a:bodyPr/>
        <a:lstStyle/>
        <a:p>
          <a:r>
            <a:rPr lang="en-US" b="0" i="0" dirty="0">
              <a:solidFill>
                <a:srgbClr val="3B3835"/>
              </a:solidFill>
              <a:effectLst/>
              <a:latin typeface="Helvetica Neue"/>
            </a:rPr>
            <a:t>Identify People </a:t>
          </a:r>
          <a:endParaRPr lang="en-US" dirty="0"/>
        </a:p>
      </dgm:t>
    </dgm:pt>
    <dgm:pt modelId="{7A017971-3DC5-4BD9-BA71-7E24DC6A73B3}" type="parTrans" cxnId="{4D608110-E86B-4C22-AA6C-C2053A3E6FD8}">
      <dgm:prSet/>
      <dgm:spPr/>
      <dgm:t>
        <a:bodyPr/>
        <a:lstStyle/>
        <a:p>
          <a:endParaRPr lang="en-US"/>
        </a:p>
      </dgm:t>
    </dgm:pt>
    <dgm:pt modelId="{36723010-AF88-496F-9920-D028ABC10CD1}" type="sibTrans" cxnId="{4D608110-E86B-4C22-AA6C-C2053A3E6FD8}">
      <dgm:prSet/>
      <dgm:spPr/>
      <dgm:t>
        <a:bodyPr/>
        <a:lstStyle/>
        <a:p>
          <a:endParaRPr lang="en-US"/>
        </a:p>
      </dgm:t>
    </dgm:pt>
    <dgm:pt modelId="{C9BC6FD8-23CC-4423-9EAB-FEFC226FB2B8}">
      <dgm:prSet phldrT="[Text]"/>
      <dgm:spPr/>
      <dgm:t>
        <a:bodyPr/>
        <a:lstStyle/>
        <a:p>
          <a:r>
            <a:rPr lang="en-US" b="0" i="0" dirty="0">
              <a:solidFill>
                <a:srgbClr val="3B3835"/>
              </a:solidFill>
              <a:effectLst/>
              <a:latin typeface="Helvetica Neue"/>
            </a:rPr>
            <a:t>List Skills </a:t>
          </a:r>
          <a:endParaRPr lang="en-US" dirty="0"/>
        </a:p>
      </dgm:t>
    </dgm:pt>
    <dgm:pt modelId="{1C2A75A2-8555-4591-894F-45891D7FC50F}" type="parTrans" cxnId="{A2A6E09E-F6B3-4F96-8640-DB8F2A2BD356}">
      <dgm:prSet/>
      <dgm:spPr/>
      <dgm:t>
        <a:bodyPr/>
        <a:lstStyle/>
        <a:p>
          <a:endParaRPr lang="en-US"/>
        </a:p>
      </dgm:t>
    </dgm:pt>
    <dgm:pt modelId="{38A0CCFF-C9B8-43D6-ABDC-A784A0ABB153}" type="sibTrans" cxnId="{A2A6E09E-F6B3-4F96-8640-DB8F2A2BD356}">
      <dgm:prSet/>
      <dgm:spPr/>
      <dgm:t>
        <a:bodyPr/>
        <a:lstStyle/>
        <a:p>
          <a:endParaRPr lang="en-US"/>
        </a:p>
      </dgm:t>
    </dgm:pt>
    <dgm:pt modelId="{2CF1D35E-6623-4D3A-BDC3-5972C1BD448A}">
      <dgm:prSet phldrT="[Text]"/>
      <dgm:spPr/>
      <dgm:t>
        <a:bodyPr/>
        <a:lstStyle/>
        <a:p>
          <a:r>
            <a:rPr lang="en-US" b="0" i="0" dirty="0">
              <a:solidFill>
                <a:srgbClr val="3B3835"/>
              </a:solidFill>
              <a:effectLst/>
              <a:latin typeface="Helvetica Neue"/>
            </a:rPr>
            <a:t>Develop A Plan </a:t>
          </a:r>
          <a:endParaRPr lang="en-US" dirty="0"/>
        </a:p>
      </dgm:t>
    </dgm:pt>
    <dgm:pt modelId="{F464003A-089F-4FD5-B82A-F0ED0DFFD280}" type="parTrans" cxnId="{1C40C70A-8BA6-4858-AF5D-9710AF843E90}">
      <dgm:prSet/>
      <dgm:spPr/>
      <dgm:t>
        <a:bodyPr/>
        <a:lstStyle/>
        <a:p>
          <a:endParaRPr lang="en-US"/>
        </a:p>
      </dgm:t>
    </dgm:pt>
    <dgm:pt modelId="{CEF6F583-7F6F-4C8A-AC43-3038842A5967}" type="sibTrans" cxnId="{1C40C70A-8BA6-4858-AF5D-9710AF843E90}">
      <dgm:prSet/>
      <dgm:spPr/>
      <dgm:t>
        <a:bodyPr/>
        <a:lstStyle/>
        <a:p>
          <a:endParaRPr lang="en-US"/>
        </a:p>
      </dgm:t>
    </dgm:pt>
    <dgm:pt modelId="{6FA8F67C-0619-4743-AE29-CEC13BA82B39}">
      <dgm:prSet phldrT="[Text]"/>
      <dgm:spPr/>
      <dgm:t>
        <a:bodyPr/>
        <a:lstStyle/>
        <a:p>
          <a:r>
            <a:rPr lang="en-US" b="0" i="0" dirty="0">
              <a:solidFill>
                <a:srgbClr val="3B3835"/>
              </a:solidFill>
              <a:effectLst/>
              <a:latin typeface="Helvetica Neue"/>
            </a:rPr>
            <a:t>List Benefits</a:t>
          </a:r>
          <a:endParaRPr lang="en-US" dirty="0"/>
        </a:p>
      </dgm:t>
    </dgm:pt>
    <dgm:pt modelId="{6E3F4CE0-E6AB-4680-AA63-1E7651775736}" type="parTrans" cxnId="{B1E27319-50B8-4D1E-9A25-0717E2584A4A}">
      <dgm:prSet/>
      <dgm:spPr/>
      <dgm:t>
        <a:bodyPr/>
        <a:lstStyle/>
        <a:p>
          <a:endParaRPr lang="en-US"/>
        </a:p>
      </dgm:t>
    </dgm:pt>
    <dgm:pt modelId="{F7E1FA65-5B55-49C5-BFB9-E9C1F260FF0F}" type="sibTrans" cxnId="{B1E27319-50B8-4D1E-9A25-0717E2584A4A}">
      <dgm:prSet/>
      <dgm:spPr/>
      <dgm:t>
        <a:bodyPr/>
        <a:lstStyle/>
        <a:p>
          <a:endParaRPr lang="en-US"/>
        </a:p>
      </dgm:t>
    </dgm:pt>
    <dgm:pt modelId="{98F49633-0889-4648-A960-EFFD0B668866}" type="pres">
      <dgm:prSet presAssocID="{946BF4AB-2384-458F-ABDA-7C11EE4A082D}" presName="Name0" presStyleCnt="0">
        <dgm:presLayoutVars>
          <dgm:dir/>
          <dgm:resizeHandles/>
        </dgm:presLayoutVars>
      </dgm:prSet>
      <dgm:spPr/>
    </dgm:pt>
    <dgm:pt modelId="{3C4D1C35-73B7-4F66-B73F-F4A289BB2D62}" type="pres">
      <dgm:prSet presAssocID="{4CF2A061-9878-47AF-A0AC-2B49437BCD82}" presName="compNode" presStyleCnt="0"/>
      <dgm:spPr/>
    </dgm:pt>
    <dgm:pt modelId="{325DE7FB-9A7F-4022-A5CC-8EAA40951F8E}" type="pres">
      <dgm:prSet presAssocID="{4CF2A061-9878-47AF-A0AC-2B49437BCD82}" presName="dummyConnPt" presStyleCnt="0"/>
      <dgm:spPr/>
    </dgm:pt>
    <dgm:pt modelId="{D4D6376E-2B2F-43C3-99B7-A50047743094}" type="pres">
      <dgm:prSet presAssocID="{4CF2A061-9878-47AF-A0AC-2B49437BCD82}" presName="node" presStyleLbl="node1" presStyleIdx="0" presStyleCnt="7">
        <dgm:presLayoutVars>
          <dgm:bulletEnabled val="1"/>
        </dgm:presLayoutVars>
      </dgm:prSet>
      <dgm:spPr/>
    </dgm:pt>
    <dgm:pt modelId="{9C0A7426-F060-4E2F-A22E-6A7A5192F7AC}" type="pres">
      <dgm:prSet presAssocID="{966FA42E-E41C-468B-B1CE-061BA9AE615F}" presName="sibTrans" presStyleLbl="bgSibTrans2D1" presStyleIdx="0" presStyleCnt="6"/>
      <dgm:spPr/>
    </dgm:pt>
    <dgm:pt modelId="{5030BA5E-C0CF-428B-811B-CFA86083EA8F}" type="pres">
      <dgm:prSet presAssocID="{2B110147-F4DE-4819-BD99-E78E71BFCB44}" presName="compNode" presStyleCnt="0"/>
      <dgm:spPr/>
    </dgm:pt>
    <dgm:pt modelId="{11C14D07-D932-4048-A485-4E9A966F4C5A}" type="pres">
      <dgm:prSet presAssocID="{2B110147-F4DE-4819-BD99-E78E71BFCB44}" presName="dummyConnPt" presStyleCnt="0"/>
      <dgm:spPr/>
    </dgm:pt>
    <dgm:pt modelId="{7AADFB4D-B071-4A03-9FD4-17E0672A1EDC}" type="pres">
      <dgm:prSet presAssocID="{2B110147-F4DE-4819-BD99-E78E71BFCB44}" presName="node" presStyleLbl="node1" presStyleIdx="1" presStyleCnt="7">
        <dgm:presLayoutVars>
          <dgm:bulletEnabled val="1"/>
        </dgm:presLayoutVars>
      </dgm:prSet>
      <dgm:spPr/>
    </dgm:pt>
    <dgm:pt modelId="{F258EDB8-F300-4DC5-8733-F058F66E08CE}" type="pres">
      <dgm:prSet presAssocID="{DA21A287-FAFF-4F1F-8142-4417E06FF639}" presName="sibTrans" presStyleLbl="bgSibTrans2D1" presStyleIdx="1" presStyleCnt="6"/>
      <dgm:spPr/>
    </dgm:pt>
    <dgm:pt modelId="{2F841EFD-AEF4-499F-BC81-2CF74C6FB5DA}" type="pres">
      <dgm:prSet presAssocID="{D9E0FE38-751C-4E50-81EA-397591397E50}" presName="compNode" presStyleCnt="0"/>
      <dgm:spPr/>
    </dgm:pt>
    <dgm:pt modelId="{A594B49D-2733-4D6C-B2D7-45D35DBF22AD}" type="pres">
      <dgm:prSet presAssocID="{D9E0FE38-751C-4E50-81EA-397591397E50}" presName="dummyConnPt" presStyleCnt="0"/>
      <dgm:spPr/>
    </dgm:pt>
    <dgm:pt modelId="{15F312B0-28AB-432D-8414-150E89E96EEE}" type="pres">
      <dgm:prSet presAssocID="{D9E0FE38-751C-4E50-81EA-397591397E50}" presName="node" presStyleLbl="node1" presStyleIdx="2" presStyleCnt="7">
        <dgm:presLayoutVars>
          <dgm:bulletEnabled val="1"/>
        </dgm:presLayoutVars>
      </dgm:prSet>
      <dgm:spPr/>
    </dgm:pt>
    <dgm:pt modelId="{0DAC9208-0B69-4DA3-BA7D-6997FE0A3E72}" type="pres">
      <dgm:prSet presAssocID="{F68920F1-7D21-46C9-9F60-87ACE3B13505}" presName="sibTrans" presStyleLbl="bgSibTrans2D1" presStyleIdx="2" presStyleCnt="6"/>
      <dgm:spPr/>
    </dgm:pt>
    <dgm:pt modelId="{9292AA95-CEE3-46AB-A4B5-0E8E3F9130DE}" type="pres">
      <dgm:prSet presAssocID="{8F14992F-E34D-4CAC-B386-713686429A36}" presName="compNode" presStyleCnt="0"/>
      <dgm:spPr/>
    </dgm:pt>
    <dgm:pt modelId="{F942AE0F-6570-47C4-9C4D-8E7239E79BF7}" type="pres">
      <dgm:prSet presAssocID="{8F14992F-E34D-4CAC-B386-713686429A36}" presName="dummyConnPt" presStyleCnt="0"/>
      <dgm:spPr/>
    </dgm:pt>
    <dgm:pt modelId="{C9FC0E49-DD63-4DA6-AF7D-3D6DFF56D222}" type="pres">
      <dgm:prSet presAssocID="{8F14992F-E34D-4CAC-B386-713686429A36}" presName="node" presStyleLbl="node1" presStyleIdx="3" presStyleCnt="7">
        <dgm:presLayoutVars>
          <dgm:bulletEnabled val="1"/>
        </dgm:presLayoutVars>
      </dgm:prSet>
      <dgm:spPr/>
    </dgm:pt>
    <dgm:pt modelId="{BBCBF5E7-0AEB-4073-9190-9747311D0B63}" type="pres">
      <dgm:prSet presAssocID="{36723010-AF88-496F-9920-D028ABC10CD1}" presName="sibTrans" presStyleLbl="bgSibTrans2D1" presStyleIdx="3" presStyleCnt="6"/>
      <dgm:spPr/>
    </dgm:pt>
    <dgm:pt modelId="{69E6F42E-6C68-421A-AA05-06ED08130937}" type="pres">
      <dgm:prSet presAssocID="{C9BC6FD8-23CC-4423-9EAB-FEFC226FB2B8}" presName="compNode" presStyleCnt="0"/>
      <dgm:spPr/>
    </dgm:pt>
    <dgm:pt modelId="{333B9A28-470C-4504-AA10-7F07CF9C7364}" type="pres">
      <dgm:prSet presAssocID="{C9BC6FD8-23CC-4423-9EAB-FEFC226FB2B8}" presName="dummyConnPt" presStyleCnt="0"/>
      <dgm:spPr/>
    </dgm:pt>
    <dgm:pt modelId="{A40806B1-E9BC-4EAB-8885-302BF4FE6611}" type="pres">
      <dgm:prSet presAssocID="{C9BC6FD8-23CC-4423-9EAB-FEFC226FB2B8}" presName="node" presStyleLbl="node1" presStyleIdx="4" presStyleCnt="7">
        <dgm:presLayoutVars>
          <dgm:bulletEnabled val="1"/>
        </dgm:presLayoutVars>
      </dgm:prSet>
      <dgm:spPr/>
    </dgm:pt>
    <dgm:pt modelId="{17796E1F-E87A-41D8-A8D1-4D2DB88C38D4}" type="pres">
      <dgm:prSet presAssocID="{38A0CCFF-C9B8-43D6-ABDC-A784A0ABB153}" presName="sibTrans" presStyleLbl="bgSibTrans2D1" presStyleIdx="4" presStyleCnt="6"/>
      <dgm:spPr/>
    </dgm:pt>
    <dgm:pt modelId="{82BCB60D-D3C3-403B-A5C9-1CE19EF48AB6}" type="pres">
      <dgm:prSet presAssocID="{2CF1D35E-6623-4D3A-BDC3-5972C1BD448A}" presName="compNode" presStyleCnt="0"/>
      <dgm:spPr/>
    </dgm:pt>
    <dgm:pt modelId="{25E03C89-FBDF-450E-924E-71073E818A7F}" type="pres">
      <dgm:prSet presAssocID="{2CF1D35E-6623-4D3A-BDC3-5972C1BD448A}" presName="dummyConnPt" presStyleCnt="0"/>
      <dgm:spPr/>
    </dgm:pt>
    <dgm:pt modelId="{D391BCA6-02A0-4C4B-9E85-37FAD026EE3D}" type="pres">
      <dgm:prSet presAssocID="{2CF1D35E-6623-4D3A-BDC3-5972C1BD448A}" presName="node" presStyleLbl="node1" presStyleIdx="5" presStyleCnt="7">
        <dgm:presLayoutVars>
          <dgm:bulletEnabled val="1"/>
        </dgm:presLayoutVars>
      </dgm:prSet>
      <dgm:spPr/>
    </dgm:pt>
    <dgm:pt modelId="{CDD28BA8-81A5-4B21-8E46-942D2522485C}" type="pres">
      <dgm:prSet presAssocID="{CEF6F583-7F6F-4C8A-AC43-3038842A5967}" presName="sibTrans" presStyleLbl="bgSibTrans2D1" presStyleIdx="5" presStyleCnt="6"/>
      <dgm:spPr/>
    </dgm:pt>
    <dgm:pt modelId="{D7E2ABF3-4FB1-4C77-A721-810D77BF8671}" type="pres">
      <dgm:prSet presAssocID="{6FA8F67C-0619-4743-AE29-CEC13BA82B39}" presName="compNode" presStyleCnt="0"/>
      <dgm:spPr/>
    </dgm:pt>
    <dgm:pt modelId="{E8D102BB-581F-42D7-BE6C-AA9D8E60B09C}" type="pres">
      <dgm:prSet presAssocID="{6FA8F67C-0619-4743-AE29-CEC13BA82B39}" presName="dummyConnPt" presStyleCnt="0"/>
      <dgm:spPr/>
    </dgm:pt>
    <dgm:pt modelId="{5A883ED5-F9E0-412F-A91F-19E5318E9A2B}" type="pres">
      <dgm:prSet presAssocID="{6FA8F67C-0619-4743-AE29-CEC13BA82B39}" presName="node" presStyleLbl="node1" presStyleIdx="6" presStyleCnt="7">
        <dgm:presLayoutVars>
          <dgm:bulletEnabled val="1"/>
        </dgm:presLayoutVars>
      </dgm:prSet>
      <dgm:spPr/>
    </dgm:pt>
  </dgm:ptLst>
  <dgm:cxnLst>
    <dgm:cxn modelId="{1C40C70A-8BA6-4858-AF5D-9710AF843E90}" srcId="{946BF4AB-2384-458F-ABDA-7C11EE4A082D}" destId="{2CF1D35E-6623-4D3A-BDC3-5972C1BD448A}" srcOrd="5" destOrd="0" parTransId="{F464003A-089F-4FD5-B82A-F0ED0DFFD280}" sibTransId="{CEF6F583-7F6F-4C8A-AC43-3038842A5967}"/>
    <dgm:cxn modelId="{4D608110-E86B-4C22-AA6C-C2053A3E6FD8}" srcId="{946BF4AB-2384-458F-ABDA-7C11EE4A082D}" destId="{8F14992F-E34D-4CAC-B386-713686429A36}" srcOrd="3" destOrd="0" parTransId="{7A017971-3DC5-4BD9-BA71-7E24DC6A73B3}" sibTransId="{36723010-AF88-496F-9920-D028ABC10CD1}"/>
    <dgm:cxn modelId="{13513217-381C-458E-BE83-3073F124BB31}" type="presOf" srcId="{38A0CCFF-C9B8-43D6-ABDC-A784A0ABB153}" destId="{17796E1F-E87A-41D8-A8D1-4D2DB88C38D4}" srcOrd="0" destOrd="0" presId="urn:microsoft.com/office/officeart/2005/8/layout/bProcess4"/>
    <dgm:cxn modelId="{90935E17-DEF0-4D26-A3F3-91B45561D8C6}" type="presOf" srcId="{F68920F1-7D21-46C9-9F60-87ACE3B13505}" destId="{0DAC9208-0B69-4DA3-BA7D-6997FE0A3E72}" srcOrd="0" destOrd="0" presId="urn:microsoft.com/office/officeart/2005/8/layout/bProcess4"/>
    <dgm:cxn modelId="{B1E27319-50B8-4D1E-9A25-0717E2584A4A}" srcId="{946BF4AB-2384-458F-ABDA-7C11EE4A082D}" destId="{6FA8F67C-0619-4743-AE29-CEC13BA82B39}" srcOrd="6" destOrd="0" parTransId="{6E3F4CE0-E6AB-4680-AA63-1E7651775736}" sibTransId="{F7E1FA65-5B55-49C5-BFB9-E9C1F260FF0F}"/>
    <dgm:cxn modelId="{6093451C-CF1C-4B75-AE79-C72316FC54F1}" type="presOf" srcId="{D9E0FE38-751C-4E50-81EA-397591397E50}" destId="{15F312B0-28AB-432D-8414-150E89E96EEE}" srcOrd="0" destOrd="0" presId="urn:microsoft.com/office/officeart/2005/8/layout/bProcess4"/>
    <dgm:cxn modelId="{107AB45B-BD57-4739-B341-0FC31CD2328F}" type="presOf" srcId="{C9BC6FD8-23CC-4423-9EAB-FEFC226FB2B8}" destId="{A40806B1-E9BC-4EAB-8885-302BF4FE6611}" srcOrd="0" destOrd="0" presId="urn:microsoft.com/office/officeart/2005/8/layout/bProcess4"/>
    <dgm:cxn modelId="{0911F75D-2424-4358-9B2D-69CFB0658012}" type="presOf" srcId="{2CF1D35E-6623-4D3A-BDC3-5972C1BD448A}" destId="{D391BCA6-02A0-4C4B-9E85-37FAD026EE3D}" srcOrd="0" destOrd="0" presId="urn:microsoft.com/office/officeart/2005/8/layout/bProcess4"/>
    <dgm:cxn modelId="{B6B82270-E3E4-466A-9AC3-160F5C4A00D9}" type="presOf" srcId="{966FA42E-E41C-468B-B1CE-061BA9AE615F}" destId="{9C0A7426-F060-4E2F-A22E-6A7A5192F7AC}" srcOrd="0" destOrd="0" presId="urn:microsoft.com/office/officeart/2005/8/layout/bProcess4"/>
    <dgm:cxn modelId="{3F8C3D7A-8170-45AD-A651-BAF939FFCBA0}" type="presOf" srcId="{CEF6F583-7F6F-4C8A-AC43-3038842A5967}" destId="{CDD28BA8-81A5-4B21-8E46-942D2522485C}" srcOrd="0" destOrd="0" presId="urn:microsoft.com/office/officeart/2005/8/layout/bProcess4"/>
    <dgm:cxn modelId="{B99EFD7D-3E82-4A17-A9B5-115D40CDE2A1}" type="presOf" srcId="{DA21A287-FAFF-4F1F-8142-4417E06FF639}" destId="{F258EDB8-F300-4DC5-8733-F058F66E08CE}" srcOrd="0" destOrd="0" presId="urn:microsoft.com/office/officeart/2005/8/layout/bProcess4"/>
    <dgm:cxn modelId="{5DA1CB80-14B0-4CFE-A3EF-F6CDC0EDB51A}" type="presOf" srcId="{36723010-AF88-496F-9920-D028ABC10CD1}" destId="{BBCBF5E7-0AEB-4073-9190-9747311D0B63}" srcOrd="0" destOrd="0" presId="urn:microsoft.com/office/officeart/2005/8/layout/bProcess4"/>
    <dgm:cxn modelId="{C9E2C988-91B8-4996-84F3-EE5C10F45C60}" srcId="{946BF4AB-2384-458F-ABDA-7C11EE4A082D}" destId="{D9E0FE38-751C-4E50-81EA-397591397E50}" srcOrd="2" destOrd="0" parTransId="{6FA7A18A-8992-4E70-A547-60E6BB460F78}" sibTransId="{F68920F1-7D21-46C9-9F60-87ACE3B13505}"/>
    <dgm:cxn modelId="{E58F329E-6A5D-4422-A21C-AD180E76A95A}" type="presOf" srcId="{6FA8F67C-0619-4743-AE29-CEC13BA82B39}" destId="{5A883ED5-F9E0-412F-A91F-19E5318E9A2B}" srcOrd="0" destOrd="0" presId="urn:microsoft.com/office/officeart/2005/8/layout/bProcess4"/>
    <dgm:cxn modelId="{A2A6E09E-F6B3-4F96-8640-DB8F2A2BD356}" srcId="{946BF4AB-2384-458F-ABDA-7C11EE4A082D}" destId="{C9BC6FD8-23CC-4423-9EAB-FEFC226FB2B8}" srcOrd="4" destOrd="0" parTransId="{1C2A75A2-8555-4591-894F-45891D7FC50F}" sibTransId="{38A0CCFF-C9B8-43D6-ABDC-A784A0ABB153}"/>
    <dgm:cxn modelId="{671124A7-DF3D-4243-B94E-6191F4FB18B4}" type="presOf" srcId="{8F14992F-E34D-4CAC-B386-713686429A36}" destId="{C9FC0E49-DD63-4DA6-AF7D-3D6DFF56D222}" srcOrd="0" destOrd="0" presId="urn:microsoft.com/office/officeart/2005/8/layout/bProcess4"/>
    <dgm:cxn modelId="{41B87EB8-5E86-439C-AB6F-54CC49FDD9C1}" srcId="{946BF4AB-2384-458F-ABDA-7C11EE4A082D}" destId="{4CF2A061-9878-47AF-A0AC-2B49437BCD82}" srcOrd="0" destOrd="0" parTransId="{4F93CF27-A9D5-440B-A29C-AC18242A242A}" sibTransId="{966FA42E-E41C-468B-B1CE-061BA9AE615F}"/>
    <dgm:cxn modelId="{651F0FE7-2958-4FAE-AC1D-7B97F9B98781}" type="presOf" srcId="{2B110147-F4DE-4819-BD99-E78E71BFCB44}" destId="{7AADFB4D-B071-4A03-9FD4-17E0672A1EDC}" srcOrd="0" destOrd="0" presId="urn:microsoft.com/office/officeart/2005/8/layout/bProcess4"/>
    <dgm:cxn modelId="{A1874DEC-4AC6-44A3-A8D3-538E1EF7CD07}" type="presOf" srcId="{4CF2A061-9878-47AF-A0AC-2B49437BCD82}" destId="{D4D6376E-2B2F-43C3-99B7-A50047743094}" srcOrd="0" destOrd="0" presId="urn:microsoft.com/office/officeart/2005/8/layout/bProcess4"/>
    <dgm:cxn modelId="{04A9E8F2-E8C3-4B64-8365-B06F5D315491}" srcId="{946BF4AB-2384-458F-ABDA-7C11EE4A082D}" destId="{2B110147-F4DE-4819-BD99-E78E71BFCB44}" srcOrd="1" destOrd="0" parTransId="{D3E24C5D-21A5-473E-906A-E7BF8D05C0D3}" sibTransId="{DA21A287-FAFF-4F1F-8142-4417E06FF639}"/>
    <dgm:cxn modelId="{4A2A75F6-3994-4E9F-8C13-FA6BF13B089E}" type="presOf" srcId="{946BF4AB-2384-458F-ABDA-7C11EE4A082D}" destId="{98F49633-0889-4648-A960-EFFD0B668866}" srcOrd="0" destOrd="0" presId="urn:microsoft.com/office/officeart/2005/8/layout/bProcess4"/>
    <dgm:cxn modelId="{A96E775A-993D-4F6D-9C9F-B50B89546C36}" type="presParOf" srcId="{98F49633-0889-4648-A960-EFFD0B668866}" destId="{3C4D1C35-73B7-4F66-B73F-F4A289BB2D62}" srcOrd="0" destOrd="0" presId="urn:microsoft.com/office/officeart/2005/8/layout/bProcess4"/>
    <dgm:cxn modelId="{773D5924-EF5F-4DC4-A5B5-86BD638A7B7C}" type="presParOf" srcId="{3C4D1C35-73B7-4F66-B73F-F4A289BB2D62}" destId="{325DE7FB-9A7F-4022-A5CC-8EAA40951F8E}" srcOrd="0" destOrd="0" presId="urn:microsoft.com/office/officeart/2005/8/layout/bProcess4"/>
    <dgm:cxn modelId="{199E5B94-9089-453F-BBBC-BC4063C28AA3}" type="presParOf" srcId="{3C4D1C35-73B7-4F66-B73F-F4A289BB2D62}" destId="{D4D6376E-2B2F-43C3-99B7-A50047743094}" srcOrd="1" destOrd="0" presId="urn:microsoft.com/office/officeart/2005/8/layout/bProcess4"/>
    <dgm:cxn modelId="{BF52D5B2-3A87-4A2C-AEE4-86739D3930A6}" type="presParOf" srcId="{98F49633-0889-4648-A960-EFFD0B668866}" destId="{9C0A7426-F060-4E2F-A22E-6A7A5192F7AC}" srcOrd="1" destOrd="0" presId="urn:microsoft.com/office/officeart/2005/8/layout/bProcess4"/>
    <dgm:cxn modelId="{7D9AB9BA-E324-4C53-92AD-841CB297CEA2}" type="presParOf" srcId="{98F49633-0889-4648-A960-EFFD0B668866}" destId="{5030BA5E-C0CF-428B-811B-CFA86083EA8F}" srcOrd="2" destOrd="0" presId="urn:microsoft.com/office/officeart/2005/8/layout/bProcess4"/>
    <dgm:cxn modelId="{81669102-8ADF-4561-B191-D1000D0D65F7}" type="presParOf" srcId="{5030BA5E-C0CF-428B-811B-CFA86083EA8F}" destId="{11C14D07-D932-4048-A485-4E9A966F4C5A}" srcOrd="0" destOrd="0" presId="urn:microsoft.com/office/officeart/2005/8/layout/bProcess4"/>
    <dgm:cxn modelId="{506CED87-3DD6-46C0-A9F4-CD849EC69D12}" type="presParOf" srcId="{5030BA5E-C0CF-428B-811B-CFA86083EA8F}" destId="{7AADFB4D-B071-4A03-9FD4-17E0672A1EDC}" srcOrd="1" destOrd="0" presId="urn:microsoft.com/office/officeart/2005/8/layout/bProcess4"/>
    <dgm:cxn modelId="{BC7FC4FE-84C4-46B7-B1DA-3FAFA7526899}" type="presParOf" srcId="{98F49633-0889-4648-A960-EFFD0B668866}" destId="{F258EDB8-F300-4DC5-8733-F058F66E08CE}" srcOrd="3" destOrd="0" presId="urn:microsoft.com/office/officeart/2005/8/layout/bProcess4"/>
    <dgm:cxn modelId="{B4D83220-E6A2-4728-A9CD-FD1231787DD8}" type="presParOf" srcId="{98F49633-0889-4648-A960-EFFD0B668866}" destId="{2F841EFD-AEF4-499F-BC81-2CF74C6FB5DA}" srcOrd="4" destOrd="0" presId="urn:microsoft.com/office/officeart/2005/8/layout/bProcess4"/>
    <dgm:cxn modelId="{360F4A86-A26D-46E0-9840-52DA352826F8}" type="presParOf" srcId="{2F841EFD-AEF4-499F-BC81-2CF74C6FB5DA}" destId="{A594B49D-2733-4D6C-B2D7-45D35DBF22AD}" srcOrd="0" destOrd="0" presId="urn:microsoft.com/office/officeart/2005/8/layout/bProcess4"/>
    <dgm:cxn modelId="{7DDA942C-19C0-4BE0-8D7F-1F7C301E77BF}" type="presParOf" srcId="{2F841EFD-AEF4-499F-BC81-2CF74C6FB5DA}" destId="{15F312B0-28AB-432D-8414-150E89E96EEE}" srcOrd="1" destOrd="0" presId="urn:microsoft.com/office/officeart/2005/8/layout/bProcess4"/>
    <dgm:cxn modelId="{4BB36481-9452-4D4B-BFFB-938D74DC5CE1}" type="presParOf" srcId="{98F49633-0889-4648-A960-EFFD0B668866}" destId="{0DAC9208-0B69-4DA3-BA7D-6997FE0A3E72}" srcOrd="5" destOrd="0" presId="urn:microsoft.com/office/officeart/2005/8/layout/bProcess4"/>
    <dgm:cxn modelId="{4B50D50E-7799-4D01-BD4E-CDB3B9545140}" type="presParOf" srcId="{98F49633-0889-4648-A960-EFFD0B668866}" destId="{9292AA95-CEE3-46AB-A4B5-0E8E3F9130DE}" srcOrd="6" destOrd="0" presId="urn:microsoft.com/office/officeart/2005/8/layout/bProcess4"/>
    <dgm:cxn modelId="{89EE0546-42EC-4496-A3CB-8D6C5E154A1E}" type="presParOf" srcId="{9292AA95-CEE3-46AB-A4B5-0E8E3F9130DE}" destId="{F942AE0F-6570-47C4-9C4D-8E7239E79BF7}" srcOrd="0" destOrd="0" presId="urn:microsoft.com/office/officeart/2005/8/layout/bProcess4"/>
    <dgm:cxn modelId="{4BE20D83-F15F-4CB1-B100-BD88515E1291}" type="presParOf" srcId="{9292AA95-CEE3-46AB-A4B5-0E8E3F9130DE}" destId="{C9FC0E49-DD63-4DA6-AF7D-3D6DFF56D222}" srcOrd="1" destOrd="0" presId="urn:microsoft.com/office/officeart/2005/8/layout/bProcess4"/>
    <dgm:cxn modelId="{E20C807E-281C-42E8-A042-A7D3C1DD635D}" type="presParOf" srcId="{98F49633-0889-4648-A960-EFFD0B668866}" destId="{BBCBF5E7-0AEB-4073-9190-9747311D0B63}" srcOrd="7" destOrd="0" presId="urn:microsoft.com/office/officeart/2005/8/layout/bProcess4"/>
    <dgm:cxn modelId="{6FA404C0-AF45-44F8-A53A-93B9480C952E}" type="presParOf" srcId="{98F49633-0889-4648-A960-EFFD0B668866}" destId="{69E6F42E-6C68-421A-AA05-06ED08130937}" srcOrd="8" destOrd="0" presId="urn:microsoft.com/office/officeart/2005/8/layout/bProcess4"/>
    <dgm:cxn modelId="{9842CFD7-87A7-4513-BD5B-95A29900BB48}" type="presParOf" srcId="{69E6F42E-6C68-421A-AA05-06ED08130937}" destId="{333B9A28-470C-4504-AA10-7F07CF9C7364}" srcOrd="0" destOrd="0" presId="urn:microsoft.com/office/officeart/2005/8/layout/bProcess4"/>
    <dgm:cxn modelId="{9B30EC47-6EDD-4B11-A143-49893B9D5E7A}" type="presParOf" srcId="{69E6F42E-6C68-421A-AA05-06ED08130937}" destId="{A40806B1-E9BC-4EAB-8885-302BF4FE6611}" srcOrd="1" destOrd="0" presId="urn:microsoft.com/office/officeart/2005/8/layout/bProcess4"/>
    <dgm:cxn modelId="{06A1E7A4-C6A8-46B2-8D18-954B953F08AF}" type="presParOf" srcId="{98F49633-0889-4648-A960-EFFD0B668866}" destId="{17796E1F-E87A-41D8-A8D1-4D2DB88C38D4}" srcOrd="9" destOrd="0" presId="urn:microsoft.com/office/officeart/2005/8/layout/bProcess4"/>
    <dgm:cxn modelId="{EAE4E545-29E3-45D1-A134-6290702DBB22}" type="presParOf" srcId="{98F49633-0889-4648-A960-EFFD0B668866}" destId="{82BCB60D-D3C3-403B-A5C9-1CE19EF48AB6}" srcOrd="10" destOrd="0" presId="urn:microsoft.com/office/officeart/2005/8/layout/bProcess4"/>
    <dgm:cxn modelId="{8E21D788-AA38-42A4-8A78-C88CD6A5EB90}" type="presParOf" srcId="{82BCB60D-D3C3-403B-A5C9-1CE19EF48AB6}" destId="{25E03C89-FBDF-450E-924E-71073E818A7F}" srcOrd="0" destOrd="0" presId="urn:microsoft.com/office/officeart/2005/8/layout/bProcess4"/>
    <dgm:cxn modelId="{7C8D5533-74AC-4C1F-8430-DB371B265BCE}" type="presParOf" srcId="{82BCB60D-D3C3-403B-A5C9-1CE19EF48AB6}" destId="{D391BCA6-02A0-4C4B-9E85-37FAD026EE3D}" srcOrd="1" destOrd="0" presId="urn:microsoft.com/office/officeart/2005/8/layout/bProcess4"/>
    <dgm:cxn modelId="{00467922-111D-4803-A087-BDD05E9E1EF1}" type="presParOf" srcId="{98F49633-0889-4648-A960-EFFD0B668866}" destId="{CDD28BA8-81A5-4B21-8E46-942D2522485C}" srcOrd="11" destOrd="0" presId="urn:microsoft.com/office/officeart/2005/8/layout/bProcess4"/>
    <dgm:cxn modelId="{104B3E5F-E1E2-48BE-958A-F366E3DDD667}" type="presParOf" srcId="{98F49633-0889-4648-A960-EFFD0B668866}" destId="{D7E2ABF3-4FB1-4C77-A721-810D77BF8671}" srcOrd="12" destOrd="0" presId="urn:microsoft.com/office/officeart/2005/8/layout/bProcess4"/>
    <dgm:cxn modelId="{1EE0D98A-53F4-4DF0-AB86-24E8E4E70984}" type="presParOf" srcId="{D7E2ABF3-4FB1-4C77-A721-810D77BF8671}" destId="{E8D102BB-581F-42D7-BE6C-AA9D8E60B09C}" srcOrd="0" destOrd="0" presId="urn:microsoft.com/office/officeart/2005/8/layout/bProcess4"/>
    <dgm:cxn modelId="{61D62FF0-1408-4C9C-96A1-E588F1C94538}" type="presParOf" srcId="{D7E2ABF3-4FB1-4C77-A721-810D77BF8671}" destId="{5A883ED5-F9E0-412F-A91F-19E5318E9A2B}"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C45DB-10FC-4E76-B367-F55FA333205C}">
      <dsp:nvSpPr>
        <dsp:cNvPr id="0" name=""/>
        <dsp:cNvSpPr/>
      </dsp:nvSpPr>
      <dsp:spPr>
        <a:xfrm rot="16200000">
          <a:off x="-319633" y="319633"/>
          <a:ext cx="3251200" cy="2611933"/>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0" tIns="0" rIns="145957" bIns="0" numCol="1" spcCol="1270" anchor="ctr" anchorCtr="0">
          <a:noAutofit/>
        </a:bodyPr>
        <a:lstStyle/>
        <a:p>
          <a:pPr marL="0" lvl="0" indent="0" algn="ctr" defTabSz="1022350">
            <a:lnSpc>
              <a:spcPct val="90000"/>
            </a:lnSpc>
            <a:spcBef>
              <a:spcPct val="0"/>
            </a:spcBef>
            <a:spcAft>
              <a:spcPct val="35000"/>
            </a:spcAft>
            <a:buNone/>
          </a:pPr>
          <a:r>
            <a:rPr lang="en-US" sz="2300" kern="1200" dirty="0"/>
            <a:t>Views of a person whether positive or negative   </a:t>
          </a:r>
          <a:endParaRPr lang="en-IN" sz="2300" kern="1200" dirty="0"/>
        </a:p>
      </dsp:txBody>
      <dsp:txXfrm rot="5400000">
        <a:off x="1" y="650239"/>
        <a:ext cx="2611933" cy="1950720"/>
      </dsp:txXfrm>
    </dsp:sp>
    <dsp:sp modelId="{E8B7D814-74DA-4A57-AD25-99F468C94F65}">
      <dsp:nvSpPr>
        <dsp:cNvPr id="0" name=""/>
        <dsp:cNvSpPr/>
      </dsp:nvSpPr>
      <dsp:spPr>
        <a:xfrm rot="16200000">
          <a:off x="2489199" y="319633"/>
          <a:ext cx="3251200" cy="2611933"/>
        </a:xfrm>
        <a:prstGeom prst="flowChartManualOperati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0" tIns="0" rIns="145957" bIns="0" numCol="1" spcCol="1270" anchor="ctr" anchorCtr="0">
          <a:noAutofit/>
        </a:bodyPr>
        <a:lstStyle/>
        <a:p>
          <a:pPr marL="0" lvl="0" indent="0" algn="ctr" defTabSz="1022350">
            <a:lnSpc>
              <a:spcPct val="90000"/>
            </a:lnSpc>
            <a:spcBef>
              <a:spcPct val="0"/>
            </a:spcBef>
            <a:spcAft>
              <a:spcPct val="35000"/>
            </a:spcAft>
            <a:buNone/>
          </a:pPr>
          <a:r>
            <a:rPr lang="en-US" sz="2300" kern="1200" dirty="0"/>
            <a:t>Expressing favour or disfavour towards a place, person, thing</a:t>
          </a:r>
          <a:endParaRPr lang="en-IN" sz="2300" kern="1200" dirty="0"/>
        </a:p>
      </dsp:txBody>
      <dsp:txXfrm rot="5400000">
        <a:off x="2808833" y="650239"/>
        <a:ext cx="2611933" cy="1950720"/>
      </dsp:txXfrm>
    </dsp:sp>
    <dsp:sp modelId="{D3F1FDB2-3E4E-425E-BB80-9E6210D27658}">
      <dsp:nvSpPr>
        <dsp:cNvPr id="0" name=""/>
        <dsp:cNvSpPr/>
      </dsp:nvSpPr>
      <dsp:spPr>
        <a:xfrm rot="16200000">
          <a:off x="5297028" y="319633"/>
          <a:ext cx="3251200" cy="2611933"/>
        </a:xfrm>
        <a:prstGeom prst="flowChartManualOperati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0" tIns="0" rIns="145957" bIns="0" numCol="1" spcCol="1270" anchor="ctr" anchorCtr="0">
          <a:noAutofit/>
        </a:bodyPr>
        <a:lstStyle/>
        <a:p>
          <a:pPr marL="0" lvl="0" indent="0" algn="ctr" defTabSz="1022350">
            <a:lnSpc>
              <a:spcPct val="90000"/>
            </a:lnSpc>
            <a:spcBef>
              <a:spcPct val="0"/>
            </a:spcBef>
            <a:spcAft>
              <a:spcPct val="35000"/>
            </a:spcAft>
            <a:buNone/>
          </a:pPr>
          <a:r>
            <a:rPr lang="en-US" sz="2300" kern="1200" dirty="0"/>
            <a:t>Manner of thinking, feeling, or behaving that reflects a state of mind or disposition</a:t>
          </a:r>
          <a:endParaRPr lang="en-IN" sz="2300" kern="1200" dirty="0"/>
        </a:p>
      </dsp:txBody>
      <dsp:txXfrm rot="5400000">
        <a:off x="5616662" y="650239"/>
        <a:ext cx="2611933" cy="19507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A7426-F060-4E2F-A22E-6A7A5192F7AC}">
      <dsp:nvSpPr>
        <dsp:cNvPr id="0" name=""/>
        <dsp:cNvSpPr/>
      </dsp:nvSpPr>
      <dsp:spPr>
        <a:xfrm rot="5400000">
          <a:off x="366187" y="958434"/>
          <a:ext cx="1496826" cy="180608"/>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4D6376E-2B2F-43C3-99B7-A50047743094}">
      <dsp:nvSpPr>
        <dsp:cNvPr id="0" name=""/>
        <dsp:cNvSpPr/>
      </dsp:nvSpPr>
      <dsp:spPr>
        <a:xfrm>
          <a:off x="709126" y="1100"/>
          <a:ext cx="2006761" cy="120405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dirty="0">
              <a:solidFill>
                <a:srgbClr val="3B3835"/>
              </a:solidFill>
              <a:effectLst/>
              <a:latin typeface="Helvetica Neue"/>
            </a:rPr>
            <a:t>Identify Goals </a:t>
          </a:r>
          <a:endParaRPr lang="en-US" sz="2800" kern="1200" dirty="0"/>
        </a:p>
      </dsp:txBody>
      <dsp:txXfrm>
        <a:off x="744392" y="36366"/>
        <a:ext cx="1936229" cy="1133524"/>
      </dsp:txXfrm>
    </dsp:sp>
    <dsp:sp modelId="{F258EDB8-F300-4DC5-8733-F058F66E08CE}">
      <dsp:nvSpPr>
        <dsp:cNvPr id="0" name=""/>
        <dsp:cNvSpPr/>
      </dsp:nvSpPr>
      <dsp:spPr>
        <a:xfrm rot="5400000">
          <a:off x="366187" y="2463505"/>
          <a:ext cx="1496826" cy="180608"/>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ADFB4D-B071-4A03-9FD4-17E0672A1EDC}">
      <dsp:nvSpPr>
        <dsp:cNvPr id="0" name=""/>
        <dsp:cNvSpPr/>
      </dsp:nvSpPr>
      <dsp:spPr>
        <a:xfrm>
          <a:off x="709126" y="1506171"/>
          <a:ext cx="2006761" cy="120405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dirty="0">
              <a:solidFill>
                <a:srgbClr val="3B3835"/>
              </a:solidFill>
              <a:effectLst/>
              <a:latin typeface="Helvetica Neue"/>
            </a:rPr>
            <a:t>Set Objectives </a:t>
          </a:r>
          <a:endParaRPr lang="en-US" sz="2800" kern="1200" dirty="0"/>
        </a:p>
      </dsp:txBody>
      <dsp:txXfrm>
        <a:off x="744392" y="1541437"/>
        <a:ext cx="1936229" cy="1133524"/>
      </dsp:txXfrm>
    </dsp:sp>
    <dsp:sp modelId="{0DAC9208-0B69-4DA3-BA7D-6997FE0A3E72}">
      <dsp:nvSpPr>
        <dsp:cNvPr id="0" name=""/>
        <dsp:cNvSpPr/>
      </dsp:nvSpPr>
      <dsp:spPr>
        <a:xfrm>
          <a:off x="1118723" y="3216040"/>
          <a:ext cx="2660748" cy="180608"/>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F312B0-28AB-432D-8414-150E89E96EEE}">
      <dsp:nvSpPr>
        <dsp:cNvPr id="0" name=""/>
        <dsp:cNvSpPr/>
      </dsp:nvSpPr>
      <dsp:spPr>
        <a:xfrm>
          <a:off x="709126" y="3011242"/>
          <a:ext cx="2006761" cy="120405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dirty="0">
              <a:solidFill>
                <a:srgbClr val="3B3835"/>
              </a:solidFill>
              <a:effectLst/>
              <a:latin typeface="Helvetica Neue"/>
            </a:rPr>
            <a:t>List Obstacles </a:t>
          </a:r>
          <a:endParaRPr lang="en-US" sz="2800" kern="1200" dirty="0"/>
        </a:p>
      </dsp:txBody>
      <dsp:txXfrm>
        <a:off x="744392" y="3046508"/>
        <a:ext cx="1936229" cy="1133524"/>
      </dsp:txXfrm>
    </dsp:sp>
    <dsp:sp modelId="{BBCBF5E7-0AEB-4073-9190-9747311D0B63}">
      <dsp:nvSpPr>
        <dsp:cNvPr id="0" name=""/>
        <dsp:cNvSpPr/>
      </dsp:nvSpPr>
      <dsp:spPr>
        <a:xfrm rot="16200000">
          <a:off x="3035180" y="2463505"/>
          <a:ext cx="1496826" cy="180608"/>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9FC0E49-DD63-4DA6-AF7D-3D6DFF56D222}">
      <dsp:nvSpPr>
        <dsp:cNvPr id="0" name=""/>
        <dsp:cNvSpPr/>
      </dsp:nvSpPr>
      <dsp:spPr>
        <a:xfrm>
          <a:off x="3378119" y="3011242"/>
          <a:ext cx="2006761" cy="120405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dirty="0">
              <a:solidFill>
                <a:srgbClr val="3B3835"/>
              </a:solidFill>
              <a:effectLst/>
              <a:latin typeface="Helvetica Neue"/>
            </a:rPr>
            <a:t>Identify People </a:t>
          </a:r>
          <a:endParaRPr lang="en-US" sz="2800" kern="1200" dirty="0"/>
        </a:p>
      </dsp:txBody>
      <dsp:txXfrm>
        <a:off x="3413385" y="3046508"/>
        <a:ext cx="1936229" cy="1133524"/>
      </dsp:txXfrm>
    </dsp:sp>
    <dsp:sp modelId="{17796E1F-E87A-41D8-A8D1-4D2DB88C38D4}">
      <dsp:nvSpPr>
        <dsp:cNvPr id="0" name=""/>
        <dsp:cNvSpPr/>
      </dsp:nvSpPr>
      <dsp:spPr>
        <a:xfrm rot="16200000">
          <a:off x="3035180" y="958434"/>
          <a:ext cx="1496826" cy="180608"/>
        </a:xfrm>
        <a:prstGeom prst="rect">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40806B1-E9BC-4EAB-8885-302BF4FE6611}">
      <dsp:nvSpPr>
        <dsp:cNvPr id="0" name=""/>
        <dsp:cNvSpPr/>
      </dsp:nvSpPr>
      <dsp:spPr>
        <a:xfrm>
          <a:off x="3378119" y="1506171"/>
          <a:ext cx="2006761" cy="1204056"/>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dirty="0">
              <a:solidFill>
                <a:srgbClr val="3B3835"/>
              </a:solidFill>
              <a:effectLst/>
              <a:latin typeface="Helvetica Neue"/>
            </a:rPr>
            <a:t>List Skills </a:t>
          </a:r>
          <a:endParaRPr lang="en-US" sz="2800" kern="1200" dirty="0"/>
        </a:p>
      </dsp:txBody>
      <dsp:txXfrm>
        <a:off x="3413385" y="1541437"/>
        <a:ext cx="1936229" cy="1133524"/>
      </dsp:txXfrm>
    </dsp:sp>
    <dsp:sp modelId="{CDD28BA8-81A5-4B21-8E46-942D2522485C}">
      <dsp:nvSpPr>
        <dsp:cNvPr id="0" name=""/>
        <dsp:cNvSpPr/>
      </dsp:nvSpPr>
      <dsp:spPr>
        <a:xfrm>
          <a:off x="3787715" y="205898"/>
          <a:ext cx="2660748" cy="180608"/>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391BCA6-02A0-4C4B-9E85-37FAD026EE3D}">
      <dsp:nvSpPr>
        <dsp:cNvPr id="0" name=""/>
        <dsp:cNvSpPr/>
      </dsp:nvSpPr>
      <dsp:spPr>
        <a:xfrm>
          <a:off x="3378119" y="1100"/>
          <a:ext cx="2006761" cy="120405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dirty="0">
              <a:solidFill>
                <a:srgbClr val="3B3835"/>
              </a:solidFill>
              <a:effectLst/>
              <a:latin typeface="Helvetica Neue"/>
            </a:rPr>
            <a:t>Develop A Plan </a:t>
          </a:r>
          <a:endParaRPr lang="en-US" sz="2800" kern="1200" dirty="0"/>
        </a:p>
      </dsp:txBody>
      <dsp:txXfrm>
        <a:off x="3413385" y="36366"/>
        <a:ext cx="1936229" cy="1133524"/>
      </dsp:txXfrm>
    </dsp:sp>
    <dsp:sp modelId="{5A883ED5-F9E0-412F-A91F-19E5318E9A2B}">
      <dsp:nvSpPr>
        <dsp:cNvPr id="0" name=""/>
        <dsp:cNvSpPr/>
      </dsp:nvSpPr>
      <dsp:spPr>
        <a:xfrm>
          <a:off x="6047111" y="1100"/>
          <a:ext cx="2006761" cy="120405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dirty="0">
              <a:solidFill>
                <a:srgbClr val="3B3835"/>
              </a:solidFill>
              <a:effectLst/>
              <a:latin typeface="Helvetica Neue"/>
            </a:rPr>
            <a:t>List Benefits</a:t>
          </a:r>
          <a:endParaRPr lang="en-US" sz="2800" kern="1200" dirty="0"/>
        </a:p>
      </dsp:txBody>
      <dsp:txXfrm>
        <a:off x="6082377" y="36366"/>
        <a:ext cx="1936229" cy="1133524"/>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05C02605-C424-4184-9F15-85BE36A7426D}" type="datetimeFigureOut">
              <a:rPr lang="en-US" smtClean="0"/>
              <a:pPr/>
              <a:t>8/20/2022</a:t>
            </a:fld>
            <a:endParaRPr lang="en-US"/>
          </a:p>
        </p:txBody>
      </p:sp>
      <p:sp>
        <p:nvSpPr>
          <p:cNvPr id="4" name="Slide Image Placeholder 3"/>
          <p:cNvSpPr>
            <a:spLocks noGrp="1" noRot="1" noChangeAspect="1"/>
          </p:cNvSpPr>
          <p:nvPr>
            <p:ph type="sldImg" idx="2"/>
          </p:nvPr>
        </p:nvSpPr>
        <p:spPr>
          <a:xfrm>
            <a:off x="68263" y="746125"/>
            <a:ext cx="6624637" cy="3727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F599FEC7-21E3-4DE3-A707-00181775460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263" y="746125"/>
            <a:ext cx="6624637" cy="3727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29761" y="9444277"/>
            <a:ext cx="2929837" cy="496650"/>
          </a:xfrm>
          <a:prstGeom prst="rect">
            <a:avLst/>
          </a:prstGeom>
        </p:spPr>
        <p:txBody>
          <a:bodyPr/>
          <a:lstStyle/>
          <a:p>
            <a:pPr>
              <a:defRPr/>
            </a:pPr>
            <a:fld id="{3E74D8E1-95FD-4E1E-B0BE-35A94FD31AD0}" type="slidenum">
              <a:rPr lang="en-MY" smtClean="0"/>
              <a:pPr>
                <a:defRPr/>
              </a:pPr>
              <a:t>51</a:t>
            </a:fld>
            <a:endParaRPr lang="en-MY"/>
          </a:p>
        </p:txBody>
      </p:sp>
    </p:spTree>
    <p:extLst>
      <p:ext uri="{BB962C8B-B14F-4D97-AF65-F5344CB8AC3E}">
        <p14:creationId xmlns:p14="http://schemas.microsoft.com/office/powerpoint/2010/main" val="2793197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263" y="746125"/>
            <a:ext cx="6624637" cy="3727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599FEC7-21E3-4DE3-A707-00181775460F}" type="slidenum">
              <a:rPr lang="en-US" smtClean="0"/>
              <a:pPr/>
              <a:t>119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095AFEB-591B-448A-A746-8035E04CC9CA}" type="datetimeFigureOut">
              <a:rPr lang="en-US" smtClean="0"/>
              <a:pPr/>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9B0BC-6344-4599-B428-7FE9ECB777B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95AFEB-591B-448A-A746-8035E04CC9CA}" type="datetimeFigureOut">
              <a:rPr lang="en-US" smtClean="0"/>
              <a:pPr/>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9B0BC-6344-4599-B428-7FE9ECB777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095AFEB-591B-448A-A746-8035E04CC9CA}" type="datetimeFigureOut">
              <a:rPr lang="en-US" smtClean="0"/>
              <a:pPr/>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9B0BC-6344-4599-B428-7FE9ECB777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4" y="1085850"/>
            <a:ext cx="3154787" cy="1142621"/>
          </a:xfrm>
        </p:spPr>
        <p:txBody>
          <a:bodyPr anchor="ctr" anchorCtr="0">
            <a:noAutofit/>
          </a:bodyPr>
          <a:lstStyle>
            <a:lvl1pPr>
              <a:lnSpc>
                <a:spcPct val="90000"/>
              </a:lnSpc>
              <a:defRPr sz="4800"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417213" y="4222856"/>
            <a:ext cx="3154788" cy="346249"/>
          </a:xfrm>
          <a:prstGeom prst="rect">
            <a:avLst/>
          </a:prstGeo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417214" y="3120390"/>
            <a:ext cx="6656137" cy="955904"/>
          </a:xfrm>
          <a:prstGeom prst="rect">
            <a:avLst/>
          </a:prstGeo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Tree>
    <p:extLst>
      <p:ext uri="{BB962C8B-B14F-4D97-AF65-F5344CB8AC3E}">
        <p14:creationId xmlns:p14="http://schemas.microsoft.com/office/powerpoint/2010/main" val="20800121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95AFEB-591B-448A-A746-8035E04CC9CA}" type="datetimeFigureOut">
              <a:rPr lang="en-US" smtClean="0"/>
              <a:pPr/>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9B0BC-6344-4599-B428-7FE9ECB777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95AFEB-591B-448A-A746-8035E04CC9CA}" type="datetimeFigureOut">
              <a:rPr lang="en-US" smtClean="0"/>
              <a:pPr/>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9B0BC-6344-4599-B428-7FE9ECB777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95AFEB-591B-448A-A746-8035E04CC9CA}" type="datetimeFigureOut">
              <a:rPr lang="en-US" smtClean="0"/>
              <a:pPr/>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9B0BC-6344-4599-B428-7FE9ECB777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95AFEB-591B-448A-A746-8035E04CC9CA}" type="datetimeFigureOut">
              <a:rPr lang="en-US" smtClean="0"/>
              <a:pPr/>
              <a:t>8/20/2022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B9B0BC-6344-4599-B428-7FE9ECB777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95AFEB-591B-448A-A746-8035E04CC9CA}" type="datetimeFigureOut">
              <a:rPr lang="en-US" smtClean="0"/>
              <a:pPr/>
              <a:t>8/20/2022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B9B0BC-6344-4599-B428-7FE9ECB777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95AFEB-591B-448A-A746-8035E04CC9CA}" type="datetimeFigureOut">
              <a:rPr lang="en-US" smtClean="0"/>
              <a:pPr/>
              <a:t>8/20/2022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B9B0BC-6344-4599-B428-7FE9ECB777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95AFEB-591B-448A-A746-8035E04CC9CA}" type="datetimeFigureOut">
              <a:rPr lang="en-US" smtClean="0"/>
              <a:pPr/>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9B0BC-6344-4599-B428-7FE9ECB777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95AFEB-591B-448A-A746-8035E04CC9CA}" type="datetimeFigureOut">
              <a:rPr lang="en-US" smtClean="0"/>
              <a:pPr/>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9B0BC-6344-4599-B428-7FE9ECB777B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095AFEB-591B-448A-A746-8035E04CC9CA}" type="datetimeFigureOut">
              <a:rPr lang="en-US" smtClean="0"/>
              <a:pPr/>
              <a:t>8/20/2022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5B9B0BC-6344-4599-B428-7FE9ECB777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verywellmind.com/albert-bandura-quotes-2795687"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1.wmf"/><Relationship Id="rId4" Type="http://schemas.openxmlformats.org/officeDocument/2006/relationships/image" Target="../media/image10.wmf"/></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www.beapplied.com/post/unconscious-bias-explained-and-how-it-affects-hiring"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www.slideshare.net/sarunbaidya/attitude-43887539?qid=de5fbe92-251b-4973-b8f6-3501b4573951&amp;v=&amp;b=&amp;from_search=2"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AADC-B04B-4544-8768-D4329D8A6A3D}"/>
              </a:ext>
            </a:extLst>
          </p:cNvPr>
          <p:cNvSpPr>
            <a:spLocks noGrp="1"/>
          </p:cNvSpPr>
          <p:nvPr>
            <p:ph type="ctrTitle"/>
          </p:nvPr>
        </p:nvSpPr>
        <p:spPr/>
        <p:txBody>
          <a:bodyPr/>
          <a:lstStyle/>
          <a:p>
            <a:r>
              <a:rPr lang="en-US" dirty="0"/>
              <a:t>Self Development</a:t>
            </a:r>
          </a:p>
        </p:txBody>
      </p:sp>
      <p:sp>
        <p:nvSpPr>
          <p:cNvPr id="3" name="Subtitle 2">
            <a:extLst>
              <a:ext uri="{FF2B5EF4-FFF2-40B4-BE49-F238E27FC236}">
                <a16:creationId xmlns:a16="http://schemas.microsoft.com/office/drawing/2014/main" id="{599E78C9-ADF5-4543-A560-55C2AF413770}"/>
              </a:ext>
            </a:extLst>
          </p:cNvPr>
          <p:cNvSpPr>
            <a:spLocks noGrp="1"/>
          </p:cNvSpPr>
          <p:nvPr>
            <p:ph type="subTitle" idx="1"/>
          </p:nvPr>
        </p:nvSpPr>
        <p:spPr>
          <a:xfrm>
            <a:off x="1371600" y="2700338"/>
            <a:ext cx="6400800" cy="1528762"/>
          </a:xfrm>
        </p:spPr>
        <p:txBody>
          <a:bodyPr>
            <a:normAutofit fontScale="32500" lnSpcReduction="20000"/>
          </a:bodyPr>
          <a:lstStyle/>
          <a:p>
            <a:r>
              <a:rPr lang="en-US" sz="4400" dirty="0">
                <a:solidFill>
                  <a:schemeClr val="tx1"/>
                </a:solidFill>
                <a:latin typeface="+mj-lt"/>
                <a:ea typeface="+mj-ea"/>
                <a:cs typeface="+mj-cs"/>
              </a:rPr>
              <a:t>Self Esteem</a:t>
            </a:r>
          </a:p>
          <a:p>
            <a:r>
              <a:rPr lang="en-US" sz="4400" dirty="0">
                <a:solidFill>
                  <a:schemeClr val="tx1"/>
                </a:solidFill>
                <a:latin typeface="+mj-lt"/>
                <a:ea typeface="+mj-ea"/>
                <a:cs typeface="+mj-cs"/>
              </a:rPr>
              <a:t>Values and Belief</a:t>
            </a:r>
          </a:p>
          <a:p>
            <a:r>
              <a:rPr lang="en-US" sz="4400" dirty="0">
                <a:solidFill>
                  <a:schemeClr val="tx1"/>
                </a:solidFill>
                <a:latin typeface="+mj-lt"/>
                <a:ea typeface="+mj-ea"/>
                <a:cs typeface="+mj-cs"/>
              </a:rPr>
              <a:t>Perception</a:t>
            </a:r>
          </a:p>
          <a:p>
            <a:r>
              <a:rPr lang="en-US" sz="4400" dirty="0">
                <a:solidFill>
                  <a:schemeClr val="tx1"/>
                </a:solidFill>
                <a:latin typeface="+mj-lt"/>
                <a:ea typeface="+mj-ea"/>
                <a:cs typeface="+mj-cs"/>
              </a:rPr>
              <a:t>Attitude</a:t>
            </a:r>
          </a:p>
          <a:p>
            <a:r>
              <a:rPr lang="en-US" sz="4400" dirty="0">
                <a:solidFill>
                  <a:schemeClr val="tx1"/>
                </a:solidFill>
                <a:latin typeface="+mj-lt"/>
                <a:ea typeface="+mj-ea"/>
                <a:cs typeface="+mj-cs"/>
              </a:rPr>
              <a:t>Personal Memory</a:t>
            </a:r>
          </a:p>
          <a:p>
            <a:r>
              <a:rPr lang="en-US" sz="4400" dirty="0">
                <a:solidFill>
                  <a:schemeClr val="tx1"/>
                </a:solidFill>
                <a:latin typeface="+mj-lt"/>
                <a:ea typeface="+mj-ea"/>
                <a:cs typeface="+mj-cs"/>
              </a:rPr>
              <a:t>Personal Goal Setting</a:t>
            </a:r>
          </a:p>
        </p:txBody>
      </p:sp>
    </p:spTree>
    <p:extLst>
      <p:ext uri="{BB962C8B-B14F-4D97-AF65-F5344CB8AC3E}">
        <p14:creationId xmlns:p14="http://schemas.microsoft.com/office/powerpoint/2010/main" val="116092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1E8D2-4A8B-A293-B169-126CF5F41D90}"/>
              </a:ext>
            </a:extLst>
          </p:cNvPr>
          <p:cNvSpPr>
            <a:spLocks noGrp="1"/>
          </p:cNvSpPr>
          <p:nvPr>
            <p:ph type="title"/>
          </p:nvPr>
        </p:nvSpPr>
        <p:spPr/>
        <p:txBody>
          <a:bodyPr/>
          <a:lstStyle/>
          <a:p>
            <a:r>
              <a:rPr lang="en-US" dirty="0"/>
              <a:t>Self-Esteem</a:t>
            </a:r>
            <a:endParaRPr lang="en-IN" dirty="0"/>
          </a:p>
        </p:txBody>
      </p:sp>
      <p:sp>
        <p:nvSpPr>
          <p:cNvPr id="3" name="Content Placeholder 2">
            <a:extLst>
              <a:ext uri="{FF2B5EF4-FFF2-40B4-BE49-F238E27FC236}">
                <a16:creationId xmlns:a16="http://schemas.microsoft.com/office/drawing/2014/main" id="{CE0953D9-DFAB-B035-9663-974A9170CBF2}"/>
              </a:ext>
            </a:extLst>
          </p:cNvPr>
          <p:cNvSpPr>
            <a:spLocks noGrp="1"/>
          </p:cNvSpPr>
          <p:nvPr>
            <p:ph idx="1"/>
          </p:nvPr>
        </p:nvSpPr>
        <p:spPr/>
        <p:txBody>
          <a:bodyPr>
            <a:normAutofit fontScale="92500" lnSpcReduction="20000"/>
          </a:bodyPr>
          <a:lstStyle/>
          <a:p>
            <a:pPr marL="0" indent="0">
              <a:buNone/>
            </a:pPr>
            <a:r>
              <a:rPr lang="en-US" sz="2400" b="1" i="0" dirty="0">
                <a:solidFill>
                  <a:srgbClr val="000000"/>
                </a:solidFill>
                <a:effectLst/>
              </a:rPr>
              <a:t>High self-esteem</a:t>
            </a:r>
          </a:p>
          <a:p>
            <a:r>
              <a:rPr lang="en-US" sz="2400" b="0" i="0" dirty="0">
                <a:solidFill>
                  <a:srgbClr val="000000"/>
                </a:solidFill>
                <a:effectLst/>
              </a:rPr>
              <a:t>People who have high self-esteem tend to love and accept themselves. </a:t>
            </a:r>
          </a:p>
          <a:p>
            <a:r>
              <a:rPr lang="en-US" sz="2400" b="0" i="0" dirty="0">
                <a:solidFill>
                  <a:srgbClr val="000000"/>
                </a:solidFill>
                <a:effectLst/>
              </a:rPr>
              <a:t>They believe in themselves and their abilities.</a:t>
            </a:r>
          </a:p>
          <a:p>
            <a:r>
              <a:rPr lang="en-US" sz="2400" b="0" i="0" dirty="0">
                <a:solidFill>
                  <a:srgbClr val="000000"/>
                </a:solidFill>
                <a:effectLst/>
              </a:rPr>
              <a:t> They have the confidence that whatever challenges might come, they will be able to surpass it.</a:t>
            </a:r>
          </a:p>
          <a:p>
            <a:r>
              <a:rPr lang="en-US" sz="2400" b="0" i="0" dirty="0">
                <a:solidFill>
                  <a:srgbClr val="000000"/>
                </a:solidFill>
                <a:effectLst/>
              </a:rPr>
              <a:t> Some of the benefits of high self-esteem include being able to be yourself without the fear of being judged, readiness to accept new challenges, not always searching for approval from other people, and readiness to learn new things as you accept that you do not know everything and also take corrective criticism.</a:t>
            </a:r>
            <a:endParaRPr lang="en-IN" sz="2400" dirty="0"/>
          </a:p>
        </p:txBody>
      </p:sp>
    </p:spTree>
    <p:extLst>
      <p:ext uri="{BB962C8B-B14F-4D97-AF65-F5344CB8AC3E}">
        <p14:creationId xmlns:p14="http://schemas.microsoft.com/office/powerpoint/2010/main" val="4777202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396AE-E827-480E-A20B-7677431D87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AF74A0-C122-47C8-BC3F-4DC410C37A4B}"/>
              </a:ext>
            </a:extLst>
          </p:cNvPr>
          <p:cNvSpPr>
            <a:spLocks noGrp="1"/>
          </p:cNvSpPr>
          <p:nvPr>
            <p:ph idx="1"/>
          </p:nvPr>
        </p:nvSpPr>
        <p:spPr/>
        <p:txBody>
          <a:bodyPr/>
          <a:lstStyle/>
          <a:p>
            <a:endParaRPr lang="en-US"/>
          </a:p>
        </p:txBody>
      </p:sp>
      <p:pic>
        <p:nvPicPr>
          <p:cNvPr id="4" name="Picture 4" descr="*Sensory Memory&#10;-is the shortest-term element of memory.&#10;-The ability to look at an item for a second and&#10;then remember wh...">
            <a:extLst>
              <a:ext uri="{FF2B5EF4-FFF2-40B4-BE49-F238E27FC236}">
                <a16:creationId xmlns:a16="http://schemas.microsoft.com/office/drawing/2014/main" id="{9AFB6EE0-2D45-441A-BFD8-FCCF5728A5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593"/>
          <a:stretch/>
        </p:blipFill>
        <p:spPr bwMode="auto">
          <a:xfrm>
            <a:off x="0" y="1"/>
            <a:ext cx="9144000" cy="5238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68198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1B224-5952-4160-9B17-9B44ED042961}"/>
              </a:ext>
            </a:extLst>
          </p:cNvPr>
          <p:cNvSpPr>
            <a:spLocks noGrp="1"/>
          </p:cNvSpPr>
          <p:nvPr>
            <p:ph type="title"/>
          </p:nvPr>
        </p:nvSpPr>
        <p:spPr/>
        <p:txBody>
          <a:bodyPr/>
          <a:lstStyle/>
          <a:p>
            <a:r>
              <a:rPr lang="en-US" dirty="0"/>
              <a:t>5 Types of Memory</a:t>
            </a:r>
          </a:p>
        </p:txBody>
      </p:sp>
      <p:sp>
        <p:nvSpPr>
          <p:cNvPr id="3" name="Content Placeholder 2">
            <a:extLst>
              <a:ext uri="{FF2B5EF4-FFF2-40B4-BE49-F238E27FC236}">
                <a16:creationId xmlns:a16="http://schemas.microsoft.com/office/drawing/2014/main" id="{3D4A2F43-C1A8-46F7-8254-E0ED4317999F}"/>
              </a:ext>
            </a:extLst>
          </p:cNvPr>
          <p:cNvSpPr>
            <a:spLocks noGrp="1"/>
          </p:cNvSpPr>
          <p:nvPr>
            <p:ph idx="1"/>
          </p:nvPr>
        </p:nvSpPr>
        <p:spPr>
          <a:xfrm>
            <a:off x="457200" y="1200151"/>
            <a:ext cx="8229600" cy="3737370"/>
          </a:xfrm>
        </p:spPr>
        <p:txBody>
          <a:bodyPr>
            <a:normAutofit fontScale="70000" lnSpcReduction="20000"/>
          </a:bodyPr>
          <a:lstStyle/>
          <a:p>
            <a:r>
              <a:rPr lang="en-US" b="0" i="0" dirty="0">
                <a:solidFill>
                  <a:srgbClr val="3B3835"/>
                </a:solidFill>
                <a:effectLst/>
                <a:latin typeface="Helvetica Neue"/>
              </a:rPr>
              <a:t>Episodic- comprised of reconstruction of past experiences, including sensations, emotions. They usually unfold like movies and are experiences by one’s point of view </a:t>
            </a:r>
          </a:p>
          <a:p>
            <a:r>
              <a:rPr lang="en-US" b="0" i="0" dirty="0">
                <a:solidFill>
                  <a:srgbClr val="3B3835"/>
                </a:solidFill>
                <a:effectLst/>
                <a:latin typeface="Helvetica Neue"/>
              </a:rPr>
              <a:t>Semantic- is non-personal, factual knowledge that stands alone </a:t>
            </a:r>
          </a:p>
          <a:p>
            <a:r>
              <a:rPr lang="en-US" b="0" i="0" dirty="0">
                <a:solidFill>
                  <a:srgbClr val="3B3835"/>
                </a:solidFill>
                <a:effectLst/>
                <a:latin typeface="Helvetica Neue"/>
              </a:rPr>
              <a:t>Working Memory- the capacity to hold information long enough to use it </a:t>
            </a:r>
          </a:p>
          <a:p>
            <a:r>
              <a:rPr lang="en-US" b="0" i="0" dirty="0">
                <a:solidFill>
                  <a:srgbClr val="3B3835"/>
                </a:solidFill>
                <a:effectLst/>
                <a:latin typeface="Helvetica Neue"/>
              </a:rPr>
              <a:t>Procedural “body ” – comprised from learning actions like walking, swimming, riding a bike </a:t>
            </a:r>
          </a:p>
          <a:p>
            <a:r>
              <a:rPr lang="en-US" b="0" i="0" dirty="0">
                <a:solidFill>
                  <a:srgbClr val="3B3835"/>
                </a:solidFill>
                <a:effectLst/>
                <a:latin typeface="Helvetica Neue"/>
              </a:rPr>
              <a:t>Implicit – we don’t know that we have it, they affect our actions in subtle ways like; you may dislike a new person because they remind you of someone else .</a:t>
            </a:r>
            <a:endParaRPr lang="en-US" dirty="0"/>
          </a:p>
        </p:txBody>
      </p:sp>
    </p:spTree>
    <p:extLst>
      <p:ext uri="{BB962C8B-B14F-4D97-AF65-F5344CB8AC3E}">
        <p14:creationId xmlns:p14="http://schemas.microsoft.com/office/powerpoint/2010/main" val="183696749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DEDFC-8602-4A3B-911E-9E3C01AA6E53}"/>
              </a:ext>
            </a:extLst>
          </p:cNvPr>
          <p:cNvSpPr>
            <a:spLocks noGrp="1"/>
          </p:cNvSpPr>
          <p:nvPr>
            <p:ph type="title"/>
          </p:nvPr>
        </p:nvSpPr>
        <p:spPr/>
        <p:txBody>
          <a:bodyPr/>
          <a:lstStyle/>
          <a:p>
            <a:r>
              <a:rPr lang="en-US" dirty="0"/>
              <a:t>Memory Retrieval</a:t>
            </a:r>
          </a:p>
        </p:txBody>
      </p:sp>
      <p:sp>
        <p:nvSpPr>
          <p:cNvPr id="3" name="Content Placeholder 2">
            <a:extLst>
              <a:ext uri="{FF2B5EF4-FFF2-40B4-BE49-F238E27FC236}">
                <a16:creationId xmlns:a16="http://schemas.microsoft.com/office/drawing/2014/main" id="{4D406838-B8AC-43D0-9076-DA60D71C4C76}"/>
              </a:ext>
            </a:extLst>
          </p:cNvPr>
          <p:cNvSpPr>
            <a:spLocks noGrp="1"/>
          </p:cNvSpPr>
          <p:nvPr>
            <p:ph idx="1"/>
          </p:nvPr>
        </p:nvSpPr>
        <p:spPr/>
        <p:txBody>
          <a:bodyPr>
            <a:normAutofit fontScale="85000" lnSpcReduction="10000"/>
          </a:bodyPr>
          <a:lstStyle/>
          <a:p>
            <a:r>
              <a:rPr lang="en-US" b="0" i="0" dirty="0">
                <a:solidFill>
                  <a:srgbClr val="3B3835"/>
                </a:solidFill>
                <a:effectLst/>
                <a:latin typeface="Helvetica Neue"/>
              </a:rPr>
              <a:t>Once information has been encoded and stored in memory, it must be retrieved in order to be used. There are four basic ways in which information can be pulled from long-term memory </a:t>
            </a:r>
          </a:p>
          <a:p>
            <a:r>
              <a:rPr lang="en-US" b="0" i="0" dirty="0">
                <a:solidFill>
                  <a:srgbClr val="3B3835"/>
                </a:solidFill>
                <a:effectLst/>
                <a:latin typeface="Helvetica Neue"/>
              </a:rPr>
              <a:t>Recall </a:t>
            </a:r>
          </a:p>
          <a:p>
            <a:r>
              <a:rPr lang="en-US" b="0" i="0" dirty="0">
                <a:solidFill>
                  <a:srgbClr val="3B3835"/>
                </a:solidFill>
                <a:effectLst/>
                <a:latin typeface="Helvetica Neue"/>
              </a:rPr>
              <a:t>Recollection </a:t>
            </a:r>
          </a:p>
          <a:p>
            <a:r>
              <a:rPr lang="en-US" b="0" i="0" dirty="0">
                <a:solidFill>
                  <a:srgbClr val="3B3835"/>
                </a:solidFill>
                <a:effectLst/>
                <a:latin typeface="Helvetica Neue"/>
              </a:rPr>
              <a:t>Recognition </a:t>
            </a:r>
          </a:p>
          <a:p>
            <a:r>
              <a:rPr lang="en-US" b="0" i="0" dirty="0">
                <a:solidFill>
                  <a:srgbClr val="3B3835"/>
                </a:solidFill>
                <a:effectLst/>
                <a:latin typeface="Helvetica Neue"/>
              </a:rPr>
              <a:t>Relearning</a:t>
            </a:r>
            <a:endParaRPr lang="en-US" dirty="0"/>
          </a:p>
        </p:txBody>
      </p:sp>
    </p:spTree>
    <p:extLst>
      <p:ext uri="{BB962C8B-B14F-4D97-AF65-F5344CB8AC3E}">
        <p14:creationId xmlns:p14="http://schemas.microsoft.com/office/powerpoint/2010/main" val="40602442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5664E-EF6B-48BD-B0FA-69DF0AE5F067}"/>
              </a:ext>
            </a:extLst>
          </p:cNvPr>
          <p:cNvSpPr>
            <a:spLocks noGrp="1"/>
          </p:cNvSpPr>
          <p:nvPr>
            <p:ph type="title"/>
          </p:nvPr>
        </p:nvSpPr>
        <p:spPr/>
        <p:txBody>
          <a:bodyPr/>
          <a:lstStyle/>
          <a:p>
            <a:r>
              <a:rPr lang="en-US" b="0" i="0" dirty="0">
                <a:solidFill>
                  <a:srgbClr val="3B3835"/>
                </a:solidFill>
                <a:effectLst/>
                <a:latin typeface="Helvetica Neue"/>
              </a:rPr>
              <a:t>Memory Recall/Retrieval</a:t>
            </a:r>
            <a:endParaRPr lang="en-US" dirty="0"/>
          </a:p>
        </p:txBody>
      </p:sp>
      <p:sp>
        <p:nvSpPr>
          <p:cNvPr id="3" name="Content Placeholder 2">
            <a:extLst>
              <a:ext uri="{FF2B5EF4-FFF2-40B4-BE49-F238E27FC236}">
                <a16:creationId xmlns:a16="http://schemas.microsoft.com/office/drawing/2014/main" id="{D406EA91-A107-4269-B607-673FF683B8D8}"/>
              </a:ext>
            </a:extLst>
          </p:cNvPr>
          <p:cNvSpPr>
            <a:spLocks noGrp="1"/>
          </p:cNvSpPr>
          <p:nvPr>
            <p:ph idx="1"/>
          </p:nvPr>
        </p:nvSpPr>
        <p:spPr/>
        <p:txBody>
          <a:bodyPr>
            <a:normAutofit fontScale="92500"/>
          </a:bodyPr>
          <a:lstStyle/>
          <a:p>
            <a:r>
              <a:rPr lang="en-US" b="0" i="0" dirty="0">
                <a:solidFill>
                  <a:srgbClr val="3B3835"/>
                </a:solidFill>
                <a:effectLst/>
                <a:latin typeface="Helvetica Neue"/>
              </a:rPr>
              <a:t>Retrieval, recall or recollection: </a:t>
            </a:r>
          </a:p>
          <a:p>
            <a:pPr lvl="1"/>
            <a:r>
              <a:rPr lang="en-US" b="0" i="0" dirty="0">
                <a:solidFill>
                  <a:srgbClr val="3B3835"/>
                </a:solidFill>
                <a:effectLst/>
                <a:latin typeface="Helvetica Neue"/>
              </a:rPr>
              <a:t>calling back the stored information in response to some cue for use in a process or activity previously encoded and stored in the brain. </a:t>
            </a:r>
          </a:p>
          <a:p>
            <a:r>
              <a:rPr lang="en-US" b="0" i="0" dirty="0">
                <a:solidFill>
                  <a:srgbClr val="3B3835"/>
                </a:solidFill>
                <a:effectLst/>
                <a:latin typeface="Helvetica Neue"/>
              </a:rPr>
              <a:t>During recall, the brain "replays" a pattern of neural activity that was originally generated in response to a particular event</a:t>
            </a:r>
            <a:endParaRPr lang="en-US" dirty="0"/>
          </a:p>
        </p:txBody>
      </p:sp>
    </p:spTree>
    <p:extLst>
      <p:ext uri="{BB962C8B-B14F-4D97-AF65-F5344CB8AC3E}">
        <p14:creationId xmlns:p14="http://schemas.microsoft.com/office/powerpoint/2010/main" val="11400410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D4FD-44DC-4938-9990-1B08B7718406}"/>
              </a:ext>
            </a:extLst>
          </p:cNvPr>
          <p:cNvSpPr>
            <a:spLocks noGrp="1"/>
          </p:cNvSpPr>
          <p:nvPr>
            <p:ph type="title"/>
          </p:nvPr>
        </p:nvSpPr>
        <p:spPr/>
        <p:txBody>
          <a:bodyPr/>
          <a:lstStyle/>
          <a:p>
            <a:r>
              <a:rPr lang="en-US" b="0" i="0" dirty="0">
                <a:solidFill>
                  <a:srgbClr val="3B3835"/>
                </a:solidFill>
                <a:effectLst/>
                <a:latin typeface="Helvetica Neue"/>
              </a:rPr>
              <a:t>Why Do We Forget?</a:t>
            </a:r>
            <a:endParaRPr lang="en-US" dirty="0"/>
          </a:p>
        </p:txBody>
      </p:sp>
      <p:sp>
        <p:nvSpPr>
          <p:cNvPr id="3" name="Content Placeholder 2">
            <a:extLst>
              <a:ext uri="{FF2B5EF4-FFF2-40B4-BE49-F238E27FC236}">
                <a16:creationId xmlns:a16="http://schemas.microsoft.com/office/drawing/2014/main" id="{9707AF22-C5FA-4F57-858B-CA1DAC945C7B}"/>
              </a:ext>
            </a:extLst>
          </p:cNvPr>
          <p:cNvSpPr>
            <a:spLocks noGrp="1"/>
          </p:cNvSpPr>
          <p:nvPr>
            <p:ph idx="1"/>
          </p:nvPr>
        </p:nvSpPr>
        <p:spPr>
          <a:xfrm>
            <a:off x="457200" y="1200150"/>
            <a:ext cx="8229600" cy="3886199"/>
          </a:xfrm>
        </p:spPr>
        <p:txBody>
          <a:bodyPr>
            <a:normAutofit fontScale="62500" lnSpcReduction="20000"/>
          </a:bodyPr>
          <a:lstStyle/>
          <a:p>
            <a:pPr marL="0" indent="0">
              <a:buNone/>
            </a:pPr>
            <a:r>
              <a:rPr lang="en-US" b="0" i="0" dirty="0">
                <a:solidFill>
                  <a:srgbClr val="3B3835"/>
                </a:solidFill>
                <a:effectLst/>
                <a:latin typeface="Helvetica Neue"/>
              </a:rPr>
              <a:t>Five Key Theories </a:t>
            </a:r>
          </a:p>
          <a:p>
            <a:r>
              <a:rPr lang="en-US" b="0" i="0" dirty="0">
                <a:solidFill>
                  <a:srgbClr val="3B3835"/>
                </a:solidFill>
                <a:effectLst/>
                <a:latin typeface="Helvetica Neue"/>
              </a:rPr>
              <a:t>Decay:</a:t>
            </a:r>
          </a:p>
          <a:p>
            <a:pPr lvl="1"/>
            <a:r>
              <a:rPr lang="en-US" b="0" i="0" dirty="0">
                <a:solidFill>
                  <a:srgbClr val="3B3835"/>
                </a:solidFill>
                <a:effectLst/>
                <a:latin typeface="Helvetica Neue"/>
              </a:rPr>
              <a:t>memory degrades with time</a:t>
            </a:r>
          </a:p>
          <a:p>
            <a:r>
              <a:rPr lang="en-US" b="0" i="0" dirty="0">
                <a:solidFill>
                  <a:srgbClr val="3B3835"/>
                </a:solidFill>
                <a:effectLst/>
                <a:latin typeface="Helvetica Neue"/>
              </a:rPr>
              <a:t>Interference </a:t>
            </a:r>
          </a:p>
          <a:p>
            <a:pPr lvl="1"/>
            <a:r>
              <a:rPr lang="en-US" b="0" i="0" dirty="0">
                <a:solidFill>
                  <a:srgbClr val="3B3835"/>
                </a:solidFill>
                <a:effectLst/>
                <a:latin typeface="Helvetica Neue"/>
              </a:rPr>
              <a:t>one memory competes (interferes) with another</a:t>
            </a:r>
          </a:p>
          <a:p>
            <a:r>
              <a:rPr lang="en-US" b="0" i="0" dirty="0">
                <a:solidFill>
                  <a:srgbClr val="3B3835"/>
                </a:solidFill>
                <a:effectLst/>
                <a:latin typeface="Helvetica Neue"/>
              </a:rPr>
              <a:t>Motivated Forgetting </a:t>
            </a:r>
          </a:p>
          <a:p>
            <a:pPr lvl="1"/>
            <a:r>
              <a:rPr lang="en-US" b="0" i="0" dirty="0">
                <a:solidFill>
                  <a:srgbClr val="3B3835"/>
                </a:solidFill>
                <a:effectLst/>
                <a:latin typeface="Helvetica Neue"/>
              </a:rPr>
              <a:t>motivation to forget unpleasant, painful, threatening, or embarrassing memories</a:t>
            </a:r>
          </a:p>
          <a:p>
            <a:r>
              <a:rPr lang="en-US" b="0" i="0" dirty="0">
                <a:solidFill>
                  <a:srgbClr val="3B3835"/>
                </a:solidFill>
                <a:effectLst/>
                <a:latin typeface="Helvetica Neue"/>
              </a:rPr>
              <a:t>Encoding Failure </a:t>
            </a:r>
          </a:p>
          <a:p>
            <a:pPr lvl="1"/>
            <a:r>
              <a:rPr lang="en-US" b="0" i="0" dirty="0">
                <a:solidFill>
                  <a:srgbClr val="3B3835"/>
                </a:solidFill>
                <a:effectLst/>
                <a:latin typeface="Helvetica Neue"/>
              </a:rPr>
              <a:t>information in STM is not encoded in LTM </a:t>
            </a:r>
          </a:p>
          <a:p>
            <a:r>
              <a:rPr lang="en-US" b="0" i="0" dirty="0">
                <a:solidFill>
                  <a:srgbClr val="3B3835"/>
                </a:solidFill>
                <a:effectLst/>
                <a:latin typeface="Helvetica Neue"/>
              </a:rPr>
              <a:t>Retrieval Failure</a:t>
            </a:r>
          </a:p>
          <a:p>
            <a:pPr lvl="1"/>
            <a:r>
              <a:rPr lang="en-US" b="0" i="0" dirty="0">
                <a:solidFill>
                  <a:srgbClr val="3B3835"/>
                </a:solidFill>
                <a:effectLst/>
                <a:latin typeface="Helvetica Neue"/>
              </a:rPr>
              <a:t>memories stored in LTM are momentarily inaccessible (tip-of-the- tongue phenomenon) </a:t>
            </a:r>
            <a:endParaRPr lang="en-US" dirty="0"/>
          </a:p>
        </p:txBody>
      </p:sp>
    </p:spTree>
    <p:extLst>
      <p:ext uri="{BB962C8B-B14F-4D97-AF65-F5344CB8AC3E}">
        <p14:creationId xmlns:p14="http://schemas.microsoft.com/office/powerpoint/2010/main" val="309880675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64892-D850-4202-8362-DB308945B55D}"/>
              </a:ext>
            </a:extLst>
          </p:cNvPr>
          <p:cNvSpPr>
            <a:spLocks noGrp="1"/>
          </p:cNvSpPr>
          <p:nvPr>
            <p:ph type="title"/>
          </p:nvPr>
        </p:nvSpPr>
        <p:spPr/>
        <p:txBody>
          <a:bodyPr>
            <a:normAutofit/>
          </a:bodyPr>
          <a:lstStyle/>
          <a:p>
            <a:r>
              <a:rPr lang="en-US" b="0" i="0" dirty="0">
                <a:solidFill>
                  <a:srgbClr val="3B3835"/>
                </a:solidFill>
                <a:effectLst/>
                <a:latin typeface="Helvetica Neue"/>
              </a:rPr>
              <a:t>Forgetting: Memory Failure</a:t>
            </a:r>
            <a:endParaRPr lang="en-US" dirty="0"/>
          </a:p>
        </p:txBody>
      </p:sp>
      <p:sp>
        <p:nvSpPr>
          <p:cNvPr id="3" name="Content Placeholder 2">
            <a:extLst>
              <a:ext uri="{FF2B5EF4-FFF2-40B4-BE49-F238E27FC236}">
                <a16:creationId xmlns:a16="http://schemas.microsoft.com/office/drawing/2014/main" id="{2543E0FA-BEC6-4461-8860-5F76C44726F0}"/>
              </a:ext>
            </a:extLst>
          </p:cNvPr>
          <p:cNvSpPr>
            <a:spLocks noGrp="1"/>
          </p:cNvSpPr>
          <p:nvPr>
            <p:ph idx="1"/>
          </p:nvPr>
        </p:nvSpPr>
        <p:spPr>
          <a:xfrm>
            <a:off x="457200" y="1200150"/>
            <a:ext cx="8229600" cy="3809999"/>
          </a:xfrm>
        </p:spPr>
        <p:txBody>
          <a:bodyPr>
            <a:normAutofit fontScale="77500" lnSpcReduction="20000"/>
          </a:bodyPr>
          <a:lstStyle/>
          <a:p>
            <a:r>
              <a:rPr lang="en-US" b="0" i="0" dirty="0">
                <a:solidFill>
                  <a:srgbClr val="3B3835"/>
                </a:solidFill>
                <a:effectLst/>
                <a:latin typeface="Helvetica Neue"/>
              </a:rPr>
              <a:t>Prospective memory </a:t>
            </a:r>
          </a:p>
          <a:p>
            <a:pPr lvl="1"/>
            <a:r>
              <a:rPr lang="en-US" b="0" i="0" dirty="0">
                <a:solidFill>
                  <a:srgbClr val="3B3835"/>
                </a:solidFill>
                <a:effectLst/>
                <a:latin typeface="Helvetica Neue"/>
              </a:rPr>
              <a:t>remembering to do something in the future </a:t>
            </a:r>
          </a:p>
          <a:p>
            <a:pPr lvl="2"/>
            <a:r>
              <a:rPr lang="en-US" b="0" i="0" dirty="0">
                <a:solidFill>
                  <a:srgbClr val="3B3835"/>
                </a:solidFill>
                <a:effectLst/>
                <a:latin typeface="Helvetica Neue"/>
              </a:rPr>
              <a:t>content – remembering what to do </a:t>
            </a:r>
          </a:p>
          <a:p>
            <a:pPr lvl="2"/>
            <a:r>
              <a:rPr lang="en-US" b="0" i="0" dirty="0">
                <a:solidFill>
                  <a:srgbClr val="3B3835"/>
                </a:solidFill>
                <a:effectLst/>
                <a:latin typeface="Helvetica Neue"/>
              </a:rPr>
              <a:t>timing – remembering when to do it</a:t>
            </a:r>
          </a:p>
          <a:p>
            <a:pPr lvl="1"/>
            <a:r>
              <a:rPr lang="en-US" b="0" i="0" dirty="0">
                <a:solidFill>
                  <a:srgbClr val="3B3835"/>
                </a:solidFill>
                <a:effectLst/>
                <a:latin typeface="Helvetica Neue"/>
              </a:rPr>
              <a:t>absent mindedness</a:t>
            </a:r>
          </a:p>
          <a:p>
            <a:r>
              <a:rPr lang="en-US" b="0" i="0" dirty="0">
                <a:solidFill>
                  <a:srgbClr val="3B3835"/>
                </a:solidFill>
                <a:effectLst/>
                <a:latin typeface="Helvetica Neue"/>
              </a:rPr>
              <a:t>amnesia </a:t>
            </a:r>
          </a:p>
          <a:p>
            <a:pPr lvl="1"/>
            <a:r>
              <a:rPr lang="en-US" b="0" i="0" dirty="0">
                <a:solidFill>
                  <a:srgbClr val="3B3835"/>
                </a:solidFill>
                <a:effectLst/>
                <a:latin typeface="Helvetica Neue"/>
              </a:rPr>
              <a:t>anterograde amnesia </a:t>
            </a:r>
          </a:p>
          <a:p>
            <a:pPr lvl="2"/>
            <a:r>
              <a:rPr lang="en-US" b="0" i="0" dirty="0">
                <a:solidFill>
                  <a:srgbClr val="3B3835"/>
                </a:solidFill>
                <a:effectLst/>
                <a:latin typeface="Helvetica Neue"/>
              </a:rPr>
              <a:t>inability to store new information and events </a:t>
            </a:r>
          </a:p>
          <a:p>
            <a:pPr lvl="1"/>
            <a:r>
              <a:rPr lang="en-US" b="0" i="0" dirty="0">
                <a:solidFill>
                  <a:srgbClr val="3B3835"/>
                </a:solidFill>
                <a:effectLst/>
                <a:latin typeface="Helvetica Neue"/>
              </a:rPr>
              <a:t>retrograde amnesia </a:t>
            </a:r>
          </a:p>
          <a:p>
            <a:pPr lvl="2"/>
            <a:r>
              <a:rPr lang="en-US" b="0" i="0" dirty="0">
                <a:solidFill>
                  <a:srgbClr val="3B3835"/>
                </a:solidFill>
                <a:effectLst/>
                <a:latin typeface="Helvetica Neue"/>
              </a:rPr>
              <a:t>inability to retrieve past information and events </a:t>
            </a:r>
          </a:p>
          <a:p>
            <a:r>
              <a:rPr lang="en-US" b="0" i="0" dirty="0">
                <a:solidFill>
                  <a:srgbClr val="3B3835"/>
                </a:solidFill>
                <a:effectLst/>
                <a:latin typeface="Helvetica Neue"/>
              </a:rPr>
              <a:t>age factor, brain injury </a:t>
            </a:r>
            <a:r>
              <a:rPr lang="en-US" b="0" i="0" dirty="0" err="1">
                <a:solidFill>
                  <a:srgbClr val="3B3835"/>
                </a:solidFill>
                <a:effectLst/>
                <a:latin typeface="Helvetica Neue"/>
              </a:rPr>
              <a:t>etc</a:t>
            </a:r>
            <a:r>
              <a:rPr lang="en-US" b="0" i="0" dirty="0">
                <a:solidFill>
                  <a:srgbClr val="3B3835"/>
                </a:solidFill>
                <a:effectLst/>
                <a:latin typeface="Helvetica Neue"/>
              </a:rPr>
              <a:t>…</a:t>
            </a:r>
            <a:endParaRPr lang="en-US" dirty="0"/>
          </a:p>
        </p:txBody>
      </p:sp>
    </p:spTree>
    <p:extLst>
      <p:ext uri="{BB962C8B-B14F-4D97-AF65-F5344CB8AC3E}">
        <p14:creationId xmlns:p14="http://schemas.microsoft.com/office/powerpoint/2010/main" val="252156514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E0E29-75AE-4299-84AD-5DB510272F5B}"/>
              </a:ext>
            </a:extLst>
          </p:cNvPr>
          <p:cNvSpPr>
            <a:spLocks noGrp="1"/>
          </p:cNvSpPr>
          <p:nvPr>
            <p:ph type="title"/>
          </p:nvPr>
        </p:nvSpPr>
        <p:spPr/>
        <p:txBody>
          <a:bodyPr/>
          <a:lstStyle/>
          <a:p>
            <a:r>
              <a:rPr lang="en-US" dirty="0"/>
              <a:t>Personal Goal Setting</a:t>
            </a:r>
          </a:p>
        </p:txBody>
      </p:sp>
      <p:sp>
        <p:nvSpPr>
          <p:cNvPr id="3" name="Content Placeholder 2">
            <a:extLst>
              <a:ext uri="{FF2B5EF4-FFF2-40B4-BE49-F238E27FC236}">
                <a16:creationId xmlns:a16="http://schemas.microsoft.com/office/drawing/2014/main" id="{B93B5FC7-5600-4B1F-BCF7-6B4B30788CA7}"/>
              </a:ext>
            </a:extLst>
          </p:cNvPr>
          <p:cNvSpPr>
            <a:spLocks noGrp="1"/>
          </p:cNvSpPr>
          <p:nvPr>
            <p:ph idx="1"/>
          </p:nvPr>
        </p:nvSpPr>
        <p:spPr>
          <a:xfrm>
            <a:off x="457200" y="1200151"/>
            <a:ext cx="8229600" cy="3737370"/>
          </a:xfrm>
        </p:spPr>
        <p:txBody>
          <a:bodyPr>
            <a:normAutofit fontScale="85000" lnSpcReduction="20000"/>
          </a:bodyPr>
          <a:lstStyle/>
          <a:p>
            <a:r>
              <a:rPr lang="en-US" b="0" i="0" dirty="0">
                <a:solidFill>
                  <a:srgbClr val="3B3835"/>
                </a:solidFill>
                <a:effectLst/>
                <a:latin typeface="Helvetica Neue"/>
              </a:rPr>
              <a:t>Goal</a:t>
            </a:r>
          </a:p>
          <a:p>
            <a:pPr lvl="1"/>
            <a:r>
              <a:rPr lang="en-US" b="0" i="0" dirty="0">
                <a:solidFill>
                  <a:srgbClr val="3B3835"/>
                </a:solidFill>
                <a:effectLst/>
                <a:latin typeface="Helvetica Neue"/>
              </a:rPr>
              <a:t>A goal is a desired result that a person plans and commits to achieve.</a:t>
            </a:r>
          </a:p>
          <a:p>
            <a:pPr lvl="1"/>
            <a:r>
              <a:rPr lang="en-US" b="0" i="0" dirty="0">
                <a:solidFill>
                  <a:srgbClr val="3B3835"/>
                </a:solidFill>
                <a:effectLst/>
                <a:latin typeface="Helvetica Neue"/>
              </a:rPr>
              <a:t>Something you would like to achieve </a:t>
            </a:r>
          </a:p>
          <a:p>
            <a:r>
              <a:rPr lang="en-US" b="0" i="0" dirty="0">
                <a:solidFill>
                  <a:srgbClr val="3B3835"/>
                </a:solidFill>
                <a:effectLst/>
                <a:latin typeface="Helvetica Neue"/>
              </a:rPr>
              <a:t>Goal setting</a:t>
            </a:r>
          </a:p>
          <a:p>
            <a:pPr lvl="1"/>
            <a:r>
              <a:rPr lang="en-US" b="0" i="0" dirty="0">
                <a:solidFill>
                  <a:srgbClr val="3B3835"/>
                </a:solidFill>
                <a:effectLst/>
                <a:latin typeface="Helvetica Neue"/>
              </a:rPr>
              <a:t>Goal setting involves the development of an action plan designed to motivate and guide a person or group toward a goal.</a:t>
            </a:r>
          </a:p>
          <a:p>
            <a:pPr lvl="1"/>
            <a:r>
              <a:rPr lang="en-US" b="0" i="0" dirty="0">
                <a:solidFill>
                  <a:srgbClr val="3B3835"/>
                </a:solidFill>
                <a:effectLst/>
                <a:latin typeface="Helvetica Neue"/>
              </a:rPr>
              <a:t>Goals give you direction and keep you focused on where you want to end up.</a:t>
            </a:r>
            <a:endParaRPr lang="en-US" dirty="0"/>
          </a:p>
        </p:txBody>
      </p:sp>
    </p:spTree>
    <p:extLst>
      <p:ext uri="{BB962C8B-B14F-4D97-AF65-F5344CB8AC3E}">
        <p14:creationId xmlns:p14="http://schemas.microsoft.com/office/powerpoint/2010/main" val="233918531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0D2E6-407F-4FC4-9E48-93ED02040F4B}"/>
              </a:ext>
            </a:extLst>
          </p:cNvPr>
          <p:cNvSpPr>
            <a:spLocks noGrp="1"/>
          </p:cNvSpPr>
          <p:nvPr>
            <p:ph type="title"/>
          </p:nvPr>
        </p:nvSpPr>
        <p:spPr/>
        <p:txBody>
          <a:bodyPr/>
          <a:lstStyle/>
          <a:p>
            <a:r>
              <a:rPr lang="en-US" b="0" i="0" dirty="0">
                <a:solidFill>
                  <a:srgbClr val="3B3835"/>
                </a:solidFill>
                <a:effectLst/>
                <a:latin typeface="Helvetica Neue"/>
              </a:rPr>
              <a:t>Why to set goal?</a:t>
            </a:r>
            <a:endParaRPr lang="en-US" dirty="0"/>
          </a:p>
        </p:txBody>
      </p:sp>
      <p:sp>
        <p:nvSpPr>
          <p:cNvPr id="3" name="Content Placeholder 2">
            <a:extLst>
              <a:ext uri="{FF2B5EF4-FFF2-40B4-BE49-F238E27FC236}">
                <a16:creationId xmlns:a16="http://schemas.microsoft.com/office/drawing/2014/main" id="{E5E81AF4-CD12-4FFD-BFC1-C99AFE17EEC5}"/>
              </a:ext>
            </a:extLst>
          </p:cNvPr>
          <p:cNvSpPr>
            <a:spLocks noGrp="1"/>
          </p:cNvSpPr>
          <p:nvPr>
            <p:ph idx="1"/>
          </p:nvPr>
        </p:nvSpPr>
        <p:spPr/>
        <p:txBody>
          <a:bodyPr>
            <a:normAutofit fontScale="85000" lnSpcReduction="10000"/>
          </a:bodyPr>
          <a:lstStyle/>
          <a:p>
            <a:r>
              <a:rPr lang="en-US" b="0" i="0" dirty="0">
                <a:solidFill>
                  <a:srgbClr val="3B3835"/>
                </a:solidFill>
                <a:effectLst/>
              </a:rPr>
              <a:t>It gives you long-term vision and short-term motivation. </a:t>
            </a:r>
          </a:p>
          <a:p>
            <a:r>
              <a:rPr lang="en-US" b="0" i="0" dirty="0">
                <a:solidFill>
                  <a:srgbClr val="3B3835"/>
                </a:solidFill>
                <a:effectLst/>
              </a:rPr>
              <a:t>It focuses your acquisition of knowledge and helps you to organize your time and your resources so that you can make the very most of your life.</a:t>
            </a:r>
          </a:p>
          <a:p>
            <a:r>
              <a:rPr lang="en-US" b="0" i="0" dirty="0">
                <a:solidFill>
                  <a:srgbClr val="3B3835"/>
                </a:solidFill>
                <a:effectLst/>
              </a:rPr>
              <a:t>It allows measuring your progress because you always have a fixed endpoint or benchmark to compare with. </a:t>
            </a:r>
          </a:p>
          <a:p>
            <a:r>
              <a:rPr lang="en-US" b="0" i="0" dirty="0">
                <a:solidFill>
                  <a:srgbClr val="3B3835"/>
                </a:solidFill>
                <a:effectLst/>
              </a:rPr>
              <a:t>Goals help you achieve your highest</a:t>
            </a:r>
            <a:endParaRPr lang="en-US" dirty="0"/>
          </a:p>
        </p:txBody>
      </p:sp>
    </p:spTree>
    <p:extLst>
      <p:ext uri="{BB962C8B-B14F-4D97-AF65-F5344CB8AC3E}">
        <p14:creationId xmlns:p14="http://schemas.microsoft.com/office/powerpoint/2010/main" val="253522613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C03D64-2190-4000-BBB6-DBD29FC9DF95}"/>
              </a:ext>
            </a:extLst>
          </p:cNvPr>
          <p:cNvSpPr>
            <a:spLocks noGrp="1"/>
          </p:cNvSpPr>
          <p:nvPr>
            <p:ph idx="1"/>
          </p:nvPr>
        </p:nvSpPr>
        <p:spPr/>
        <p:txBody>
          <a:bodyPr>
            <a:normAutofit fontScale="92500" lnSpcReduction="20000"/>
          </a:bodyPr>
          <a:lstStyle/>
          <a:p>
            <a:r>
              <a:rPr lang="en-US" b="0" i="0" dirty="0">
                <a:solidFill>
                  <a:srgbClr val="3B3835"/>
                </a:solidFill>
                <a:effectLst/>
                <a:latin typeface="Helvetica Neue"/>
              </a:rPr>
              <a:t>You take control of your life</a:t>
            </a:r>
          </a:p>
          <a:p>
            <a:r>
              <a:rPr lang="en-US" b="0" i="0" dirty="0">
                <a:solidFill>
                  <a:srgbClr val="3B3835"/>
                </a:solidFill>
                <a:effectLst/>
                <a:latin typeface="Helvetica Neue"/>
              </a:rPr>
              <a:t>You focus on the important things</a:t>
            </a:r>
          </a:p>
          <a:p>
            <a:r>
              <a:rPr lang="en-US" b="0" i="0" dirty="0">
                <a:solidFill>
                  <a:srgbClr val="3B3835"/>
                </a:solidFill>
                <a:effectLst/>
                <a:latin typeface="Helvetica Neue"/>
              </a:rPr>
              <a:t>You will make good decisions</a:t>
            </a:r>
          </a:p>
          <a:p>
            <a:r>
              <a:rPr lang="en-US" b="0" i="0" dirty="0">
                <a:solidFill>
                  <a:srgbClr val="3B3835"/>
                </a:solidFill>
                <a:effectLst/>
                <a:latin typeface="Helvetica Neue"/>
              </a:rPr>
              <a:t>You can finish the task efficiently</a:t>
            </a:r>
          </a:p>
          <a:p>
            <a:r>
              <a:rPr lang="en-US" b="0" i="0" dirty="0">
                <a:solidFill>
                  <a:srgbClr val="3B3835"/>
                </a:solidFill>
                <a:effectLst/>
                <a:latin typeface="Helvetica Neue"/>
              </a:rPr>
              <a:t>You will be self-confident and enthusiastic</a:t>
            </a:r>
          </a:p>
          <a:p>
            <a:r>
              <a:rPr lang="en-US" b="0" i="0" dirty="0">
                <a:solidFill>
                  <a:srgbClr val="3B3835"/>
                </a:solidFill>
                <a:effectLst/>
                <a:latin typeface="Helvetica Neue"/>
              </a:rPr>
              <a:t>You will make progress</a:t>
            </a:r>
          </a:p>
          <a:p>
            <a:r>
              <a:rPr lang="en-US" b="0" i="0" dirty="0">
                <a:solidFill>
                  <a:srgbClr val="3B3835"/>
                </a:solidFill>
                <a:effectLst/>
                <a:latin typeface="Helvetica Neue"/>
              </a:rPr>
              <a:t>You are closer to success</a:t>
            </a:r>
            <a:endParaRPr lang="en-US" dirty="0"/>
          </a:p>
        </p:txBody>
      </p:sp>
      <p:sp>
        <p:nvSpPr>
          <p:cNvPr id="4" name="Title 1">
            <a:extLst>
              <a:ext uri="{FF2B5EF4-FFF2-40B4-BE49-F238E27FC236}">
                <a16:creationId xmlns:a16="http://schemas.microsoft.com/office/drawing/2014/main" id="{C6F1DA00-3121-4DF6-A18F-635E79CC0BAB}"/>
              </a:ext>
            </a:extLst>
          </p:cNvPr>
          <p:cNvSpPr>
            <a:spLocks noGrp="1"/>
          </p:cNvSpPr>
          <p:nvPr>
            <p:ph type="title"/>
          </p:nvPr>
        </p:nvSpPr>
        <p:spPr>
          <a:xfrm>
            <a:off x="457200" y="206375"/>
            <a:ext cx="8229600" cy="857250"/>
          </a:xfrm>
        </p:spPr>
        <p:txBody>
          <a:bodyPr/>
          <a:lstStyle/>
          <a:p>
            <a:r>
              <a:rPr lang="en-US" b="0" i="0" dirty="0">
                <a:solidFill>
                  <a:srgbClr val="3B3835"/>
                </a:solidFill>
                <a:effectLst/>
                <a:latin typeface="Helvetica Neue"/>
              </a:rPr>
              <a:t>Why to set goal?</a:t>
            </a:r>
            <a:endParaRPr lang="en-US" dirty="0"/>
          </a:p>
        </p:txBody>
      </p:sp>
    </p:spTree>
    <p:extLst>
      <p:ext uri="{BB962C8B-B14F-4D97-AF65-F5344CB8AC3E}">
        <p14:creationId xmlns:p14="http://schemas.microsoft.com/office/powerpoint/2010/main" val="103789259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C485E-D56B-468D-AD8A-2691B96B92A7}"/>
              </a:ext>
            </a:extLst>
          </p:cNvPr>
          <p:cNvSpPr>
            <a:spLocks noGrp="1"/>
          </p:cNvSpPr>
          <p:nvPr>
            <p:ph type="title"/>
          </p:nvPr>
        </p:nvSpPr>
        <p:spPr/>
        <p:txBody>
          <a:bodyPr/>
          <a:lstStyle/>
          <a:p>
            <a:r>
              <a:rPr lang="en-US" b="0" i="0" dirty="0">
                <a:solidFill>
                  <a:srgbClr val="3B3835"/>
                </a:solidFill>
                <a:effectLst/>
                <a:latin typeface="Helvetica Neue"/>
              </a:rPr>
              <a:t>Why Goals Fail</a:t>
            </a:r>
            <a:endParaRPr lang="en-US" dirty="0"/>
          </a:p>
        </p:txBody>
      </p:sp>
      <p:sp>
        <p:nvSpPr>
          <p:cNvPr id="3" name="Content Placeholder 2">
            <a:extLst>
              <a:ext uri="{FF2B5EF4-FFF2-40B4-BE49-F238E27FC236}">
                <a16:creationId xmlns:a16="http://schemas.microsoft.com/office/drawing/2014/main" id="{CDC14C94-AC10-4CFA-AF35-5AA4DDF3CB6B}"/>
              </a:ext>
            </a:extLst>
          </p:cNvPr>
          <p:cNvSpPr>
            <a:spLocks noGrp="1"/>
          </p:cNvSpPr>
          <p:nvPr>
            <p:ph idx="1"/>
          </p:nvPr>
        </p:nvSpPr>
        <p:spPr>
          <a:xfrm>
            <a:off x="457200" y="1200150"/>
            <a:ext cx="8229600" cy="3943349"/>
          </a:xfrm>
        </p:spPr>
        <p:txBody>
          <a:bodyPr>
            <a:normAutofit fontScale="77500" lnSpcReduction="20000"/>
          </a:bodyPr>
          <a:lstStyle/>
          <a:p>
            <a:r>
              <a:rPr lang="en-US" b="0" i="0" dirty="0">
                <a:solidFill>
                  <a:srgbClr val="3B3835"/>
                </a:solidFill>
                <a:effectLst/>
                <a:latin typeface="Helvetica Neue"/>
              </a:rPr>
              <a:t>The goal was not written down.</a:t>
            </a:r>
          </a:p>
          <a:p>
            <a:r>
              <a:rPr lang="en-US" b="0" i="0" dirty="0">
                <a:solidFill>
                  <a:srgbClr val="3B3835"/>
                </a:solidFill>
                <a:effectLst/>
                <a:latin typeface="Helvetica Neue"/>
              </a:rPr>
              <a:t>Rewards for achieving the goals were not given</a:t>
            </a:r>
          </a:p>
          <a:p>
            <a:r>
              <a:rPr lang="en-US" b="0" i="0" dirty="0">
                <a:solidFill>
                  <a:srgbClr val="3B3835"/>
                </a:solidFill>
                <a:effectLst/>
                <a:latin typeface="Helvetica Neue"/>
              </a:rPr>
              <a:t>The goal was unrealistic or not specific enough</a:t>
            </a:r>
          </a:p>
          <a:p>
            <a:r>
              <a:rPr lang="en-US" b="0" i="0" dirty="0">
                <a:solidFill>
                  <a:srgbClr val="3B3835"/>
                </a:solidFill>
                <a:effectLst/>
                <a:latin typeface="Helvetica Neue"/>
              </a:rPr>
              <a:t>The goal is not really believable or little commitment exists</a:t>
            </a:r>
          </a:p>
          <a:p>
            <a:r>
              <a:rPr lang="en-US" b="0" i="0" dirty="0">
                <a:solidFill>
                  <a:srgbClr val="3B3835"/>
                </a:solidFill>
                <a:effectLst/>
                <a:latin typeface="Helvetica Neue"/>
              </a:rPr>
              <a:t>Keep changing or switching goals with the weather</a:t>
            </a:r>
          </a:p>
          <a:p>
            <a:r>
              <a:rPr lang="en-US" b="0" i="0" dirty="0">
                <a:solidFill>
                  <a:srgbClr val="3B3835"/>
                </a:solidFill>
                <a:effectLst/>
                <a:latin typeface="Helvetica Neue"/>
              </a:rPr>
              <a:t>The person who set the goal has not told anyone else for added accountability, help and support</a:t>
            </a:r>
          </a:p>
          <a:p>
            <a:r>
              <a:rPr lang="en-US" b="0" i="0" dirty="0">
                <a:solidFill>
                  <a:srgbClr val="3B3835"/>
                </a:solidFill>
                <a:effectLst/>
                <a:latin typeface="Helvetica Neue"/>
              </a:rPr>
              <a:t>The goal was not incorporated into a realistic plan that includes measurements, timelines and resources</a:t>
            </a:r>
            <a:endParaRPr lang="en-US" dirty="0"/>
          </a:p>
        </p:txBody>
      </p:sp>
    </p:spTree>
    <p:extLst>
      <p:ext uri="{BB962C8B-B14F-4D97-AF65-F5344CB8AC3E}">
        <p14:creationId xmlns:p14="http://schemas.microsoft.com/office/powerpoint/2010/main" val="1775197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0"/>
            <a:ext cx="4343400" cy="3886199"/>
          </a:xfrm>
        </p:spPr>
        <p:txBody>
          <a:bodyPr>
            <a:normAutofit fontScale="92500" lnSpcReduction="20000"/>
          </a:bodyPr>
          <a:lstStyle/>
          <a:p>
            <a:pPr marL="0" indent="0">
              <a:buNone/>
            </a:pPr>
            <a:r>
              <a:rPr lang="en-US" b="1" dirty="0"/>
              <a:t>High</a:t>
            </a:r>
          </a:p>
          <a:p>
            <a:r>
              <a:rPr lang="en-US" dirty="0"/>
              <a:t>Feeling of worth</a:t>
            </a:r>
          </a:p>
          <a:p>
            <a:r>
              <a:rPr lang="en-US" dirty="0"/>
              <a:t>Happy </a:t>
            </a:r>
          </a:p>
          <a:p>
            <a:r>
              <a:rPr lang="en-US" dirty="0"/>
              <a:t>Good</a:t>
            </a:r>
          </a:p>
          <a:p>
            <a:r>
              <a:rPr lang="en-US" dirty="0"/>
              <a:t>Confident</a:t>
            </a:r>
          </a:p>
          <a:p>
            <a:r>
              <a:rPr lang="en-US" dirty="0"/>
              <a:t>Courage </a:t>
            </a:r>
          </a:p>
          <a:p>
            <a:r>
              <a:rPr lang="en-US" dirty="0"/>
              <a:t>Results in motivation </a:t>
            </a:r>
          </a:p>
          <a:p>
            <a:r>
              <a:rPr lang="en-US" dirty="0"/>
              <a:t>Drive to excel </a:t>
            </a:r>
            <a:endParaRPr lang="en-US" sz="2500" dirty="0"/>
          </a:p>
        </p:txBody>
      </p:sp>
      <p:sp>
        <p:nvSpPr>
          <p:cNvPr id="4" name="Title 1"/>
          <p:cNvSpPr>
            <a:spLocks noGrp="1"/>
          </p:cNvSpPr>
          <p:nvPr>
            <p:ph type="title"/>
          </p:nvPr>
        </p:nvSpPr>
        <p:spPr/>
        <p:txBody>
          <a:bodyPr/>
          <a:lstStyle/>
          <a:p>
            <a:r>
              <a:rPr lang="en-US" dirty="0"/>
              <a:t>High and low Self-Esteem</a:t>
            </a:r>
          </a:p>
        </p:txBody>
      </p:sp>
      <p:sp>
        <p:nvSpPr>
          <p:cNvPr id="5" name="Content Placeholder 2">
            <a:extLst>
              <a:ext uri="{FF2B5EF4-FFF2-40B4-BE49-F238E27FC236}">
                <a16:creationId xmlns:a16="http://schemas.microsoft.com/office/drawing/2014/main" id="{74880B69-75BD-4FFB-8C45-B589AF00C87F}"/>
              </a:ext>
            </a:extLst>
          </p:cNvPr>
          <p:cNvSpPr txBox="1">
            <a:spLocks/>
          </p:cNvSpPr>
          <p:nvPr/>
        </p:nvSpPr>
        <p:spPr>
          <a:xfrm>
            <a:off x="4572000" y="1184644"/>
            <a:ext cx="4343400" cy="38861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Low</a:t>
            </a:r>
          </a:p>
          <a:p>
            <a:r>
              <a:rPr lang="en-US" dirty="0"/>
              <a:t>Feeling of helplessness</a:t>
            </a:r>
          </a:p>
          <a:p>
            <a:r>
              <a:rPr lang="en-US" dirty="0"/>
              <a:t>Lack of motivation</a:t>
            </a:r>
          </a:p>
          <a:p>
            <a:r>
              <a:rPr lang="en-US" dirty="0"/>
              <a:t>Depressed</a:t>
            </a:r>
          </a:p>
          <a:p>
            <a:r>
              <a:rPr lang="en-US" dirty="0"/>
              <a:t>Fear</a:t>
            </a:r>
          </a:p>
          <a:p>
            <a:r>
              <a:rPr lang="en-US" dirty="0"/>
              <a:t>Meaninglessness </a:t>
            </a:r>
          </a:p>
          <a:p>
            <a:endParaRPr lang="en-US" sz="2500" dirty="0"/>
          </a:p>
        </p:txBody>
      </p:sp>
    </p:spTree>
    <p:extLst>
      <p:ext uri="{BB962C8B-B14F-4D97-AF65-F5344CB8AC3E}">
        <p14:creationId xmlns:p14="http://schemas.microsoft.com/office/powerpoint/2010/main" val="7118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animEffect transition="in" filter="blinds(horizontal)">
                                      <p:cBhvr>
                                        <p:cTn id="47" dur="500"/>
                                        <p:tgtEl>
                                          <p:spTgt spid="5">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xEl>
                                              <p:pRg st="1" end="1"/>
                                            </p:txEl>
                                          </p:spTgt>
                                        </p:tgtEl>
                                        <p:attrNameLst>
                                          <p:attrName>style.visibility</p:attrName>
                                        </p:attrNameLst>
                                      </p:cBhvr>
                                      <p:to>
                                        <p:strVal val="visible"/>
                                      </p:to>
                                    </p:set>
                                    <p:animEffect transition="in" filter="blinds(horizontal)">
                                      <p:cBhvr>
                                        <p:cTn id="52" dur="500"/>
                                        <p:tgtEl>
                                          <p:spTgt spid="5">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
                                            <p:txEl>
                                              <p:pRg st="2" end="2"/>
                                            </p:txEl>
                                          </p:spTgt>
                                        </p:tgtEl>
                                        <p:attrNameLst>
                                          <p:attrName>style.visibility</p:attrName>
                                        </p:attrNameLst>
                                      </p:cBhvr>
                                      <p:to>
                                        <p:strVal val="visible"/>
                                      </p:to>
                                    </p:set>
                                    <p:animEffect transition="in" filter="blinds(horizontal)">
                                      <p:cBhvr>
                                        <p:cTn id="57" dur="500"/>
                                        <p:tgtEl>
                                          <p:spTgt spid="5">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
                                            <p:txEl>
                                              <p:pRg st="3" end="3"/>
                                            </p:txEl>
                                          </p:spTgt>
                                        </p:tgtEl>
                                        <p:attrNameLst>
                                          <p:attrName>style.visibility</p:attrName>
                                        </p:attrNameLst>
                                      </p:cBhvr>
                                      <p:to>
                                        <p:strVal val="visible"/>
                                      </p:to>
                                    </p:set>
                                    <p:animEffect transition="in" filter="blinds(horizontal)">
                                      <p:cBhvr>
                                        <p:cTn id="62" dur="500"/>
                                        <p:tgtEl>
                                          <p:spTgt spid="5">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
                                            <p:txEl>
                                              <p:pRg st="4" end="4"/>
                                            </p:txEl>
                                          </p:spTgt>
                                        </p:tgtEl>
                                        <p:attrNameLst>
                                          <p:attrName>style.visibility</p:attrName>
                                        </p:attrNameLst>
                                      </p:cBhvr>
                                      <p:to>
                                        <p:strVal val="visible"/>
                                      </p:to>
                                    </p:set>
                                    <p:animEffect transition="in" filter="blinds(horizontal)">
                                      <p:cBhvr>
                                        <p:cTn id="67" dur="500"/>
                                        <p:tgtEl>
                                          <p:spTgt spid="5">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5">
                                            <p:txEl>
                                              <p:pRg st="5" end="5"/>
                                            </p:txEl>
                                          </p:spTgt>
                                        </p:tgtEl>
                                        <p:attrNameLst>
                                          <p:attrName>style.visibility</p:attrName>
                                        </p:attrNameLst>
                                      </p:cBhvr>
                                      <p:to>
                                        <p:strVal val="visible"/>
                                      </p:to>
                                    </p:set>
                                    <p:animEffect transition="in" filter="blinds(horizontal)">
                                      <p:cBhvr>
                                        <p:cTn id="7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D5698-258C-4DF0-9B05-7A67877D7D13}"/>
              </a:ext>
            </a:extLst>
          </p:cNvPr>
          <p:cNvSpPr>
            <a:spLocks noGrp="1"/>
          </p:cNvSpPr>
          <p:nvPr>
            <p:ph type="title"/>
          </p:nvPr>
        </p:nvSpPr>
        <p:spPr/>
        <p:txBody>
          <a:bodyPr/>
          <a:lstStyle/>
          <a:p>
            <a:r>
              <a:rPr lang="en-US" b="0" i="0" dirty="0">
                <a:solidFill>
                  <a:srgbClr val="3B3835"/>
                </a:solidFill>
                <a:effectLst/>
                <a:latin typeface="Helvetica Neue"/>
              </a:rPr>
              <a:t>Types Of Goals</a:t>
            </a:r>
            <a:endParaRPr lang="en-US" dirty="0"/>
          </a:p>
        </p:txBody>
      </p:sp>
      <p:sp>
        <p:nvSpPr>
          <p:cNvPr id="3" name="Content Placeholder 2">
            <a:extLst>
              <a:ext uri="{FF2B5EF4-FFF2-40B4-BE49-F238E27FC236}">
                <a16:creationId xmlns:a16="http://schemas.microsoft.com/office/drawing/2014/main" id="{5A460EB6-364B-4AED-84B0-21F103E3C4C7}"/>
              </a:ext>
            </a:extLst>
          </p:cNvPr>
          <p:cNvSpPr>
            <a:spLocks noGrp="1"/>
          </p:cNvSpPr>
          <p:nvPr>
            <p:ph idx="1"/>
          </p:nvPr>
        </p:nvSpPr>
        <p:spPr/>
        <p:txBody>
          <a:bodyPr>
            <a:normAutofit fontScale="70000" lnSpcReduction="20000"/>
          </a:bodyPr>
          <a:lstStyle/>
          <a:p>
            <a:r>
              <a:rPr lang="en-US" b="0" i="0" dirty="0">
                <a:solidFill>
                  <a:srgbClr val="3B3835"/>
                </a:solidFill>
                <a:effectLst/>
                <a:latin typeface="Helvetica Neue"/>
              </a:rPr>
              <a:t>Short Term Goal</a:t>
            </a:r>
          </a:p>
          <a:p>
            <a:pPr lvl="1"/>
            <a:r>
              <a:rPr lang="en-US" b="0" i="0" dirty="0">
                <a:solidFill>
                  <a:srgbClr val="3B3835"/>
                </a:solidFill>
                <a:effectLst/>
                <a:latin typeface="Helvetica Neue"/>
              </a:rPr>
              <a:t>A short-term goal is something you want to do in near future. The near future can mean today, this week, this month, or even this year. </a:t>
            </a:r>
          </a:p>
          <a:p>
            <a:pPr lvl="1"/>
            <a:r>
              <a:rPr lang="en-US" b="0" i="0" dirty="0">
                <a:solidFill>
                  <a:srgbClr val="3B3835"/>
                </a:solidFill>
                <a:effectLst/>
                <a:latin typeface="Helvetica Neue"/>
              </a:rPr>
              <a:t>A short-term goal is something you want to accomplish soon. </a:t>
            </a:r>
          </a:p>
          <a:p>
            <a:r>
              <a:rPr lang="en-US" b="0" i="0" dirty="0">
                <a:solidFill>
                  <a:srgbClr val="3B3835"/>
                </a:solidFill>
                <a:effectLst/>
                <a:latin typeface="Helvetica Neue"/>
              </a:rPr>
              <a:t>Long Term Goal</a:t>
            </a:r>
          </a:p>
          <a:p>
            <a:pPr lvl="1"/>
            <a:r>
              <a:rPr lang="en-US" b="0" i="0" dirty="0">
                <a:solidFill>
                  <a:srgbClr val="3B3835"/>
                </a:solidFill>
                <a:effectLst/>
                <a:latin typeface="Helvetica Neue"/>
              </a:rPr>
              <a:t>A long term goal is that goal which takes a long time to achieve.</a:t>
            </a:r>
            <a:endParaRPr lang="en-US" dirty="0"/>
          </a:p>
          <a:p>
            <a:r>
              <a:rPr lang="en-US" b="0" i="0" dirty="0">
                <a:solidFill>
                  <a:srgbClr val="3B3835"/>
                </a:solidFill>
                <a:effectLst/>
                <a:latin typeface="Helvetica Neue"/>
              </a:rPr>
              <a:t>Fixed Goal</a:t>
            </a:r>
          </a:p>
          <a:p>
            <a:pPr lvl="1"/>
            <a:r>
              <a:rPr lang="en-US" dirty="0">
                <a:solidFill>
                  <a:srgbClr val="3B3835"/>
                </a:solidFill>
                <a:latin typeface="Helvetica Neue"/>
              </a:rPr>
              <a:t>Goals with an outcome that is based on a specific date/time</a:t>
            </a:r>
            <a:endParaRPr lang="en-US" b="0" i="0" dirty="0">
              <a:solidFill>
                <a:srgbClr val="3B3835"/>
              </a:solidFill>
              <a:effectLst/>
              <a:latin typeface="Helvetica Neue"/>
            </a:endParaRPr>
          </a:p>
          <a:p>
            <a:r>
              <a:rPr lang="en-US" b="0" i="0" dirty="0">
                <a:solidFill>
                  <a:srgbClr val="3B3835"/>
                </a:solidFill>
                <a:effectLst/>
                <a:latin typeface="Helvetica Neue"/>
              </a:rPr>
              <a:t>Flexible Goal</a:t>
            </a:r>
          </a:p>
          <a:p>
            <a:pPr lvl="1"/>
            <a:r>
              <a:rPr lang="en-US" dirty="0">
                <a:solidFill>
                  <a:srgbClr val="3B3835"/>
                </a:solidFill>
                <a:latin typeface="Helvetica Neue"/>
              </a:rPr>
              <a:t>Goals that have an outcome, but no time limit</a:t>
            </a:r>
            <a:endParaRPr lang="en-US" b="0" i="0" dirty="0">
              <a:solidFill>
                <a:srgbClr val="3B3835"/>
              </a:solidFill>
              <a:effectLst/>
              <a:latin typeface="Helvetica Neue"/>
            </a:endParaRPr>
          </a:p>
        </p:txBody>
      </p:sp>
    </p:spTree>
    <p:extLst>
      <p:ext uri="{BB962C8B-B14F-4D97-AF65-F5344CB8AC3E}">
        <p14:creationId xmlns:p14="http://schemas.microsoft.com/office/powerpoint/2010/main" val="144281966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DB6B6-B8C4-446D-89B3-0F681D27A9D3}"/>
              </a:ext>
            </a:extLst>
          </p:cNvPr>
          <p:cNvSpPr>
            <a:spLocks noGrp="1"/>
          </p:cNvSpPr>
          <p:nvPr>
            <p:ph type="title"/>
          </p:nvPr>
        </p:nvSpPr>
        <p:spPr/>
        <p:txBody>
          <a:bodyPr/>
          <a:lstStyle/>
          <a:p>
            <a:r>
              <a:rPr lang="en-US" b="0" i="0" dirty="0">
                <a:solidFill>
                  <a:srgbClr val="3B3835"/>
                </a:solidFill>
                <a:effectLst/>
                <a:latin typeface="Helvetica Neue"/>
              </a:rPr>
              <a:t>Realistic v/s Unrealistic Goals</a:t>
            </a:r>
            <a:endParaRPr lang="en-US" dirty="0"/>
          </a:p>
        </p:txBody>
      </p:sp>
      <p:sp>
        <p:nvSpPr>
          <p:cNvPr id="3" name="Content Placeholder 2">
            <a:extLst>
              <a:ext uri="{FF2B5EF4-FFF2-40B4-BE49-F238E27FC236}">
                <a16:creationId xmlns:a16="http://schemas.microsoft.com/office/drawing/2014/main" id="{2C162004-04BA-445B-8A91-A9C914B86858}"/>
              </a:ext>
            </a:extLst>
          </p:cNvPr>
          <p:cNvSpPr>
            <a:spLocks noGrp="1"/>
          </p:cNvSpPr>
          <p:nvPr>
            <p:ph idx="1"/>
          </p:nvPr>
        </p:nvSpPr>
        <p:spPr/>
        <p:txBody>
          <a:bodyPr>
            <a:normAutofit fontScale="92500" lnSpcReduction="10000"/>
          </a:bodyPr>
          <a:lstStyle/>
          <a:p>
            <a:r>
              <a:rPr lang="en-US" b="0" i="0" dirty="0">
                <a:solidFill>
                  <a:srgbClr val="3B3835"/>
                </a:solidFill>
                <a:effectLst/>
                <a:latin typeface="Helvetica Neue"/>
              </a:rPr>
              <a:t>Setting unrealistic goals can lead to feelings of failure, lowered self-image, and lowered self-esteem</a:t>
            </a:r>
          </a:p>
          <a:p>
            <a:r>
              <a:rPr lang="en-US" b="0" i="0" dirty="0">
                <a:solidFill>
                  <a:srgbClr val="3B3835"/>
                </a:solidFill>
                <a:effectLst/>
                <a:latin typeface="Helvetica Neue"/>
              </a:rPr>
              <a:t>What makes goals unrealistic?</a:t>
            </a:r>
          </a:p>
          <a:p>
            <a:pPr lvl="1"/>
            <a:r>
              <a:rPr lang="en-US" b="0" i="0" dirty="0">
                <a:solidFill>
                  <a:srgbClr val="3B3835"/>
                </a:solidFill>
                <a:effectLst/>
                <a:latin typeface="Helvetica Neue"/>
              </a:rPr>
              <a:t>Untimely</a:t>
            </a:r>
          </a:p>
          <a:p>
            <a:pPr lvl="1"/>
            <a:r>
              <a:rPr lang="en-US" b="0" i="0" dirty="0">
                <a:solidFill>
                  <a:srgbClr val="3B3835"/>
                </a:solidFill>
                <a:effectLst/>
                <a:latin typeface="Helvetica Neue"/>
              </a:rPr>
              <a:t>Requiring unavailable resources</a:t>
            </a:r>
          </a:p>
          <a:p>
            <a:pPr lvl="1"/>
            <a:r>
              <a:rPr lang="en-US" b="0" i="0" dirty="0">
                <a:solidFill>
                  <a:srgbClr val="3B3835"/>
                </a:solidFill>
                <a:effectLst/>
                <a:latin typeface="Helvetica Neue"/>
              </a:rPr>
              <a:t>Too generally written</a:t>
            </a:r>
            <a:endParaRPr lang="en-US" dirty="0"/>
          </a:p>
        </p:txBody>
      </p:sp>
    </p:spTree>
    <p:extLst>
      <p:ext uri="{BB962C8B-B14F-4D97-AF65-F5344CB8AC3E}">
        <p14:creationId xmlns:p14="http://schemas.microsoft.com/office/powerpoint/2010/main" val="284532449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DB8DF-41BF-48EE-8D72-2CD97AC9BF5C}"/>
              </a:ext>
            </a:extLst>
          </p:cNvPr>
          <p:cNvSpPr>
            <a:spLocks noGrp="1"/>
          </p:cNvSpPr>
          <p:nvPr>
            <p:ph type="title"/>
          </p:nvPr>
        </p:nvSpPr>
        <p:spPr/>
        <p:txBody>
          <a:bodyPr/>
          <a:lstStyle/>
          <a:p>
            <a:r>
              <a:rPr lang="en-US" b="0" i="0" dirty="0">
                <a:solidFill>
                  <a:srgbClr val="3B3835"/>
                </a:solidFill>
                <a:effectLst/>
                <a:latin typeface="Helvetica Neue"/>
              </a:rPr>
              <a:t>SMART Goals</a:t>
            </a:r>
            <a:endParaRPr lang="en-US" dirty="0"/>
          </a:p>
        </p:txBody>
      </p:sp>
      <p:sp>
        <p:nvSpPr>
          <p:cNvPr id="3" name="Content Placeholder 2">
            <a:extLst>
              <a:ext uri="{FF2B5EF4-FFF2-40B4-BE49-F238E27FC236}">
                <a16:creationId xmlns:a16="http://schemas.microsoft.com/office/drawing/2014/main" id="{3F5C335C-78DE-4BC0-8F6B-28FB336209F6}"/>
              </a:ext>
            </a:extLst>
          </p:cNvPr>
          <p:cNvSpPr>
            <a:spLocks noGrp="1"/>
          </p:cNvSpPr>
          <p:nvPr>
            <p:ph idx="1"/>
          </p:nvPr>
        </p:nvSpPr>
        <p:spPr>
          <a:xfrm>
            <a:off x="457200" y="1200151"/>
            <a:ext cx="8229600" cy="3737370"/>
          </a:xfrm>
        </p:spPr>
        <p:txBody>
          <a:bodyPr>
            <a:normAutofit fontScale="62500" lnSpcReduction="20000"/>
          </a:bodyPr>
          <a:lstStyle/>
          <a:p>
            <a:r>
              <a:rPr lang="en-US" b="0" i="0" dirty="0">
                <a:solidFill>
                  <a:srgbClr val="3B3835"/>
                </a:solidFill>
                <a:effectLst/>
                <a:latin typeface="Helvetica Neue"/>
              </a:rPr>
              <a:t>S = Specific</a:t>
            </a:r>
          </a:p>
          <a:p>
            <a:pPr lvl="1"/>
            <a:r>
              <a:rPr lang="en-US" b="0" i="0" dirty="0">
                <a:solidFill>
                  <a:srgbClr val="3B3835"/>
                </a:solidFill>
                <a:effectLst/>
                <a:latin typeface="Helvetica Neue"/>
              </a:rPr>
              <a:t>Goals should have expected outcomes stated as simply and clearly as possible.</a:t>
            </a:r>
          </a:p>
          <a:p>
            <a:r>
              <a:rPr lang="en-US" b="0" i="0" dirty="0">
                <a:solidFill>
                  <a:srgbClr val="3B3835"/>
                </a:solidFill>
                <a:effectLst/>
                <a:latin typeface="Helvetica Neue"/>
              </a:rPr>
              <a:t>M = Measurable</a:t>
            </a:r>
          </a:p>
          <a:p>
            <a:pPr lvl="1"/>
            <a:r>
              <a:rPr lang="en-US" b="0" i="0" dirty="0">
                <a:solidFill>
                  <a:srgbClr val="3B3835"/>
                </a:solidFill>
                <a:effectLst/>
                <a:latin typeface="Helvetica Neue"/>
              </a:rPr>
              <a:t>Include how you will know if you have met your goal</a:t>
            </a:r>
          </a:p>
          <a:p>
            <a:r>
              <a:rPr lang="en-US" b="0" i="0" dirty="0">
                <a:solidFill>
                  <a:srgbClr val="3B3835"/>
                </a:solidFill>
                <a:effectLst/>
                <a:latin typeface="Helvetica Neue"/>
              </a:rPr>
              <a:t>A = Achievable</a:t>
            </a:r>
          </a:p>
          <a:p>
            <a:pPr lvl="1"/>
            <a:r>
              <a:rPr lang="en-US" b="0" i="0" dirty="0">
                <a:solidFill>
                  <a:srgbClr val="3B3835"/>
                </a:solidFill>
                <a:effectLst/>
                <a:latin typeface="Helvetica Neue"/>
              </a:rPr>
              <a:t>Goals should have outcomes that are realistic given your current situation, resources, and available time</a:t>
            </a:r>
          </a:p>
          <a:p>
            <a:r>
              <a:rPr lang="en-US" b="0" i="0" dirty="0">
                <a:solidFill>
                  <a:srgbClr val="3B3835"/>
                </a:solidFill>
                <a:effectLst/>
                <a:latin typeface="Helvetica Neue"/>
              </a:rPr>
              <a:t>R = Relevant</a:t>
            </a:r>
          </a:p>
          <a:p>
            <a:pPr lvl="1"/>
            <a:r>
              <a:rPr lang="en-US" b="0" i="0" dirty="0">
                <a:solidFill>
                  <a:srgbClr val="3B3835"/>
                </a:solidFill>
                <a:effectLst/>
                <a:latin typeface="Helvetica Neue"/>
              </a:rPr>
              <a:t>Goals should help you on your journey toward meeting larger, ultimate life outcomes</a:t>
            </a:r>
          </a:p>
          <a:p>
            <a:r>
              <a:rPr lang="en-US" b="0" i="0" dirty="0">
                <a:solidFill>
                  <a:srgbClr val="3B3835"/>
                </a:solidFill>
                <a:effectLst/>
                <a:latin typeface="Helvetica Neue"/>
              </a:rPr>
              <a:t>T = Time-Bound</a:t>
            </a:r>
          </a:p>
          <a:p>
            <a:pPr lvl="1"/>
            <a:r>
              <a:rPr lang="en-US" b="0" i="0" dirty="0">
                <a:solidFill>
                  <a:srgbClr val="3B3835"/>
                </a:solidFill>
                <a:effectLst/>
                <a:latin typeface="Helvetica Neue"/>
              </a:rPr>
              <a:t>Goals should include realistic timeframes for achievement</a:t>
            </a:r>
            <a:endParaRPr lang="en-US" dirty="0"/>
          </a:p>
        </p:txBody>
      </p:sp>
    </p:spTree>
    <p:extLst>
      <p:ext uri="{BB962C8B-B14F-4D97-AF65-F5344CB8AC3E}">
        <p14:creationId xmlns:p14="http://schemas.microsoft.com/office/powerpoint/2010/main" val="40019853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14A63-9301-4B3A-AFD8-C51CBEE77497}"/>
              </a:ext>
            </a:extLst>
          </p:cNvPr>
          <p:cNvSpPr>
            <a:spLocks noGrp="1"/>
          </p:cNvSpPr>
          <p:nvPr>
            <p:ph type="title"/>
          </p:nvPr>
        </p:nvSpPr>
        <p:spPr>
          <a:xfrm>
            <a:off x="457200" y="0"/>
            <a:ext cx="8229600" cy="857250"/>
          </a:xfrm>
        </p:spPr>
        <p:txBody>
          <a:bodyPr/>
          <a:lstStyle/>
          <a:p>
            <a:r>
              <a:rPr lang="en-US" b="0" i="0" dirty="0">
                <a:solidFill>
                  <a:srgbClr val="3B3835"/>
                </a:solidFill>
                <a:effectLst/>
                <a:latin typeface="Helvetica Neue"/>
              </a:rPr>
              <a:t>Goal Setting Guidelines</a:t>
            </a:r>
            <a:endParaRPr lang="en-US" dirty="0"/>
          </a:p>
        </p:txBody>
      </p:sp>
      <p:sp>
        <p:nvSpPr>
          <p:cNvPr id="3" name="Content Placeholder 2">
            <a:extLst>
              <a:ext uri="{FF2B5EF4-FFF2-40B4-BE49-F238E27FC236}">
                <a16:creationId xmlns:a16="http://schemas.microsoft.com/office/drawing/2014/main" id="{689528ED-0E86-4BC8-A0FF-AD3B80BF416D}"/>
              </a:ext>
            </a:extLst>
          </p:cNvPr>
          <p:cNvSpPr>
            <a:spLocks noGrp="1"/>
          </p:cNvSpPr>
          <p:nvPr>
            <p:ph idx="1"/>
          </p:nvPr>
        </p:nvSpPr>
        <p:spPr>
          <a:xfrm>
            <a:off x="457200" y="971550"/>
            <a:ext cx="8229600" cy="3965971"/>
          </a:xfrm>
        </p:spPr>
        <p:txBody>
          <a:bodyPr>
            <a:normAutofit fontScale="55000" lnSpcReduction="20000"/>
          </a:bodyPr>
          <a:lstStyle/>
          <a:p>
            <a:r>
              <a:rPr lang="en-US" b="0" i="0" dirty="0">
                <a:solidFill>
                  <a:srgbClr val="3B3835"/>
                </a:solidFill>
                <a:effectLst/>
                <a:latin typeface="Helvetica Neue"/>
              </a:rPr>
              <a:t>Your goal must be conceivable. </a:t>
            </a:r>
          </a:p>
          <a:p>
            <a:pPr lvl="1"/>
            <a:r>
              <a:rPr lang="en-US" b="0" i="0" dirty="0">
                <a:solidFill>
                  <a:srgbClr val="3B3835"/>
                </a:solidFill>
                <a:effectLst/>
                <a:latin typeface="Helvetica Neue"/>
              </a:rPr>
              <a:t>You must be able to imagine, conceptualize and understand the goal or desired result. </a:t>
            </a:r>
          </a:p>
          <a:p>
            <a:pPr lvl="1"/>
            <a:r>
              <a:rPr lang="en-US" b="0" i="0" dirty="0">
                <a:solidFill>
                  <a:srgbClr val="3B3835"/>
                </a:solidFill>
                <a:effectLst/>
                <a:latin typeface="Helvetica Neue"/>
              </a:rPr>
              <a:t>Top athletes practice visualizing step-by-step actual success in their sports competition. By visualizing your success in great detail, you are conditioning your mind and preparing yourself to achieve your desired success.</a:t>
            </a:r>
          </a:p>
          <a:p>
            <a:r>
              <a:rPr lang="en-US" b="0" i="0" dirty="0">
                <a:solidFill>
                  <a:srgbClr val="3B3835"/>
                </a:solidFill>
                <a:effectLst/>
                <a:latin typeface="Helvetica Neue"/>
              </a:rPr>
              <a:t>Make your goal believable. </a:t>
            </a:r>
          </a:p>
          <a:p>
            <a:pPr lvl="1"/>
            <a:r>
              <a:rPr lang="en-US" b="0" i="0" dirty="0">
                <a:solidFill>
                  <a:srgbClr val="3B3835"/>
                </a:solidFill>
                <a:effectLst/>
                <a:latin typeface="Helvetica Neue"/>
              </a:rPr>
              <a:t>Your goal should be consistent with your personal values system, and you must believe you can reach the goal. It is critically important that you believe in yourself. </a:t>
            </a:r>
          </a:p>
          <a:p>
            <a:pPr lvl="1"/>
            <a:r>
              <a:rPr lang="en-US" b="0" i="0" dirty="0">
                <a:solidFill>
                  <a:srgbClr val="3B3835"/>
                </a:solidFill>
                <a:effectLst/>
                <a:latin typeface="Helvetica Neue"/>
              </a:rPr>
              <a:t>You must see yourself with the goal in hand.</a:t>
            </a:r>
          </a:p>
          <a:p>
            <a:r>
              <a:rPr lang="en-US" b="0" i="0" dirty="0">
                <a:solidFill>
                  <a:srgbClr val="3B3835"/>
                </a:solidFill>
                <a:effectLst/>
                <a:latin typeface="Helvetica Neue"/>
              </a:rPr>
              <a:t>Your goal must be achievable. </a:t>
            </a:r>
          </a:p>
          <a:p>
            <a:pPr lvl="1"/>
            <a:r>
              <a:rPr lang="en-US" b="0" i="0" dirty="0">
                <a:solidFill>
                  <a:srgbClr val="3B3835"/>
                </a:solidFill>
                <a:effectLst/>
                <a:latin typeface="Helvetica Neue"/>
              </a:rPr>
              <a:t>You must have the mental and physical capacity to reach the goal. </a:t>
            </a:r>
          </a:p>
          <a:p>
            <a:pPr lvl="1"/>
            <a:r>
              <a:rPr lang="en-US" b="0" i="0" dirty="0">
                <a:solidFill>
                  <a:srgbClr val="3B3835"/>
                </a:solidFill>
                <a:effectLst/>
                <a:latin typeface="Helvetica Neue"/>
              </a:rPr>
              <a:t>It would, however, be important for your goal to cause you to stretch beyond normal self-imposed limits. </a:t>
            </a:r>
          </a:p>
          <a:p>
            <a:pPr lvl="1"/>
            <a:r>
              <a:rPr lang="en-US" b="0" i="0" dirty="0">
                <a:solidFill>
                  <a:srgbClr val="3B3835"/>
                </a:solidFill>
                <a:effectLst/>
                <a:latin typeface="Helvetica Neue"/>
              </a:rPr>
              <a:t>You will find a goal that causes you to stretch and grow will be the goal that gives you the most satisfaction. </a:t>
            </a:r>
          </a:p>
          <a:p>
            <a:pPr lvl="1"/>
            <a:r>
              <a:rPr lang="en-US" b="0" i="0" dirty="0">
                <a:solidFill>
                  <a:srgbClr val="3B3835"/>
                </a:solidFill>
                <a:effectLst/>
                <a:latin typeface="Helvetica Neue"/>
              </a:rPr>
              <a:t>Don’t be afraid to challenge yourself to go beyond old limits</a:t>
            </a:r>
            <a:endParaRPr lang="en-US" dirty="0"/>
          </a:p>
        </p:txBody>
      </p:sp>
    </p:spTree>
    <p:extLst>
      <p:ext uri="{BB962C8B-B14F-4D97-AF65-F5344CB8AC3E}">
        <p14:creationId xmlns:p14="http://schemas.microsoft.com/office/powerpoint/2010/main" val="891592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14A63-9301-4B3A-AFD8-C51CBEE77497}"/>
              </a:ext>
            </a:extLst>
          </p:cNvPr>
          <p:cNvSpPr>
            <a:spLocks noGrp="1"/>
          </p:cNvSpPr>
          <p:nvPr>
            <p:ph type="title"/>
          </p:nvPr>
        </p:nvSpPr>
        <p:spPr>
          <a:xfrm>
            <a:off x="457200" y="0"/>
            <a:ext cx="8229600" cy="857250"/>
          </a:xfrm>
        </p:spPr>
        <p:txBody>
          <a:bodyPr/>
          <a:lstStyle/>
          <a:p>
            <a:r>
              <a:rPr lang="en-US" b="0" i="0" dirty="0">
                <a:solidFill>
                  <a:srgbClr val="3B3835"/>
                </a:solidFill>
                <a:effectLst/>
                <a:latin typeface="Helvetica Neue"/>
              </a:rPr>
              <a:t>Goal Setting Guidelines</a:t>
            </a:r>
            <a:endParaRPr lang="en-US" dirty="0"/>
          </a:p>
        </p:txBody>
      </p:sp>
      <p:sp>
        <p:nvSpPr>
          <p:cNvPr id="3" name="Content Placeholder 2">
            <a:extLst>
              <a:ext uri="{FF2B5EF4-FFF2-40B4-BE49-F238E27FC236}">
                <a16:creationId xmlns:a16="http://schemas.microsoft.com/office/drawing/2014/main" id="{689528ED-0E86-4BC8-A0FF-AD3B80BF416D}"/>
              </a:ext>
            </a:extLst>
          </p:cNvPr>
          <p:cNvSpPr>
            <a:spLocks noGrp="1"/>
          </p:cNvSpPr>
          <p:nvPr>
            <p:ph idx="1"/>
          </p:nvPr>
        </p:nvSpPr>
        <p:spPr>
          <a:xfrm>
            <a:off x="457200" y="971550"/>
            <a:ext cx="8229600" cy="4038600"/>
          </a:xfrm>
        </p:spPr>
        <p:txBody>
          <a:bodyPr>
            <a:normAutofit fontScale="62500" lnSpcReduction="20000"/>
          </a:bodyPr>
          <a:lstStyle/>
          <a:p>
            <a:r>
              <a:rPr lang="en-US" b="0" i="0" dirty="0">
                <a:solidFill>
                  <a:srgbClr val="3B3835"/>
                </a:solidFill>
                <a:effectLst/>
                <a:latin typeface="Helvetica Neue"/>
              </a:rPr>
              <a:t>Make your goal measurable. </a:t>
            </a:r>
          </a:p>
          <a:p>
            <a:pPr lvl="1"/>
            <a:r>
              <a:rPr lang="en-US" b="0" i="0" dirty="0">
                <a:solidFill>
                  <a:srgbClr val="3B3835"/>
                </a:solidFill>
                <a:effectLst/>
                <a:latin typeface="Helvetica Neue"/>
              </a:rPr>
              <a:t>Deciding to do better than last year or to be happy gives you no standard by which you can measure progress. </a:t>
            </a:r>
          </a:p>
          <a:p>
            <a:pPr lvl="1"/>
            <a:r>
              <a:rPr lang="en-US" b="0" i="0" dirty="0">
                <a:solidFill>
                  <a:srgbClr val="3B3835"/>
                </a:solidFill>
                <a:effectLst/>
                <a:latin typeface="Helvetica Neue"/>
              </a:rPr>
              <a:t>Be sure to relate your goal to quantity, percentage increases, dollar volume, time or distance. This will allow you to measure your progress.</a:t>
            </a:r>
          </a:p>
          <a:p>
            <a:r>
              <a:rPr lang="en-US" b="0" i="0" dirty="0">
                <a:solidFill>
                  <a:srgbClr val="3B3835"/>
                </a:solidFill>
                <a:effectLst/>
                <a:latin typeface="Helvetica Neue"/>
              </a:rPr>
              <a:t>Your goal should be controllable. </a:t>
            </a:r>
          </a:p>
          <a:p>
            <a:pPr lvl="1"/>
            <a:r>
              <a:rPr lang="en-US" b="0" i="0" dirty="0">
                <a:solidFill>
                  <a:srgbClr val="3B3835"/>
                </a:solidFill>
                <a:effectLst/>
                <a:latin typeface="Helvetica Neue"/>
              </a:rPr>
              <a:t>This means you must be able to achieve the goal yourself, or gain the willing cooperation of others to reach the goal. </a:t>
            </a:r>
          </a:p>
          <a:p>
            <a:pPr lvl="1"/>
            <a:r>
              <a:rPr lang="en-US" b="0" i="0" dirty="0">
                <a:solidFill>
                  <a:srgbClr val="3B3835"/>
                </a:solidFill>
                <a:effectLst/>
                <a:latin typeface="Helvetica Neue"/>
              </a:rPr>
              <a:t>This emphasizes the importance of building team spirit. </a:t>
            </a:r>
          </a:p>
          <a:p>
            <a:pPr lvl="1"/>
            <a:r>
              <a:rPr lang="en-US" b="0" i="0" dirty="0">
                <a:solidFill>
                  <a:srgbClr val="3B3835"/>
                </a:solidFill>
                <a:effectLst/>
                <a:latin typeface="Helvetica Neue"/>
              </a:rPr>
              <a:t>If you can have no control over the outcome of an event, its not realistic to set a goal in this area. </a:t>
            </a:r>
          </a:p>
          <a:p>
            <a:r>
              <a:rPr lang="en-US" b="0" i="0" dirty="0">
                <a:solidFill>
                  <a:srgbClr val="3B3835"/>
                </a:solidFill>
                <a:effectLst/>
                <a:latin typeface="Helvetica Neue"/>
              </a:rPr>
              <a:t>Be sure you have singleness of purpose. </a:t>
            </a:r>
          </a:p>
          <a:p>
            <a:pPr lvl="1"/>
            <a:r>
              <a:rPr lang="en-US" b="0" i="0" dirty="0">
                <a:solidFill>
                  <a:srgbClr val="3B3835"/>
                </a:solidFill>
                <a:effectLst/>
                <a:latin typeface="Helvetica Neue"/>
              </a:rPr>
              <a:t>Make sure your goal is not in conflict with other areas of your life. </a:t>
            </a:r>
          </a:p>
          <a:p>
            <a:pPr lvl="1"/>
            <a:r>
              <a:rPr lang="en-US" b="0" i="0" dirty="0">
                <a:solidFill>
                  <a:srgbClr val="3B3835"/>
                </a:solidFill>
                <a:effectLst/>
                <a:latin typeface="Helvetica Neue"/>
              </a:rPr>
              <a:t>Some goals become mutually exclusive and create conflict with other goals</a:t>
            </a:r>
            <a:endParaRPr lang="en-US" dirty="0"/>
          </a:p>
        </p:txBody>
      </p:sp>
    </p:spTree>
    <p:extLst>
      <p:ext uri="{BB962C8B-B14F-4D97-AF65-F5344CB8AC3E}">
        <p14:creationId xmlns:p14="http://schemas.microsoft.com/office/powerpoint/2010/main" val="121170124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ABFD3-9784-4E12-87DB-CC36AC1826FC}"/>
              </a:ext>
            </a:extLst>
          </p:cNvPr>
          <p:cNvSpPr>
            <a:spLocks noGrp="1"/>
          </p:cNvSpPr>
          <p:nvPr>
            <p:ph type="title"/>
          </p:nvPr>
        </p:nvSpPr>
        <p:spPr>
          <a:xfrm>
            <a:off x="457200" y="38100"/>
            <a:ext cx="8229600" cy="857250"/>
          </a:xfrm>
        </p:spPr>
        <p:txBody>
          <a:bodyPr/>
          <a:lstStyle/>
          <a:p>
            <a:r>
              <a:rPr lang="en-US" b="0" i="0" dirty="0">
                <a:solidFill>
                  <a:srgbClr val="3B3835"/>
                </a:solidFill>
                <a:effectLst/>
                <a:latin typeface="Helvetica Neue"/>
              </a:rPr>
              <a:t>Steps to set goals</a:t>
            </a:r>
            <a:endParaRPr lang="en-US" dirty="0"/>
          </a:p>
        </p:txBody>
      </p:sp>
      <p:graphicFrame>
        <p:nvGraphicFramePr>
          <p:cNvPr id="4" name="Diagram 3">
            <a:extLst>
              <a:ext uri="{FF2B5EF4-FFF2-40B4-BE49-F238E27FC236}">
                <a16:creationId xmlns:a16="http://schemas.microsoft.com/office/drawing/2014/main" id="{1EE5E16D-0EE7-4966-8A5A-3D87BB934035}"/>
              </a:ext>
            </a:extLst>
          </p:cNvPr>
          <p:cNvGraphicFramePr/>
          <p:nvPr>
            <p:extLst>
              <p:ext uri="{D42A27DB-BD31-4B8C-83A1-F6EECF244321}">
                <p14:modId xmlns:p14="http://schemas.microsoft.com/office/powerpoint/2010/main" val="2505991151"/>
              </p:ext>
            </p:extLst>
          </p:nvPr>
        </p:nvGraphicFramePr>
        <p:xfrm>
          <a:off x="304800" y="819150"/>
          <a:ext cx="8763000" cy="421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03102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F66ED-C40E-44C9-950E-8159D4292F64}"/>
              </a:ext>
            </a:extLst>
          </p:cNvPr>
          <p:cNvSpPr>
            <a:spLocks noGrp="1"/>
          </p:cNvSpPr>
          <p:nvPr>
            <p:ph type="title"/>
          </p:nvPr>
        </p:nvSpPr>
        <p:spPr>
          <a:xfrm>
            <a:off x="0" y="205979"/>
            <a:ext cx="8686800" cy="857250"/>
          </a:xfrm>
        </p:spPr>
        <p:txBody>
          <a:bodyPr>
            <a:normAutofit fontScale="90000"/>
          </a:bodyPr>
          <a:lstStyle/>
          <a:p>
            <a:r>
              <a:rPr lang="en-US" b="0" i="0" dirty="0">
                <a:solidFill>
                  <a:srgbClr val="3B3835"/>
                </a:solidFill>
                <a:effectLst/>
                <a:latin typeface="Helvetica Neue"/>
              </a:rPr>
              <a:t>Create a vision of who you want to be</a:t>
            </a:r>
            <a:endParaRPr lang="en-US" dirty="0"/>
          </a:p>
        </p:txBody>
      </p:sp>
      <p:sp>
        <p:nvSpPr>
          <p:cNvPr id="3" name="Content Placeholder 2">
            <a:extLst>
              <a:ext uri="{FF2B5EF4-FFF2-40B4-BE49-F238E27FC236}">
                <a16:creationId xmlns:a16="http://schemas.microsoft.com/office/drawing/2014/main" id="{B4E4FBDF-ABF8-4AB0-8678-C5C6272449B0}"/>
              </a:ext>
            </a:extLst>
          </p:cNvPr>
          <p:cNvSpPr>
            <a:spLocks noGrp="1"/>
          </p:cNvSpPr>
          <p:nvPr>
            <p:ph idx="1"/>
          </p:nvPr>
        </p:nvSpPr>
        <p:spPr/>
        <p:txBody>
          <a:bodyPr>
            <a:normAutofit fontScale="77500" lnSpcReduction="20000"/>
          </a:bodyPr>
          <a:lstStyle/>
          <a:p>
            <a:r>
              <a:rPr lang="en-US" b="0" i="0" dirty="0">
                <a:solidFill>
                  <a:srgbClr val="3B3835"/>
                </a:solidFill>
                <a:effectLst/>
                <a:latin typeface="Helvetica Neue"/>
              </a:rPr>
              <a:t>Take out a clean sheet of paper, write down a description of yourself 10 years in the future. </a:t>
            </a:r>
          </a:p>
          <a:p>
            <a:r>
              <a:rPr lang="en-US" b="0" i="0" dirty="0">
                <a:solidFill>
                  <a:srgbClr val="3B3835"/>
                </a:solidFill>
                <a:effectLst/>
                <a:latin typeface="Helvetica Neue"/>
              </a:rPr>
              <a:t>Who are you? </a:t>
            </a:r>
          </a:p>
          <a:p>
            <a:r>
              <a:rPr lang="en-US" b="0" i="0" dirty="0">
                <a:solidFill>
                  <a:srgbClr val="3B3835"/>
                </a:solidFill>
                <a:effectLst/>
                <a:latin typeface="Helvetica Neue"/>
              </a:rPr>
              <a:t>What does your life look like? </a:t>
            </a:r>
          </a:p>
          <a:p>
            <a:r>
              <a:rPr lang="en-US" b="0" i="0" dirty="0">
                <a:solidFill>
                  <a:srgbClr val="3B3835"/>
                </a:solidFill>
                <a:effectLst/>
                <a:latin typeface="Helvetica Neue"/>
              </a:rPr>
              <a:t>What are you doing? </a:t>
            </a:r>
          </a:p>
          <a:p>
            <a:r>
              <a:rPr lang="en-US" b="0" i="0" dirty="0">
                <a:solidFill>
                  <a:srgbClr val="3B3835"/>
                </a:solidFill>
                <a:effectLst/>
                <a:latin typeface="Helvetica Neue"/>
              </a:rPr>
              <a:t>Where? </a:t>
            </a:r>
          </a:p>
          <a:p>
            <a:r>
              <a:rPr lang="en-US" b="0" i="0" dirty="0">
                <a:solidFill>
                  <a:srgbClr val="3B3835"/>
                </a:solidFill>
                <a:effectLst/>
                <a:latin typeface="Helvetica Neue"/>
              </a:rPr>
              <a:t>Who is around you? </a:t>
            </a:r>
          </a:p>
          <a:p>
            <a:r>
              <a:rPr lang="en-US" b="0" i="0" dirty="0">
                <a:solidFill>
                  <a:srgbClr val="3B3835"/>
                </a:solidFill>
                <a:effectLst/>
                <a:latin typeface="Helvetica Neue"/>
              </a:rPr>
              <a:t>Allow yourself to imagine a future in which failure is impossible, and there are no limits</a:t>
            </a:r>
            <a:endParaRPr lang="en-US" dirty="0"/>
          </a:p>
        </p:txBody>
      </p:sp>
    </p:spTree>
    <p:extLst>
      <p:ext uri="{BB962C8B-B14F-4D97-AF65-F5344CB8AC3E}">
        <p14:creationId xmlns:p14="http://schemas.microsoft.com/office/powerpoint/2010/main" val="65390778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F66ED-C40E-44C9-950E-8159D4292F64}"/>
              </a:ext>
            </a:extLst>
          </p:cNvPr>
          <p:cNvSpPr>
            <a:spLocks noGrp="1"/>
          </p:cNvSpPr>
          <p:nvPr>
            <p:ph type="title"/>
          </p:nvPr>
        </p:nvSpPr>
        <p:spPr>
          <a:xfrm>
            <a:off x="457200" y="205979"/>
            <a:ext cx="8229600" cy="857250"/>
          </a:xfrm>
        </p:spPr>
        <p:txBody>
          <a:bodyPr>
            <a:normAutofit/>
          </a:bodyPr>
          <a:lstStyle/>
          <a:p>
            <a:r>
              <a:rPr lang="en-US" b="0" i="0" dirty="0">
                <a:solidFill>
                  <a:srgbClr val="3B3835"/>
                </a:solidFill>
                <a:effectLst/>
                <a:latin typeface="Helvetica Neue"/>
              </a:rPr>
              <a:t>Stay there!!</a:t>
            </a:r>
            <a:endParaRPr lang="en-US" dirty="0"/>
          </a:p>
        </p:txBody>
      </p:sp>
      <p:sp>
        <p:nvSpPr>
          <p:cNvPr id="3" name="Content Placeholder 2">
            <a:extLst>
              <a:ext uri="{FF2B5EF4-FFF2-40B4-BE49-F238E27FC236}">
                <a16:creationId xmlns:a16="http://schemas.microsoft.com/office/drawing/2014/main" id="{B4E4FBDF-ABF8-4AB0-8678-C5C6272449B0}"/>
              </a:ext>
            </a:extLst>
          </p:cNvPr>
          <p:cNvSpPr>
            <a:spLocks noGrp="1"/>
          </p:cNvSpPr>
          <p:nvPr>
            <p:ph idx="1"/>
          </p:nvPr>
        </p:nvSpPr>
        <p:spPr>
          <a:xfrm>
            <a:off x="457200" y="1063230"/>
            <a:ext cx="8229600" cy="4080270"/>
          </a:xfrm>
        </p:spPr>
        <p:txBody>
          <a:bodyPr>
            <a:normAutofit fontScale="77500" lnSpcReduction="20000"/>
          </a:bodyPr>
          <a:lstStyle/>
          <a:p>
            <a:r>
              <a:rPr lang="en-US" b="0" i="0" dirty="0">
                <a:solidFill>
                  <a:srgbClr val="3B3835"/>
                </a:solidFill>
                <a:effectLst/>
                <a:latin typeface="Helvetica Neue"/>
              </a:rPr>
              <a:t>Let’s say that you’ve articulated a 5 or 10-year vision. </a:t>
            </a:r>
          </a:p>
          <a:p>
            <a:r>
              <a:rPr lang="en-US" b="0" i="0" dirty="0">
                <a:solidFill>
                  <a:srgbClr val="3B3835"/>
                </a:solidFill>
                <a:effectLst/>
                <a:latin typeface="Helvetica Neue"/>
              </a:rPr>
              <a:t>Given this scenario, work backwards.</a:t>
            </a:r>
          </a:p>
          <a:p>
            <a:pPr lvl="1"/>
            <a:r>
              <a:rPr lang="en-US" b="0" i="0" dirty="0">
                <a:solidFill>
                  <a:srgbClr val="3B3835"/>
                </a:solidFill>
                <a:effectLst/>
                <a:latin typeface="Helvetica Neue"/>
              </a:rPr>
              <a:t>What will have had to have happened for this to be true in 10 years?</a:t>
            </a:r>
          </a:p>
          <a:p>
            <a:pPr lvl="1"/>
            <a:r>
              <a:rPr lang="en-US" b="0" i="0" dirty="0">
                <a:solidFill>
                  <a:srgbClr val="3B3835"/>
                </a:solidFill>
                <a:effectLst/>
                <a:latin typeface="Helvetica Neue"/>
              </a:rPr>
              <a:t>What will you have had to learn?</a:t>
            </a:r>
          </a:p>
          <a:p>
            <a:pPr lvl="1"/>
            <a:r>
              <a:rPr lang="en-US" b="0" i="0" dirty="0">
                <a:solidFill>
                  <a:srgbClr val="3B3835"/>
                </a:solidFill>
                <a:effectLst/>
                <a:latin typeface="Helvetica Neue"/>
              </a:rPr>
              <a:t>What skills will you have had to develop?</a:t>
            </a:r>
          </a:p>
          <a:p>
            <a:pPr lvl="1"/>
            <a:r>
              <a:rPr lang="en-US" b="0" i="0" dirty="0">
                <a:solidFill>
                  <a:srgbClr val="3B3835"/>
                </a:solidFill>
                <a:effectLst/>
                <a:latin typeface="Helvetica Neue"/>
              </a:rPr>
              <a:t>What auditions will you have had to take?</a:t>
            </a:r>
          </a:p>
          <a:p>
            <a:pPr lvl="1"/>
            <a:r>
              <a:rPr lang="en-US" b="0" i="0" dirty="0">
                <a:solidFill>
                  <a:srgbClr val="3B3835"/>
                </a:solidFill>
                <a:effectLst/>
                <a:latin typeface="Helvetica Neue"/>
              </a:rPr>
              <a:t>Who will you have had to meet and develop relationships with?</a:t>
            </a:r>
          </a:p>
          <a:p>
            <a:pPr lvl="1"/>
            <a:r>
              <a:rPr lang="en-US" b="0" i="0" dirty="0">
                <a:solidFill>
                  <a:srgbClr val="3B3835"/>
                </a:solidFill>
                <a:effectLst/>
                <a:latin typeface="Helvetica Neue"/>
              </a:rPr>
              <a:t>Are any of these stepping stones any more improbable for your achievement?</a:t>
            </a:r>
            <a:endParaRPr lang="en-US" dirty="0"/>
          </a:p>
        </p:txBody>
      </p:sp>
    </p:spTree>
    <p:extLst>
      <p:ext uri="{BB962C8B-B14F-4D97-AF65-F5344CB8AC3E}">
        <p14:creationId xmlns:p14="http://schemas.microsoft.com/office/powerpoint/2010/main" val="215770426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100A-8B66-43AD-B5E2-F28F13AB0791}"/>
              </a:ext>
            </a:extLst>
          </p:cNvPr>
          <p:cNvSpPr>
            <a:spLocks noGrp="1"/>
          </p:cNvSpPr>
          <p:nvPr>
            <p:ph type="title"/>
          </p:nvPr>
        </p:nvSpPr>
        <p:spPr/>
        <p:txBody>
          <a:bodyPr/>
          <a:lstStyle/>
          <a:p>
            <a:r>
              <a:rPr lang="en-US" dirty="0"/>
              <a:t>To sum up</a:t>
            </a:r>
          </a:p>
        </p:txBody>
      </p:sp>
      <p:sp>
        <p:nvSpPr>
          <p:cNvPr id="3" name="Content Placeholder 2">
            <a:extLst>
              <a:ext uri="{FF2B5EF4-FFF2-40B4-BE49-F238E27FC236}">
                <a16:creationId xmlns:a16="http://schemas.microsoft.com/office/drawing/2014/main" id="{F4BAC14E-8987-483C-A21E-FB8A54DEC1F4}"/>
              </a:ext>
            </a:extLst>
          </p:cNvPr>
          <p:cNvSpPr>
            <a:spLocks noGrp="1"/>
          </p:cNvSpPr>
          <p:nvPr>
            <p:ph idx="1"/>
          </p:nvPr>
        </p:nvSpPr>
        <p:spPr/>
        <p:txBody>
          <a:bodyPr/>
          <a:lstStyle/>
          <a:p>
            <a:r>
              <a:rPr lang="en-US" dirty="0"/>
              <a:t>Perception</a:t>
            </a:r>
          </a:p>
          <a:p>
            <a:r>
              <a:rPr lang="en-US" dirty="0"/>
              <a:t>Attitude</a:t>
            </a:r>
          </a:p>
          <a:p>
            <a:r>
              <a:rPr lang="en-US" dirty="0"/>
              <a:t>Personal Memory</a:t>
            </a:r>
          </a:p>
          <a:p>
            <a:r>
              <a:rPr lang="en-US" dirty="0"/>
              <a:t>Personal Goal Setting</a:t>
            </a:r>
          </a:p>
        </p:txBody>
      </p:sp>
    </p:spTree>
    <p:extLst>
      <p:ext uri="{BB962C8B-B14F-4D97-AF65-F5344CB8AC3E}">
        <p14:creationId xmlns:p14="http://schemas.microsoft.com/office/powerpoint/2010/main" val="2514550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28801" y="1828800"/>
            <a:ext cx="5288387" cy="1142621"/>
          </a:xfrm>
        </p:spPr>
        <p:txBody>
          <a:bodyPr/>
          <a:lstStyle/>
          <a:p>
            <a:r>
              <a:rPr lang="en-US" dirty="0"/>
              <a:t>Questions??</a:t>
            </a:r>
          </a:p>
        </p:txBody>
      </p:sp>
    </p:spTree>
    <p:extLst>
      <p:ext uri="{BB962C8B-B14F-4D97-AF65-F5344CB8AC3E}">
        <p14:creationId xmlns:p14="http://schemas.microsoft.com/office/powerpoint/2010/main" val="204965303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2A90-9FF9-4073-8379-5561EC2464BA}"/>
              </a:ext>
            </a:extLst>
          </p:cNvPr>
          <p:cNvSpPr>
            <a:spLocks noGrp="1"/>
          </p:cNvSpPr>
          <p:nvPr>
            <p:ph type="title"/>
          </p:nvPr>
        </p:nvSpPr>
        <p:spPr/>
        <p:txBody>
          <a:bodyPr>
            <a:normAutofit fontScale="90000"/>
          </a:bodyPr>
          <a:lstStyle/>
          <a:p>
            <a:pPr fontAlgn="base"/>
            <a:br>
              <a:rPr lang="en-IN" b="0" i="0" dirty="0">
                <a:solidFill>
                  <a:srgbClr val="212121"/>
                </a:solidFill>
                <a:effectLst/>
                <a:latin typeface="FS Albert Extra Bold"/>
              </a:rPr>
            </a:br>
            <a:br>
              <a:rPr lang="en-IN" b="0" i="0" dirty="0">
                <a:solidFill>
                  <a:srgbClr val="212121"/>
                </a:solidFill>
                <a:effectLst/>
                <a:latin typeface="FS Albert Extra Bold"/>
              </a:rPr>
            </a:br>
            <a:r>
              <a:rPr lang="en-IN" b="0" i="0" dirty="0">
                <a:solidFill>
                  <a:srgbClr val="212121"/>
                </a:solidFill>
                <a:effectLst/>
                <a:latin typeface="FS Albert Extra Bold"/>
              </a:rPr>
              <a:t>How to Improve Self-Esteem</a:t>
            </a:r>
            <a:br>
              <a:rPr lang="en-IN" b="0" i="0" dirty="0">
                <a:solidFill>
                  <a:srgbClr val="212121"/>
                </a:solidFill>
                <a:effectLst/>
                <a:latin typeface="FS Albert Extra Bold"/>
              </a:rPr>
            </a:br>
            <a:br>
              <a:rPr lang="en-IN" dirty="0"/>
            </a:br>
            <a:endParaRPr lang="en-IN" dirty="0"/>
          </a:p>
        </p:txBody>
      </p:sp>
      <p:sp>
        <p:nvSpPr>
          <p:cNvPr id="3" name="Content Placeholder 2">
            <a:extLst>
              <a:ext uri="{FF2B5EF4-FFF2-40B4-BE49-F238E27FC236}">
                <a16:creationId xmlns:a16="http://schemas.microsoft.com/office/drawing/2014/main" id="{79908685-337D-00CC-144F-87347B4A50D0}"/>
              </a:ext>
            </a:extLst>
          </p:cNvPr>
          <p:cNvSpPr>
            <a:spLocks noGrp="1"/>
          </p:cNvSpPr>
          <p:nvPr>
            <p:ph idx="1"/>
          </p:nvPr>
        </p:nvSpPr>
        <p:spPr/>
        <p:txBody>
          <a:bodyPr>
            <a:normAutofit/>
          </a:bodyPr>
          <a:lstStyle/>
          <a:p>
            <a:pPr algn="l" fontAlgn="base">
              <a:buFont typeface="Arial" panose="020B0604020202020204" pitchFamily="34" charset="0"/>
              <a:buChar char="•"/>
            </a:pPr>
            <a:r>
              <a:rPr lang="en-US" sz="2400" b="1" i="0" dirty="0">
                <a:solidFill>
                  <a:srgbClr val="212121"/>
                </a:solidFill>
                <a:effectLst/>
              </a:rPr>
              <a:t>Become more aware of negative thoughts</a:t>
            </a:r>
            <a:r>
              <a:rPr lang="en-US" sz="2400" b="0" i="0" dirty="0">
                <a:solidFill>
                  <a:srgbClr val="212121"/>
                </a:solidFill>
                <a:effectLst/>
              </a:rPr>
              <a:t>. </a:t>
            </a:r>
          </a:p>
          <a:p>
            <a:pPr marL="0" indent="0" algn="l" fontAlgn="base">
              <a:buNone/>
            </a:pPr>
            <a:r>
              <a:rPr lang="en-US" sz="2400" b="0" i="0" dirty="0">
                <a:solidFill>
                  <a:srgbClr val="212121"/>
                </a:solidFill>
                <a:effectLst/>
              </a:rPr>
              <a:t>Learn to </a:t>
            </a:r>
            <a:r>
              <a:rPr lang="en-US" sz="2400" dirty="0"/>
              <a:t>identify the distorted thoughts</a:t>
            </a:r>
            <a:r>
              <a:rPr lang="en-US" sz="2400" b="0" i="0" dirty="0">
                <a:solidFill>
                  <a:srgbClr val="212121"/>
                </a:solidFill>
                <a:effectLst/>
              </a:rPr>
              <a:t> that are impacting your self-worth.</a:t>
            </a:r>
          </a:p>
          <a:p>
            <a:pPr algn="l" fontAlgn="base">
              <a:buFont typeface="Arial" panose="020B0604020202020204" pitchFamily="34" charset="0"/>
              <a:buChar char="•"/>
            </a:pPr>
            <a:r>
              <a:rPr lang="en-US" sz="2400" b="1" i="0" dirty="0">
                <a:solidFill>
                  <a:srgbClr val="212121"/>
                </a:solidFill>
                <a:effectLst/>
              </a:rPr>
              <a:t>Challenge negative thinking patterns</a:t>
            </a:r>
            <a:r>
              <a:rPr lang="en-US" sz="2400" b="0" i="0" dirty="0">
                <a:solidFill>
                  <a:srgbClr val="212121"/>
                </a:solidFill>
                <a:effectLst/>
              </a:rPr>
              <a:t>. </a:t>
            </a:r>
          </a:p>
          <a:p>
            <a:pPr marL="0" indent="0" algn="l" fontAlgn="base">
              <a:buNone/>
            </a:pPr>
            <a:r>
              <a:rPr lang="en-US" sz="2400" b="0" i="0" dirty="0">
                <a:solidFill>
                  <a:srgbClr val="212121"/>
                </a:solidFill>
                <a:effectLst/>
              </a:rPr>
              <a:t>When you find yourself engaging in negative thinking, try </a:t>
            </a:r>
            <a:r>
              <a:rPr lang="en-US" sz="2400" dirty="0"/>
              <a:t>countering those thoughts</a:t>
            </a:r>
            <a:r>
              <a:rPr lang="en-US" sz="2400" b="0" i="0" dirty="0">
                <a:solidFill>
                  <a:srgbClr val="212121"/>
                </a:solidFill>
                <a:effectLst/>
              </a:rPr>
              <a:t> with more realistic and/or positive ones. </a:t>
            </a:r>
          </a:p>
          <a:p>
            <a:endParaRPr lang="en-IN" sz="2400" dirty="0"/>
          </a:p>
        </p:txBody>
      </p:sp>
    </p:spTree>
    <p:extLst>
      <p:ext uri="{BB962C8B-B14F-4D97-AF65-F5344CB8AC3E}">
        <p14:creationId xmlns:p14="http://schemas.microsoft.com/office/powerpoint/2010/main" val="3166258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2A90-9FF9-4073-8379-5561EC2464BA}"/>
              </a:ext>
            </a:extLst>
          </p:cNvPr>
          <p:cNvSpPr>
            <a:spLocks noGrp="1"/>
          </p:cNvSpPr>
          <p:nvPr>
            <p:ph type="title"/>
          </p:nvPr>
        </p:nvSpPr>
        <p:spPr/>
        <p:txBody>
          <a:bodyPr>
            <a:normAutofit fontScale="90000"/>
          </a:bodyPr>
          <a:lstStyle/>
          <a:p>
            <a:pPr fontAlgn="base"/>
            <a:br>
              <a:rPr lang="en-IN" b="0" i="0" dirty="0">
                <a:solidFill>
                  <a:srgbClr val="212121"/>
                </a:solidFill>
                <a:effectLst/>
                <a:latin typeface="FS Albert Extra Bold"/>
              </a:rPr>
            </a:br>
            <a:br>
              <a:rPr lang="en-IN" b="0" i="0" dirty="0">
                <a:solidFill>
                  <a:srgbClr val="212121"/>
                </a:solidFill>
                <a:effectLst/>
                <a:latin typeface="FS Albert Extra Bold"/>
              </a:rPr>
            </a:br>
            <a:r>
              <a:rPr lang="en-IN" b="0" i="0" dirty="0">
                <a:solidFill>
                  <a:srgbClr val="212121"/>
                </a:solidFill>
                <a:effectLst/>
                <a:latin typeface="FS Albert Extra Bold"/>
              </a:rPr>
              <a:t>How to Improve Self-Esteem</a:t>
            </a:r>
            <a:br>
              <a:rPr lang="en-IN" b="0" i="0" dirty="0">
                <a:solidFill>
                  <a:srgbClr val="212121"/>
                </a:solidFill>
                <a:effectLst/>
                <a:latin typeface="FS Albert Extra Bold"/>
              </a:rPr>
            </a:br>
            <a:br>
              <a:rPr lang="en-IN" dirty="0"/>
            </a:br>
            <a:endParaRPr lang="en-IN" dirty="0"/>
          </a:p>
        </p:txBody>
      </p:sp>
      <p:sp>
        <p:nvSpPr>
          <p:cNvPr id="3" name="Content Placeholder 2">
            <a:extLst>
              <a:ext uri="{FF2B5EF4-FFF2-40B4-BE49-F238E27FC236}">
                <a16:creationId xmlns:a16="http://schemas.microsoft.com/office/drawing/2014/main" id="{79908685-337D-00CC-144F-87347B4A50D0}"/>
              </a:ext>
            </a:extLst>
          </p:cNvPr>
          <p:cNvSpPr>
            <a:spLocks noGrp="1"/>
          </p:cNvSpPr>
          <p:nvPr>
            <p:ph idx="1"/>
          </p:nvPr>
        </p:nvSpPr>
        <p:spPr/>
        <p:txBody>
          <a:bodyPr>
            <a:normAutofit/>
          </a:bodyPr>
          <a:lstStyle/>
          <a:p>
            <a:pPr algn="l" fontAlgn="base">
              <a:buFont typeface="Arial" panose="020B0604020202020204" pitchFamily="34" charset="0"/>
              <a:buChar char="•"/>
            </a:pPr>
            <a:r>
              <a:rPr lang="en-US" sz="2400" b="1" i="0" dirty="0">
                <a:solidFill>
                  <a:srgbClr val="212121"/>
                </a:solidFill>
                <a:effectLst/>
              </a:rPr>
              <a:t>Use positive self-talk</a:t>
            </a:r>
            <a:r>
              <a:rPr lang="en-US" sz="2400" b="0" i="0" dirty="0">
                <a:solidFill>
                  <a:srgbClr val="212121"/>
                </a:solidFill>
                <a:effectLst/>
              </a:rPr>
              <a:t>. </a:t>
            </a:r>
          </a:p>
          <a:p>
            <a:pPr marL="0" indent="0" algn="l" fontAlgn="base">
              <a:buNone/>
            </a:pPr>
            <a:r>
              <a:rPr lang="en-US" sz="2400" b="0" i="0" dirty="0">
                <a:solidFill>
                  <a:srgbClr val="212121"/>
                </a:solidFill>
                <a:effectLst/>
              </a:rPr>
              <a:t>Practice reciting</a:t>
            </a:r>
            <a:r>
              <a:rPr lang="en-US" sz="2400" b="0" i="0" dirty="0">
                <a:effectLst/>
              </a:rPr>
              <a:t> </a:t>
            </a:r>
            <a:r>
              <a:rPr lang="en-US" sz="2400" dirty="0"/>
              <a:t>positive affirmations</a:t>
            </a:r>
            <a:r>
              <a:rPr lang="en-US" sz="2400" b="0" i="0" dirty="0">
                <a:solidFill>
                  <a:srgbClr val="212121"/>
                </a:solidFill>
                <a:effectLst/>
              </a:rPr>
              <a:t> to yourself.</a:t>
            </a:r>
          </a:p>
          <a:p>
            <a:pPr algn="l" fontAlgn="base">
              <a:buFont typeface="Arial" panose="020B0604020202020204" pitchFamily="34" charset="0"/>
              <a:buChar char="•"/>
            </a:pPr>
            <a:r>
              <a:rPr lang="en-US" sz="2400" b="1" i="0" dirty="0">
                <a:solidFill>
                  <a:srgbClr val="212121"/>
                </a:solidFill>
                <a:effectLst/>
              </a:rPr>
              <a:t>Practice self-compassion</a:t>
            </a:r>
            <a:r>
              <a:rPr lang="en-US" sz="2400" b="0" i="0" dirty="0">
                <a:solidFill>
                  <a:srgbClr val="212121"/>
                </a:solidFill>
                <a:effectLst/>
              </a:rPr>
              <a:t>. </a:t>
            </a:r>
            <a:endParaRPr lang="en-US" sz="2400" b="0" i="0" dirty="0">
              <a:effectLst/>
            </a:endParaRPr>
          </a:p>
          <a:p>
            <a:pPr marL="0" indent="0" algn="l" fontAlgn="base">
              <a:buNone/>
            </a:pPr>
            <a:r>
              <a:rPr lang="en-US" sz="2400" dirty="0"/>
              <a:t>Practice forgiving yourself</a:t>
            </a:r>
            <a:r>
              <a:rPr lang="en-US" sz="2400" b="0" i="0" dirty="0">
                <a:solidFill>
                  <a:srgbClr val="212121"/>
                </a:solidFill>
                <a:effectLst/>
              </a:rPr>
              <a:t> for past mistakes and moving forward by accepting all parts of yourself.</a:t>
            </a:r>
          </a:p>
          <a:p>
            <a:pPr marL="0" indent="0">
              <a:buNone/>
            </a:pPr>
            <a:br>
              <a:rPr lang="en-US" sz="2400" dirty="0"/>
            </a:br>
            <a:endParaRPr lang="en-IN" sz="4000" dirty="0"/>
          </a:p>
        </p:txBody>
      </p:sp>
    </p:spTree>
    <p:extLst>
      <p:ext uri="{BB962C8B-B14F-4D97-AF65-F5344CB8AC3E}">
        <p14:creationId xmlns:p14="http://schemas.microsoft.com/office/powerpoint/2010/main" val="3499504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17F6-DF4A-A298-321E-4313BF93C9E3}"/>
              </a:ext>
            </a:extLst>
          </p:cNvPr>
          <p:cNvSpPr>
            <a:spLocks noGrp="1"/>
          </p:cNvSpPr>
          <p:nvPr>
            <p:ph type="title"/>
          </p:nvPr>
        </p:nvSpPr>
        <p:spPr/>
        <p:txBody>
          <a:bodyPr/>
          <a:lstStyle/>
          <a:p>
            <a:r>
              <a:rPr lang="en-US" dirty="0"/>
              <a:t>Self-Esteem</a:t>
            </a:r>
            <a:endParaRPr lang="en-IN" dirty="0"/>
          </a:p>
        </p:txBody>
      </p:sp>
      <p:sp>
        <p:nvSpPr>
          <p:cNvPr id="3" name="Content Placeholder 2">
            <a:extLst>
              <a:ext uri="{FF2B5EF4-FFF2-40B4-BE49-F238E27FC236}">
                <a16:creationId xmlns:a16="http://schemas.microsoft.com/office/drawing/2014/main" id="{1715408F-6D9C-0985-2900-D750744C94E2}"/>
              </a:ext>
            </a:extLst>
          </p:cNvPr>
          <p:cNvSpPr>
            <a:spLocks noGrp="1"/>
          </p:cNvSpPr>
          <p:nvPr>
            <p:ph idx="1"/>
          </p:nvPr>
        </p:nvSpPr>
        <p:spPr/>
        <p:txBody>
          <a:bodyPr>
            <a:normAutofit fontScale="25000" lnSpcReduction="20000"/>
          </a:bodyPr>
          <a:lstStyle/>
          <a:p>
            <a:pPr marL="0" indent="0" algn="l">
              <a:buNone/>
            </a:pPr>
            <a:r>
              <a:rPr lang="en-US" sz="8000" b="1" i="0" dirty="0">
                <a:solidFill>
                  <a:srgbClr val="000000"/>
                </a:solidFill>
                <a:effectLst/>
              </a:rPr>
              <a:t>To sum up</a:t>
            </a:r>
          </a:p>
          <a:p>
            <a:pPr algn="l"/>
            <a:r>
              <a:rPr lang="en-US" sz="8000" b="0" i="0" dirty="0">
                <a:solidFill>
                  <a:srgbClr val="000000"/>
                </a:solidFill>
                <a:effectLst/>
              </a:rPr>
              <a:t>Self-esteem is very crucial in life as it is one of the determinants of success or failure. </a:t>
            </a:r>
          </a:p>
          <a:p>
            <a:pPr algn="l"/>
            <a:r>
              <a:rPr lang="en-US" sz="8000" b="0" i="0" dirty="0">
                <a:solidFill>
                  <a:srgbClr val="000000"/>
                </a:solidFill>
                <a:effectLst/>
              </a:rPr>
              <a:t>It is very important because it influences a person’s life choices. It plays a significant role in one’s motivation in life.</a:t>
            </a:r>
          </a:p>
          <a:p>
            <a:pPr algn="l"/>
            <a:r>
              <a:rPr lang="en-US" sz="8000" b="0" i="0" dirty="0">
                <a:solidFill>
                  <a:srgbClr val="000000"/>
                </a:solidFill>
                <a:effectLst/>
              </a:rPr>
              <a:t> Having high self-esteem can help you navigate through life with a positive attitude and outlook.</a:t>
            </a:r>
          </a:p>
          <a:p>
            <a:r>
              <a:rPr lang="en-US" sz="8000" b="0" i="0" dirty="0">
                <a:solidFill>
                  <a:srgbClr val="000000"/>
                </a:solidFill>
                <a:effectLst/>
              </a:rPr>
              <a:t> </a:t>
            </a:r>
            <a:r>
              <a:rPr lang="en-US" sz="8000" dirty="0">
                <a:solidFill>
                  <a:srgbClr val="000000"/>
                </a:solidFill>
              </a:rPr>
              <a:t>On the other hand, having low self-esteem might hold you back from achieving your goals and hinder you from maximizing your potential as you will navigate through life always having the perception that you are not good enough or you don’t have what it takes to succeed both at college or work. Self-esteem is also very important for mental health.</a:t>
            </a:r>
          </a:p>
          <a:p>
            <a:endParaRPr lang="en-US" sz="6200" dirty="0">
              <a:solidFill>
                <a:srgbClr val="000000"/>
              </a:solidFill>
            </a:endParaRPr>
          </a:p>
          <a:p>
            <a:pPr marL="0" indent="0">
              <a:buNone/>
            </a:pPr>
            <a:br>
              <a:rPr lang="en-US" sz="3800" dirty="0">
                <a:solidFill>
                  <a:srgbClr val="000000"/>
                </a:solidFill>
              </a:rPr>
            </a:br>
            <a:br>
              <a:rPr lang="en-US" sz="3800" dirty="0">
                <a:solidFill>
                  <a:srgbClr val="000000"/>
                </a:solidFill>
              </a:rPr>
            </a:br>
            <a:endParaRPr lang="en-IN" sz="3800" dirty="0">
              <a:solidFill>
                <a:srgbClr val="000000"/>
              </a:solidFill>
            </a:endParaRPr>
          </a:p>
        </p:txBody>
      </p:sp>
    </p:spTree>
    <p:extLst>
      <p:ext uri="{BB962C8B-B14F-4D97-AF65-F5344CB8AC3E}">
        <p14:creationId xmlns:p14="http://schemas.microsoft.com/office/powerpoint/2010/main" val="2176253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A2400-9611-4AE4-5683-C85BDED3B84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3D95700-02B7-0A23-ECBA-061D90C5C0C1}"/>
              </a:ext>
            </a:extLst>
          </p:cNvPr>
          <p:cNvSpPr>
            <a:spLocks noGrp="1"/>
          </p:cNvSpPr>
          <p:nvPr>
            <p:ph idx="1"/>
          </p:nvPr>
        </p:nvSpPr>
        <p:spPr/>
        <p:txBody>
          <a:bodyPr>
            <a:normAutofit lnSpcReduction="10000"/>
          </a:bodyPr>
          <a:lstStyle/>
          <a:p>
            <a:pPr marL="0" indent="0">
              <a:buNone/>
            </a:pPr>
            <a:r>
              <a:rPr lang="en-US" b="0" i="0" dirty="0">
                <a:solidFill>
                  <a:srgbClr val="212121"/>
                </a:solidFill>
                <a:effectLst/>
              </a:rPr>
              <a:t>When facing a challenge, do you feel like you can rise up and accomplish your goal, or do you give up in defeat? Are you like the little train engine from the classic children's book ("I think I can, I think I can!"), or do you doubt your own abilities to rise up and overcome the difficulties that life throws your way?</a:t>
            </a:r>
            <a:endParaRPr lang="en-IN" sz="4800" b="1" dirty="0"/>
          </a:p>
        </p:txBody>
      </p:sp>
    </p:spTree>
    <p:extLst>
      <p:ext uri="{BB962C8B-B14F-4D97-AF65-F5344CB8AC3E}">
        <p14:creationId xmlns:p14="http://schemas.microsoft.com/office/powerpoint/2010/main" val="1134473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A2400-9611-4AE4-5683-C85BDED3B8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D95700-02B7-0A23-ECBA-061D90C5C0C1}"/>
              </a:ext>
            </a:extLst>
          </p:cNvPr>
          <p:cNvSpPr>
            <a:spLocks noGrp="1"/>
          </p:cNvSpPr>
          <p:nvPr>
            <p:ph idx="1"/>
          </p:nvPr>
        </p:nvSpPr>
        <p:spPr/>
        <p:txBody>
          <a:bodyPr>
            <a:normAutofit/>
          </a:bodyPr>
          <a:lstStyle/>
          <a:p>
            <a:pPr marL="0" indent="0" algn="ctr">
              <a:buNone/>
            </a:pPr>
            <a:endParaRPr lang="en-US" sz="4400" b="1" dirty="0"/>
          </a:p>
          <a:p>
            <a:pPr marL="0" indent="0" algn="ctr">
              <a:buNone/>
            </a:pPr>
            <a:r>
              <a:rPr lang="en-US" sz="4400" b="1" dirty="0"/>
              <a:t>Self-Efficacy (Value &amp; Belief )</a:t>
            </a:r>
            <a:endParaRPr lang="en-IN" sz="4400" b="1" dirty="0"/>
          </a:p>
        </p:txBody>
      </p:sp>
    </p:spTree>
    <p:extLst>
      <p:ext uri="{BB962C8B-B14F-4D97-AF65-F5344CB8AC3E}">
        <p14:creationId xmlns:p14="http://schemas.microsoft.com/office/powerpoint/2010/main" val="1164239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0346-6519-BF52-64E7-0D40DCC536E0}"/>
              </a:ext>
            </a:extLst>
          </p:cNvPr>
          <p:cNvSpPr>
            <a:spLocks noGrp="1"/>
          </p:cNvSpPr>
          <p:nvPr>
            <p:ph type="title"/>
          </p:nvPr>
        </p:nvSpPr>
        <p:spPr/>
        <p:txBody>
          <a:bodyPr/>
          <a:lstStyle/>
          <a:p>
            <a:r>
              <a:rPr lang="en-US" dirty="0"/>
              <a:t>Self-Efficacy</a:t>
            </a:r>
            <a:endParaRPr lang="en-IN" dirty="0"/>
          </a:p>
        </p:txBody>
      </p:sp>
      <p:sp>
        <p:nvSpPr>
          <p:cNvPr id="3" name="Content Placeholder 2">
            <a:extLst>
              <a:ext uri="{FF2B5EF4-FFF2-40B4-BE49-F238E27FC236}">
                <a16:creationId xmlns:a16="http://schemas.microsoft.com/office/drawing/2014/main" id="{5D7ABB7C-7456-BC9A-6647-C108201144E8}"/>
              </a:ext>
            </a:extLst>
          </p:cNvPr>
          <p:cNvSpPr>
            <a:spLocks noGrp="1"/>
          </p:cNvSpPr>
          <p:nvPr>
            <p:ph idx="1"/>
          </p:nvPr>
        </p:nvSpPr>
        <p:spPr/>
        <p:txBody>
          <a:bodyPr>
            <a:normAutofit lnSpcReduction="10000"/>
          </a:bodyPr>
          <a:lstStyle/>
          <a:p>
            <a:pPr marL="0" indent="0">
              <a:buNone/>
            </a:pPr>
            <a:r>
              <a:rPr lang="en-US" sz="2600" b="1" i="0" dirty="0">
                <a:effectLst/>
              </a:rPr>
              <a:t>What is Self-efficacy</a:t>
            </a:r>
          </a:p>
          <a:p>
            <a:pPr algn="l" fontAlgn="base"/>
            <a:r>
              <a:rPr lang="en-US" sz="2400" dirty="0">
                <a:solidFill>
                  <a:srgbClr val="212121"/>
                </a:solidFill>
              </a:rPr>
              <a:t>Self-efficacy is a person’s belief in their ability to succeed in a particular situation. Psychologist </a:t>
            </a:r>
            <a:r>
              <a:rPr lang="en-US" sz="2400" dirty="0">
                <a:solidFill>
                  <a:srgbClr val="FF0000"/>
                </a:solidFill>
                <a:hlinkClick r:id="rId2">
                  <a:extLst>
                    <a:ext uri="{A12FA001-AC4F-418D-AE19-62706E023703}">
                      <ahyp:hlinkClr xmlns:ahyp="http://schemas.microsoft.com/office/drawing/2018/hyperlinkcolor" val="tx"/>
                    </a:ext>
                  </a:extLst>
                </a:hlinkClick>
              </a:rPr>
              <a:t>Albert Bandura</a:t>
            </a:r>
            <a:r>
              <a:rPr lang="en-US" sz="2400" dirty="0">
                <a:solidFill>
                  <a:srgbClr val="212121"/>
                </a:solidFill>
              </a:rPr>
              <a:t> described these beliefs as determinants of how people think, behave, and feel.</a:t>
            </a:r>
          </a:p>
          <a:p>
            <a:r>
              <a:rPr lang="en-US" sz="2400" dirty="0">
                <a:solidFill>
                  <a:srgbClr val="212121"/>
                </a:solidFill>
              </a:rPr>
              <a:t>S</a:t>
            </a:r>
            <a:r>
              <a:rPr lang="en-US" sz="2400" b="0" i="0" dirty="0">
                <a:solidFill>
                  <a:srgbClr val="212121"/>
                </a:solidFill>
                <a:effectLst/>
              </a:rPr>
              <a:t>elf-efficacy is "the belief in one’s capabilities to organize and execute the courses of action required to manage prospective situations." </a:t>
            </a:r>
            <a:br>
              <a:rPr lang="en-US" sz="2400" dirty="0"/>
            </a:br>
            <a:endParaRPr lang="en-IN" sz="2400" dirty="0"/>
          </a:p>
        </p:txBody>
      </p:sp>
    </p:spTree>
    <p:extLst>
      <p:ext uri="{BB962C8B-B14F-4D97-AF65-F5344CB8AC3E}">
        <p14:creationId xmlns:p14="http://schemas.microsoft.com/office/powerpoint/2010/main" val="1477002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0346-6519-BF52-64E7-0D40DCC536E0}"/>
              </a:ext>
            </a:extLst>
          </p:cNvPr>
          <p:cNvSpPr>
            <a:spLocks noGrp="1"/>
          </p:cNvSpPr>
          <p:nvPr>
            <p:ph type="title"/>
          </p:nvPr>
        </p:nvSpPr>
        <p:spPr/>
        <p:txBody>
          <a:bodyPr/>
          <a:lstStyle/>
          <a:p>
            <a:r>
              <a:rPr lang="en-US" dirty="0"/>
              <a:t>Self-Efficacy</a:t>
            </a:r>
            <a:endParaRPr lang="en-IN" dirty="0"/>
          </a:p>
        </p:txBody>
      </p:sp>
      <p:sp>
        <p:nvSpPr>
          <p:cNvPr id="3" name="Content Placeholder 2">
            <a:extLst>
              <a:ext uri="{FF2B5EF4-FFF2-40B4-BE49-F238E27FC236}">
                <a16:creationId xmlns:a16="http://schemas.microsoft.com/office/drawing/2014/main" id="{5D7ABB7C-7456-BC9A-6647-C108201144E8}"/>
              </a:ext>
            </a:extLst>
          </p:cNvPr>
          <p:cNvSpPr>
            <a:spLocks noGrp="1"/>
          </p:cNvSpPr>
          <p:nvPr>
            <p:ph idx="1"/>
          </p:nvPr>
        </p:nvSpPr>
        <p:spPr/>
        <p:txBody>
          <a:bodyPr>
            <a:normAutofit lnSpcReduction="10000"/>
          </a:bodyPr>
          <a:lstStyle/>
          <a:p>
            <a:pPr algn="l" fontAlgn="base"/>
            <a:r>
              <a:rPr lang="en-US" b="0" i="0" dirty="0">
                <a:solidFill>
                  <a:srgbClr val="FF0000"/>
                </a:solidFill>
                <a:effectLst/>
              </a:rPr>
              <a:t>Self-esteem</a:t>
            </a:r>
            <a:r>
              <a:rPr lang="en-US" b="0" i="0" dirty="0">
                <a:solidFill>
                  <a:srgbClr val="333333"/>
                </a:solidFill>
                <a:effectLst/>
              </a:rPr>
              <a:t> is the level of self-respect and worth one has for himself.</a:t>
            </a:r>
          </a:p>
          <a:p>
            <a:r>
              <a:rPr lang="en-US" b="0" i="0" dirty="0">
                <a:solidFill>
                  <a:srgbClr val="FF0000"/>
                </a:solidFill>
                <a:effectLst/>
              </a:rPr>
              <a:t>Self-efficacy</a:t>
            </a:r>
            <a:r>
              <a:rPr lang="en-US" b="0" i="0" dirty="0">
                <a:solidFill>
                  <a:srgbClr val="333333"/>
                </a:solidFill>
                <a:effectLst/>
              </a:rPr>
              <a:t> is the belief in our ability to succeed and our level of competence. This idea was developed by the psychologist, </a:t>
            </a:r>
            <a:r>
              <a:rPr lang="en-US" b="1" i="0" dirty="0">
                <a:solidFill>
                  <a:srgbClr val="333333"/>
                </a:solidFill>
                <a:effectLst/>
              </a:rPr>
              <a:t>Albert Bandura.</a:t>
            </a:r>
            <a:br>
              <a:rPr lang="en-US" dirty="0"/>
            </a:br>
            <a:endParaRPr lang="en-IN" dirty="0"/>
          </a:p>
        </p:txBody>
      </p:sp>
    </p:spTree>
    <p:extLst>
      <p:ext uri="{BB962C8B-B14F-4D97-AF65-F5344CB8AC3E}">
        <p14:creationId xmlns:p14="http://schemas.microsoft.com/office/powerpoint/2010/main" val="285579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0346-6519-BF52-64E7-0D40DCC536E0}"/>
              </a:ext>
            </a:extLst>
          </p:cNvPr>
          <p:cNvSpPr>
            <a:spLocks noGrp="1"/>
          </p:cNvSpPr>
          <p:nvPr>
            <p:ph type="title"/>
          </p:nvPr>
        </p:nvSpPr>
        <p:spPr/>
        <p:txBody>
          <a:bodyPr/>
          <a:lstStyle/>
          <a:p>
            <a:r>
              <a:rPr lang="en-US" dirty="0"/>
              <a:t>Self-Efficacy</a:t>
            </a:r>
            <a:endParaRPr lang="en-IN" dirty="0"/>
          </a:p>
        </p:txBody>
      </p:sp>
      <p:sp>
        <p:nvSpPr>
          <p:cNvPr id="3" name="Content Placeholder 2">
            <a:extLst>
              <a:ext uri="{FF2B5EF4-FFF2-40B4-BE49-F238E27FC236}">
                <a16:creationId xmlns:a16="http://schemas.microsoft.com/office/drawing/2014/main" id="{5D7ABB7C-7456-BC9A-6647-C108201144E8}"/>
              </a:ext>
            </a:extLst>
          </p:cNvPr>
          <p:cNvSpPr>
            <a:spLocks noGrp="1"/>
          </p:cNvSpPr>
          <p:nvPr>
            <p:ph idx="1"/>
          </p:nvPr>
        </p:nvSpPr>
        <p:spPr/>
        <p:txBody>
          <a:bodyPr>
            <a:normAutofit fontScale="92500" lnSpcReduction="20000"/>
          </a:bodyPr>
          <a:lstStyle/>
          <a:p>
            <a:pPr marL="0" indent="0" algn="l" fontAlgn="base">
              <a:buNone/>
            </a:pPr>
            <a:r>
              <a:rPr lang="en-IN" sz="2600" b="1" i="0" dirty="0">
                <a:solidFill>
                  <a:srgbClr val="212121"/>
                </a:solidFill>
                <a:effectLst/>
              </a:rPr>
              <a:t>The Role of Self-Efficacy</a:t>
            </a:r>
          </a:p>
          <a:p>
            <a:r>
              <a:rPr lang="en-US" sz="2600" b="0" i="0" dirty="0">
                <a:solidFill>
                  <a:srgbClr val="212121"/>
                </a:solidFill>
                <a:effectLst/>
              </a:rPr>
              <a:t>Virtually all people can identify goals they want to accomplish, things they would like to </a:t>
            </a:r>
            <a:r>
              <a:rPr lang="en-US" sz="2600" dirty="0"/>
              <a:t>change</a:t>
            </a:r>
            <a:r>
              <a:rPr lang="en-US" sz="2600" b="0" i="0" dirty="0">
                <a:solidFill>
                  <a:srgbClr val="212121"/>
                </a:solidFill>
                <a:effectLst/>
              </a:rPr>
              <a:t>, and things they would like to achieve. </a:t>
            </a:r>
          </a:p>
          <a:p>
            <a:r>
              <a:rPr lang="en-US" sz="2600" b="0" i="0" dirty="0">
                <a:solidFill>
                  <a:srgbClr val="212121"/>
                </a:solidFill>
                <a:effectLst/>
              </a:rPr>
              <a:t>However, most people also realize that putting these plans into action is not quite so simple. Bandura and others have found that an individual’s </a:t>
            </a:r>
            <a:r>
              <a:rPr lang="en-US" sz="2600" b="0" i="0" dirty="0">
                <a:solidFill>
                  <a:srgbClr val="FF0000"/>
                </a:solidFill>
                <a:effectLst/>
              </a:rPr>
              <a:t>self-efficacy plays a major role in how goals, tasks, and challenges are approached.</a:t>
            </a:r>
            <a:br>
              <a:rPr lang="en-IN" sz="4300" dirty="0">
                <a:solidFill>
                  <a:srgbClr val="FF0000"/>
                </a:solidFill>
              </a:rPr>
            </a:br>
            <a:endParaRPr lang="en-IN" sz="6500" dirty="0">
              <a:solidFill>
                <a:srgbClr val="FF0000"/>
              </a:solidFill>
            </a:endParaRPr>
          </a:p>
        </p:txBody>
      </p:sp>
    </p:spTree>
    <p:extLst>
      <p:ext uri="{BB962C8B-B14F-4D97-AF65-F5344CB8AC3E}">
        <p14:creationId xmlns:p14="http://schemas.microsoft.com/office/powerpoint/2010/main" val="1605002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26318-4028-93BE-A79F-BFFD369A4CA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53612B9-E0BD-7519-685B-108DE173B149}"/>
              </a:ext>
            </a:extLst>
          </p:cNvPr>
          <p:cNvSpPr>
            <a:spLocks noGrp="1"/>
          </p:cNvSpPr>
          <p:nvPr>
            <p:ph idx="1"/>
          </p:nvPr>
        </p:nvSpPr>
        <p:spPr/>
        <p:txBody>
          <a:bodyPr>
            <a:normAutofit/>
          </a:bodyPr>
          <a:lstStyle/>
          <a:p>
            <a:pPr marL="0" indent="0" algn="ctr">
              <a:buNone/>
            </a:pPr>
            <a:endParaRPr lang="en-US" sz="4400" b="1" dirty="0"/>
          </a:p>
          <a:p>
            <a:pPr marL="0" indent="0" algn="ctr">
              <a:buNone/>
            </a:pPr>
            <a:r>
              <a:rPr lang="en-US" sz="4800" b="1" dirty="0"/>
              <a:t>Self-Esteem</a:t>
            </a:r>
            <a:endParaRPr lang="en-IN" sz="4800" b="1" dirty="0"/>
          </a:p>
        </p:txBody>
      </p:sp>
    </p:spTree>
    <p:extLst>
      <p:ext uri="{BB962C8B-B14F-4D97-AF65-F5344CB8AC3E}">
        <p14:creationId xmlns:p14="http://schemas.microsoft.com/office/powerpoint/2010/main" val="2683677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6E63D-0ABF-B641-6A32-0E419845B776}"/>
              </a:ext>
            </a:extLst>
          </p:cNvPr>
          <p:cNvSpPr>
            <a:spLocks noGrp="1"/>
          </p:cNvSpPr>
          <p:nvPr>
            <p:ph type="title"/>
          </p:nvPr>
        </p:nvSpPr>
        <p:spPr/>
        <p:txBody>
          <a:bodyPr/>
          <a:lstStyle/>
          <a:p>
            <a:r>
              <a:rPr lang="en-US" dirty="0"/>
              <a:t>Self-Efficacy</a:t>
            </a:r>
            <a:endParaRPr lang="en-IN" dirty="0"/>
          </a:p>
        </p:txBody>
      </p:sp>
      <p:sp>
        <p:nvSpPr>
          <p:cNvPr id="3" name="Content Placeholder 2">
            <a:extLst>
              <a:ext uri="{FF2B5EF4-FFF2-40B4-BE49-F238E27FC236}">
                <a16:creationId xmlns:a16="http://schemas.microsoft.com/office/drawing/2014/main" id="{FE15DF5E-A65C-92A2-EBE5-BE3A8ECB3F1E}"/>
              </a:ext>
            </a:extLst>
          </p:cNvPr>
          <p:cNvSpPr>
            <a:spLocks noGrp="1"/>
          </p:cNvSpPr>
          <p:nvPr>
            <p:ph idx="1"/>
          </p:nvPr>
        </p:nvSpPr>
        <p:spPr/>
        <p:txBody>
          <a:bodyPr>
            <a:normAutofit fontScale="77500" lnSpcReduction="20000"/>
          </a:bodyPr>
          <a:lstStyle/>
          <a:p>
            <a:pPr marL="0" indent="0" algn="l" fontAlgn="base">
              <a:buNone/>
            </a:pPr>
            <a:r>
              <a:rPr lang="en-US" b="1" i="0" dirty="0">
                <a:solidFill>
                  <a:srgbClr val="212121"/>
                </a:solidFill>
                <a:effectLst/>
              </a:rPr>
              <a:t>People with a strong sense of self-efficacy:</a:t>
            </a:r>
          </a:p>
          <a:p>
            <a:pPr algn="l" fontAlgn="base">
              <a:buFont typeface="Arial" panose="020B0604020202020204" pitchFamily="34" charset="0"/>
              <a:buChar char="•"/>
            </a:pPr>
            <a:r>
              <a:rPr lang="en-US" b="0" i="0" dirty="0">
                <a:solidFill>
                  <a:srgbClr val="212121"/>
                </a:solidFill>
                <a:effectLst/>
              </a:rPr>
              <a:t>Develop a deeper interest in the activities in which they participate</a:t>
            </a:r>
          </a:p>
          <a:p>
            <a:pPr algn="l" fontAlgn="base">
              <a:buFont typeface="Arial" panose="020B0604020202020204" pitchFamily="34" charset="0"/>
              <a:buChar char="•"/>
            </a:pPr>
            <a:r>
              <a:rPr lang="en-US" b="0" i="0" dirty="0">
                <a:solidFill>
                  <a:srgbClr val="212121"/>
                </a:solidFill>
                <a:effectLst/>
              </a:rPr>
              <a:t>Form a stronger sense of commitment to their interests and activities</a:t>
            </a:r>
          </a:p>
          <a:p>
            <a:pPr algn="l" fontAlgn="base">
              <a:buFont typeface="Arial" panose="020B0604020202020204" pitchFamily="34" charset="0"/>
              <a:buChar char="•"/>
            </a:pPr>
            <a:r>
              <a:rPr lang="en-US" b="0" i="0" dirty="0">
                <a:solidFill>
                  <a:srgbClr val="212121"/>
                </a:solidFill>
                <a:effectLst/>
              </a:rPr>
              <a:t>Recover quickly from setbacks and disappointments</a:t>
            </a:r>
          </a:p>
          <a:p>
            <a:pPr algn="l" fontAlgn="base">
              <a:buFont typeface="Arial" panose="020B0604020202020204" pitchFamily="34" charset="0"/>
              <a:buChar char="•"/>
            </a:pPr>
            <a:r>
              <a:rPr lang="en-US" b="0" i="0" dirty="0">
                <a:solidFill>
                  <a:srgbClr val="212121"/>
                </a:solidFill>
                <a:effectLst/>
              </a:rPr>
              <a:t>View challenging problems as tasks to be mastered</a:t>
            </a:r>
          </a:p>
          <a:p>
            <a:pPr marL="0" indent="0">
              <a:buNone/>
            </a:pPr>
            <a:br>
              <a:rPr lang="en-US" dirty="0"/>
            </a:br>
            <a:endParaRPr lang="en-IN" dirty="0"/>
          </a:p>
        </p:txBody>
      </p:sp>
    </p:spTree>
    <p:extLst>
      <p:ext uri="{BB962C8B-B14F-4D97-AF65-F5344CB8AC3E}">
        <p14:creationId xmlns:p14="http://schemas.microsoft.com/office/powerpoint/2010/main" val="3784914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6E63D-0ABF-B641-6A32-0E419845B776}"/>
              </a:ext>
            </a:extLst>
          </p:cNvPr>
          <p:cNvSpPr>
            <a:spLocks noGrp="1"/>
          </p:cNvSpPr>
          <p:nvPr>
            <p:ph type="title"/>
          </p:nvPr>
        </p:nvSpPr>
        <p:spPr/>
        <p:txBody>
          <a:bodyPr/>
          <a:lstStyle/>
          <a:p>
            <a:r>
              <a:rPr lang="en-US" dirty="0"/>
              <a:t>Self-Efficacy</a:t>
            </a:r>
            <a:endParaRPr lang="en-IN" dirty="0"/>
          </a:p>
        </p:txBody>
      </p:sp>
      <p:sp>
        <p:nvSpPr>
          <p:cNvPr id="3" name="Content Placeholder 2">
            <a:extLst>
              <a:ext uri="{FF2B5EF4-FFF2-40B4-BE49-F238E27FC236}">
                <a16:creationId xmlns:a16="http://schemas.microsoft.com/office/drawing/2014/main" id="{FE15DF5E-A65C-92A2-EBE5-BE3A8ECB3F1E}"/>
              </a:ext>
            </a:extLst>
          </p:cNvPr>
          <p:cNvSpPr>
            <a:spLocks noGrp="1"/>
          </p:cNvSpPr>
          <p:nvPr>
            <p:ph idx="1"/>
          </p:nvPr>
        </p:nvSpPr>
        <p:spPr/>
        <p:txBody>
          <a:bodyPr>
            <a:normAutofit/>
          </a:bodyPr>
          <a:lstStyle/>
          <a:p>
            <a:pPr marL="0" indent="0" algn="l" fontAlgn="base">
              <a:buNone/>
            </a:pPr>
            <a:r>
              <a:rPr lang="en-US" sz="2500" b="1" i="0" dirty="0">
                <a:solidFill>
                  <a:srgbClr val="212121"/>
                </a:solidFill>
                <a:effectLst/>
              </a:rPr>
              <a:t>People with a weak sense of self-efficacy:</a:t>
            </a:r>
          </a:p>
          <a:p>
            <a:pPr algn="l" fontAlgn="base">
              <a:buFont typeface="Arial" panose="020B0604020202020204" pitchFamily="34" charset="0"/>
              <a:buChar char="•"/>
            </a:pPr>
            <a:r>
              <a:rPr lang="en-US" sz="2500" b="0" i="0" dirty="0">
                <a:solidFill>
                  <a:srgbClr val="212121"/>
                </a:solidFill>
                <a:effectLst/>
              </a:rPr>
              <a:t>Avoid challenging tasks</a:t>
            </a:r>
          </a:p>
          <a:p>
            <a:pPr algn="l" fontAlgn="base">
              <a:buFont typeface="Arial" panose="020B0604020202020204" pitchFamily="34" charset="0"/>
              <a:buChar char="•"/>
            </a:pPr>
            <a:r>
              <a:rPr lang="en-US" sz="2500" b="0" i="0" dirty="0">
                <a:solidFill>
                  <a:srgbClr val="212121"/>
                </a:solidFill>
                <a:effectLst/>
              </a:rPr>
              <a:t>Believe that difficult tasks and situations are beyond their capabilities</a:t>
            </a:r>
          </a:p>
          <a:p>
            <a:pPr algn="l" fontAlgn="base">
              <a:buFont typeface="Arial" panose="020B0604020202020204" pitchFamily="34" charset="0"/>
              <a:buChar char="•"/>
            </a:pPr>
            <a:r>
              <a:rPr lang="en-US" sz="2500" b="0" i="0" dirty="0">
                <a:solidFill>
                  <a:srgbClr val="212121"/>
                </a:solidFill>
                <a:effectLst/>
              </a:rPr>
              <a:t>Focus on personal failings and negative outcomes</a:t>
            </a:r>
          </a:p>
          <a:p>
            <a:pPr algn="l" fontAlgn="base">
              <a:buFont typeface="Arial" panose="020B0604020202020204" pitchFamily="34" charset="0"/>
              <a:buChar char="•"/>
            </a:pPr>
            <a:r>
              <a:rPr lang="en-US" sz="2500" b="0" i="0" dirty="0">
                <a:solidFill>
                  <a:srgbClr val="212121"/>
                </a:solidFill>
                <a:effectLst/>
              </a:rPr>
              <a:t>Quickly lose confidence in personal abilities</a:t>
            </a:r>
            <a:br>
              <a:rPr lang="en-US" sz="2500" dirty="0"/>
            </a:br>
            <a:endParaRPr lang="en-IN" sz="2500" dirty="0"/>
          </a:p>
        </p:txBody>
      </p:sp>
    </p:spTree>
    <p:extLst>
      <p:ext uri="{BB962C8B-B14F-4D97-AF65-F5344CB8AC3E}">
        <p14:creationId xmlns:p14="http://schemas.microsoft.com/office/powerpoint/2010/main" val="3160586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D665-B6DB-A0EC-4D54-F443C137371D}"/>
              </a:ext>
            </a:extLst>
          </p:cNvPr>
          <p:cNvSpPr>
            <a:spLocks noGrp="1"/>
          </p:cNvSpPr>
          <p:nvPr>
            <p:ph type="title"/>
          </p:nvPr>
        </p:nvSpPr>
        <p:spPr/>
        <p:txBody>
          <a:bodyPr/>
          <a:lstStyle/>
          <a:p>
            <a:r>
              <a:rPr lang="en-US" dirty="0"/>
              <a:t>Self-Efficacy</a:t>
            </a:r>
            <a:endParaRPr lang="en-IN" dirty="0"/>
          </a:p>
        </p:txBody>
      </p:sp>
      <p:sp>
        <p:nvSpPr>
          <p:cNvPr id="3" name="Content Placeholder 2">
            <a:extLst>
              <a:ext uri="{FF2B5EF4-FFF2-40B4-BE49-F238E27FC236}">
                <a16:creationId xmlns:a16="http://schemas.microsoft.com/office/drawing/2014/main" id="{48C5A3B4-E91F-D925-30F0-1F4E0CCFCB11}"/>
              </a:ext>
            </a:extLst>
          </p:cNvPr>
          <p:cNvSpPr>
            <a:spLocks noGrp="1"/>
          </p:cNvSpPr>
          <p:nvPr>
            <p:ph idx="1"/>
          </p:nvPr>
        </p:nvSpPr>
        <p:spPr/>
        <p:txBody>
          <a:bodyPr>
            <a:normAutofit fontScale="92500" lnSpcReduction="20000"/>
          </a:bodyPr>
          <a:lstStyle/>
          <a:p>
            <a:pPr marL="0" indent="0">
              <a:buNone/>
            </a:pPr>
            <a:r>
              <a:rPr lang="en-US" sz="2400" b="1" dirty="0">
                <a:solidFill>
                  <a:srgbClr val="212121"/>
                </a:solidFill>
              </a:rPr>
              <a:t>E</a:t>
            </a:r>
            <a:r>
              <a:rPr lang="en-US" sz="2400" b="1" i="0" dirty="0">
                <a:solidFill>
                  <a:srgbClr val="212121"/>
                </a:solidFill>
                <a:effectLst/>
              </a:rPr>
              <a:t>xamples:</a:t>
            </a:r>
          </a:p>
          <a:p>
            <a:r>
              <a:rPr lang="en-US" sz="2400" b="0" i="0" dirty="0">
                <a:solidFill>
                  <a:srgbClr val="212121"/>
                </a:solidFill>
                <a:effectLst/>
              </a:rPr>
              <a:t>A student who feels confident that they will be able to learn the information and do well on a test.</a:t>
            </a:r>
          </a:p>
          <a:p>
            <a:pPr algn="l" fontAlgn="base">
              <a:buFont typeface="Arial" panose="020B0604020202020204" pitchFamily="34" charset="0"/>
              <a:buChar char="•"/>
            </a:pPr>
            <a:r>
              <a:rPr lang="en-US" sz="2400" b="0" i="0" dirty="0">
                <a:solidFill>
                  <a:srgbClr val="212121"/>
                </a:solidFill>
                <a:effectLst/>
              </a:rPr>
              <a:t>Someone who has just accepted a job position in a role they have never performed before but feels that they have the ability to learn and perform the job well.</a:t>
            </a:r>
          </a:p>
          <a:p>
            <a:r>
              <a:rPr lang="en-US" sz="2400" dirty="0">
                <a:solidFill>
                  <a:srgbClr val="212121"/>
                </a:solidFill>
              </a:rPr>
              <a:t>A student who is not particularly gifted in a certain subject but believes in her own ability to learn it well;</a:t>
            </a:r>
            <a:br>
              <a:rPr lang="en-US" sz="1400" dirty="0"/>
            </a:br>
            <a:endParaRPr lang="en-US" sz="2400" b="0" i="0" dirty="0">
              <a:solidFill>
                <a:srgbClr val="212121"/>
              </a:solidFill>
              <a:effectLst/>
            </a:endParaRPr>
          </a:p>
          <a:p>
            <a:pPr marL="0" indent="0">
              <a:buNone/>
            </a:pPr>
            <a:br>
              <a:rPr lang="en-US" sz="2400" dirty="0"/>
            </a:br>
            <a:endParaRPr lang="en-IN" sz="2400" dirty="0"/>
          </a:p>
        </p:txBody>
      </p:sp>
    </p:spTree>
    <p:extLst>
      <p:ext uri="{BB962C8B-B14F-4D97-AF65-F5344CB8AC3E}">
        <p14:creationId xmlns:p14="http://schemas.microsoft.com/office/powerpoint/2010/main" val="1033031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0"/>
            <a:ext cx="4114800" cy="3886199"/>
          </a:xfrm>
        </p:spPr>
        <p:txBody>
          <a:bodyPr>
            <a:normAutofit fontScale="62500" lnSpcReduction="20000"/>
          </a:bodyPr>
          <a:lstStyle/>
          <a:p>
            <a:pPr marL="0" indent="0">
              <a:buNone/>
            </a:pPr>
            <a:r>
              <a:rPr lang="en-US" b="1" dirty="0"/>
              <a:t>High self efficacy </a:t>
            </a:r>
          </a:p>
          <a:p>
            <a:r>
              <a:rPr lang="en-US" dirty="0"/>
              <a:t>Active </a:t>
            </a:r>
          </a:p>
          <a:p>
            <a:r>
              <a:rPr lang="en-US" dirty="0"/>
              <a:t>Courageous </a:t>
            </a:r>
          </a:p>
          <a:p>
            <a:r>
              <a:rPr lang="en-US" dirty="0"/>
              <a:t>Competent </a:t>
            </a:r>
          </a:p>
          <a:p>
            <a:r>
              <a:rPr lang="en-US" dirty="0"/>
              <a:t>High self esteem </a:t>
            </a:r>
          </a:p>
          <a:p>
            <a:r>
              <a:rPr lang="en-US" dirty="0"/>
              <a:t>Optimism </a:t>
            </a:r>
          </a:p>
          <a:p>
            <a:r>
              <a:rPr lang="en-US" dirty="0"/>
              <a:t>High social integration </a:t>
            </a:r>
          </a:p>
          <a:p>
            <a:r>
              <a:rPr lang="en-US" dirty="0"/>
              <a:t>High motivation </a:t>
            </a:r>
          </a:p>
          <a:p>
            <a:r>
              <a:rPr lang="en-US" dirty="0"/>
              <a:t>More effort </a:t>
            </a:r>
          </a:p>
          <a:p>
            <a:r>
              <a:rPr lang="en-US" dirty="0"/>
              <a:t>Longer persistence of goals </a:t>
            </a:r>
          </a:p>
          <a:p>
            <a:r>
              <a:rPr lang="en-US" dirty="0"/>
              <a:t>Higher goals </a:t>
            </a:r>
          </a:p>
          <a:p>
            <a:r>
              <a:rPr lang="en-US" dirty="0"/>
              <a:t>Great results </a:t>
            </a:r>
          </a:p>
        </p:txBody>
      </p:sp>
      <p:sp>
        <p:nvSpPr>
          <p:cNvPr id="4" name="Title 1"/>
          <p:cNvSpPr>
            <a:spLocks noGrp="1"/>
          </p:cNvSpPr>
          <p:nvPr>
            <p:ph type="title"/>
          </p:nvPr>
        </p:nvSpPr>
        <p:spPr/>
        <p:txBody>
          <a:bodyPr>
            <a:normAutofit fontScale="90000"/>
          </a:bodyPr>
          <a:lstStyle/>
          <a:p>
            <a:r>
              <a:rPr lang="en-US" dirty="0"/>
              <a:t>Individuals with High and Low Self-Efficacy</a:t>
            </a:r>
          </a:p>
        </p:txBody>
      </p:sp>
      <p:sp>
        <p:nvSpPr>
          <p:cNvPr id="5" name="Content Placeholder 2">
            <a:extLst>
              <a:ext uri="{FF2B5EF4-FFF2-40B4-BE49-F238E27FC236}">
                <a16:creationId xmlns:a16="http://schemas.microsoft.com/office/drawing/2014/main" id="{D93CFFB3-800B-4F1E-AEB6-7B21D4FD6D01}"/>
              </a:ext>
            </a:extLst>
          </p:cNvPr>
          <p:cNvSpPr txBox="1">
            <a:spLocks/>
          </p:cNvSpPr>
          <p:nvPr/>
        </p:nvSpPr>
        <p:spPr>
          <a:xfrm>
            <a:off x="4800600" y="1282553"/>
            <a:ext cx="4114800" cy="3886199"/>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Low self efficacy</a:t>
            </a:r>
          </a:p>
          <a:p>
            <a:r>
              <a:rPr lang="en-US" dirty="0"/>
              <a:t>Inactive</a:t>
            </a:r>
          </a:p>
          <a:p>
            <a:r>
              <a:rPr lang="en-US" dirty="0"/>
              <a:t>Fearful</a:t>
            </a:r>
          </a:p>
          <a:p>
            <a:r>
              <a:rPr lang="en-US" dirty="0"/>
              <a:t>Inefficient</a:t>
            </a:r>
          </a:p>
          <a:p>
            <a:r>
              <a:rPr lang="en-US" dirty="0"/>
              <a:t>Low self-esteem</a:t>
            </a:r>
          </a:p>
          <a:p>
            <a:r>
              <a:rPr lang="en-US" dirty="0"/>
              <a:t>Pessimism</a:t>
            </a:r>
          </a:p>
          <a:p>
            <a:r>
              <a:rPr lang="en-US" dirty="0"/>
              <a:t>Isolation</a:t>
            </a:r>
          </a:p>
          <a:p>
            <a:r>
              <a:rPr lang="en-US" dirty="0"/>
              <a:t>Low motivation</a:t>
            </a:r>
          </a:p>
          <a:p>
            <a:r>
              <a:rPr lang="en-US" dirty="0"/>
              <a:t>Low effort</a:t>
            </a:r>
          </a:p>
          <a:p>
            <a:r>
              <a:rPr lang="en-US" dirty="0"/>
              <a:t>Shorter persistence</a:t>
            </a:r>
          </a:p>
          <a:p>
            <a:r>
              <a:rPr lang="en-US" dirty="0"/>
              <a:t>Lower goals</a:t>
            </a:r>
          </a:p>
          <a:p>
            <a:r>
              <a:rPr lang="en-US" dirty="0"/>
              <a:t>Low results</a:t>
            </a:r>
          </a:p>
        </p:txBody>
      </p:sp>
    </p:spTree>
    <p:extLst>
      <p:ext uri="{BB962C8B-B14F-4D97-AF65-F5344CB8AC3E}">
        <p14:creationId xmlns:p14="http://schemas.microsoft.com/office/powerpoint/2010/main" val="95184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linds(horizontal)">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
                                            <p:txEl>
                                              <p:pRg st="0" end="0"/>
                                            </p:txEl>
                                          </p:spTgt>
                                        </p:tgtEl>
                                        <p:attrNameLst>
                                          <p:attrName>style.visibility</p:attrName>
                                        </p:attrNameLst>
                                      </p:cBhvr>
                                      <p:to>
                                        <p:strVal val="visible"/>
                                      </p:to>
                                    </p:set>
                                    <p:animEffect transition="in" filter="blinds(horizontal)">
                                      <p:cBhvr>
                                        <p:cTn id="67" dur="500"/>
                                        <p:tgtEl>
                                          <p:spTgt spid="5">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5">
                                            <p:txEl>
                                              <p:pRg st="1" end="1"/>
                                            </p:txEl>
                                          </p:spTgt>
                                        </p:tgtEl>
                                        <p:attrNameLst>
                                          <p:attrName>style.visibility</p:attrName>
                                        </p:attrNameLst>
                                      </p:cBhvr>
                                      <p:to>
                                        <p:strVal val="visible"/>
                                      </p:to>
                                    </p:set>
                                    <p:animEffect transition="in" filter="blinds(horizontal)">
                                      <p:cBhvr>
                                        <p:cTn id="72" dur="500"/>
                                        <p:tgtEl>
                                          <p:spTgt spid="5">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5">
                                            <p:txEl>
                                              <p:pRg st="2" end="2"/>
                                            </p:txEl>
                                          </p:spTgt>
                                        </p:tgtEl>
                                        <p:attrNameLst>
                                          <p:attrName>style.visibility</p:attrName>
                                        </p:attrNameLst>
                                      </p:cBhvr>
                                      <p:to>
                                        <p:strVal val="visible"/>
                                      </p:to>
                                    </p:set>
                                    <p:animEffect transition="in" filter="blinds(horizontal)">
                                      <p:cBhvr>
                                        <p:cTn id="77" dur="500"/>
                                        <p:tgtEl>
                                          <p:spTgt spid="5">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5">
                                            <p:txEl>
                                              <p:pRg st="3" end="3"/>
                                            </p:txEl>
                                          </p:spTgt>
                                        </p:tgtEl>
                                        <p:attrNameLst>
                                          <p:attrName>style.visibility</p:attrName>
                                        </p:attrNameLst>
                                      </p:cBhvr>
                                      <p:to>
                                        <p:strVal val="visible"/>
                                      </p:to>
                                    </p:set>
                                    <p:animEffect transition="in" filter="blinds(horizontal)">
                                      <p:cBhvr>
                                        <p:cTn id="82" dur="500"/>
                                        <p:tgtEl>
                                          <p:spTgt spid="5">
                                            <p:txEl>
                                              <p:pRg st="3" end="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5">
                                            <p:txEl>
                                              <p:pRg st="4" end="4"/>
                                            </p:txEl>
                                          </p:spTgt>
                                        </p:tgtEl>
                                        <p:attrNameLst>
                                          <p:attrName>style.visibility</p:attrName>
                                        </p:attrNameLst>
                                      </p:cBhvr>
                                      <p:to>
                                        <p:strVal val="visible"/>
                                      </p:to>
                                    </p:set>
                                    <p:animEffect transition="in" filter="blinds(horizontal)">
                                      <p:cBhvr>
                                        <p:cTn id="87" dur="500"/>
                                        <p:tgtEl>
                                          <p:spTgt spid="5">
                                            <p:txEl>
                                              <p:pRg st="4" end="4"/>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5">
                                            <p:txEl>
                                              <p:pRg st="5" end="5"/>
                                            </p:txEl>
                                          </p:spTgt>
                                        </p:tgtEl>
                                        <p:attrNameLst>
                                          <p:attrName>style.visibility</p:attrName>
                                        </p:attrNameLst>
                                      </p:cBhvr>
                                      <p:to>
                                        <p:strVal val="visible"/>
                                      </p:to>
                                    </p:set>
                                    <p:animEffect transition="in" filter="blinds(horizontal)">
                                      <p:cBhvr>
                                        <p:cTn id="92" dur="500"/>
                                        <p:tgtEl>
                                          <p:spTgt spid="5">
                                            <p:txEl>
                                              <p:pRg st="5" end="5"/>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5">
                                            <p:txEl>
                                              <p:pRg st="6" end="6"/>
                                            </p:txEl>
                                          </p:spTgt>
                                        </p:tgtEl>
                                        <p:attrNameLst>
                                          <p:attrName>style.visibility</p:attrName>
                                        </p:attrNameLst>
                                      </p:cBhvr>
                                      <p:to>
                                        <p:strVal val="visible"/>
                                      </p:to>
                                    </p:set>
                                    <p:animEffect transition="in" filter="blinds(horizontal)">
                                      <p:cBhvr>
                                        <p:cTn id="97" dur="500"/>
                                        <p:tgtEl>
                                          <p:spTgt spid="5">
                                            <p:txEl>
                                              <p:pRg st="6" end="6"/>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5">
                                            <p:txEl>
                                              <p:pRg st="7" end="7"/>
                                            </p:txEl>
                                          </p:spTgt>
                                        </p:tgtEl>
                                        <p:attrNameLst>
                                          <p:attrName>style.visibility</p:attrName>
                                        </p:attrNameLst>
                                      </p:cBhvr>
                                      <p:to>
                                        <p:strVal val="visible"/>
                                      </p:to>
                                    </p:set>
                                    <p:animEffect transition="in" filter="blinds(horizontal)">
                                      <p:cBhvr>
                                        <p:cTn id="102" dur="500"/>
                                        <p:tgtEl>
                                          <p:spTgt spid="5">
                                            <p:txEl>
                                              <p:pRg st="7" end="7"/>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5">
                                            <p:txEl>
                                              <p:pRg st="8" end="8"/>
                                            </p:txEl>
                                          </p:spTgt>
                                        </p:tgtEl>
                                        <p:attrNameLst>
                                          <p:attrName>style.visibility</p:attrName>
                                        </p:attrNameLst>
                                      </p:cBhvr>
                                      <p:to>
                                        <p:strVal val="visible"/>
                                      </p:to>
                                    </p:set>
                                    <p:animEffect transition="in" filter="blinds(horizontal)">
                                      <p:cBhvr>
                                        <p:cTn id="107" dur="500"/>
                                        <p:tgtEl>
                                          <p:spTgt spid="5">
                                            <p:txEl>
                                              <p:pRg st="8" end="8"/>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5">
                                            <p:txEl>
                                              <p:pRg st="9" end="9"/>
                                            </p:txEl>
                                          </p:spTgt>
                                        </p:tgtEl>
                                        <p:attrNameLst>
                                          <p:attrName>style.visibility</p:attrName>
                                        </p:attrNameLst>
                                      </p:cBhvr>
                                      <p:to>
                                        <p:strVal val="visible"/>
                                      </p:to>
                                    </p:set>
                                    <p:animEffect transition="in" filter="blinds(horizontal)">
                                      <p:cBhvr>
                                        <p:cTn id="112" dur="500"/>
                                        <p:tgtEl>
                                          <p:spTgt spid="5">
                                            <p:txEl>
                                              <p:pRg st="9" end="9"/>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5">
                                            <p:txEl>
                                              <p:pRg st="10" end="10"/>
                                            </p:txEl>
                                          </p:spTgt>
                                        </p:tgtEl>
                                        <p:attrNameLst>
                                          <p:attrName>style.visibility</p:attrName>
                                        </p:attrNameLst>
                                      </p:cBhvr>
                                      <p:to>
                                        <p:strVal val="visible"/>
                                      </p:to>
                                    </p:set>
                                    <p:animEffect transition="in" filter="blinds(horizontal)">
                                      <p:cBhvr>
                                        <p:cTn id="117" dur="500"/>
                                        <p:tgtEl>
                                          <p:spTgt spid="5">
                                            <p:txEl>
                                              <p:pRg st="10" end="10"/>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5">
                                            <p:txEl>
                                              <p:pRg st="11" end="11"/>
                                            </p:txEl>
                                          </p:spTgt>
                                        </p:tgtEl>
                                        <p:attrNameLst>
                                          <p:attrName>style.visibility</p:attrName>
                                        </p:attrNameLst>
                                      </p:cBhvr>
                                      <p:to>
                                        <p:strVal val="visible"/>
                                      </p:to>
                                    </p:set>
                                    <p:animEffect transition="in" filter="blinds(horizontal)">
                                      <p:cBhvr>
                                        <p:cTn id="12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6BC1-BDB5-E271-DBDD-21608C42A275}"/>
              </a:ext>
            </a:extLst>
          </p:cNvPr>
          <p:cNvSpPr>
            <a:spLocks noGrp="1"/>
          </p:cNvSpPr>
          <p:nvPr>
            <p:ph type="title"/>
          </p:nvPr>
        </p:nvSpPr>
        <p:spPr/>
        <p:txBody>
          <a:bodyPr>
            <a:normAutofit fontScale="90000"/>
          </a:bodyPr>
          <a:lstStyle/>
          <a:p>
            <a:pPr algn="l"/>
            <a:br>
              <a:rPr lang="en-US" sz="2200" b="0" i="0" dirty="0">
                <a:solidFill>
                  <a:srgbClr val="191D34"/>
                </a:solidFill>
                <a:effectLst/>
                <a:latin typeface="Lora" pitchFamily="2" charset="0"/>
              </a:rPr>
            </a:br>
            <a:br>
              <a:rPr lang="en-US" sz="2200" b="0" i="0" dirty="0">
                <a:solidFill>
                  <a:srgbClr val="191D34"/>
                </a:solidFill>
                <a:effectLst/>
                <a:latin typeface="Lora" pitchFamily="2" charset="0"/>
              </a:rPr>
            </a:br>
            <a:br>
              <a:rPr lang="en-US" sz="2200" b="0" i="0" dirty="0">
                <a:solidFill>
                  <a:srgbClr val="191D34"/>
                </a:solidFill>
                <a:effectLst/>
                <a:latin typeface="Lora" pitchFamily="2" charset="0"/>
              </a:rPr>
            </a:br>
            <a:br>
              <a:rPr lang="en-US" sz="2200" b="0" i="0" dirty="0">
                <a:solidFill>
                  <a:srgbClr val="191D34"/>
                </a:solidFill>
                <a:effectLst/>
                <a:latin typeface="Lora" pitchFamily="2" charset="0"/>
              </a:rPr>
            </a:br>
            <a:r>
              <a:rPr lang="en-US" sz="2700" b="1" i="0" dirty="0">
                <a:solidFill>
                  <a:srgbClr val="191D34"/>
                </a:solidFill>
                <a:effectLst/>
                <a:latin typeface="Lora" pitchFamily="2" charset="0"/>
              </a:rPr>
              <a:t>General/Generalized Self-Efficacy Scale (GSE)</a:t>
            </a:r>
            <a:br>
              <a:rPr lang="en-US" sz="2700" b="1" i="0" dirty="0">
                <a:solidFill>
                  <a:srgbClr val="191D34"/>
                </a:solidFill>
                <a:effectLst/>
                <a:latin typeface="Lora" pitchFamily="2" charset="0"/>
              </a:rPr>
            </a:br>
            <a:br>
              <a:rPr lang="en-US" dirty="0"/>
            </a:br>
            <a:endParaRPr lang="en-IN" dirty="0"/>
          </a:p>
        </p:txBody>
      </p:sp>
      <p:sp>
        <p:nvSpPr>
          <p:cNvPr id="3" name="Content Placeholder 2">
            <a:extLst>
              <a:ext uri="{FF2B5EF4-FFF2-40B4-BE49-F238E27FC236}">
                <a16:creationId xmlns:a16="http://schemas.microsoft.com/office/drawing/2014/main" id="{EB9FC76A-297A-53E6-D6B0-F0D322777F49}"/>
              </a:ext>
            </a:extLst>
          </p:cNvPr>
          <p:cNvSpPr>
            <a:spLocks noGrp="1"/>
          </p:cNvSpPr>
          <p:nvPr>
            <p:ph idx="1"/>
          </p:nvPr>
        </p:nvSpPr>
        <p:spPr/>
        <p:txBody>
          <a:bodyPr>
            <a:normAutofit fontScale="40000" lnSpcReduction="20000"/>
          </a:bodyPr>
          <a:lstStyle/>
          <a:p>
            <a:pPr algn="l">
              <a:buFont typeface="+mj-lt"/>
              <a:buAutoNum type="arabicPeriod"/>
            </a:pPr>
            <a:r>
              <a:rPr lang="en-US" sz="6000" b="0" i="0" dirty="0">
                <a:solidFill>
                  <a:srgbClr val="191D34"/>
                </a:solidFill>
                <a:effectLst/>
              </a:rPr>
              <a:t>I can always manage to solve difficult problems if I try hard enough;</a:t>
            </a:r>
          </a:p>
          <a:p>
            <a:pPr algn="l">
              <a:buFont typeface="+mj-lt"/>
              <a:buAutoNum type="arabicPeriod"/>
            </a:pPr>
            <a:r>
              <a:rPr lang="en-US" sz="6000" b="0" i="0" dirty="0">
                <a:solidFill>
                  <a:srgbClr val="191D34"/>
                </a:solidFill>
                <a:effectLst/>
              </a:rPr>
              <a:t>If someone opposes me, I can find the means and ways to get what I want;</a:t>
            </a:r>
          </a:p>
          <a:p>
            <a:pPr algn="l">
              <a:buFont typeface="+mj-lt"/>
              <a:buAutoNum type="arabicPeriod"/>
            </a:pPr>
            <a:r>
              <a:rPr lang="en-US" sz="6000" b="0" i="0" dirty="0">
                <a:solidFill>
                  <a:srgbClr val="191D34"/>
                </a:solidFill>
                <a:effectLst/>
              </a:rPr>
              <a:t>It is easy for me to stick to my aims and accomplish my goals;</a:t>
            </a:r>
          </a:p>
          <a:p>
            <a:pPr algn="l">
              <a:buFont typeface="+mj-lt"/>
              <a:buAutoNum type="arabicPeriod"/>
            </a:pPr>
            <a:r>
              <a:rPr lang="en-US" sz="6000" b="0" i="0" dirty="0">
                <a:solidFill>
                  <a:srgbClr val="191D34"/>
                </a:solidFill>
                <a:effectLst/>
              </a:rPr>
              <a:t>I am confident that I could deal efficiently with unexpected events;</a:t>
            </a:r>
          </a:p>
          <a:p>
            <a:pPr algn="l">
              <a:buFont typeface="+mj-lt"/>
              <a:buAutoNum type="arabicPeriod"/>
            </a:pPr>
            <a:r>
              <a:rPr lang="en-US" sz="6000" b="0" i="0" dirty="0">
                <a:solidFill>
                  <a:srgbClr val="191D34"/>
                </a:solidFill>
                <a:effectLst/>
              </a:rPr>
              <a:t>Thanks to my resourcefulness, I know how to handle unforeseen situations;</a:t>
            </a:r>
          </a:p>
          <a:p>
            <a:pPr marL="0" indent="0">
              <a:buNone/>
            </a:pPr>
            <a:br>
              <a:rPr lang="en-US" dirty="0"/>
            </a:br>
            <a:endParaRPr lang="en-IN" dirty="0"/>
          </a:p>
        </p:txBody>
      </p:sp>
    </p:spTree>
    <p:extLst>
      <p:ext uri="{BB962C8B-B14F-4D97-AF65-F5344CB8AC3E}">
        <p14:creationId xmlns:p14="http://schemas.microsoft.com/office/powerpoint/2010/main" val="1912440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6BC1-BDB5-E271-DBDD-21608C42A275}"/>
              </a:ext>
            </a:extLst>
          </p:cNvPr>
          <p:cNvSpPr>
            <a:spLocks noGrp="1"/>
          </p:cNvSpPr>
          <p:nvPr>
            <p:ph type="title"/>
          </p:nvPr>
        </p:nvSpPr>
        <p:spPr/>
        <p:txBody>
          <a:bodyPr>
            <a:normAutofit fontScale="90000"/>
          </a:bodyPr>
          <a:lstStyle/>
          <a:p>
            <a:pPr algn="l"/>
            <a:br>
              <a:rPr lang="en-US" sz="2200" b="0" i="0" dirty="0">
                <a:solidFill>
                  <a:srgbClr val="191D34"/>
                </a:solidFill>
                <a:effectLst/>
                <a:latin typeface="Lora" pitchFamily="2" charset="0"/>
              </a:rPr>
            </a:br>
            <a:br>
              <a:rPr lang="en-US" sz="2200" b="0" i="0" dirty="0">
                <a:solidFill>
                  <a:srgbClr val="191D34"/>
                </a:solidFill>
                <a:effectLst/>
                <a:latin typeface="Lora" pitchFamily="2" charset="0"/>
              </a:rPr>
            </a:br>
            <a:br>
              <a:rPr lang="en-US" sz="2200" b="0" i="0" dirty="0">
                <a:solidFill>
                  <a:srgbClr val="191D34"/>
                </a:solidFill>
                <a:effectLst/>
                <a:latin typeface="Lora" pitchFamily="2" charset="0"/>
              </a:rPr>
            </a:br>
            <a:br>
              <a:rPr lang="en-US" sz="2200" b="0" i="0" dirty="0">
                <a:solidFill>
                  <a:srgbClr val="191D34"/>
                </a:solidFill>
                <a:effectLst/>
                <a:latin typeface="Lora" pitchFamily="2" charset="0"/>
              </a:rPr>
            </a:br>
            <a:r>
              <a:rPr lang="en-US" sz="2700" b="1" i="0" dirty="0">
                <a:solidFill>
                  <a:srgbClr val="191D34"/>
                </a:solidFill>
                <a:effectLst/>
                <a:latin typeface="Lora" pitchFamily="2" charset="0"/>
              </a:rPr>
              <a:t>General/Generalized Self-Efficacy Scale (GSE)</a:t>
            </a:r>
            <a:br>
              <a:rPr lang="en-US" sz="2700" b="1" i="0" dirty="0">
                <a:solidFill>
                  <a:srgbClr val="191D34"/>
                </a:solidFill>
                <a:effectLst/>
                <a:latin typeface="Lora" pitchFamily="2" charset="0"/>
              </a:rPr>
            </a:br>
            <a:br>
              <a:rPr lang="en-US" dirty="0"/>
            </a:br>
            <a:endParaRPr lang="en-IN" dirty="0"/>
          </a:p>
        </p:txBody>
      </p:sp>
      <p:sp>
        <p:nvSpPr>
          <p:cNvPr id="3" name="Content Placeholder 2">
            <a:extLst>
              <a:ext uri="{FF2B5EF4-FFF2-40B4-BE49-F238E27FC236}">
                <a16:creationId xmlns:a16="http://schemas.microsoft.com/office/drawing/2014/main" id="{EB9FC76A-297A-53E6-D6B0-F0D322777F49}"/>
              </a:ext>
            </a:extLst>
          </p:cNvPr>
          <p:cNvSpPr>
            <a:spLocks noGrp="1"/>
          </p:cNvSpPr>
          <p:nvPr>
            <p:ph idx="1"/>
          </p:nvPr>
        </p:nvSpPr>
        <p:spPr/>
        <p:txBody>
          <a:bodyPr>
            <a:normAutofit fontScale="40000" lnSpcReduction="20000"/>
          </a:bodyPr>
          <a:lstStyle/>
          <a:p>
            <a:pPr algn="l">
              <a:buFont typeface="+mj-lt"/>
              <a:buAutoNum type="arabicPeriod"/>
            </a:pPr>
            <a:r>
              <a:rPr lang="en-US" sz="6000" b="0" i="0" dirty="0">
                <a:solidFill>
                  <a:srgbClr val="191D34"/>
                </a:solidFill>
                <a:effectLst/>
              </a:rPr>
              <a:t>I can solve most problems if I invest the necessary effort;</a:t>
            </a:r>
          </a:p>
          <a:p>
            <a:pPr algn="l">
              <a:buFont typeface="+mj-lt"/>
              <a:buAutoNum type="arabicPeriod"/>
            </a:pPr>
            <a:r>
              <a:rPr lang="en-US" sz="6000" b="0" i="0" dirty="0">
                <a:solidFill>
                  <a:srgbClr val="191D34"/>
                </a:solidFill>
                <a:effectLst/>
              </a:rPr>
              <a:t>I can remain calm when facing difficulties because I can rely on my coping abilities;</a:t>
            </a:r>
          </a:p>
          <a:p>
            <a:pPr algn="l">
              <a:buFont typeface="+mj-lt"/>
              <a:buAutoNum type="arabicPeriod"/>
            </a:pPr>
            <a:r>
              <a:rPr lang="en-US" sz="6000" b="0" i="0" dirty="0">
                <a:solidFill>
                  <a:srgbClr val="191D34"/>
                </a:solidFill>
                <a:effectLst/>
              </a:rPr>
              <a:t>When I am confronted with a problem, I can usually find several solutions;</a:t>
            </a:r>
          </a:p>
          <a:p>
            <a:pPr algn="l">
              <a:buFont typeface="+mj-lt"/>
              <a:buAutoNum type="arabicPeriod"/>
            </a:pPr>
            <a:r>
              <a:rPr lang="en-US" sz="6000" b="0" i="0" dirty="0">
                <a:solidFill>
                  <a:srgbClr val="191D34"/>
                </a:solidFill>
                <a:effectLst/>
              </a:rPr>
              <a:t>If I am in trouble, I can usually think of a solution;</a:t>
            </a:r>
          </a:p>
          <a:p>
            <a:pPr algn="l">
              <a:buFont typeface="+mj-lt"/>
              <a:buAutoNum type="arabicPeriod"/>
            </a:pPr>
            <a:r>
              <a:rPr lang="en-US" sz="6000" b="0" i="0" dirty="0">
                <a:solidFill>
                  <a:srgbClr val="191D34"/>
                </a:solidFill>
                <a:effectLst/>
              </a:rPr>
              <a:t>I can usually handle whatever comes my way.</a:t>
            </a:r>
            <a:br>
              <a:rPr lang="en-US" dirty="0"/>
            </a:br>
            <a:endParaRPr lang="en-IN" dirty="0"/>
          </a:p>
        </p:txBody>
      </p:sp>
    </p:spTree>
    <p:extLst>
      <p:ext uri="{BB962C8B-B14F-4D97-AF65-F5344CB8AC3E}">
        <p14:creationId xmlns:p14="http://schemas.microsoft.com/office/powerpoint/2010/main" val="2646739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EF77D-2D73-599D-F873-8908ACA988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168D22-1043-C1E7-83BD-58FAD4538702}"/>
              </a:ext>
            </a:extLst>
          </p:cNvPr>
          <p:cNvSpPr>
            <a:spLocks noGrp="1"/>
          </p:cNvSpPr>
          <p:nvPr>
            <p:ph idx="1"/>
          </p:nvPr>
        </p:nvSpPr>
        <p:spPr/>
        <p:txBody>
          <a:bodyPr/>
          <a:lstStyle/>
          <a:p>
            <a:pPr marL="0" indent="0">
              <a:buNone/>
            </a:pPr>
            <a:r>
              <a:rPr lang="en-US" b="1" dirty="0"/>
              <a:t>                               </a:t>
            </a:r>
          </a:p>
          <a:p>
            <a:pPr marL="0" indent="0">
              <a:buNone/>
            </a:pPr>
            <a:r>
              <a:rPr lang="en-US" b="1" dirty="0"/>
              <a:t>                               </a:t>
            </a:r>
            <a:r>
              <a:rPr lang="en-US" sz="4400" b="1" dirty="0"/>
              <a:t>Perception</a:t>
            </a:r>
            <a:endParaRPr lang="en-IN" sz="4400" b="1" dirty="0"/>
          </a:p>
        </p:txBody>
      </p:sp>
    </p:spTree>
    <p:extLst>
      <p:ext uri="{BB962C8B-B14F-4D97-AF65-F5344CB8AC3E}">
        <p14:creationId xmlns:p14="http://schemas.microsoft.com/office/powerpoint/2010/main" val="2008405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F2E9F-2C0D-28A7-7058-4E5D9BD2963B}"/>
              </a:ext>
            </a:extLst>
          </p:cNvPr>
          <p:cNvSpPr>
            <a:spLocks noGrp="1"/>
          </p:cNvSpPr>
          <p:nvPr>
            <p:ph type="title"/>
          </p:nvPr>
        </p:nvSpPr>
        <p:spPr/>
        <p:txBody>
          <a:bodyPr/>
          <a:lstStyle/>
          <a:p>
            <a:endParaRPr lang="en-IN"/>
          </a:p>
        </p:txBody>
      </p:sp>
      <p:pic>
        <p:nvPicPr>
          <p:cNvPr id="1026" name="Picture 2" descr="PPT On Perception - PowerPoint Slides">
            <a:extLst>
              <a:ext uri="{FF2B5EF4-FFF2-40B4-BE49-F238E27FC236}">
                <a16:creationId xmlns:a16="http://schemas.microsoft.com/office/drawing/2014/main" id="{B668A2AF-0083-B13E-D385-D901C2511C93}"/>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227410"/>
            <a:ext cx="8458200" cy="4710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106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4BB63-E2B6-A14F-25E8-E9BD41B461CA}"/>
              </a:ext>
            </a:extLst>
          </p:cNvPr>
          <p:cNvSpPr>
            <a:spLocks noGrp="1"/>
          </p:cNvSpPr>
          <p:nvPr>
            <p:ph type="title"/>
          </p:nvPr>
        </p:nvSpPr>
        <p:spPr/>
        <p:txBody>
          <a:bodyPr>
            <a:noAutofit/>
          </a:bodyPr>
          <a:lstStyle/>
          <a:p>
            <a:pPr algn="l"/>
            <a:endParaRPr lang="en-IN" sz="1800" dirty="0"/>
          </a:p>
        </p:txBody>
      </p:sp>
      <p:pic>
        <p:nvPicPr>
          <p:cNvPr id="2050" name="Picture 2" descr="Perception">
            <a:extLst>
              <a:ext uri="{FF2B5EF4-FFF2-40B4-BE49-F238E27FC236}">
                <a16:creationId xmlns:a16="http://schemas.microsoft.com/office/drawing/2014/main" id="{3036E344-8999-D77E-91BF-4B340E2BDD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0"/>
            <a:ext cx="6705600" cy="4419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D6E8F8E-D97F-EC4F-13B5-4ACE4D587330}"/>
              </a:ext>
            </a:extLst>
          </p:cNvPr>
          <p:cNvSpPr txBox="1"/>
          <p:nvPr/>
        </p:nvSpPr>
        <p:spPr>
          <a:xfrm>
            <a:off x="723900" y="4654154"/>
            <a:ext cx="6629400" cy="369332"/>
          </a:xfrm>
          <a:prstGeom prst="rect">
            <a:avLst/>
          </a:prstGeom>
          <a:noFill/>
        </p:spPr>
        <p:txBody>
          <a:bodyPr wrap="square">
            <a:spAutoFit/>
          </a:bodyPr>
          <a:lstStyle/>
          <a:p>
            <a:r>
              <a:rPr lang="en-US" b="1" dirty="0"/>
              <a:t>“WE DON’T SEE THINGS AS THEY ARE, WE SEE THINGS AS WE ARE”</a:t>
            </a:r>
            <a:endParaRPr lang="en-IN" b="1" dirty="0"/>
          </a:p>
        </p:txBody>
      </p:sp>
    </p:spTree>
    <p:extLst>
      <p:ext uri="{BB962C8B-B14F-4D97-AF65-F5344CB8AC3E}">
        <p14:creationId xmlns:p14="http://schemas.microsoft.com/office/powerpoint/2010/main" val="2598616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620000" cy="857250"/>
          </a:xfrm>
        </p:spPr>
        <p:txBody>
          <a:bodyPr/>
          <a:lstStyle/>
          <a:p>
            <a:pPr algn="l"/>
            <a:r>
              <a:rPr lang="en-US" dirty="0">
                <a:latin typeface="Book Antiqua" pitchFamily="18" charset="0"/>
              </a:rPr>
              <a:t>Perspective/ Perception</a:t>
            </a:r>
          </a:p>
        </p:txBody>
      </p:sp>
      <p:pic>
        <p:nvPicPr>
          <p:cNvPr id="2050" name="Picture 2" descr="See the source image">
            <a:extLst>
              <a:ext uri="{FF2B5EF4-FFF2-40B4-BE49-F238E27FC236}">
                <a16:creationId xmlns:a16="http://schemas.microsoft.com/office/drawing/2014/main" id="{0543067D-3AAA-4DBA-9C02-91CDBDC70D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99097"/>
            <a:ext cx="7924800" cy="43444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26318-4028-93BE-A79F-BFFD369A4CAB}"/>
              </a:ext>
            </a:extLst>
          </p:cNvPr>
          <p:cNvSpPr>
            <a:spLocks noGrp="1"/>
          </p:cNvSpPr>
          <p:nvPr>
            <p:ph type="title"/>
          </p:nvPr>
        </p:nvSpPr>
        <p:spPr/>
        <p:txBody>
          <a:bodyPr>
            <a:normAutofit fontScale="90000"/>
          </a:bodyPr>
          <a:lstStyle/>
          <a:p>
            <a:br>
              <a:rPr lang="en-US" sz="4400" b="1" dirty="0"/>
            </a:br>
            <a:r>
              <a:rPr lang="en-US" sz="4400" b="1" dirty="0"/>
              <a:t>Self-Esteem</a:t>
            </a:r>
            <a:br>
              <a:rPr lang="en-IN" sz="4400" b="1" dirty="0"/>
            </a:br>
            <a:endParaRPr lang="en-IN" dirty="0"/>
          </a:p>
        </p:txBody>
      </p:sp>
      <p:sp>
        <p:nvSpPr>
          <p:cNvPr id="3" name="Content Placeholder 2">
            <a:extLst>
              <a:ext uri="{FF2B5EF4-FFF2-40B4-BE49-F238E27FC236}">
                <a16:creationId xmlns:a16="http://schemas.microsoft.com/office/drawing/2014/main" id="{553612B9-E0BD-7519-685B-108DE173B149}"/>
              </a:ext>
            </a:extLst>
          </p:cNvPr>
          <p:cNvSpPr>
            <a:spLocks noGrp="1"/>
          </p:cNvSpPr>
          <p:nvPr>
            <p:ph idx="1"/>
          </p:nvPr>
        </p:nvSpPr>
        <p:spPr>
          <a:xfrm>
            <a:off x="457200" y="971550"/>
            <a:ext cx="8229600" cy="3623073"/>
          </a:xfrm>
        </p:spPr>
        <p:txBody>
          <a:bodyPr>
            <a:normAutofit fontScale="25000" lnSpcReduction="20000"/>
          </a:bodyPr>
          <a:lstStyle/>
          <a:p>
            <a:pPr marL="0" indent="0">
              <a:buNone/>
            </a:pPr>
            <a:r>
              <a:rPr lang="en-US" sz="9600" b="1" dirty="0"/>
              <a:t>What is Self-Esteem?</a:t>
            </a:r>
            <a:endParaRPr lang="en-IN" sz="9600" b="1" dirty="0"/>
          </a:p>
          <a:p>
            <a:r>
              <a:rPr lang="en-US" sz="9600" b="1" i="0" dirty="0">
                <a:solidFill>
                  <a:srgbClr val="202122"/>
                </a:solidFill>
                <a:effectLst/>
              </a:rPr>
              <a:t>Self-esteem</a:t>
            </a:r>
            <a:r>
              <a:rPr lang="en-US" sz="9600" b="0" i="0" dirty="0">
                <a:solidFill>
                  <a:srgbClr val="202122"/>
                </a:solidFill>
                <a:effectLst/>
              </a:rPr>
              <a:t> is confidence in one's own worth or abilities; self-respect. </a:t>
            </a:r>
          </a:p>
          <a:p>
            <a:r>
              <a:rPr lang="en-US" sz="9600" b="0" i="0" dirty="0">
                <a:solidFill>
                  <a:srgbClr val="202122"/>
                </a:solidFill>
                <a:effectLst/>
              </a:rPr>
              <a:t>Self-esteem encompasses beliefs about oneself (for example, "I am loved", "I am worthy")</a:t>
            </a:r>
          </a:p>
          <a:p>
            <a:pPr algn="l"/>
            <a:r>
              <a:rPr lang="en-US" sz="9600" b="0" i="0" dirty="0">
                <a:solidFill>
                  <a:srgbClr val="191D34"/>
                </a:solidFill>
                <a:effectLst/>
              </a:rPr>
              <a:t>It can be considered a sort of measure of how much a person “values, approves of, appreciates, prizes, or likes him or herself” (</a:t>
            </a:r>
            <a:r>
              <a:rPr lang="en-US" sz="9600" b="1" i="0" dirty="0">
                <a:solidFill>
                  <a:srgbClr val="191D34"/>
                </a:solidFill>
                <a:effectLst/>
              </a:rPr>
              <a:t>Adler &amp; Stewart, 2004</a:t>
            </a:r>
            <a:r>
              <a:rPr lang="en-US" sz="9600" b="0" i="0" dirty="0">
                <a:solidFill>
                  <a:srgbClr val="191D34"/>
                </a:solidFill>
                <a:effectLst/>
              </a:rPr>
              <a:t>).</a:t>
            </a:r>
          </a:p>
          <a:p>
            <a:r>
              <a:rPr lang="en-US" sz="9600" dirty="0">
                <a:solidFill>
                  <a:srgbClr val="191D34"/>
                </a:solidFill>
              </a:rPr>
              <a:t>Self-esteem may be defined as how much you appreciate and like yourself regardless of the circumstances.</a:t>
            </a:r>
          </a:p>
          <a:p>
            <a:pPr marL="0" indent="0">
              <a:buNone/>
            </a:pPr>
            <a:endParaRPr lang="en-US" sz="4600" b="1" dirty="0"/>
          </a:p>
        </p:txBody>
      </p:sp>
    </p:spTree>
    <p:extLst>
      <p:ext uri="{BB962C8B-B14F-4D97-AF65-F5344CB8AC3E}">
        <p14:creationId xmlns:p14="http://schemas.microsoft.com/office/powerpoint/2010/main" val="1028024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FD094-664A-E5B8-4D6F-442395DD6247}"/>
              </a:ext>
            </a:extLst>
          </p:cNvPr>
          <p:cNvSpPr>
            <a:spLocks noGrp="1"/>
          </p:cNvSpPr>
          <p:nvPr>
            <p:ph type="title"/>
          </p:nvPr>
        </p:nvSpPr>
        <p:spPr/>
        <p:txBody>
          <a:bodyPr/>
          <a:lstStyle/>
          <a:p>
            <a:r>
              <a:rPr lang="en-US" dirty="0">
                <a:latin typeface="Book Antiqua" pitchFamily="18" charset="0"/>
              </a:rPr>
              <a:t>Perception</a:t>
            </a:r>
            <a:endParaRPr lang="en-IN" dirty="0"/>
          </a:p>
        </p:txBody>
      </p:sp>
      <p:sp>
        <p:nvSpPr>
          <p:cNvPr id="3" name="Content Placeholder 2">
            <a:extLst>
              <a:ext uri="{FF2B5EF4-FFF2-40B4-BE49-F238E27FC236}">
                <a16:creationId xmlns:a16="http://schemas.microsoft.com/office/drawing/2014/main" id="{B255BFEA-99FC-3D3C-46BF-B306A48577BD}"/>
              </a:ext>
            </a:extLst>
          </p:cNvPr>
          <p:cNvSpPr>
            <a:spLocks noGrp="1"/>
          </p:cNvSpPr>
          <p:nvPr>
            <p:ph idx="1"/>
          </p:nvPr>
        </p:nvSpPr>
        <p:spPr/>
        <p:txBody>
          <a:bodyPr/>
          <a:lstStyle/>
          <a:p>
            <a:r>
              <a:rPr lang="en-US" dirty="0"/>
              <a:t>The process by which we come to know the world around us…An individual’s window to the world</a:t>
            </a:r>
            <a:endParaRPr lang="en-IN" dirty="0"/>
          </a:p>
        </p:txBody>
      </p:sp>
    </p:spTree>
    <p:extLst>
      <p:ext uri="{BB962C8B-B14F-4D97-AF65-F5344CB8AC3E}">
        <p14:creationId xmlns:p14="http://schemas.microsoft.com/office/powerpoint/2010/main" val="32116071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AAFE0-9489-EA87-F4F8-D3426ADE217C}"/>
              </a:ext>
            </a:extLst>
          </p:cNvPr>
          <p:cNvSpPr>
            <a:spLocks noGrp="1"/>
          </p:cNvSpPr>
          <p:nvPr>
            <p:ph type="title"/>
          </p:nvPr>
        </p:nvSpPr>
        <p:spPr/>
        <p:txBody>
          <a:bodyPr/>
          <a:lstStyle/>
          <a:p>
            <a:r>
              <a:rPr lang="en-US" dirty="0"/>
              <a:t>Meaning of Perception</a:t>
            </a:r>
            <a:endParaRPr lang="en-IN" dirty="0"/>
          </a:p>
        </p:txBody>
      </p:sp>
      <p:sp>
        <p:nvSpPr>
          <p:cNvPr id="3" name="Content Placeholder 2">
            <a:extLst>
              <a:ext uri="{FF2B5EF4-FFF2-40B4-BE49-F238E27FC236}">
                <a16:creationId xmlns:a16="http://schemas.microsoft.com/office/drawing/2014/main" id="{402766AE-6E05-5985-DA9C-2643538CBE5E}"/>
              </a:ext>
            </a:extLst>
          </p:cNvPr>
          <p:cNvSpPr>
            <a:spLocks noGrp="1"/>
          </p:cNvSpPr>
          <p:nvPr>
            <p:ph idx="1"/>
          </p:nvPr>
        </p:nvSpPr>
        <p:spPr/>
        <p:txBody>
          <a:bodyPr>
            <a:normAutofit lnSpcReduction="10000"/>
          </a:bodyPr>
          <a:lstStyle/>
          <a:p>
            <a:r>
              <a:rPr lang="en-US" sz="2400" dirty="0"/>
              <a:t>The process by which people select, organize, interpret, retrieve and respond to information</a:t>
            </a:r>
          </a:p>
          <a:p>
            <a:r>
              <a:rPr lang="en-US" sz="2400" dirty="0"/>
              <a:t>Perception differs from person to person</a:t>
            </a:r>
          </a:p>
          <a:p>
            <a:r>
              <a:rPr lang="en-US" sz="2400" dirty="0"/>
              <a:t>Each individual  perceives the same situation differently</a:t>
            </a:r>
          </a:p>
          <a:p>
            <a:r>
              <a:rPr lang="en-IN" sz="2400" dirty="0"/>
              <a:t>Individuals organise and interpret things based on their past experiences and the important values they consider important.</a:t>
            </a:r>
          </a:p>
          <a:p>
            <a:r>
              <a:rPr lang="en-IN" sz="2400" dirty="0"/>
              <a:t>Employees tend to behave and act on certain things on the basis of their perception</a:t>
            </a:r>
          </a:p>
        </p:txBody>
      </p:sp>
    </p:spTree>
    <p:extLst>
      <p:ext uri="{BB962C8B-B14F-4D97-AF65-F5344CB8AC3E}">
        <p14:creationId xmlns:p14="http://schemas.microsoft.com/office/powerpoint/2010/main" val="948113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AAFE0-9489-EA87-F4F8-D3426ADE217C}"/>
              </a:ext>
            </a:extLst>
          </p:cNvPr>
          <p:cNvSpPr>
            <a:spLocks noGrp="1"/>
          </p:cNvSpPr>
          <p:nvPr>
            <p:ph type="title"/>
          </p:nvPr>
        </p:nvSpPr>
        <p:spPr/>
        <p:txBody>
          <a:bodyPr/>
          <a:lstStyle/>
          <a:p>
            <a:r>
              <a:rPr lang="en-US" dirty="0"/>
              <a:t>Perception: Definitions </a:t>
            </a:r>
            <a:endParaRPr lang="en-IN" dirty="0"/>
          </a:p>
        </p:txBody>
      </p:sp>
      <p:sp>
        <p:nvSpPr>
          <p:cNvPr id="3" name="Content Placeholder 2">
            <a:extLst>
              <a:ext uri="{FF2B5EF4-FFF2-40B4-BE49-F238E27FC236}">
                <a16:creationId xmlns:a16="http://schemas.microsoft.com/office/drawing/2014/main" id="{402766AE-6E05-5985-DA9C-2643538CBE5E}"/>
              </a:ext>
            </a:extLst>
          </p:cNvPr>
          <p:cNvSpPr>
            <a:spLocks noGrp="1"/>
          </p:cNvSpPr>
          <p:nvPr>
            <p:ph idx="1"/>
          </p:nvPr>
        </p:nvSpPr>
        <p:spPr>
          <a:xfrm>
            <a:off x="457200" y="1063229"/>
            <a:ext cx="8229600" cy="3531394"/>
          </a:xfrm>
        </p:spPr>
        <p:txBody>
          <a:bodyPr>
            <a:normAutofit/>
          </a:bodyPr>
          <a:lstStyle/>
          <a:p>
            <a:r>
              <a:rPr lang="en-US" sz="2400" b="1" dirty="0">
                <a:solidFill>
                  <a:srgbClr val="000000"/>
                </a:solidFill>
              </a:rPr>
              <a:t>Stephen Robbins</a:t>
            </a:r>
          </a:p>
          <a:p>
            <a:pPr marL="0" indent="0">
              <a:buNone/>
            </a:pPr>
            <a:r>
              <a:rPr lang="en-US" sz="2400" dirty="0">
                <a:solidFill>
                  <a:srgbClr val="000000"/>
                </a:solidFill>
              </a:rPr>
              <a:t>“Perception is a process by which individuals organize and interpret their sensory impressions in order to give meaning to their environment.</a:t>
            </a:r>
          </a:p>
          <a:p>
            <a:r>
              <a:rPr lang="en-US" sz="2400" b="1" dirty="0">
                <a:solidFill>
                  <a:srgbClr val="000000"/>
                </a:solidFill>
              </a:rPr>
              <a:t>Fred Luthans </a:t>
            </a:r>
          </a:p>
          <a:p>
            <a:pPr marL="0" indent="0">
              <a:buNone/>
            </a:pPr>
            <a:r>
              <a:rPr lang="en-US" sz="2400" dirty="0">
                <a:solidFill>
                  <a:srgbClr val="000000"/>
                </a:solidFill>
              </a:rPr>
              <a:t>“Perception is an important mediating cognitive process through which persons make interpretations of the stimulus or situations they are forced with”.</a:t>
            </a:r>
          </a:p>
          <a:p>
            <a:pPr marL="0" indent="0">
              <a:buNone/>
            </a:pPr>
            <a:endParaRPr lang="en-US" sz="2400" dirty="0">
              <a:solidFill>
                <a:srgbClr val="000000"/>
              </a:solidFill>
            </a:endParaRPr>
          </a:p>
          <a:p>
            <a:pPr marL="0" indent="0">
              <a:buNone/>
            </a:pPr>
            <a:endParaRPr lang="en-US" sz="2400" dirty="0">
              <a:solidFill>
                <a:srgbClr val="000000"/>
              </a:solidFill>
            </a:endParaRPr>
          </a:p>
          <a:p>
            <a:pPr marL="0" indent="0">
              <a:buNone/>
            </a:pPr>
            <a:endParaRPr lang="en-US" sz="2400" dirty="0">
              <a:solidFill>
                <a:srgbClr val="000000"/>
              </a:solidFill>
            </a:endParaRPr>
          </a:p>
          <a:p>
            <a:endParaRPr lang="en-IN" sz="2400" dirty="0"/>
          </a:p>
        </p:txBody>
      </p:sp>
    </p:spTree>
    <p:extLst>
      <p:ext uri="{BB962C8B-B14F-4D97-AF65-F5344CB8AC3E}">
        <p14:creationId xmlns:p14="http://schemas.microsoft.com/office/powerpoint/2010/main" val="134641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FE626-139A-43B5-870A-B56237AB592C}"/>
              </a:ext>
            </a:extLst>
          </p:cNvPr>
          <p:cNvSpPr>
            <a:spLocks noGrp="1"/>
          </p:cNvSpPr>
          <p:nvPr>
            <p:ph type="title"/>
          </p:nvPr>
        </p:nvSpPr>
        <p:spPr/>
        <p:txBody>
          <a:bodyPr/>
          <a:lstStyle/>
          <a:p>
            <a:pPr algn="l"/>
            <a:r>
              <a:rPr lang="en-US" dirty="0"/>
              <a:t>Definitions… </a:t>
            </a:r>
          </a:p>
        </p:txBody>
      </p:sp>
      <p:sp>
        <p:nvSpPr>
          <p:cNvPr id="3" name="Content Placeholder 2">
            <a:extLst>
              <a:ext uri="{FF2B5EF4-FFF2-40B4-BE49-F238E27FC236}">
                <a16:creationId xmlns:a16="http://schemas.microsoft.com/office/drawing/2014/main" id="{41953021-3EE6-48F6-A0A9-67B89F718006}"/>
              </a:ext>
            </a:extLst>
          </p:cNvPr>
          <p:cNvSpPr>
            <a:spLocks noGrp="1"/>
          </p:cNvSpPr>
          <p:nvPr>
            <p:ph idx="1"/>
          </p:nvPr>
        </p:nvSpPr>
        <p:spPr>
          <a:xfrm>
            <a:off x="457200" y="1158091"/>
            <a:ext cx="8229600" cy="3809999"/>
          </a:xfrm>
        </p:spPr>
        <p:txBody>
          <a:bodyPr>
            <a:normAutofit fontScale="85000" lnSpcReduction="10000"/>
          </a:bodyPr>
          <a:lstStyle/>
          <a:p>
            <a:r>
              <a:rPr lang="en-US" sz="2800" dirty="0">
                <a:solidFill>
                  <a:srgbClr val="000000"/>
                </a:solidFill>
              </a:rPr>
              <a:t>Perception may be defined </a:t>
            </a:r>
            <a:r>
              <a:rPr lang="en-US" sz="2800" b="0" i="0" dirty="0">
                <a:solidFill>
                  <a:srgbClr val="000000"/>
                </a:solidFill>
                <a:effectLst/>
              </a:rPr>
              <a:t>as “a process that involves seeing, receiving, selecting, organising and interpreting and giving meaning to the environment in which he lives”.</a:t>
            </a:r>
          </a:p>
          <a:p>
            <a:r>
              <a:rPr lang="en-US" sz="2800" dirty="0">
                <a:solidFill>
                  <a:srgbClr val="000000"/>
                </a:solidFill>
              </a:rPr>
              <a:t>It involves deciding which information to notice, categorizing it, and interpreting it within the framework of existing knowledge. </a:t>
            </a:r>
            <a:endParaRPr lang="en-US" sz="2800" dirty="0"/>
          </a:p>
          <a:p>
            <a:r>
              <a:rPr lang="en-US" sz="2800" b="0" i="0" dirty="0">
                <a:solidFill>
                  <a:srgbClr val="000000"/>
                </a:solidFill>
                <a:effectLst/>
                <a:latin typeface="DejaVuSans_7v_4"/>
              </a:rPr>
              <a:t>The perception of two individuals may differ even if they are exposed to the same stimuli, under the same conditions. </a:t>
            </a:r>
          </a:p>
          <a:p>
            <a:r>
              <a:rPr lang="en-US" sz="2800" b="0" i="0" dirty="0">
                <a:solidFill>
                  <a:srgbClr val="000000"/>
                </a:solidFill>
                <a:effectLst/>
                <a:latin typeface="DejaVuSans_7v_4"/>
              </a:rPr>
              <a:t>Sometimes, an individual’s perception may be far removed from reality.</a:t>
            </a:r>
            <a:endParaRPr lang="en-US" sz="2800" dirty="0"/>
          </a:p>
        </p:txBody>
      </p:sp>
    </p:spTree>
    <p:extLst>
      <p:ext uri="{BB962C8B-B14F-4D97-AF65-F5344CB8AC3E}">
        <p14:creationId xmlns:p14="http://schemas.microsoft.com/office/powerpoint/2010/main" val="1087425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FE626-139A-43B5-870A-B56237AB592C}"/>
              </a:ext>
            </a:extLst>
          </p:cNvPr>
          <p:cNvSpPr>
            <a:spLocks noGrp="1"/>
          </p:cNvSpPr>
          <p:nvPr>
            <p:ph type="title"/>
          </p:nvPr>
        </p:nvSpPr>
        <p:spPr/>
        <p:txBody>
          <a:bodyPr/>
          <a:lstStyle/>
          <a:p>
            <a:r>
              <a:rPr lang="en-US" dirty="0"/>
              <a:t>Nature of Perception</a:t>
            </a:r>
          </a:p>
        </p:txBody>
      </p:sp>
      <p:sp>
        <p:nvSpPr>
          <p:cNvPr id="3" name="Content Placeholder 2">
            <a:extLst>
              <a:ext uri="{FF2B5EF4-FFF2-40B4-BE49-F238E27FC236}">
                <a16:creationId xmlns:a16="http://schemas.microsoft.com/office/drawing/2014/main" id="{41953021-3EE6-48F6-A0A9-67B89F718006}"/>
              </a:ext>
            </a:extLst>
          </p:cNvPr>
          <p:cNvSpPr>
            <a:spLocks noGrp="1"/>
          </p:cNvSpPr>
          <p:nvPr>
            <p:ph idx="1"/>
          </p:nvPr>
        </p:nvSpPr>
        <p:spPr>
          <a:xfrm>
            <a:off x="457200" y="1158091"/>
            <a:ext cx="8229600" cy="3809999"/>
          </a:xfrm>
        </p:spPr>
        <p:txBody>
          <a:bodyPr>
            <a:normAutofit lnSpcReduction="10000"/>
          </a:bodyPr>
          <a:lstStyle/>
          <a:p>
            <a:pPr marL="514350" indent="-514350">
              <a:buFont typeface="+mj-lt"/>
              <a:buAutoNum type="arabicPeriod"/>
            </a:pPr>
            <a:r>
              <a:rPr lang="en-US" sz="2800" dirty="0"/>
              <a:t>Perception is the process by which an individual gives meaning to the environment.</a:t>
            </a:r>
          </a:p>
          <a:p>
            <a:pPr marL="514350" indent="-514350">
              <a:buFont typeface="+mj-lt"/>
              <a:buAutoNum type="arabicPeriod"/>
            </a:pPr>
            <a:r>
              <a:rPr lang="en-US" sz="2800" dirty="0"/>
              <a:t>It is a cognitive and psychological process.</a:t>
            </a:r>
          </a:p>
          <a:p>
            <a:pPr marL="514350" indent="-514350">
              <a:buFont typeface="+mj-lt"/>
              <a:buAutoNum type="arabicPeriod"/>
            </a:pPr>
            <a:r>
              <a:rPr lang="en-US" sz="2800" dirty="0"/>
              <a:t>People’s actions, emotions, thoughts and feelings are triggered by their perceptions.</a:t>
            </a:r>
          </a:p>
          <a:p>
            <a:pPr marL="514350" indent="-514350">
              <a:buFont typeface="+mj-lt"/>
              <a:buAutoNum type="arabicPeriod"/>
            </a:pPr>
            <a:r>
              <a:rPr lang="en-US" sz="2800" dirty="0"/>
              <a:t>Since perception refers to the acquisition of specific knowledge about objects or events at any particular moment, it occurs whenever stimuli activate the sense organs.</a:t>
            </a:r>
          </a:p>
        </p:txBody>
      </p:sp>
    </p:spTree>
    <p:extLst>
      <p:ext uri="{BB962C8B-B14F-4D97-AF65-F5344CB8AC3E}">
        <p14:creationId xmlns:p14="http://schemas.microsoft.com/office/powerpoint/2010/main" val="42091675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FE626-139A-43B5-870A-B56237AB592C}"/>
              </a:ext>
            </a:extLst>
          </p:cNvPr>
          <p:cNvSpPr>
            <a:spLocks noGrp="1"/>
          </p:cNvSpPr>
          <p:nvPr>
            <p:ph type="title"/>
          </p:nvPr>
        </p:nvSpPr>
        <p:spPr/>
        <p:txBody>
          <a:bodyPr/>
          <a:lstStyle/>
          <a:p>
            <a:r>
              <a:rPr lang="en-US" dirty="0"/>
              <a:t>Nature of Perception…</a:t>
            </a:r>
          </a:p>
        </p:txBody>
      </p:sp>
      <p:sp>
        <p:nvSpPr>
          <p:cNvPr id="3" name="Content Placeholder 2">
            <a:extLst>
              <a:ext uri="{FF2B5EF4-FFF2-40B4-BE49-F238E27FC236}">
                <a16:creationId xmlns:a16="http://schemas.microsoft.com/office/drawing/2014/main" id="{41953021-3EE6-48F6-A0A9-67B89F718006}"/>
              </a:ext>
            </a:extLst>
          </p:cNvPr>
          <p:cNvSpPr>
            <a:spLocks noGrp="1"/>
          </p:cNvSpPr>
          <p:nvPr>
            <p:ph idx="1"/>
          </p:nvPr>
        </p:nvSpPr>
        <p:spPr>
          <a:xfrm>
            <a:off x="457200" y="1158091"/>
            <a:ext cx="8229600" cy="3809999"/>
          </a:xfrm>
        </p:spPr>
        <p:txBody>
          <a:bodyPr>
            <a:normAutofit/>
          </a:bodyPr>
          <a:lstStyle/>
          <a:p>
            <a:pPr marL="0" indent="0">
              <a:buNone/>
            </a:pPr>
            <a:r>
              <a:rPr lang="en-US" sz="2800" dirty="0"/>
              <a:t>5. Though perception has been defined in a variety of ways, it basically refers </a:t>
            </a:r>
            <a:r>
              <a:rPr lang="en-US" sz="2800" b="1" dirty="0"/>
              <a:t>to the manner in which a person experiences the world.</a:t>
            </a:r>
          </a:p>
          <a:p>
            <a:pPr marL="0" indent="0">
              <a:buNone/>
            </a:pPr>
            <a:r>
              <a:rPr lang="en-US" sz="2800" dirty="0"/>
              <a:t>6. Perception is an almost automatic process and works in much the same way within each individual, yet typically yields different perceptions.</a:t>
            </a:r>
          </a:p>
          <a:p>
            <a:pPr marL="0" indent="0">
              <a:buNone/>
            </a:pPr>
            <a:r>
              <a:rPr lang="en-US" sz="2800" dirty="0"/>
              <a:t>7. Perception is a process that operates constantly between us and reality. </a:t>
            </a:r>
          </a:p>
        </p:txBody>
      </p:sp>
    </p:spTree>
    <p:extLst>
      <p:ext uri="{BB962C8B-B14F-4D97-AF65-F5344CB8AC3E}">
        <p14:creationId xmlns:p14="http://schemas.microsoft.com/office/powerpoint/2010/main" val="35282080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FE626-139A-43B5-870A-B56237AB592C}"/>
              </a:ext>
            </a:extLst>
          </p:cNvPr>
          <p:cNvSpPr>
            <a:spLocks noGrp="1"/>
          </p:cNvSpPr>
          <p:nvPr>
            <p:ph type="title"/>
          </p:nvPr>
        </p:nvSpPr>
        <p:spPr/>
        <p:txBody>
          <a:bodyPr/>
          <a:lstStyle/>
          <a:p>
            <a:r>
              <a:rPr lang="en-US" dirty="0"/>
              <a:t>Nature of Perception…</a:t>
            </a:r>
          </a:p>
        </p:txBody>
      </p:sp>
      <p:sp>
        <p:nvSpPr>
          <p:cNvPr id="3" name="Content Placeholder 2">
            <a:extLst>
              <a:ext uri="{FF2B5EF4-FFF2-40B4-BE49-F238E27FC236}">
                <a16:creationId xmlns:a16="http://schemas.microsoft.com/office/drawing/2014/main" id="{41953021-3EE6-48F6-A0A9-67B89F718006}"/>
              </a:ext>
            </a:extLst>
          </p:cNvPr>
          <p:cNvSpPr>
            <a:spLocks noGrp="1"/>
          </p:cNvSpPr>
          <p:nvPr>
            <p:ph idx="1"/>
          </p:nvPr>
        </p:nvSpPr>
        <p:spPr>
          <a:xfrm>
            <a:off x="457200" y="1158091"/>
            <a:ext cx="8229600" cy="3809999"/>
          </a:xfrm>
        </p:spPr>
        <p:txBody>
          <a:bodyPr>
            <a:normAutofit/>
          </a:bodyPr>
          <a:lstStyle/>
          <a:p>
            <a:pPr marL="0" indent="0">
              <a:buNone/>
            </a:pPr>
            <a:r>
              <a:rPr lang="en-US" sz="2800" dirty="0"/>
              <a:t>8. Since perception is a subjective process, different people may perceive the same environment differently, so perception is like beauty, that lies in the eyes of the beholder.</a:t>
            </a:r>
          </a:p>
          <a:p>
            <a:pPr marL="0" indent="0">
              <a:buNone/>
            </a:pPr>
            <a:r>
              <a:rPr lang="en-US" sz="2800" dirty="0"/>
              <a:t>9. Perception is a unique interpretation of the situation, not an exact recording of the situation.</a:t>
            </a:r>
          </a:p>
          <a:p>
            <a:pPr marL="0" indent="0">
              <a:buNone/>
            </a:pPr>
            <a:r>
              <a:rPr lang="en-US" sz="2800" dirty="0"/>
              <a:t>10. Perception involves the creation of gestalts. </a:t>
            </a:r>
          </a:p>
        </p:txBody>
      </p:sp>
    </p:spTree>
    <p:extLst>
      <p:ext uri="{BB962C8B-B14F-4D97-AF65-F5344CB8AC3E}">
        <p14:creationId xmlns:p14="http://schemas.microsoft.com/office/powerpoint/2010/main" val="2403606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701E-7ED4-E74D-9334-6A3473FA7E7F}"/>
              </a:ext>
            </a:extLst>
          </p:cNvPr>
          <p:cNvSpPr>
            <a:spLocks noGrp="1"/>
          </p:cNvSpPr>
          <p:nvPr>
            <p:ph type="title"/>
          </p:nvPr>
        </p:nvSpPr>
        <p:spPr/>
        <p:txBody>
          <a:bodyPr>
            <a:normAutofit/>
          </a:bodyPr>
          <a:lstStyle/>
          <a:p>
            <a:r>
              <a:rPr lang="en-US" sz="3200" b="1" dirty="0"/>
              <a:t>Sensation &amp; Perception</a:t>
            </a:r>
            <a:endParaRPr lang="en-IN" sz="3200" b="1" dirty="0"/>
          </a:p>
        </p:txBody>
      </p:sp>
      <p:sp>
        <p:nvSpPr>
          <p:cNvPr id="3" name="Content Placeholder 2">
            <a:extLst>
              <a:ext uri="{FF2B5EF4-FFF2-40B4-BE49-F238E27FC236}">
                <a16:creationId xmlns:a16="http://schemas.microsoft.com/office/drawing/2014/main" id="{300247C2-CAE7-771E-F307-1FC65677FCC0}"/>
              </a:ext>
            </a:extLst>
          </p:cNvPr>
          <p:cNvSpPr>
            <a:spLocks noGrp="1"/>
          </p:cNvSpPr>
          <p:nvPr>
            <p:ph idx="1"/>
          </p:nvPr>
        </p:nvSpPr>
        <p:spPr/>
        <p:txBody>
          <a:bodyPr>
            <a:normAutofit fontScale="92500" lnSpcReduction="20000"/>
          </a:bodyPr>
          <a:lstStyle/>
          <a:p>
            <a:pPr marL="0" indent="0">
              <a:buNone/>
            </a:pPr>
            <a:r>
              <a:rPr lang="en-US" sz="3200" b="1" dirty="0"/>
              <a:t>Sensation-</a:t>
            </a:r>
          </a:p>
          <a:p>
            <a:r>
              <a:rPr lang="en-US" sz="3200" dirty="0"/>
              <a:t>It is the activity of the senses</a:t>
            </a:r>
          </a:p>
          <a:p>
            <a:r>
              <a:rPr lang="en-US" sz="3200" dirty="0"/>
              <a:t>A state of emotional excitement.</a:t>
            </a:r>
          </a:p>
          <a:p>
            <a:pPr marL="0" indent="0">
              <a:buNone/>
            </a:pPr>
            <a:r>
              <a:rPr lang="en-US" sz="3200" b="1" dirty="0"/>
              <a:t>Perception</a:t>
            </a:r>
          </a:p>
          <a:p>
            <a:r>
              <a:rPr lang="en-US" dirty="0"/>
              <a:t>There must be a stimulus.</a:t>
            </a:r>
          </a:p>
          <a:p>
            <a:r>
              <a:rPr lang="en-US" dirty="0"/>
              <a:t>There must be receptors that sensitive to the stimulus.</a:t>
            </a:r>
            <a:endParaRPr lang="en-IN" dirty="0"/>
          </a:p>
        </p:txBody>
      </p:sp>
    </p:spTree>
    <p:extLst>
      <p:ext uri="{BB962C8B-B14F-4D97-AF65-F5344CB8AC3E}">
        <p14:creationId xmlns:p14="http://schemas.microsoft.com/office/powerpoint/2010/main" val="38828547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hought Bubble: Cloud 3">
            <a:extLst>
              <a:ext uri="{FF2B5EF4-FFF2-40B4-BE49-F238E27FC236}">
                <a16:creationId xmlns:a16="http://schemas.microsoft.com/office/drawing/2014/main" id="{EB33EDA4-3261-B635-82D5-28835AD8FAE8}"/>
              </a:ext>
            </a:extLst>
          </p:cNvPr>
          <p:cNvSpPr/>
          <p:nvPr/>
        </p:nvSpPr>
        <p:spPr>
          <a:xfrm>
            <a:off x="6096000" y="209550"/>
            <a:ext cx="1828800" cy="121919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Five senses are….</a:t>
            </a:r>
            <a:endParaRPr lang="en-IN" dirty="0"/>
          </a:p>
        </p:txBody>
      </p:sp>
      <p:pic>
        <p:nvPicPr>
          <p:cNvPr id="2050" name="Picture 2" descr="5 Senses Images | Free Vectors, Stock Photos &amp; PSD">
            <a:extLst>
              <a:ext uri="{FF2B5EF4-FFF2-40B4-BE49-F238E27FC236}">
                <a16:creationId xmlns:a16="http://schemas.microsoft.com/office/drawing/2014/main" id="{7C3F3C31-B34F-4D67-B3CF-3DB2E4C6F8E3}"/>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733550"/>
            <a:ext cx="7696200" cy="286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6954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12449-2848-4257-0A38-7F3DA2A55E88}"/>
              </a:ext>
            </a:extLst>
          </p:cNvPr>
          <p:cNvSpPr>
            <a:spLocks noGrp="1"/>
          </p:cNvSpPr>
          <p:nvPr>
            <p:ph type="title"/>
          </p:nvPr>
        </p:nvSpPr>
        <p:spPr/>
        <p:txBody>
          <a:bodyPr>
            <a:noAutofit/>
          </a:bodyPr>
          <a:lstStyle/>
          <a:p>
            <a:pPr algn="l"/>
            <a:r>
              <a:rPr lang="en-US" sz="3200" b="1" dirty="0"/>
              <a:t>What is the difference between sensation and perception?</a:t>
            </a:r>
            <a:endParaRPr lang="en-IN" sz="3200" b="1" dirty="0"/>
          </a:p>
        </p:txBody>
      </p:sp>
      <p:sp>
        <p:nvSpPr>
          <p:cNvPr id="3" name="Content Placeholder 2">
            <a:extLst>
              <a:ext uri="{FF2B5EF4-FFF2-40B4-BE49-F238E27FC236}">
                <a16:creationId xmlns:a16="http://schemas.microsoft.com/office/drawing/2014/main" id="{2E6BA177-6427-BD0C-CE3F-45442F06CCE6}"/>
              </a:ext>
            </a:extLst>
          </p:cNvPr>
          <p:cNvSpPr>
            <a:spLocks noGrp="1"/>
          </p:cNvSpPr>
          <p:nvPr>
            <p:ph idx="1"/>
          </p:nvPr>
        </p:nvSpPr>
        <p:spPr/>
        <p:txBody>
          <a:bodyPr/>
          <a:lstStyle/>
          <a:p>
            <a:r>
              <a:rPr lang="en-US" dirty="0"/>
              <a:t>Sensation is gathering info from the environment via your senses.</a:t>
            </a:r>
          </a:p>
          <a:p>
            <a:r>
              <a:rPr lang="en-US" dirty="0"/>
              <a:t>Perception is understanding what is being sensed!</a:t>
            </a:r>
            <a:endParaRPr lang="en-IN" dirty="0"/>
          </a:p>
        </p:txBody>
      </p:sp>
    </p:spTree>
    <p:extLst>
      <p:ext uri="{BB962C8B-B14F-4D97-AF65-F5344CB8AC3E}">
        <p14:creationId xmlns:p14="http://schemas.microsoft.com/office/powerpoint/2010/main" val="105578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30"/>
            <a:ext cx="8229600" cy="4023120"/>
          </a:xfrm>
        </p:spPr>
        <p:txBody>
          <a:bodyPr>
            <a:noAutofit/>
          </a:bodyPr>
          <a:lstStyle/>
          <a:p>
            <a:r>
              <a:rPr lang="en-US" sz="1800" dirty="0"/>
              <a:t>It is the feeling I have about my self-concept.</a:t>
            </a:r>
          </a:p>
          <a:p>
            <a:r>
              <a:rPr lang="en-US" sz="1800" dirty="0"/>
              <a:t>A subjective appraisal of himself as intrinsically positive or negative to some degree</a:t>
            </a:r>
          </a:p>
          <a:p>
            <a:r>
              <a:rPr lang="en-US" sz="1800" dirty="0"/>
              <a:t>Example: I perceive I am an introvert and I feel proud of it.</a:t>
            </a:r>
          </a:p>
          <a:p>
            <a:r>
              <a:rPr lang="en-US" sz="1800" dirty="0"/>
              <a:t> Self-esteem is based on your attitudes like</a:t>
            </a:r>
          </a:p>
          <a:p>
            <a:pPr lvl="1"/>
            <a:r>
              <a:rPr lang="en-US" sz="1400" dirty="0"/>
              <a:t>Your value as a person</a:t>
            </a:r>
          </a:p>
          <a:p>
            <a:pPr lvl="1"/>
            <a:r>
              <a:rPr lang="en-US" sz="1400" dirty="0"/>
              <a:t>The job you do</a:t>
            </a:r>
          </a:p>
          <a:p>
            <a:pPr lvl="1"/>
            <a:r>
              <a:rPr lang="en-US" sz="1400" dirty="0"/>
              <a:t>Your achievements</a:t>
            </a:r>
          </a:p>
          <a:p>
            <a:pPr lvl="1"/>
            <a:r>
              <a:rPr lang="en-US" sz="1400" dirty="0"/>
              <a:t>How you think others see you</a:t>
            </a:r>
          </a:p>
          <a:p>
            <a:pPr lvl="1"/>
            <a:r>
              <a:rPr lang="en-US" sz="1400" dirty="0"/>
              <a:t>Your purpose in life</a:t>
            </a:r>
          </a:p>
          <a:p>
            <a:pPr lvl="1"/>
            <a:r>
              <a:rPr lang="en-US" sz="1400" dirty="0"/>
              <a:t>Your place in the world</a:t>
            </a:r>
          </a:p>
          <a:p>
            <a:pPr lvl="1"/>
            <a:r>
              <a:rPr lang="en-US" sz="1400" dirty="0"/>
              <a:t>Your potential for success</a:t>
            </a:r>
          </a:p>
          <a:p>
            <a:pPr lvl="1"/>
            <a:r>
              <a:rPr lang="en-US" sz="1400" dirty="0"/>
              <a:t>Your strengths and weaknesses</a:t>
            </a:r>
          </a:p>
          <a:p>
            <a:pPr lvl="1"/>
            <a:r>
              <a:rPr lang="en-US" sz="1400" dirty="0"/>
              <a:t>Your social status and how you relate to others</a:t>
            </a:r>
          </a:p>
          <a:p>
            <a:pPr lvl="1"/>
            <a:r>
              <a:rPr lang="en-US" sz="1400" dirty="0"/>
              <a:t>Your independence or ability to stand on your own fee</a:t>
            </a:r>
          </a:p>
        </p:txBody>
      </p:sp>
      <p:sp>
        <p:nvSpPr>
          <p:cNvPr id="4" name="Title 1"/>
          <p:cNvSpPr>
            <a:spLocks noGrp="1"/>
          </p:cNvSpPr>
          <p:nvPr>
            <p:ph type="title"/>
          </p:nvPr>
        </p:nvSpPr>
        <p:spPr/>
        <p:txBody>
          <a:bodyPr/>
          <a:lstStyle/>
          <a:p>
            <a:r>
              <a:rPr lang="en-US" dirty="0"/>
              <a:t>Self-Esteem</a:t>
            </a:r>
          </a:p>
        </p:txBody>
      </p:sp>
    </p:spTree>
    <p:extLst>
      <p:ext uri="{BB962C8B-B14F-4D97-AF65-F5344CB8AC3E}">
        <p14:creationId xmlns:p14="http://schemas.microsoft.com/office/powerpoint/2010/main" val="33985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linds(horizontal)">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linds(horizontal)">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blinds(horizontal)">
                                      <p:cBhvr>
                                        <p:cTn id="7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A9A77-D190-F654-0D21-ACE55FE58DF4}"/>
              </a:ext>
            </a:extLst>
          </p:cNvPr>
          <p:cNvSpPr>
            <a:spLocks noGrp="1"/>
          </p:cNvSpPr>
          <p:nvPr>
            <p:ph type="title"/>
          </p:nvPr>
        </p:nvSpPr>
        <p:spPr/>
        <p:txBody>
          <a:bodyPr/>
          <a:lstStyle/>
          <a:p>
            <a:r>
              <a:rPr lang="en-US" dirty="0"/>
              <a:t>Importance of perception</a:t>
            </a:r>
            <a:endParaRPr lang="en-IN" dirty="0"/>
          </a:p>
        </p:txBody>
      </p:sp>
      <p:sp>
        <p:nvSpPr>
          <p:cNvPr id="3" name="Content Placeholder 2">
            <a:extLst>
              <a:ext uri="{FF2B5EF4-FFF2-40B4-BE49-F238E27FC236}">
                <a16:creationId xmlns:a16="http://schemas.microsoft.com/office/drawing/2014/main" id="{D0FF9CF2-0C2A-8D2E-F179-FBA21A057597}"/>
              </a:ext>
            </a:extLst>
          </p:cNvPr>
          <p:cNvSpPr>
            <a:spLocks noGrp="1"/>
          </p:cNvSpPr>
          <p:nvPr>
            <p:ph idx="1"/>
          </p:nvPr>
        </p:nvSpPr>
        <p:spPr/>
        <p:txBody>
          <a:bodyPr>
            <a:normAutofit/>
          </a:bodyPr>
          <a:lstStyle/>
          <a:p>
            <a:r>
              <a:rPr lang="en-US" sz="2400" dirty="0"/>
              <a:t>Perception plays a very important role in shaping the personality of an individual.</a:t>
            </a:r>
          </a:p>
          <a:p>
            <a:r>
              <a:rPr lang="en-US" sz="2400" dirty="0"/>
              <a:t>Perception is central in interpreting the world around us.</a:t>
            </a:r>
          </a:p>
          <a:p>
            <a:r>
              <a:rPr lang="en-US" sz="2400" dirty="0"/>
              <a:t>Perception affects the outcome of our behaviour because we act on the basis of what we see.</a:t>
            </a:r>
          </a:p>
          <a:p>
            <a:r>
              <a:rPr lang="en-US" sz="2400" dirty="0"/>
              <a:t>An understanding of perception is important to understand and control human behaviour.</a:t>
            </a:r>
          </a:p>
          <a:p>
            <a:endParaRPr lang="en-IN" dirty="0"/>
          </a:p>
        </p:txBody>
      </p:sp>
    </p:spTree>
    <p:extLst>
      <p:ext uri="{BB962C8B-B14F-4D97-AF65-F5344CB8AC3E}">
        <p14:creationId xmlns:p14="http://schemas.microsoft.com/office/powerpoint/2010/main" val="17167005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74B97-A99E-DE4F-6650-DD63F170749D}"/>
              </a:ext>
            </a:extLst>
          </p:cNvPr>
          <p:cNvSpPr>
            <a:spLocks noGrp="1"/>
          </p:cNvSpPr>
          <p:nvPr>
            <p:ph type="title"/>
          </p:nvPr>
        </p:nvSpPr>
        <p:spPr/>
        <p:txBody>
          <a:bodyPr/>
          <a:lstStyle/>
          <a:p>
            <a:r>
              <a:rPr lang="en-US" dirty="0"/>
              <a:t>Perceptual process</a:t>
            </a:r>
            <a:endParaRPr lang="en-IN" dirty="0"/>
          </a:p>
        </p:txBody>
      </p:sp>
      <p:sp>
        <p:nvSpPr>
          <p:cNvPr id="3" name="Content Placeholder 2">
            <a:extLst>
              <a:ext uri="{FF2B5EF4-FFF2-40B4-BE49-F238E27FC236}">
                <a16:creationId xmlns:a16="http://schemas.microsoft.com/office/drawing/2014/main" id="{5C539FE6-97FB-BC71-3DD4-E6FA2EA55C7B}"/>
              </a:ext>
            </a:extLst>
          </p:cNvPr>
          <p:cNvSpPr>
            <a:spLocks noGrp="1"/>
          </p:cNvSpPr>
          <p:nvPr>
            <p:ph idx="1"/>
          </p:nvPr>
        </p:nvSpPr>
        <p:spPr/>
        <p:txBody>
          <a:bodyPr>
            <a:normAutofit fontScale="92500" lnSpcReduction="10000"/>
          </a:bodyPr>
          <a:lstStyle/>
          <a:p>
            <a:pPr marL="514350" indent="-514350">
              <a:buAutoNum type="arabicPeriod"/>
            </a:pPr>
            <a:r>
              <a:rPr lang="en-US" b="1" dirty="0"/>
              <a:t>Sensation</a:t>
            </a:r>
          </a:p>
          <a:p>
            <a:r>
              <a:rPr lang="en-US" dirty="0"/>
              <a:t>An individual’s ability to detect stimuli in the immediate environment.</a:t>
            </a:r>
          </a:p>
          <a:p>
            <a:pPr marL="0" indent="0">
              <a:buNone/>
            </a:pPr>
            <a:r>
              <a:rPr lang="en-US" b="1" dirty="0"/>
              <a:t>2. Selection</a:t>
            </a:r>
          </a:p>
          <a:p>
            <a:r>
              <a:rPr lang="en-IN" dirty="0"/>
              <a:t>The process a person uses to eliminate some of the stimuli that have been sensed and to retain others for further processing.</a:t>
            </a:r>
          </a:p>
        </p:txBody>
      </p:sp>
    </p:spTree>
    <p:extLst>
      <p:ext uri="{BB962C8B-B14F-4D97-AF65-F5344CB8AC3E}">
        <p14:creationId xmlns:p14="http://schemas.microsoft.com/office/powerpoint/2010/main" val="17643111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CE58D-61A3-A6DE-9880-93EE2001F6B1}"/>
              </a:ext>
            </a:extLst>
          </p:cNvPr>
          <p:cNvSpPr>
            <a:spLocks noGrp="1"/>
          </p:cNvSpPr>
          <p:nvPr>
            <p:ph type="title"/>
          </p:nvPr>
        </p:nvSpPr>
        <p:spPr/>
        <p:txBody>
          <a:bodyPr/>
          <a:lstStyle/>
          <a:p>
            <a:r>
              <a:rPr lang="en-US" dirty="0"/>
              <a:t>Perceptual process</a:t>
            </a:r>
            <a:endParaRPr lang="en-IN" dirty="0"/>
          </a:p>
        </p:txBody>
      </p:sp>
      <p:sp>
        <p:nvSpPr>
          <p:cNvPr id="3" name="Content Placeholder 2">
            <a:extLst>
              <a:ext uri="{FF2B5EF4-FFF2-40B4-BE49-F238E27FC236}">
                <a16:creationId xmlns:a16="http://schemas.microsoft.com/office/drawing/2014/main" id="{C6A01E9A-F464-D07F-218E-FAA40781BED1}"/>
              </a:ext>
            </a:extLst>
          </p:cNvPr>
          <p:cNvSpPr>
            <a:spLocks noGrp="1"/>
          </p:cNvSpPr>
          <p:nvPr>
            <p:ph idx="1"/>
          </p:nvPr>
        </p:nvSpPr>
        <p:spPr/>
        <p:txBody>
          <a:bodyPr/>
          <a:lstStyle/>
          <a:p>
            <a:pPr marL="0" indent="0">
              <a:buNone/>
            </a:pPr>
            <a:r>
              <a:rPr lang="en-US" b="1" dirty="0"/>
              <a:t>3. Organization </a:t>
            </a:r>
            <a:endParaRPr lang="en-US" dirty="0"/>
          </a:p>
          <a:p>
            <a:r>
              <a:rPr lang="en-US" dirty="0"/>
              <a:t>The process of placing selected perceptual stimuli into a framework for “ storage”</a:t>
            </a:r>
          </a:p>
          <a:p>
            <a:pPr marL="0" indent="0">
              <a:buNone/>
            </a:pPr>
            <a:r>
              <a:rPr lang="en-US" b="1" dirty="0"/>
              <a:t>4. Translation</a:t>
            </a:r>
          </a:p>
          <a:p>
            <a:r>
              <a:rPr lang="en-IN" dirty="0"/>
              <a:t>The stage of the perceptual process at which stimuli are interpreted and given meaning</a:t>
            </a:r>
          </a:p>
        </p:txBody>
      </p:sp>
    </p:spTree>
    <p:extLst>
      <p:ext uri="{BB962C8B-B14F-4D97-AF65-F5344CB8AC3E}">
        <p14:creationId xmlns:p14="http://schemas.microsoft.com/office/powerpoint/2010/main" val="42736885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D1877-CAEE-40B6-B7DE-36747CEC63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87603F-87B6-4EC1-8E7B-A3B36116B93C}"/>
              </a:ext>
            </a:extLst>
          </p:cNvPr>
          <p:cNvSpPr>
            <a:spLocks noGrp="1"/>
          </p:cNvSpPr>
          <p:nvPr>
            <p:ph idx="1"/>
          </p:nvPr>
        </p:nvSpPr>
        <p:spPr/>
        <p:txBody>
          <a:bodyPr/>
          <a:lstStyle/>
          <a:p>
            <a:endParaRPr lang="en-US"/>
          </a:p>
        </p:txBody>
      </p:sp>
      <p:pic>
        <p:nvPicPr>
          <p:cNvPr id="2050" name="Picture 2" descr="Perceptual Process                                      Selecting Stimuli                                                 ...">
            <a:extLst>
              <a:ext uri="{FF2B5EF4-FFF2-40B4-BE49-F238E27FC236}">
                <a16:creationId xmlns:a16="http://schemas.microsoft.com/office/drawing/2014/main" id="{95CC6DF6-2480-46DD-891F-0059C69E42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509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54B35-BF50-EE5E-8BE1-A0C542F90C2B}"/>
              </a:ext>
            </a:extLst>
          </p:cNvPr>
          <p:cNvSpPr>
            <a:spLocks noGrp="1"/>
          </p:cNvSpPr>
          <p:nvPr>
            <p:ph type="title"/>
          </p:nvPr>
        </p:nvSpPr>
        <p:spPr/>
        <p:txBody>
          <a:bodyPr/>
          <a:lstStyle/>
          <a:p>
            <a:endParaRPr lang="en-IN"/>
          </a:p>
        </p:txBody>
      </p:sp>
      <p:pic>
        <p:nvPicPr>
          <p:cNvPr id="1026" name="Picture 2" descr="Perceptual Process - Organizational Behaviour">
            <a:extLst>
              <a:ext uri="{FF2B5EF4-FFF2-40B4-BE49-F238E27FC236}">
                <a16:creationId xmlns:a16="http://schemas.microsoft.com/office/drawing/2014/main" id="{9C1D16C5-B48D-3D48-0DDF-3EEF204E03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205980"/>
            <a:ext cx="8839200" cy="4499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3557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FE626-139A-43B5-870A-B56237AB592C}"/>
              </a:ext>
            </a:extLst>
          </p:cNvPr>
          <p:cNvSpPr>
            <a:spLocks noGrp="1"/>
          </p:cNvSpPr>
          <p:nvPr>
            <p:ph type="title"/>
          </p:nvPr>
        </p:nvSpPr>
        <p:spPr/>
        <p:txBody>
          <a:bodyPr>
            <a:normAutofit/>
          </a:bodyPr>
          <a:lstStyle/>
          <a:p>
            <a:r>
              <a:rPr lang="en-US" sz="3600" dirty="0"/>
              <a:t>Factors influencing Perceptual Process</a:t>
            </a:r>
          </a:p>
        </p:txBody>
      </p:sp>
      <p:sp>
        <p:nvSpPr>
          <p:cNvPr id="3" name="Content Placeholder 2">
            <a:extLst>
              <a:ext uri="{FF2B5EF4-FFF2-40B4-BE49-F238E27FC236}">
                <a16:creationId xmlns:a16="http://schemas.microsoft.com/office/drawing/2014/main" id="{41953021-3EE6-48F6-A0A9-67B89F718006}"/>
              </a:ext>
            </a:extLst>
          </p:cNvPr>
          <p:cNvSpPr>
            <a:spLocks noGrp="1"/>
          </p:cNvSpPr>
          <p:nvPr>
            <p:ph idx="1"/>
          </p:nvPr>
        </p:nvSpPr>
        <p:spPr>
          <a:xfrm>
            <a:off x="457200" y="1158091"/>
            <a:ext cx="8229600" cy="3809999"/>
          </a:xfrm>
        </p:spPr>
        <p:txBody>
          <a:bodyPr>
            <a:normAutofit/>
          </a:bodyPr>
          <a:lstStyle/>
          <a:p>
            <a:r>
              <a:rPr lang="en-US" dirty="0"/>
              <a:t>Characteristic of the perceiver</a:t>
            </a:r>
          </a:p>
          <a:p>
            <a:r>
              <a:rPr lang="en-US" dirty="0"/>
              <a:t>Characteristic of the setting</a:t>
            </a:r>
          </a:p>
          <a:p>
            <a:r>
              <a:rPr lang="en-US" dirty="0"/>
              <a:t>Characteristic of the perceived</a:t>
            </a:r>
          </a:p>
        </p:txBody>
      </p:sp>
    </p:spTree>
    <p:extLst>
      <p:ext uri="{BB962C8B-B14F-4D97-AF65-F5344CB8AC3E}">
        <p14:creationId xmlns:p14="http://schemas.microsoft.com/office/powerpoint/2010/main" val="39688066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FE626-139A-43B5-870A-B56237AB592C}"/>
              </a:ext>
            </a:extLst>
          </p:cNvPr>
          <p:cNvSpPr>
            <a:spLocks noGrp="1"/>
          </p:cNvSpPr>
          <p:nvPr>
            <p:ph type="title"/>
          </p:nvPr>
        </p:nvSpPr>
        <p:spPr/>
        <p:txBody>
          <a:bodyPr>
            <a:normAutofit fontScale="90000"/>
          </a:bodyPr>
          <a:lstStyle/>
          <a:p>
            <a:r>
              <a:rPr lang="en-US" sz="4000" dirty="0"/>
              <a:t>Factors influencing Perceptual </a:t>
            </a:r>
            <a:r>
              <a:rPr lang="en-US" dirty="0"/>
              <a:t>Process…</a:t>
            </a:r>
          </a:p>
        </p:txBody>
      </p:sp>
      <p:sp>
        <p:nvSpPr>
          <p:cNvPr id="3" name="Content Placeholder 2">
            <a:extLst>
              <a:ext uri="{FF2B5EF4-FFF2-40B4-BE49-F238E27FC236}">
                <a16:creationId xmlns:a16="http://schemas.microsoft.com/office/drawing/2014/main" id="{41953021-3EE6-48F6-A0A9-67B89F718006}"/>
              </a:ext>
            </a:extLst>
          </p:cNvPr>
          <p:cNvSpPr>
            <a:spLocks noGrp="1"/>
          </p:cNvSpPr>
          <p:nvPr>
            <p:ph idx="1"/>
          </p:nvPr>
        </p:nvSpPr>
        <p:spPr>
          <a:xfrm>
            <a:off x="457200" y="1158091"/>
            <a:ext cx="8229600" cy="3809999"/>
          </a:xfrm>
        </p:spPr>
        <p:txBody>
          <a:bodyPr>
            <a:normAutofit lnSpcReduction="10000"/>
          </a:bodyPr>
          <a:lstStyle/>
          <a:p>
            <a:r>
              <a:rPr lang="en-US" b="1" dirty="0"/>
              <a:t>Characteristic of the perceiver</a:t>
            </a:r>
          </a:p>
          <a:p>
            <a:pPr marL="0" indent="0">
              <a:buNone/>
            </a:pPr>
            <a:r>
              <a:rPr lang="en-US" dirty="0"/>
              <a:t>The perceptual process is influenced by the perceivers:</a:t>
            </a:r>
          </a:p>
          <a:p>
            <a:pPr>
              <a:buFont typeface="Wingdings" panose="05000000000000000000" pitchFamily="2" charset="2"/>
              <a:buChar char="§"/>
            </a:pPr>
            <a:r>
              <a:rPr lang="en-US" dirty="0"/>
              <a:t>Past experiences</a:t>
            </a:r>
          </a:p>
          <a:p>
            <a:pPr>
              <a:buFont typeface="Wingdings" panose="05000000000000000000" pitchFamily="2" charset="2"/>
              <a:buChar char="§"/>
            </a:pPr>
            <a:r>
              <a:rPr lang="en-US" dirty="0"/>
              <a:t>Needs or motives</a:t>
            </a:r>
          </a:p>
          <a:p>
            <a:pPr>
              <a:buFont typeface="Wingdings" panose="05000000000000000000" pitchFamily="2" charset="2"/>
              <a:buChar char="§"/>
            </a:pPr>
            <a:r>
              <a:rPr lang="en-US" dirty="0"/>
              <a:t>Personality</a:t>
            </a:r>
          </a:p>
          <a:p>
            <a:pPr>
              <a:buFont typeface="Wingdings" panose="05000000000000000000" pitchFamily="2" charset="2"/>
              <a:buChar char="§"/>
            </a:pPr>
            <a:r>
              <a:rPr lang="en-US" dirty="0"/>
              <a:t>Values and attitudes</a:t>
            </a:r>
          </a:p>
        </p:txBody>
      </p:sp>
    </p:spTree>
    <p:extLst>
      <p:ext uri="{BB962C8B-B14F-4D97-AF65-F5344CB8AC3E}">
        <p14:creationId xmlns:p14="http://schemas.microsoft.com/office/powerpoint/2010/main" val="38414525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FE626-139A-43B5-870A-B56237AB592C}"/>
              </a:ext>
            </a:extLst>
          </p:cNvPr>
          <p:cNvSpPr>
            <a:spLocks noGrp="1"/>
          </p:cNvSpPr>
          <p:nvPr>
            <p:ph type="title"/>
          </p:nvPr>
        </p:nvSpPr>
        <p:spPr/>
        <p:txBody>
          <a:bodyPr>
            <a:normAutofit fontScale="90000"/>
          </a:bodyPr>
          <a:lstStyle/>
          <a:p>
            <a:r>
              <a:rPr lang="en-US" sz="4000" dirty="0"/>
              <a:t>Factors influencing Perceptual </a:t>
            </a:r>
            <a:r>
              <a:rPr lang="en-US" dirty="0"/>
              <a:t>Process…</a:t>
            </a:r>
          </a:p>
        </p:txBody>
      </p:sp>
      <p:sp>
        <p:nvSpPr>
          <p:cNvPr id="3" name="Content Placeholder 2">
            <a:extLst>
              <a:ext uri="{FF2B5EF4-FFF2-40B4-BE49-F238E27FC236}">
                <a16:creationId xmlns:a16="http://schemas.microsoft.com/office/drawing/2014/main" id="{41953021-3EE6-48F6-A0A9-67B89F718006}"/>
              </a:ext>
            </a:extLst>
          </p:cNvPr>
          <p:cNvSpPr>
            <a:spLocks noGrp="1"/>
          </p:cNvSpPr>
          <p:nvPr>
            <p:ph idx="1"/>
          </p:nvPr>
        </p:nvSpPr>
        <p:spPr>
          <a:xfrm>
            <a:off x="457200" y="1158091"/>
            <a:ext cx="8229600" cy="3809999"/>
          </a:xfrm>
        </p:spPr>
        <p:txBody>
          <a:bodyPr>
            <a:normAutofit/>
          </a:bodyPr>
          <a:lstStyle/>
          <a:p>
            <a:r>
              <a:rPr lang="en-US" b="1" dirty="0"/>
              <a:t>Characteristic of the setting</a:t>
            </a:r>
          </a:p>
          <a:p>
            <a:pPr marL="0" indent="0">
              <a:buNone/>
            </a:pPr>
            <a:r>
              <a:rPr lang="en-US" dirty="0"/>
              <a:t>The perceptual process is influenced by the setting’s:</a:t>
            </a:r>
          </a:p>
          <a:p>
            <a:pPr>
              <a:buFont typeface="Wingdings" panose="05000000000000000000" pitchFamily="2" charset="2"/>
              <a:buChar char="§"/>
            </a:pPr>
            <a:r>
              <a:rPr lang="en-US" dirty="0"/>
              <a:t>Physical context</a:t>
            </a:r>
          </a:p>
          <a:p>
            <a:pPr>
              <a:buFont typeface="Wingdings" panose="05000000000000000000" pitchFamily="2" charset="2"/>
              <a:buChar char="§"/>
            </a:pPr>
            <a:r>
              <a:rPr lang="en-US" dirty="0"/>
              <a:t>Social context</a:t>
            </a:r>
          </a:p>
          <a:p>
            <a:pPr>
              <a:buFont typeface="Wingdings" panose="05000000000000000000" pitchFamily="2" charset="2"/>
              <a:buChar char="§"/>
            </a:pPr>
            <a:r>
              <a:rPr lang="en-US" dirty="0"/>
              <a:t>Organizational context</a:t>
            </a:r>
          </a:p>
        </p:txBody>
      </p:sp>
    </p:spTree>
    <p:extLst>
      <p:ext uri="{BB962C8B-B14F-4D97-AF65-F5344CB8AC3E}">
        <p14:creationId xmlns:p14="http://schemas.microsoft.com/office/powerpoint/2010/main" val="25564758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FE626-139A-43B5-870A-B56237AB592C}"/>
              </a:ext>
            </a:extLst>
          </p:cNvPr>
          <p:cNvSpPr>
            <a:spLocks noGrp="1"/>
          </p:cNvSpPr>
          <p:nvPr>
            <p:ph type="title"/>
          </p:nvPr>
        </p:nvSpPr>
        <p:spPr/>
        <p:txBody>
          <a:bodyPr>
            <a:normAutofit fontScale="90000"/>
          </a:bodyPr>
          <a:lstStyle/>
          <a:p>
            <a:r>
              <a:rPr lang="en-US" sz="4000" dirty="0"/>
              <a:t>Factors influencing Perceptual </a:t>
            </a:r>
            <a:r>
              <a:rPr lang="en-US" dirty="0"/>
              <a:t>Process…</a:t>
            </a:r>
          </a:p>
        </p:txBody>
      </p:sp>
      <p:sp>
        <p:nvSpPr>
          <p:cNvPr id="3" name="Content Placeholder 2">
            <a:extLst>
              <a:ext uri="{FF2B5EF4-FFF2-40B4-BE49-F238E27FC236}">
                <a16:creationId xmlns:a16="http://schemas.microsoft.com/office/drawing/2014/main" id="{41953021-3EE6-48F6-A0A9-67B89F718006}"/>
              </a:ext>
            </a:extLst>
          </p:cNvPr>
          <p:cNvSpPr>
            <a:spLocks noGrp="1"/>
          </p:cNvSpPr>
          <p:nvPr>
            <p:ph idx="1"/>
          </p:nvPr>
        </p:nvSpPr>
        <p:spPr>
          <a:xfrm>
            <a:off x="457200" y="1158091"/>
            <a:ext cx="8229600" cy="3809999"/>
          </a:xfrm>
        </p:spPr>
        <p:txBody>
          <a:bodyPr>
            <a:normAutofit fontScale="85000" lnSpcReduction="20000"/>
          </a:bodyPr>
          <a:lstStyle/>
          <a:p>
            <a:r>
              <a:rPr lang="en-US" b="1" dirty="0"/>
              <a:t>Characteristic of the perceived</a:t>
            </a:r>
          </a:p>
          <a:p>
            <a:pPr marL="0" indent="0">
              <a:buNone/>
            </a:pPr>
            <a:r>
              <a:rPr lang="en-US" dirty="0"/>
              <a:t>The perceptual process is influenced by the perceived person, object, or event such as:</a:t>
            </a:r>
          </a:p>
          <a:p>
            <a:pPr>
              <a:buFont typeface="Wingdings" panose="05000000000000000000" pitchFamily="2" charset="2"/>
              <a:buChar char="§"/>
            </a:pPr>
            <a:r>
              <a:rPr lang="en-US" dirty="0"/>
              <a:t>Contrast</a:t>
            </a:r>
          </a:p>
          <a:p>
            <a:pPr>
              <a:buFont typeface="Wingdings" panose="05000000000000000000" pitchFamily="2" charset="2"/>
              <a:buChar char="§"/>
            </a:pPr>
            <a:r>
              <a:rPr lang="en-US" dirty="0"/>
              <a:t>Intensity</a:t>
            </a:r>
          </a:p>
          <a:p>
            <a:pPr>
              <a:buFont typeface="Wingdings" panose="05000000000000000000" pitchFamily="2" charset="2"/>
              <a:buChar char="§"/>
            </a:pPr>
            <a:r>
              <a:rPr lang="en-US" dirty="0"/>
              <a:t>Figure- ground separation</a:t>
            </a:r>
          </a:p>
          <a:p>
            <a:pPr>
              <a:buFont typeface="Wingdings" panose="05000000000000000000" pitchFamily="2" charset="2"/>
              <a:buChar char="§"/>
            </a:pPr>
            <a:r>
              <a:rPr lang="en-US" dirty="0"/>
              <a:t>Size</a:t>
            </a:r>
          </a:p>
          <a:p>
            <a:pPr>
              <a:buFont typeface="Wingdings" panose="05000000000000000000" pitchFamily="2" charset="2"/>
              <a:buChar char="§"/>
            </a:pPr>
            <a:r>
              <a:rPr lang="en-US" dirty="0"/>
              <a:t>Motion</a:t>
            </a:r>
          </a:p>
          <a:p>
            <a:pPr>
              <a:buFont typeface="Wingdings" panose="05000000000000000000" pitchFamily="2" charset="2"/>
              <a:buChar char="§"/>
            </a:pPr>
            <a:r>
              <a:rPr lang="en-US" dirty="0"/>
              <a:t>Repetition or novelty</a:t>
            </a:r>
          </a:p>
        </p:txBody>
      </p:sp>
    </p:spTree>
    <p:extLst>
      <p:ext uri="{BB962C8B-B14F-4D97-AF65-F5344CB8AC3E}">
        <p14:creationId xmlns:p14="http://schemas.microsoft.com/office/powerpoint/2010/main" val="23740175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3F50-4526-43CE-A8B7-63F2BF384A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4E6228-45DA-4138-9348-5DDE6F66901D}"/>
              </a:ext>
            </a:extLst>
          </p:cNvPr>
          <p:cNvSpPr>
            <a:spLocks noGrp="1"/>
          </p:cNvSpPr>
          <p:nvPr>
            <p:ph idx="1"/>
          </p:nvPr>
        </p:nvSpPr>
        <p:spPr/>
        <p:txBody>
          <a:bodyPr/>
          <a:lstStyle/>
          <a:p>
            <a:endParaRPr lang="en-US"/>
          </a:p>
        </p:txBody>
      </p:sp>
      <p:pic>
        <p:nvPicPr>
          <p:cNvPr id="1026" name="Picture 2" descr="Factors influencing Perception                                         Factors in the perceiver                           ...">
            <a:extLst>
              <a:ext uri="{FF2B5EF4-FFF2-40B4-BE49-F238E27FC236}">
                <a16:creationId xmlns:a16="http://schemas.microsoft.com/office/drawing/2014/main" id="{EBFFD55C-0F43-4430-BBD8-94C213DA4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641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30"/>
            <a:ext cx="8229600" cy="4023120"/>
          </a:xfrm>
        </p:spPr>
        <p:txBody>
          <a:bodyPr>
            <a:noAutofit/>
          </a:bodyPr>
          <a:lstStyle/>
          <a:p>
            <a:pPr marL="0" indent="0" fontAlgn="base">
              <a:buNone/>
            </a:pPr>
            <a:r>
              <a:rPr lang="en-IN" sz="2400" b="1" dirty="0"/>
              <a:t>Why Self-Esteem Is Important?</a:t>
            </a:r>
          </a:p>
          <a:p>
            <a:pPr fontAlgn="base"/>
            <a:r>
              <a:rPr lang="en-US" sz="2400" b="1" dirty="0"/>
              <a:t>It improves our relationships with others. </a:t>
            </a:r>
          </a:p>
          <a:p>
            <a:pPr marL="0" indent="0" fontAlgn="base">
              <a:buNone/>
            </a:pPr>
            <a:r>
              <a:rPr lang="en-US" sz="2400" dirty="0"/>
              <a:t>Having healthy self-esteem sets the tone for the relationships you have with other people. Because you can only connect with others as deeply as you can connect with yourself. </a:t>
            </a:r>
          </a:p>
          <a:p>
            <a:pPr fontAlgn="base"/>
            <a:r>
              <a:rPr lang="en-US" sz="2400" b="1" dirty="0"/>
              <a:t>It’s easier to bounce back from hardships.</a:t>
            </a:r>
            <a:r>
              <a:rPr lang="en-US" sz="2400" dirty="0"/>
              <a:t> </a:t>
            </a:r>
          </a:p>
          <a:p>
            <a:pPr marL="0" indent="0" fontAlgn="base">
              <a:buNone/>
            </a:pPr>
            <a:r>
              <a:rPr lang="en-US" sz="2400" dirty="0"/>
              <a:t>Some studies suggest that when our self-esteem is higher, emotional wounds such as rejection and failure feel less painful. </a:t>
            </a:r>
          </a:p>
        </p:txBody>
      </p:sp>
      <p:sp>
        <p:nvSpPr>
          <p:cNvPr id="4" name="Title 1"/>
          <p:cNvSpPr>
            <a:spLocks noGrp="1"/>
          </p:cNvSpPr>
          <p:nvPr>
            <p:ph type="title"/>
          </p:nvPr>
        </p:nvSpPr>
        <p:spPr/>
        <p:txBody>
          <a:bodyPr/>
          <a:lstStyle/>
          <a:p>
            <a:r>
              <a:rPr lang="en-US" dirty="0"/>
              <a:t>Self-Esteem</a:t>
            </a:r>
          </a:p>
        </p:txBody>
      </p:sp>
    </p:spTree>
    <p:extLst>
      <p:ext uri="{BB962C8B-B14F-4D97-AF65-F5344CB8AC3E}">
        <p14:creationId xmlns:p14="http://schemas.microsoft.com/office/powerpoint/2010/main" val="303271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5143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074" name="Picture 2" descr="In order to make sense of our world our brains&#10;try to see patterns or shapes that are&#10;recognizable. This principle is call...">
            <a:extLst>
              <a:ext uri="{FF2B5EF4-FFF2-40B4-BE49-F238E27FC236}">
                <a16:creationId xmlns:a16="http://schemas.microsoft.com/office/drawing/2014/main" id="{4B9CE3A8-F701-441B-91BB-6F3DEB7362C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8579" b="16435"/>
          <a:stretch/>
        </p:blipFill>
        <p:spPr bwMode="auto">
          <a:xfrm>
            <a:off x="20" y="961"/>
            <a:ext cx="9143980" cy="5142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9443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0" y="-19050"/>
            <a:ext cx="9143999" cy="553998"/>
          </a:xfrm>
          <a:prstGeom prst="rect">
            <a:avLst/>
          </a:prstGeom>
          <a:noFill/>
          <a:ln w="9525">
            <a:noFill/>
            <a:miter lim="800000"/>
            <a:headEnd/>
            <a:tailEnd/>
          </a:ln>
        </p:spPr>
        <p:txBody>
          <a:bodyPr wrap="square">
            <a:spAutoFit/>
          </a:bodyPr>
          <a:lstStyle/>
          <a:p>
            <a:pPr algn="ctr"/>
            <a:r>
              <a:rPr lang="en-US" sz="3000" b="1" dirty="0">
                <a:latin typeface="+mj-lt"/>
              </a:rPr>
              <a:t>Actions: Reflection of our Perspective</a:t>
            </a:r>
          </a:p>
        </p:txBody>
      </p:sp>
      <p:sp>
        <p:nvSpPr>
          <p:cNvPr id="48131" name="Text Box 3"/>
          <p:cNvSpPr txBox="1">
            <a:spLocks noChangeArrowheads="1"/>
          </p:cNvSpPr>
          <p:nvPr/>
        </p:nvSpPr>
        <p:spPr bwMode="auto">
          <a:xfrm>
            <a:off x="265112" y="761345"/>
            <a:ext cx="7735888" cy="4401205"/>
          </a:xfrm>
          <a:prstGeom prst="rect">
            <a:avLst/>
          </a:prstGeom>
          <a:noFill/>
          <a:ln w="9525">
            <a:noFill/>
            <a:miter lim="800000"/>
            <a:headEnd/>
            <a:tailEnd/>
          </a:ln>
        </p:spPr>
        <p:txBody>
          <a:bodyPr wrap="square">
            <a:spAutoFit/>
          </a:bodyPr>
          <a:lstStyle/>
          <a:p>
            <a:pPr algn="l">
              <a:buFontTx/>
              <a:buChar char="•"/>
            </a:pPr>
            <a:r>
              <a:rPr lang="en-US" sz="2000" dirty="0"/>
              <a:t>The way we use our Time, Money and Energy</a:t>
            </a:r>
          </a:p>
          <a:p>
            <a:pPr algn="l">
              <a:buFontTx/>
              <a:buChar char="•"/>
            </a:pPr>
            <a:endParaRPr lang="en-US" sz="2000" dirty="0"/>
          </a:p>
          <a:p>
            <a:pPr algn="l">
              <a:buFontTx/>
              <a:buChar char="•"/>
            </a:pPr>
            <a:r>
              <a:rPr lang="en-US" sz="2000" dirty="0"/>
              <a:t>With whom we normally Socialize or Get along with</a:t>
            </a:r>
          </a:p>
          <a:p>
            <a:pPr algn="l">
              <a:buFontTx/>
              <a:buChar char="•"/>
            </a:pPr>
            <a:endParaRPr lang="en-US" sz="2000" dirty="0"/>
          </a:p>
          <a:p>
            <a:pPr algn="l">
              <a:buFontTx/>
              <a:buChar char="•"/>
            </a:pPr>
            <a:r>
              <a:rPr lang="en-US" sz="2000" dirty="0"/>
              <a:t>What kind of Food we Eat</a:t>
            </a:r>
          </a:p>
          <a:p>
            <a:pPr algn="l">
              <a:buFontTx/>
              <a:buChar char="•"/>
            </a:pPr>
            <a:endParaRPr lang="en-US" sz="2000" dirty="0"/>
          </a:p>
          <a:p>
            <a:pPr algn="l">
              <a:buFontTx/>
              <a:buChar char="•"/>
            </a:pPr>
            <a:r>
              <a:rPr lang="en-US" sz="2000" dirty="0"/>
              <a:t>What kind of Books we Read</a:t>
            </a:r>
          </a:p>
          <a:p>
            <a:pPr algn="l">
              <a:buFontTx/>
              <a:buChar char="•"/>
            </a:pPr>
            <a:endParaRPr lang="en-US" sz="2000" dirty="0"/>
          </a:p>
          <a:p>
            <a:pPr algn="l">
              <a:buFontTx/>
              <a:buChar char="•"/>
            </a:pPr>
            <a:r>
              <a:rPr lang="en-US" sz="2000" dirty="0"/>
              <a:t>What kind of activities we give Priorities</a:t>
            </a:r>
          </a:p>
          <a:p>
            <a:pPr algn="l">
              <a:buFontTx/>
              <a:buChar char="•"/>
            </a:pPr>
            <a:endParaRPr lang="en-US" sz="2000" dirty="0"/>
          </a:p>
          <a:p>
            <a:pPr algn="l">
              <a:buFontTx/>
              <a:buChar char="•"/>
            </a:pPr>
            <a:r>
              <a:rPr lang="en-US" sz="2000" dirty="0"/>
              <a:t>How we Communicate with people</a:t>
            </a:r>
          </a:p>
          <a:p>
            <a:pPr algn="l">
              <a:buFontTx/>
              <a:buChar char="•"/>
            </a:pPr>
            <a:endParaRPr lang="en-US" sz="2000" dirty="0"/>
          </a:p>
          <a:p>
            <a:pPr algn="l">
              <a:buFontTx/>
              <a:buChar char="•"/>
            </a:pPr>
            <a:r>
              <a:rPr lang="en-US" sz="2000" dirty="0"/>
              <a:t>How we React and Take Actions when we are facing difficulties and problems</a:t>
            </a:r>
          </a:p>
        </p:txBody>
      </p:sp>
      <p:pic>
        <p:nvPicPr>
          <p:cNvPr id="48132" name="Picture 4" descr="j0301252"/>
          <p:cNvPicPr>
            <a:picLocks noChangeAspect="1" noChangeArrowheads="1"/>
          </p:cNvPicPr>
          <p:nvPr/>
        </p:nvPicPr>
        <p:blipFill>
          <a:blip r:embed="rId3" cstate="print"/>
          <a:srcRect/>
          <a:stretch>
            <a:fillRect/>
          </a:stretch>
        </p:blipFill>
        <p:spPr bwMode="auto">
          <a:xfrm>
            <a:off x="6639574" y="2514600"/>
            <a:ext cx="2048814" cy="1314450"/>
          </a:xfrm>
          <a:prstGeom prst="rect">
            <a:avLst/>
          </a:prstGeom>
          <a:noFill/>
          <a:ln w="9525">
            <a:noFill/>
            <a:miter lim="800000"/>
            <a:headEnd/>
            <a:tailEnd/>
          </a:ln>
        </p:spPr>
      </p:pic>
      <p:pic>
        <p:nvPicPr>
          <p:cNvPr id="48133" name="Picture 5" descr="MCj04300470000[1]"/>
          <p:cNvPicPr>
            <a:picLocks noChangeAspect="1" noChangeArrowheads="1"/>
          </p:cNvPicPr>
          <p:nvPr/>
        </p:nvPicPr>
        <p:blipFill>
          <a:blip r:embed="rId4" cstate="print"/>
          <a:srcRect/>
          <a:stretch>
            <a:fillRect/>
          </a:stretch>
        </p:blipFill>
        <p:spPr bwMode="auto">
          <a:xfrm>
            <a:off x="6858001" y="1314451"/>
            <a:ext cx="1662659" cy="1077500"/>
          </a:xfrm>
          <a:prstGeom prst="rect">
            <a:avLst/>
          </a:prstGeom>
          <a:noFill/>
          <a:ln w="9525">
            <a:noFill/>
            <a:miter lim="800000"/>
            <a:headEnd/>
            <a:tailEnd/>
          </a:ln>
        </p:spPr>
      </p:pic>
      <p:pic>
        <p:nvPicPr>
          <p:cNvPr id="48134" name="Picture 6" descr="MCj03973700000[1]"/>
          <p:cNvPicPr>
            <a:picLocks noChangeAspect="1" noChangeArrowheads="1"/>
          </p:cNvPicPr>
          <p:nvPr/>
        </p:nvPicPr>
        <p:blipFill>
          <a:blip r:embed="rId5" cstate="print"/>
          <a:srcRect/>
          <a:stretch>
            <a:fillRect/>
          </a:stretch>
        </p:blipFill>
        <p:spPr bwMode="auto">
          <a:xfrm>
            <a:off x="7162800" y="3714750"/>
            <a:ext cx="1716088" cy="1421921"/>
          </a:xfrm>
          <a:prstGeom prst="rect">
            <a:avLst/>
          </a:prstGeom>
          <a:noFill/>
          <a:ln w="9525">
            <a:noFill/>
            <a:miter lim="800000"/>
            <a:headEnd/>
            <a:tailEnd/>
          </a:ln>
        </p:spPr>
      </p:pic>
    </p:spTree>
    <p:extLst>
      <p:ext uri="{BB962C8B-B14F-4D97-AF65-F5344CB8AC3E}">
        <p14:creationId xmlns:p14="http://schemas.microsoft.com/office/powerpoint/2010/main" val="7840504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blinds(horizontal)">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131">
                                            <p:txEl>
                                              <p:pRg st="2" end="2"/>
                                            </p:txEl>
                                          </p:spTgt>
                                        </p:tgtEl>
                                        <p:attrNameLst>
                                          <p:attrName>style.visibility</p:attrName>
                                        </p:attrNameLst>
                                      </p:cBhvr>
                                      <p:to>
                                        <p:strVal val="visible"/>
                                      </p:to>
                                    </p:set>
                                    <p:animEffect transition="in" filter="blinds(horizontal)">
                                      <p:cBhvr>
                                        <p:cTn id="12" dur="500"/>
                                        <p:tgtEl>
                                          <p:spTgt spid="481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8131">
                                            <p:txEl>
                                              <p:pRg st="4" end="4"/>
                                            </p:txEl>
                                          </p:spTgt>
                                        </p:tgtEl>
                                        <p:attrNameLst>
                                          <p:attrName>style.visibility</p:attrName>
                                        </p:attrNameLst>
                                      </p:cBhvr>
                                      <p:to>
                                        <p:strVal val="visible"/>
                                      </p:to>
                                    </p:set>
                                    <p:animEffect transition="in" filter="blinds(horizontal)">
                                      <p:cBhvr>
                                        <p:cTn id="17" dur="500"/>
                                        <p:tgtEl>
                                          <p:spTgt spid="4813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8131">
                                            <p:txEl>
                                              <p:pRg st="6" end="6"/>
                                            </p:txEl>
                                          </p:spTgt>
                                        </p:tgtEl>
                                        <p:attrNameLst>
                                          <p:attrName>style.visibility</p:attrName>
                                        </p:attrNameLst>
                                      </p:cBhvr>
                                      <p:to>
                                        <p:strVal val="visible"/>
                                      </p:to>
                                    </p:set>
                                    <p:animEffect transition="in" filter="blinds(horizontal)">
                                      <p:cBhvr>
                                        <p:cTn id="22" dur="500"/>
                                        <p:tgtEl>
                                          <p:spTgt spid="4813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8131">
                                            <p:txEl>
                                              <p:pRg st="8" end="8"/>
                                            </p:txEl>
                                          </p:spTgt>
                                        </p:tgtEl>
                                        <p:attrNameLst>
                                          <p:attrName>style.visibility</p:attrName>
                                        </p:attrNameLst>
                                      </p:cBhvr>
                                      <p:to>
                                        <p:strVal val="visible"/>
                                      </p:to>
                                    </p:set>
                                    <p:animEffect transition="in" filter="blinds(horizontal)">
                                      <p:cBhvr>
                                        <p:cTn id="27" dur="500"/>
                                        <p:tgtEl>
                                          <p:spTgt spid="48131">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8131">
                                            <p:txEl>
                                              <p:pRg st="10" end="10"/>
                                            </p:txEl>
                                          </p:spTgt>
                                        </p:tgtEl>
                                        <p:attrNameLst>
                                          <p:attrName>style.visibility</p:attrName>
                                        </p:attrNameLst>
                                      </p:cBhvr>
                                      <p:to>
                                        <p:strVal val="visible"/>
                                      </p:to>
                                    </p:set>
                                    <p:animEffect transition="in" filter="blinds(horizontal)">
                                      <p:cBhvr>
                                        <p:cTn id="32" dur="500"/>
                                        <p:tgtEl>
                                          <p:spTgt spid="48131">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8131">
                                            <p:txEl>
                                              <p:pRg st="12" end="12"/>
                                            </p:txEl>
                                          </p:spTgt>
                                        </p:tgtEl>
                                        <p:attrNameLst>
                                          <p:attrName>style.visibility</p:attrName>
                                        </p:attrNameLst>
                                      </p:cBhvr>
                                      <p:to>
                                        <p:strVal val="visible"/>
                                      </p:to>
                                    </p:set>
                                    <p:animEffect transition="in" filter="blinds(horizontal)">
                                      <p:cBhvr>
                                        <p:cTn id="37" dur="500"/>
                                        <p:tgtEl>
                                          <p:spTgt spid="4813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erception_vase.gif"/>
          <p:cNvPicPr>
            <a:picLocks noChangeAspect="1"/>
          </p:cNvPicPr>
          <p:nvPr/>
        </p:nvPicPr>
        <p:blipFill>
          <a:blip r:embed="rId2" cstate="print"/>
          <a:srcRect/>
          <a:stretch>
            <a:fillRect/>
          </a:stretch>
        </p:blipFill>
        <p:spPr bwMode="auto">
          <a:xfrm>
            <a:off x="1905000" y="1085850"/>
            <a:ext cx="5410200" cy="4057650"/>
          </a:xfrm>
          <a:prstGeom prst="rect">
            <a:avLst/>
          </a:prstGeom>
          <a:noFill/>
          <a:ln w="9525">
            <a:noFill/>
            <a:miter lim="800000"/>
            <a:headEnd/>
            <a:tailEnd/>
          </a:ln>
        </p:spPr>
      </p:pic>
      <p:sp>
        <p:nvSpPr>
          <p:cNvPr id="4" name="Title 1"/>
          <p:cNvSpPr txBox="1">
            <a:spLocks/>
          </p:cNvSpPr>
          <p:nvPr/>
        </p:nvSpPr>
        <p:spPr>
          <a:xfrm>
            <a:off x="457200" y="205979"/>
            <a:ext cx="8229600" cy="85725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mj-lt"/>
                <a:ea typeface="+mj-ea"/>
                <a:cs typeface="+mj-cs"/>
              </a:rPr>
              <a:t>Activity</a:t>
            </a:r>
          </a:p>
        </p:txBody>
      </p:sp>
    </p:spTree>
    <p:extLst>
      <p:ext uri="{BB962C8B-B14F-4D97-AF65-F5344CB8AC3E}">
        <p14:creationId xmlns:p14="http://schemas.microsoft.com/office/powerpoint/2010/main" val="6996697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ptic9.gif"/>
          <p:cNvPicPr>
            <a:picLocks noChangeAspect="1"/>
          </p:cNvPicPr>
          <p:nvPr/>
        </p:nvPicPr>
        <p:blipFill>
          <a:blip r:embed="rId2" cstate="print"/>
          <a:srcRect/>
          <a:stretch>
            <a:fillRect/>
          </a:stretch>
        </p:blipFill>
        <p:spPr bwMode="auto">
          <a:xfrm>
            <a:off x="609600" y="795615"/>
            <a:ext cx="7586019" cy="4004985"/>
          </a:xfrm>
          <a:prstGeom prst="rect">
            <a:avLst/>
          </a:prstGeom>
          <a:noFill/>
          <a:ln w="9525">
            <a:noFill/>
            <a:miter lim="800000"/>
            <a:headEnd/>
            <a:tailEnd/>
          </a:ln>
        </p:spPr>
      </p:pic>
    </p:spTree>
    <p:extLst>
      <p:ext uri="{BB962C8B-B14F-4D97-AF65-F5344CB8AC3E}">
        <p14:creationId xmlns:p14="http://schemas.microsoft.com/office/powerpoint/2010/main" val="21028453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864D0901-2E9F-4F3A-8491-98465BE3E2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5747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ptical31.gif"/>
          <p:cNvPicPr>
            <a:picLocks noChangeAspect="1"/>
          </p:cNvPicPr>
          <p:nvPr/>
        </p:nvPicPr>
        <p:blipFill>
          <a:blip r:embed="rId2" cstate="print"/>
          <a:srcRect/>
          <a:stretch>
            <a:fillRect/>
          </a:stretch>
        </p:blipFill>
        <p:spPr bwMode="auto">
          <a:xfrm>
            <a:off x="2819400" y="799598"/>
            <a:ext cx="3352800" cy="4198365"/>
          </a:xfrm>
          <a:prstGeom prst="rect">
            <a:avLst/>
          </a:prstGeom>
          <a:noFill/>
          <a:ln w="9525">
            <a:noFill/>
            <a:miter lim="800000"/>
            <a:headEnd/>
            <a:tailEnd/>
          </a:ln>
        </p:spPr>
      </p:pic>
    </p:spTree>
    <p:extLst>
      <p:ext uri="{BB962C8B-B14F-4D97-AF65-F5344CB8AC3E}">
        <p14:creationId xmlns:p14="http://schemas.microsoft.com/office/powerpoint/2010/main" val="31952984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optical30.gif"/>
          <p:cNvPicPr>
            <a:picLocks noChangeAspect="1"/>
          </p:cNvPicPr>
          <p:nvPr/>
        </p:nvPicPr>
        <p:blipFill>
          <a:blip r:embed="rId2" cstate="print"/>
          <a:srcRect/>
          <a:stretch>
            <a:fillRect/>
          </a:stretch>
        </p:blipFill>
        <p:spPr bwMode="auto">
          <a:xfrm>
            <a:off x="2286000" y="857250"/>
            <a:ext cx="4343400" cy="4138396"/>
          </a:xfrm>
          <a:prstGeom prst="rect">
            <a:avLst/>
          </a:prstGeom>
          <a:noFill/>
          <a:ln w="9525">
            <a:noFill/>
            <a:miter lim="800000"/>
            <a:headEnd/>
            <a:tailEnd/>
          </a:ln>
        </p:spPr>
      </p:pic>
    </p:spTree>
    <p:extLst>
      <p:ext uri="{BB962C8B-B14F-4D97-AF65-F5344CB8AC3E}">
        <p14:creationId xmlns:p14="http://schemas.microsoft.com/office/powerpoint/2010/main" val="6188931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F875-54FA-4424-BE86-A2474C0A3A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6CA009-D46C-4F8C-A370-49EE66DEAAD2}"/>
              </a:ext>
            </a:extLst>
          </p:cNvPr>
          <p:cNvSpPr>
            <a:spLocks noGrp="1"/>
          </p:cNvSpPr>
          <p:nvPr>
            <p:ph idx="1"/>
          </p:nvPr>
        </p:nvSpPr>
        <p:spPr/>
        <p:txBody>
          <a:bodyPr/>
          <a:lstStyle/>
          <a:p>
            <a:endParaRPr lang="en-US"/>
          </a:p>
        </p:txBody>
      </p:sp>
      <p:pic>
        <p:nvPicPr>
          <p:cNvPr id="4098" name="Picture 2">
            <a:extLst>
              <a:ext uri="{FF2B5EF4-FFF2-40B4-BE49-F238E27FC236}">
                <a16:creationId xmlns:a16="http://schemas.microsoft.com/office/drawing/2014/main" id="{DD01ACFA-0EAC-4FC9-9272-E5D8B00C97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9866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1DECD-86F6-4C5D-805D-60DEA1F9920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1B4217-F6A0-43BF-A05A-A3C6B11CB572}"/>
              </a:ext>
            </a:extLst>
          </p:cNvPr>
          <p:cNvSpPr>
            <a:spLocks noGrp="1"/>
          </p:cNvSpPr>
          <p:nvPr>
            <p:ph idx="1"/>
          </p:nvPr>
        </p:nvSpPr>
        <p:spPr/>
        <p:txBody>
          <a:bodyPr/>
          <a:lstStyle/>
          <a:p>
            <a:endParaRPr lang="en-US"/>
          </a:p>
        </p:txBody>
      </p:sp>
      <p:pic>
        <p:nvPicPr>
          <p:cNvPr id="6146" name="Picture 2">
            <a:extLst>
              <a:ext uri="{FF2B5EF4-FFF2-40B4-BE49-F238E27FC236}">
                <a16:creationId xmlns:a16="http://schemas.microsoft.com/office/drawing/2014/main" id="{6DE3F0CC-149C-4600-BAEB-E7014D91B4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860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B5C43-4A34-43E5-8E29-DF57DDD4AE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A3DF7A-5E4D-4883-9FDD-15CF10590044}"/>
              </a:ext>
            </a:extLst>
          </p:cNvPr>
          <p:cNvSpPr>
            <a:spLocks noGrp="1"/>
          </p:cNvSpPr>
          <p:nvPr>
            <p:ph idx="1"/>
          </p:nvPr>
        </p:nvSpPr>
        <p:spPr/>
        <p:txBody>
          <a:bodyPr/>
          <a:lstStyle/>
          <a:p>
            <a:endParaRPr lang="en-US"/>
          </a:p>
        </p:txBody>
      </p:sp>
      <p:pic>
        <p:nvPicPr>
          <p:cNvPr id="7170" name="Picture 2">
            <a:extLst>
              <a:ext uri="{FF2B5EF4-FFF2-40B4-BE49-F238E27FC236}">
                <a16:creationId xmlns:a16="http://schemas.microsoft.com/office/drawing/2014/main" id="{9C9BB2D1-345A-48EF-811C-5F943E160C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514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702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30"/>
            <a:ext cx="8229600" cy="4023120"/>
          </a:xfrm>
        </p:spPr>
        <p:txBody>
          <a:bodyPr>
            <a:noAutofit/>
          </a:bodyPr>
          <a:lstStyle/>
          <a:p>
            <a:pPr fontAlgn="base"/>
            <a:r>
              <a:rPr lang="en-US" sz="2400" b="1" dirty="0"/>
              <a:t>It helps us to be assertive. </a:t>
            </a:r>
          </a:p>
          <a:p>
            <a:pPr marL="0" indent="0" fontAlgn="base">
              <a:buNone/>
            </a:pPr>
            <a:r>
              <a:rPr lang="en-US" sz="2400" dirty="0"/>
              <a:t>We tend to be more confident in our decision-making.</a:t>
            </a:r>
          </a:p>
          <a:p>
            <a:pPr fontAlgn="base"/>
            <a:r>
              <a:rPr lang="en-US" sz="2400" b="1" dirty="0"/>
              <a:t>It allows us to set boundaries.</a:t>
            </a:r>
          </a:p>
          <a:p>
            <a:pPr marL="0" indent="0" fontAlgn="base">
              <a:buNone/>
            </a:pPr>
            <a:r>
              <a:rPr lang="en-US" sz="2400" dirty="0"/>
              <a:t> We’re less prone to people-pleasing and find it easier to express our needs. </a:t>
            </a:r>
          </a:p>
          <a:p>
            <a:pPr fontAlgn="base"/>
            <a:r>
              <a:rPr lang="en-US" sz="2400" b="1" dirty="0"/>
              <a:t>It makes us less vulnerable to anxiety</a:t>
            </a:r>
            <a:r>
              <a:rPr lang="en-US" sz="2400" dirty="0"/>
              <a:t>. </a:t>
            </a:r>
          </a:p>
          <a:p>
            <a:pPr marL="0" indent="0" fontAlgn="base">
              <a:buNone/>
            </a:pPr>
            <a:r>
              <a:rPr lang="en-US" sz="2400" dirty="0"/>
              <a:t>Studies suggest that a healthy sense of self-esteem may act as a buffer against anxiety.</a:t>
            </a:r>
          </a:p>
          <a:p>
            <a:pPr marL="0" indent="0" fontAlgn="base">
              <a:buNone/>
            </a:pPr>
            <a:endParaRPr lang="en-US" sz="2400" dirty="0"/>
          </a:p>
          <a:p>
            <a:pPr fontAlgn="base"/>
            <a:endParaRPr lang="en-IN" sz="2400" dirty="0"/>
          </a:p>
        </p:txBody>
      </p:sp>
      <p:sp>
        <p:nvSpPr>
          <p:cNvPr id="4" name="Title 1"/>
          <p:cNvSpPr>
            <a:spLocks noGrp="1"/>
          </p:cNvSpPr>
          <p:nvPr>
            <p:ph type="title"/>
          </p:nvPr>
        </p:nvSpPr>
        <p:spPr/>
        <p:txBody>
          <a:bodyPr/>
          <a:lstStyle/>
          <a:p>
            <a:r>
              <a:rPr lang="en-US" dirty="0"/>
              <a:t>Self-Esteem</a:t>
            </a:r>
          </a:p>
        </p:txBody>
      </p:sp>
    </p:spTree>
    <p:extLst>
      <p:ext uri="{BB962C8B-B14F-4D97-AF65-F5344CB8AC3E}">
        <p14:creationId xmlns:p14="http://schemas.microsoft.com/office/powerpoint/2010/main" val="312172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295C-F146-42EC-A2EA-A3873D7C1A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E51636-D02D-48B4-BB3D-E77F2663883F}"/>
              </a:ext>
            </a:extLst>
          </p:cNvPr>
          <p:cNvSpPr>
            <a:spLocks noGrp="1"/>
          </p:cNvSpPr>
          <p:nvPr>
            <p:ph idx="1"/>
          </p:nvPr>
        </p:nvSpPr>
        <p:spPr/>
        <p:txBody>
          <a:bodyPr/>
          <a:lstStyle/>
          <a:p>
            <a:endParaRPr lang="en-US"/>
          </a:p>
        </p:txBody>
      </p:sp>
      <p:pic>
        <p:nvPicPr>
          <p:cNvPr id="9218" name="Picture 2">
            <a:extLst>
              <a:ext uri="{FF2B5EF4-FFF2-40B4-BE49-F238E27FC236}">
                <a16:creationId xmlns:a16="http://schemas.microsoft.com/office/drawing/2014/main" id="{FB367900-4AEE-460D-8385-83962C02A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5031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FFFB0-C184-8BE8-7189-8064BFD9685E}"/>
              </a:ext>
            </a:extLst>
          </p:cNvPr>
          <p:cNvSpPr>
            <a:spLocks noGrp="1"/>
          </p:cNvSpPr>
          <p:nvPr>
            <p:ph type="title"/>
          </p:nvPr>
        </p:nvSpPr>
        <p:spPr/>
        <p:txBody>
          <a:bodyPr/>
          <a:lstStyle/>
          <a:p>
            <a:r>
              <a:rPr lang="en-IN" b="0" i="0" dirty="0">
                <a:effectLst/>
                <a:latin typeface="Source Serif Pro" panose="02040603050405020204" pitchFamily="18" charset="0"/>
              </a:rPr>
              <a:t> </a:t>
            </a:r>
            <a:r>
              <a:rPr lang="en-IN" sz="4000" b="1" dirty="0">
                <a:latin typeface="Source Serif Pro" panose="02040603050405020204" pitchFamily="18" charset="0"/>
              </a:rPr>
              <a:t>P</a:t>
            </a:r>
            <a:r>
              <a:rPr lang="en-IN" sz="4000" b="1" i="0" dirty="0">
                <a:effectLst/>
                <a:latin typeface="Source Serif Pro" panose="02040603050405020204" pitchFamily="18" charset="0"/>
              </a:rPr>
              <a:t>erceptual </a:t>
            </a:r>
            <a:r>
              <a:rPr lang="en-IN" sz="4000" b="1" dirty="0">
                <a:latin typeface="Source Serif Pro" panose="02040603050405020204" pitchFamily="18" charset="0"/>
              </a:rPr>
              <a:t>E</a:t>
            </a:r>
            <a:r>
              <a:rPr lang="en-IN" sz="4000" b="1" i="0" dirty="0">
                <a:effectLst/>
                <a:latin typeface="Source Serif Pro" panose="02040603050405020204" pitchFamily="18" charset="0"/>
              </a:rPr>
              <a:t>rrors</a:t>
            </a:r>
            <a:endParaRPr lang="en-IN" sz="4000" dirty="0"/>
          </a:p>
        </p:txBody>
      </p:sp>
      <p:sp>
        <p:nvSpPr>
          <p:cNvPr id="3" name="Content Placeholder 2">
            <a:extLst>
              <a:ext uri="{FF2B5EF4-FFF2-40B4-BE49-F238E27FC236}">
                <a16:creationId xmlns:a16="http://schemas.microsoft.com/office/drawing/2014/main" id="{0B6F08FB-2C71-7869-D51C-E656C5036F2E}"/>
              </a:ext>
            </a:extLst>
          </p:cNvPr>
          <p:cNvSpPr>
            <a:spLocks noGrp="1"/>
          </p:cNvSpPr>
          <p:nvPr>
            <p:ph idx="1"/>
          </p:nvPr>
        </p:nvSpPr>
        <p:spPr/>
        <p:txBody>
          <a:bodyPr>
            <a:normAutofit fontScale="85000" lnSpcReduction="20000"/>
          </a:bodyPr>
          <a:lstStyle/>
          <a:p>
            <a:pPr algn="l" fontAlgn="base"/>
            <a:r>
              <a:rPr lang="en-US" b="0" i="0" dirty="0">
                <a:effectLst/>
              </a:rPr>
              <a:t>A </a:t>
            </a:r>
            <a:r>
              <a:rPr lang="en-US" b="1" i="0" dirty="0">
                <a:effectLst/>
              </a:rPr>
              <a:t>perceptual error</a:t>
            </a:r>
            <a:r>
              <a:rPr lang="en-US" b="0" i="0" dirty="0">
                <a:effectLst/>
              </a:rPr>
              <a:t> is the inability to judge humans, things or situations fairly and accurately. Examples could include such things as bias, prejudice, and stereotyping, which have always caused human beings to err in different aspects of their lives.</a:t>
            </a:r>
          </a:p>
          <a:p>
            <a:pPr algn="l" fontAlgn="base"/>
            <a:r>
              <a:rPr lang="en-US" b="0" i="0" dirty="0">
                <a:effectLst/>
              </a:rPr>
              <a:t>Perceptual error strongly impacts the organization and hampers proper decision-making skills while hiring, performance appraisal, review, feedback, etc.</a:t>
            </a:r>
            <a:br>
              <a:rPr lang="en-US" dirty="0"/>
            </a:br>
            <a:endParaRPr lang="en-IN" dirty="0"/>
          </a:p>
        </p:txBody>
      </p:sp>
    </p:spTree>
    <p:extLst>
      <p:ext uri="{BB962C8B-B14F-4D97-AF65-F5344CB8AC3E}">
        <p14:creationId xmlns:p14="http://schemas.microsoft.com/office/powerpoint/2010/main" val="4353472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BCC4-2B69-C427-E7D9-D9F5F7772BA8}"/>
              </a:ext>
            </a:extLst>
          </p:cNvPr>
          <p:cNvSpPr>
            <a:spLocks noGrp="1"/>
          </p:cNvSpPr>
          <p:nvPr>
            <p:ph type="title"/>
          </p:nvPr>
        </p:nvSpPr>
        <p:spPr/>
        <p:txBody>
          <a:bodyPr>
            <a:normAutofit/>
          </a:bodyPr>
          <a:lstStyle/>
          <a:p>
            <a:r>
              <a:rPr lang="en-US" sz="3600" b="1" i="0" dirty="0">
                <a:effectLst/>
              </a:rPr>
              <a:t>Types of perceptual errors</a:t>
            </a:r>
            <a:endParaRPr lang="en-IN" sz="3600" b="1" dirty="0"/>
          </a:p>
        </p:txBody>
      </p:sp>
      <p:sp>
        <p:nvSpPr>
          <p:cNvPr id="3" name="Content Placeholder 2">
            <a:extLst>
              <a:ext uri="{FF2B5EF4-FFF2-40B4-BE49-F238E27FC236}">
                <a16:creationId xmlns:a16="http://schemas.microsoft.com/office/drawing/2014/main" id="{5C23A12E-EBC0-EE14-DA56-9148FA6A0A56}"/>
              </a:ext>
            </a:extLst>
          </p:cNvPr>
          <p:cNvSpPr>
            <a:spLocks noGrp="1"/>
          </p:cNvSpPr>
          <p:nvPr>
            <p:ph idx="1"/>
          </p:nvPr>
        </p:nvSpPr>
        <p:spPr/>
        <p:txBody>
          <a:bodyPr>
            <a:normAutofit fontScale="85000" lnSpcReduction="20000"/>
          </a:bodyPr>
          <a:lstStyle/>
          <a:p>
            <a:pPr marL="514350" indent="-514350" algn="l" fontAlgn="base">
              <a:buAutoNum type="arabicPeriod"/>
            </a:pPr>
            <a:r>
              <a:rPr lang="en-US" b="1" i="0" dirty="0">
                <a:effectLst/>
              </a:rPr>
              <a:t>Selective Perception</a:t>
            </a:r>
            <a:r>
              <a:rPr lang="en-US" b="0" i="0" dirty="0">
                <a:effectLst/>
              </a:rPr>
              <a:t>-</a:t>
            </a:r>
          </a:p>
          <a:p>
            <a:pPr marL="0" indent="0" algn="l" fontAlgn="base">
              <a:buNone/>
            </a:pPr>
            <a:r>
              <a:rPr lang="en-US" b="0" i="0" dirty="0">
                <a:effectLst/>
              </a:rPr>
              <a:t>People generally interpret according to their basis of interests, ideas and backgrounds. It is the tendency not to notice and forget the stimuli that cause emotional discomfort.</a:t>
            </a:r>
          </a:p>
          <a:p>
            <a:pPr marL="0" indent="0" algn="l" fontAlgn="base">
              <a:buNone/>
            </a:pPr>
            <a:r>
              <a:rPr lang="en-US" b="0" i="0" dirty="0">
                <a:effectLst/>
              </a:rPr>
              <a:t>For example, we might think that fresher graduates with above 80 % marks will exceptionally do well in technical interviews of respective subjects</a:t>
            </a:r>
            <a:br>
              <a:rPr lang="en-US" dirty="0"/>
            </a:br>
            <a:endParaRPr lang="en-IN" dirty="0"/>
          </a:p>
        </p:txBody>
      </p:sp>
    </p:spTree>
    <p:extLst>
      <p:ext uri="{BB962C8B-B14F-4D97-AF65-F5344CB8AC3E}">
        <p14:creationId xmlns:p14="http://schemas.microsoft.com/office/powerpoint/2010/main" val="22001268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BCC4-2B69-C427-E7D9-D9F5F7772BA8}"/>
              </a:ext>
            </a:extLst>
          </p:cNvPr>
          <p:cNvSpPr>
            <a:spLocks noGrp="1"/>
          </p:cNvSpPr>
          <p:nvPr>
            <p:ph type="title"/>
          </p:nvPr>
        </p:nvSpPr>
        <p:spPr/>
        <p:txBody>
          <a:bodyPr>
            <a:normAutofit/>
          </a:bodyPr>
          <a:lstStyle/>
          <a:p>
            <a:r>
              <a:rPr lang="en-US" sz="3600" b="1" i="0" dirty="0">
                <a:effectLst/>
              </a:rPr>
              <a:t>Types of perceptual errors</a:t>
            </a:r>
            <a:endParaRPr lang="en-IN" sz="3600" b="1" dirty="0"/>
          </a:p>
        </p:txBody>
      </p:sp>
      <p:sp>
        <p:nvSpPr>
          <p:cNvPr id="3" name="Content Placeholder 2">
            <a:extLst>
              <a:ext uri="{FF2B5EF4-FFF2-40B4-BE49-F238E27FC236}">
                <a16:creationId xmlns:a16="http://schemas.microsoft.com/office/drawing/2014/main" id="{5C23A12E-EBC0-EE14-DA56-9148FA6A0A56}"/>
              </a:ext>
            </a:extLst>
          </p:cNvPr>
          <p:cNvSpPr>
            <a:spLocks noGrp="1"/>
          </p:cNvSpPr>
          <p:nvPr>
            <p:ph idx="1"/>
          </p:nvPr>
        </p:nvSpPr>
        <p:spPr/>
        <p:txBody>
          <a:bodyPr>
            <a:normAutofit fontScale="70000" lnSpcReduction="20000"/>
          </a:bodyPr>
          <a:lstStyle/>
          <a:p>
            <a:pPr marL="0" indent="0" algn="l" fontAlgn="base">
              <a:buNone/>
            </a:pPr>
            <a:r>
              <a:rPr lang="en-US" b="0" i="0" dirty="0">
                <a:effectLst/>
              </a:rPr>
              <a:t>2. </a:t>
            </a:r>
            <a:r>
              <a:rPr lang="en-US" b="1" i="0" dirty="0">
                <a:effectLst/>
              </a:rPr>
              <a:t>Halo Effect</a:t>
            </a:r>
            <a:r>
              <a:rPr lang="en-US" b="0" i="0" dirty="0">
                <a:effectLst/>
              </a:rPr>
              <a:t>-</a:t>
            </a:r>
          </a:p>
          <a:p>
            <a:pPr marL="0" indent="0" algn="l" fontAlgn="base">
              <a:buNone/>
            </a:pPr>
            <a:r>
              <a:rPr lang="en-US" b="0" i="0" dirty="0">
                <a:effectLst/>
              </a:rPr>
              <a:t>We misjudge people by concentrating on one single behaviour or trait. It has a deep impact and gives inaccurate results most of the time. </a:t>
            </a:r>
            <a:r>
              <a:rPr lang="en-US" b="1" i="0" dirty="0">
                <a:effectLst/>
              </a:rPr>
              <a:t>For example, </a:t>
            </a:r>
            <a:r>
              <a:rPr lang="en-US" b="0" i="0" dirty="0">
                <a:effectLst/>
              </a:rPr>
              <a:t>we always have an impression of a lazy person can never be punctual on any occasion.</a:t>
            </a:r>
          </a:p>
          <a:p>
            <a:pPr marL="0" indent="0" algn="l" fontAlgn="base">
              <a:buNone/>
            </a:pPr>
            <a:r>
              <a:rPr lang="en-US" b="0" i="0" dirty="0">
                <a:effectLst/>
              </a:rPr>
              <a:t>3. </a:t>
            </a:r>
            <a:r>
              <a:rPr lang="en-US" b="1" i="0" dirty="0">
                <a:effectLst/>
              </a:rPr>
              <a:t>Stereotypes</a:t>
            </a:r>
            <a:r>
              <a:rPr lang="en-US" b="0" i="0" dirty="0">
                <a:effectLst/>
              </a:rPr>
              <a:t>-</a:t>
            </a:r>
          </a:p>
          <a:p>
            <a:pPr marL="0" indent="0" fontAlgn="base">
              <a:buNone/>
            </a:pPr>
            <a:r>
              <a:rPr kumimoji="0" lang="en-US" altLang="en-US" sz="3200" b="0" i="0" u="none" strike="noStrike" cap="none" normalizeH="0" baseline="0" dirty="0">
                <a:ln>
                  <a:noFill/>
                </a:ln>
                <a:solidFill>
                  <a:srgbClr val="000000"/>
                </a:solidFill>
                <a:effectLst/>
                <a:cs typeface="Times New Roman" panose="02020603050405020304" pitchFamily="18" charset="0"/>
              </a:rPr>
              <a:t>Judging someone on the basis of one’s perception of the group to which that person belongs.</a:t>
            </a:r>
            <a:endParaRPr lang="en-US" b="0" i="0" dirty="0">
              <a:effectLst/>
            </a:endParaRPr>
          </a:p>
          <a:p>
            <a:pPr marL="0" indent="0" algn="l" fontAlgn="base">
              <a:buNone/>
            </a:pPr>
            <a:r>
              <a:rPr lang="en-US" b="0" i="0" dirty="0">
                <a:effectLst/>
              </a:rPr>
              <a:t>We always have a tendency to classify people into general groups /categories in order to simplify the matter. </a:t>
            </a:r>
            <a:r>
              <a:rPr lang="en-US" b="1" i="0" dirty="0">
                <a:effectLst/>
              </a:rPr>
              <a:t>For example-</a:t>
            </a:r>
            <a:r>
              <a:rPr lang="en-US" b="0" i="0" dirty="0">
                <a:effectLst/>
              </a:rPr>
              <a:t>Women are always good homemakers and can do well in work-life balance</a:t>
            </a:r>
          </a:p>
          <a:p>
            <a:pPr marL="0" indent="0" algn="l" fontAlgn="base">
              <a:buNone/>
            </a:pPr>
            <a:endParaRPr lang="en-IN" dirty="0"/>
          </a:p>
        </p:txBody>
      </p:sp>
      <p:sp>
        <p:nvSpPr>
          <p:cNvPr id="4" name="Rectangle 1">
            <a:extLst>
              <a:ext uri="{FF2B5EF4-FFF2-40B4-BE49-F238E27FC236}">
                <a16:creationId xmlns:a16="http://schemas.microsoft.com/office/drawing/2014/main" id="{513DA65A-E108-2B46-DD0F-979FA9B9BDD6}"/>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15041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BCC4-2B69-C427-E7D9-D9F5F7772BA8}"/>
              </a:ext>
            </a:extLst>
          </p:cNvPr>
          <p:cNvSpPr>
            <a:spLocks noGrp="1"/>
          </p:cNvSpPr>
          <p:nvPr>
            <p:ph type="title"/>
          </p:nvPr>
        </p:nvSpPr>
        <p:spPr/>
        <p:txBody>
          <a:bodyPr>
            <a:normAutofit/>
          </a:bodyPr>
          <a:lstStyle/>
          <a:p>
            <a:r>
              <a:rPr lang="en-US" sz="3600" b="1" i="0" dirty="0">
                <a:effectLst/>
              </a:rPr>
              <a:t>Types of perceptual errors</a:t>
            </a:r>
            <a:endParaRPr lang="en-IN" sz="3600" b="1" dirty="0"/>
          </a:p>
        </p:txBody>
      </p:sp>
      <p:sp>
        <p:nvSpPr>
          <p:cNvPr id="3" name="Content Placeholder 2">
            <a:extLst>
              <a:ext uri="{FF2B5EF4-FFF2-40B4-BE49-F238E27FC236}">
                <a16:creationId xmlns:a16="http://schemas.microsoft.com/office/drawing/2014/main" id="{5C23A12E-EBC0-EE14-DA56-9148FA6A0A56}"/>
              </a:ext>
            </a:extLst>
          </p:cNvPr>
          <p:cNvSpPr>
            <a:spLocks noGrp="1"/>
          </p:cNvSpPr>
          <p:nvPr>
            <p:ph idx="1"/>
          </p:nvPr>
        </p:nvSpPr>
        <p:spPr>
          <a:xfrm>
            <a:off x="457200" y="895350"/>
            <a:ext cx="8229600" cy="3699273"/>
          </a:xfrm>
        </p:spPr>
        <p:txBody>
          <a:bodyPr>
            <a:normAutofit/>
          </a:bodyPr>
          <a:lstStyle/>
          <a:p>
            <a:pPr marL="0" indent="0" algn="l">
              <a:buNone/>
            </a:pPr>
            <a:r>
              <a:rPr lang="en-US" sz="2400" b="1" i="0" dirty="0">
                <a:effectLst/>
              </a:rPr>
              <a:t>4</a:t>
            </a:r>
            <a:r>
              <a:rPr lang="en-US" sz="2400" b="0" i="0" dirty="0">
                <a:effectLst/>
              </a:rPr>
              <a:t>. </a:t>
            </a:r>
            <a:r>
              <a:rPr lang="en-US" sz="2400" b="1" i="0" dirty="0">
                <a:effectLst/>
              </a:rPr>
              <a:t>Contrast Effect</a:t>
            </a:r>
            <a:r>
              <a:rPr lang="en-US" sz="2400" b="0" i="0" dirty="0">
                <a:effectLst/>
              </a:rPr>
              <a:t>-</a:t>
            </a:r>
          </a:p>
          <a:p>
            <a:r>
              <a:rPr lang="en-US" sz="2400" dirty="0"/>
              <a:t>Contrast effect is an </a:t>
            </a:r>
            <a:r>
              <a:rPr lang="en-US" sz="2400" dirty="0">
                <a:hlinkClick r:id="rId2">
                  <a:extLst>
                    <a:ext uri="{A12FA001-AC4F-418D-AE19-62706E023703}">
                      <ahyp:hlinkClr xmlns:ahyp="http://schemas.microsoft.com/office/drawing/2018/hyperlinkcolor" val="tx"/>
                    </a:ext>
                  </a:extLst>
                </a:hlinkClick>
              </a:rPr>
              <a:t>unconscious bias</a:t>
            </a:r>
            <a:r>
              <a:rPr lang="en-US" sz="2400" dirty="0"/>
              <a:t> that happens when two things are judged in comparison to one another, instead of being assessed individually.</a:t>
            </a:r>
          </a:p>
          <a:p>
            <a:r>
              <a:rPr lang="en-US" sz="2400" dirty="0"/>
              <a:t>Our perception is altered once we start to compare things to one another. We tend to judge them relative to each other rather than on their own merit.</a:t>
            </a:r>
          </a:p>
        </p:txBody>
      </p:sp>
    </p:spTree>
    <p:extLst>
      <p:ext uri="{BB962C8B-B14F-4D97-AF65-F5344CB8AC3E}">
        <p14:creationId xmlns:p14="http://schemas.microsoft.com/office/powerpoint/2010/main" val="24686418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9E5BF35-A743-7619-6F12-19ECC73C9A31}"/>
              </a:ext>
            </a:extLst>
          </p:cNvPr>
          <p:cNvSpPr>
            <a:spLocks noGrp="1"/>
          </p:cNvSpPr>
          <p:nvPr>
            <p:ph idx="1"/>
          </p:nvPr>
        </p:nvSpPr>
        <p:spPr>
          <a:xfrm>
            <a:off x="457200" y="209550"/>
            <a:ext cx="8229600" cy="4385073"/>
          </a:xfrm>
        </p:spPr>
        <p:txBody>
          <a:bodyPr>
            <a:normAutofit/>
          </a:bodyPr>
          <a:lstStyle/>
          <a:p>
            <a:pPr algn="l"/>
            <a:r>
              <a:rPr lang="en-US" sz="2400" b="0" i="0" dirty="0">
                <a:solidFill>
                  <a:srgbClr val="363A3C"/>
                </a:solidFill>
                <a:effectLst/>
              </a:rPr>
              <a:t>This can apply to various traits, ranging from physical qualities, such as </a:t>
            </a:r>
            <a:r>
              <a:rPr lang="en-US" sz="2400" b="0" i="0" dirty="0" err="1">
                <a:solidFill>
                  <a:srgbClr val="363A3C"/>
                </a:solidFill>
                <a:effectLst/>
              </a:rPr>
              <a:t>colour</a:t>
            </a:r>
            <a:r>
              <a:rPr lang="en-US" sz="2400" b="0" i="0" dirty="0">
                <a:solidFill>
                  <a:srgbClr val="363A3C"/>
                </a:solidFill>
                <a:effectLst/>
              </a:rPr>
              <a:t> and taste, to more abstract qualities, such as price and attractiveness.</a:t>
            </a:r>
          </a:p>
          <a:p>
            <a:pPr algn="l"/>
            <a:r>
              <a:rPr lang="en-US" sz="2400" b="1" i="0" dirty="0">
                <a:solidFill>
                  <a:srgbClr val="363A3C"/>
                </a:solidFill>
                <a:effectLst/>
              </a:rPr>
              <a:t>For example, </a:t>
            </a:r>
            <a:r>
              <a:rPr lang="en-US" sz="2400" b="0" i="0" dirty="0">
                <a:solidFill>
                  <a:srgbClr val="363A3C"/>
                </a:solidFill>
                <a:effectLst/>
              </a:rPr>
              <a:t>the contrast effect can make an item appear lighter than it actually is when it’s placed against a dark background, or it can make an expensive product appear cheaper when it’s presented next to a more expensive product.</a:t>
            </a:r>
          </a:p>
          <a:p>
            <a:endParaRPr lang="en-IN" sz="2400" dirty="0"/>
          </a:p>
        </p:txBody>
      </p:sp>
      <p:pic>
        <p:nvPicPr>
          <p:cNvPr id="2" name="Picture 1">
            <a:extLst>
              <a:ext uri="{FF2B5EF4-FFF2-40B4-BE49-F238E27FC236}">
                <a16:creationId xmlns:a16="http://schemas.microsoft.com/office/drawing/2014/main" id="{53F1112F-83B0-2473-E58F-ECD0C76173EC}"/>
              </a:ext>
            </a:extLst>
          </p:cNvPr>
          <p:cNvPicPr>
            <a:picLocks noChangeAspect="1"/>
          </p:cNvPicPr>
          <p:nvPr/>
        </p:nvPicPr>
        <p:blipFill>
          <a:blip r:embed="rId2"/>
          <a:stretch>
            <a:fillRect/>
          </a:stretch>
        </p:blipFill>
        <p:spPr>
          <a:xfrm>
            <a:off x="6248400" y="3409950"/>
            <a:ext cx="2895600" cy="1733550"/>
          </a:xfrm>
          <a:prstGeom prst="rect">
            <a:avLst/>
          </a:prstGeom>
        </p:spPr>
      </p:pic>
    </p:spTree>
    <p:extLst>
      <p:ext uri="{BB962C8B-B14F-4D97-AF65-F5344CB8AC3E}">
        <p14:creationId xmlns:p14="http://schemas.microsoft.com/office/powerpoint/2010/main" val="5442737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BCC4-2B69-C427-E7D9-D9F5F7772BA8}"/>
              </a:ext>
            </a:extLst>
          </p:cNvPr>
          <p:cNvSpPr>
            <a:spLocks noGrp="1"/>
          </p:cNvSpPr>
          <p:nvPr>
            <p:ph type="title"/>
          </p:nvPr>
        </p:nvSpPr>
        <p:spPr/>
        <p:txBody>
          <a:bodyPr>
            <a:normAutofit/>
          </a:bodyPr>
          <a:lstStyle/>
          <a:p>
            <a:r>
              <a:rPr lang="en-US" sz="3600" b="1" i="0" dirty="0">
                <a:effectLst/>
              </a:rPr>
              <a:t>Types of perceptual errors</a:t>
            </a:r>
            <a:endParaRPr lang="en-IN" sz="3600" b="1" dirty="0"/>
          </a:p>
        </p:txBody>
      </p:sp>
      <p:sp>
        <p:nvSpPr>
          <p:cNvPr id="3" name="Content Placeholder 2">
            <a:extLst>
              <a:ext uri="{FF2B5EF4-FFF2-40B4-BE49-F238E27FC236}">
                <a16:creationId xmlns:a16="http://schemas.microsoft.com/office/drawing/2014/main" id="{5C23A12E-EBC0-EE14-DA56-9148FA6A0A56}"/>
              </a:ext>
            </a:extLst>
          </p:cNvPr>
          <p:cNvSpPr>
            <a:spLocks noGrp="1"/>
          </p:cNvSpPr>
          <p:nvPr>
            <p:ph idx="1"/>
          </p:nvPr>
        </p:nvSpPr>
        <p:spPr/>
        <p:txBody>
          <a:bodyPr>
            <a:normAutofit fontScale="70000" lnSpcReduction="20000"/>
          </a:bodyPr>
          <a:lstStyle/>
          <a:p>
            <a:pPr marL="0" indent="0" algn="l" fontAlgn="base">
              <a:buNone/>
            </a:pPr>
            <a:r>
              <a:rPr lang="en-US" sz="2800" b="1" i="0" dirty="0">
                <a:effectLst/>
              </a:rPr>
              <a:t>5. Projection</a:t>
            </a:r>
            <a:r>
              <a:rPr lang="en-US" sz="2800" b="0" i="0" dirty="0">
                <a:effectLst/>
              </a:rPr>
              <a:t>-</a:t>
            </a:r>
          </a:p>
          <a:p>
            <a:pPr fontAlgn="base"/>
            <a:r>
              <a:rPr lang="en-US" sz="2800" b="0" i="0" dirty="0">
                <a:effectLst/>
              </a:rPr>
              <a:t>Attributing one’s own characteristics to other people</a:t>
            </a:r>
          </a:p>
          <a:p>
            <a:pPr fontAlgn="base"/>
            <a:r>
              <a:rPr lang="en-US" sz="2800" b="0" i="0" dirty="0">
                <a:effectLst/>
              </a:rPr>
              <a:t>This is very common among Perceptual errors. Projection of one's own attitude, personality or behaviour into some other person. </a:t>
            </a:r>
          </a:p>
          <a:p>
            <a:pPr marL="0" indent="0" algn="l" fontAlgn="base">
              <a:buNone/>
            </a:pPr>
            <a:r>
              <a:rPr lang="en-US" sz="2800" b="1" i="0" dirty="0">
                <a:effectLst/>
              </a:rPr>
              <a:t>For example</a:t>
            </a:r>
            <a:r>
              <a:rPr lang="en-US" sz="2800" b="0" i="0" dirty="0">
                <a:effectLst/>
              </a:rPr>
              <a:t>- To all honest people, everybody is honest.</a:t>
            </a:r>
          </a:p>
          <a:p>
            <a:pPr marL="0" indent="0">
              <a:buNone/>
            </a:pPr>
            <a:r>
              <a:rPr lang="en-US" b="1" i="0" dirty="0">
                <a:effectLst/>
              </a:rPr>
              <a:t>6. Impression</a:t>
            </a:r>
            <a:r>
              <a:rPr lang="en-US" b="0" i="0" dirty="0">
                <a:effectLst/>
              </a:rPr>
              <a:t>-We all know the term “first impression is the last impression” and we apply that too. </a:t>
            </a:r>
          </a:p>
          <a:p>
            <a:pPr marL="0" indent="0">
              <a:buNone/>
            </a:pPr>
            <a:r>
              <a:rPr lang="en-US" b="1" i="0" dirty="0">
                <a:effectLst/>
              </a:rPr>
              <a:t>For example- </a:t>
            </a:r>
            <a:r>
              <a:rPr lang="en-US" i="0" dirty="0">
                <a:effectLst/>
              </a:rPr>
              <a:t>During </a:t>
            </a:r>
            <a:r>
              <a:rPr lang="en-US" b="0" i="0" dirty="0">
                <a:effectLst/>
              </a:rPr>
              <a:t>the time of hiring, thoughts like this "The most decent and modest person in the interview can do very well in every role and responsibility" always arise.</a:t>
            </a:r>
            <a:br>
              <a:rPr lang="en-US" dirty="0"/>
            </a:br>
            <a:endParaRPr lang="en-IN" dirty="0"/>
          </a:p>
        </p:txBody>
      </p:sp>
    </p:spTree>
    <p:extLst>
      <p:ext uri="{BB962C8B-B14F-4D97-AF65-F5344CB8AC3E}">
        <p14:creationId xmlns:p14="http://schemas.microsoft.com/office/powerpoint/2010/main" val="2760581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953021-3EE6-48F6-A0A9-67B89F718006}"/>
              </a:ext>
            </a:extLst>
          </p:cNvPr>
          <p:cNvSpPr>
            <a:spLocks noGrp="1"/>
          </p:cNvSpPr>
          <p:nvPr>
            <p:ph idx="1"/>
          </p:nvPr>
        </p:nvSpPr>
        <p:spPr>
          <a:xfrm>
            <a:off x="457200" y="2190750"/>
            <a:ext cx="8229600" cy="1219201"/>
          </a:xfrm>
        </p:spPr>
        <p:txBody>
          <a:bodyPr>
            <a:normAutofit fontScale="92500" lnSpcReduction="20000"/>
          </a:bodyPr>
          <a:lstStyle/>
          <a:p>
            <a:pPr marL="0" indent="0" algn="ctr">
              <a:buNone/>
            </a:pPr>
            <a:r>
              <a:rPr lang="en-US" b="1" i="0" dirty="0">
                <a:solidFill>
                  <a:srgbClr val="3B3835"/>
                </a:solidFill>
                <a:effectLst/>
                <a:latin typeface="Helvetica Neue"/>
              </a:rPr>
              <a:t>We don’t see things as THEY ARE, we see things as WE ARE.</a:t>
            </a:r>
            <a:br>
              <a:rPr lang="en-US" b="1" dirty="0"/>
            </a:br>
            <a:endParaRPr lang="en-US" b="1" dirty="0"/>
          </a:p>
        </p:txBody>
      </p:sp>
    </p:spTree>
    <p:extLst>
      <p:ext uri="{BB962C8B-B14F-4D97-AF65-F5344CB8AC3E}">
        <p14:creationId xmlns:p14="http://schemas.microsoft.com/office/powerpoint/2010/main" val="12493809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20162-EA9F-1C9E-F519-A128BE59794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3958E5-187D-B5D7-CB20-FDF5FFBF8E39}"/>
              </a:ext>
            </a:extLst>
          </p:cNvPr>
          <p:cNvSpPr>
            <a:spLocks noGrp="1"/>
          </p:cNvSpPr>
          <p:nvPr>
            <p:ph idx="1"/>
          </p:nvPr>
        </p:nvSpPr>
        <p:spPr/>
        <p:txBody>
          <a:bodyPr/>
          <a:lstStyle/>
          <a:p>
            <a:pPr marL="0" indent="0">
              <a:buNone/>
            </a:pPr>
            <a:r>
              <a:rPr lang="en-US" dirty="0"/>
              <a:t>                                  </a:t>
            </a:r>
          </a:p>
          <a:p>
            <a:pPr marL="0" indent="0">
              <a:buNone/>
            </a:pPr>
            <a:r>
              <a:rPr lang="en-US" sz="4800" b="1" dirty="0"/>
              <a:t>                   Attitude</a:t>
            </a:r>
            <a:endParaRPr lang="en-IN" sz="4800" b="1" dirty="0"/>
          </a:p>
        </p:txBody>
      </p:sp>
    </p:spTree>
    <p:extLst>
      <p:ext uri="{BB962C8B-B14F-4D97-AF65-F5344CB8AC3E}">
        <p14:creationId xmlns:p14="http://schemas.microsoft.com/office/powerpoint/2010/main" val="504874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16E81-5903-4A83-9194-7D861F980F32}"/>
              </a:ext>
            </a:extLst>
          </p:cNvPr>
          <p:cNvSpPr>
            <a:spLocks noGrp="1"/>
          </p:cNvSpPr>
          <p:nvPr>
            <p:ph type="title"/>
          </p:nvPr>
        </p:nvSpPr>
        <p:spPr/>
        <p:txBody>
          <a:bodyPr/>
          <a:lstStyle/>
          <a:p>
            <a:r>
              <a:rPr lang="en-US" dirty="0"/>
              <a:t>Attitude</a:t>
            </a:r>
          </a:p>
        </p:txBody>
      </p:sp>
      <p:sp>
        <p:nvSpPr>
          <p:cNvPr id="3" name="Content Placeholder 2">
            <a:extLst>
              <a:ext uri="{FF2B5EF4-FFF2-40B4-BE49-F238E27FC236}">
                <a16:creationId xmlns:a16="http://schemas.microsoft.com/office/drawing/2014/main" id="{621C6301-B878-49B3-A8A1-ABC5FC4ECBEF}"/>
              </a:ext>
            </a:extLst>
          </p:cNvPr>
          <p:cNvSpPr>
            <a:spLocks noGrp="1"/>
          </p:cNvSpPr>
          <p:nvPr>
            <p:ph idx="1"/>
          </p:nvPr>
        </p:nvSpPr>
        <p:spPr/>
        <p:txBody>
          <a:bodyPr>
            <a:normAutofit lnSpcReduction="10000"/>
          </a:bodyPr>
          <a:lstStyle/>
          <a:p>
            <a:r>
              <a:rPr lang="en-US" dirty="0"/>
              <a:t>The manner of thinking</a:t>
            </a:r>
          </a:p>
          <a:p>
            <a:r>
              <a:rPr lang="en-US" dirty="0"/>
              <a:t>Values and beliefs</a:t>
            </a:r>
          </a:p>
          <a:p>
            <a:r>
              <a:rPr lang="en-US" dirty="0"/>
              <a:t>Your mentality</a:t>
            </a:r>
          </a:p>
          <a:p>
            <a:r>
              <a:rPr lang="en-US" dirty="0"/>
              <a:t>The behavior you possess</a:t>
            </a:r>
          </a:p>
          <a:p>
            <a:r>
              <a:rPr lang="en-US" dirty="0"/>
              <a:t>The ways you present</a:t>
            </a:r>
          </a:p>
          <a:p>
            <a:r>
              <a:rPr lang="en-US" dirty="0"/>
              <a:t>The psychology</a:t>
            </a:r>
          </a:p>
        </p:txBody>
      </p:sp>
    </p:spTree>
    <p:extLst>
      <p:ext uri="{BB962C8B-B14F-4D97-AF65-F5344CB8AC3E}">
        <p14:creationId xmlns:p14="http://schemas.microsoft.com/office/powerpoint/2010/main" val="1463726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30"/>
            <a:ext cx="8229600" cy="4023120"/>
          </a:xfrm>
        </p:spPr>
        <p:txBody>
          <a:bodyPr>
            <a:noAutofit/>
          </a:bodyPr>
          <a:lstStyle/>
          <a:p>
            <a:pPr fontAlgn="base"/>
            <a:r>
              <a:rPr lang="en-US" sz="2400" b="1" dirty="0"/>
              <a:t>It helps us stand up for ourselves. </a:t>
            </a:r>
          </a:p>
          <a:p>
            <a:pPr marL="0" indent="0" fontAlgn="base">
              <a:buNone/>
            </a:pPr>
            <a:r>
              <a:rPr lang="en-US" sz="2400" dirty="0"/>
              <a:t>We’re less likely to tolerate abuse or mistreatment because we know we deserve to be treated better. </a:t>
            </a:r>
          </a:p>
          <a:p>
            <a:pPr fontAlgn="base"/>
            <a:r>
              <a:rPr lang="en-US" sz="2400" b="1" dirty="0"/>
              <a:t>It helps us achieve our goals.</a:t>
            </a:r>
          </a:p>
          <a:p>
            <a:pPr marL="0" indent="0" fontAlgn="base">
              <a:buNone/>
            </a:pPr>
            <a:r>
              <a:rPr lang="en-US" sz="2400" b="1" dirty="0"/>
              <a:t> </a:t>
            </a:r>
            <a:r>
              <a:rPr lang="en-US" sz="2400" dirty="0"/>
              <a:t>A healthy sense of self-esteem allows us to </a:t>
            </a:r>
            <a:r>
              <a:rPr lang="en-US" sz="2400" dirty="0" err="1"/>
              <a:t>recognise</a:t>
            </a:r>
            <a:r>
              <a:rPr lang="en-US" sz="2400" dirty="0"/>
              <a:t> our strengths and learn from our mistakes. We become persevere because we don’t have an intense fear of failure and genuinely believe in our capabilities. </a:t>
            </a:r>
            <a:br>
              <a:rPr lang="en-US" sz="2400" dirty="0"/>
            </a:br>
            <a:endParaRPr lang="en-IN" sz="2400" dirty="0"/>
          </a:p>
        </p:txBody>
      </p:sp>
      <p:sp>
        <p:nvSpPr>
          <p:cNvPr id="4" name="Title 1"/>
          <p:cNvSpPr>
            <a:spLocks noGrp="1"/>
          </p:cNvSpPr>
          <p:nvPr>
            <p:ph type="title"/>
          </p:nvPr>
        </p:nvSpPr>
        <p:spPr/>
        <p:txBody>
          <a:bodyPr/>
          <a:lstStyle/>
          <a:p>
            <a:r>
              <a:rPr lang="en-US" dirty="0"/>
              <a:t>Self-Esteem</a:t>
            </a:r>
          </a:p>
        </p:txBody>
      </p:sp>
    </p:spTree>
    <p:extLst>
      <p:ext uri="{BB962C8B-B14F-4D97-AF65-F5344CB8AC3E}">
        <p14:creationId xmlns:p14="http://schemas.microsoft.com/office/powerpoint/2010/main" val="45344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17987-81D7-461D-9BFB-C45875B748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488CA0-834A-4C98-A261-93B671690806}"/>
              </a:ext>
            </a:extLst>
          </p:cNvPr>
          <p:cNvSpPr>
            <a:spLocks noGrp="1"/>
          </p:cNvSpPr>
          <p:nvPr>
            <p:ph idx="1"/>
          </p:nvPr>
        </p:nvSpPr>
        <p:spPr/>
        <p:txBody>
          <a:bodyPr/>
          <a:lstStyle/>
          <a:p>
            <a:endParaRPr lang="en-US"/>
          </a:p>
        </p:txBody>
      </p:sp>
      <p:pic>
        <p:nvPicPr>
          <p:cNvPr id="10242" name="Picture 2" descr=" The Iceberg phenomena is alsoapplicable on human beings …THE ICEBERG ">
            <a:extLst>
              <a:ext uri="{FF2B5EF4-FFF2-40B4-BE49-F238E27FC236}">
                <a16:creationId xmlns:a16="http://schemas.microsoft.com/office/drawing/2014/main" id="{CFFF3A67-88F8-460F-928E-501F12CA9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8306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91DDA-10D8-44AC-B7A8-92200CE4DD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C80A4D-211F-4688-9C9E-645F5F3B8F7F}"/>
              </a:ext>
            </a:extLst>
          </p:cNvPr>
          <p:cNvSpPr>
            <a:spLocks noGrp="1"/>
          </p:cNvSpPr>
          <p:nvPr>
            <p:ph idx="1"/>
          </p:nvPr>
        </p:nvSpPr>
        <p:spPr/>
        <p:txBody>
          <a:bodyPr/>
          <a:lstStyle/>
          <a:p>
            <a:endParaRPr lang="en-US"/>
          </a:p>
        </p:txBody>
      </p:sp>
      <p:pic>
        <p:nvPicPr>
          <p:cNvPr id="16386" name="Picture 2" descr="WHAT MAKES YOUR LIFE 100% ?A B C D E F G H I J K L M N O P Q R S T U V W X Y Z1 2 3 4 5 6 7 8 9 10 11 12 13 14 15 16 17 18...">
            <a:extLst>
              <a:ext uri="{FF2B5EF4-FFF2-40B4-BE49-F238E27FC236}">
                <a16:creationId xmlns:a16="http://schemas.microsoft.com/office/drawing/2014/main" id="{25EDAE89-6AC2-4FE2-9F2C-0619B6A32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50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4457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0A3C1-ACEA-49F8-979F-9719D03627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360E62-F248-4E6C-AC91-8CE3F6B49C2E}"/>
              </a:ext>
            </a:extLst>
          </p:cNvPr>
          <p:cNvSpPr>
            <a:spLocks noGrp="1"/>
          </p:cNvSpPr>
          <p:nvPr>
            <p:ph idx="1"/>
          </p:nvPr>
        </p:nvSpPr>
        <p:spPr/>
        <p:txBody>
          <a:bodyPr/>
          <a:lstStyle/>
          <a:p>
            <a:r>
              <a:rPr lang="en-US" dirty="0">
                <a:hlinkClick r:id="rId2"/>
              </a:rPr>
              <a:t>Attitude (slideshare.net)</a:t>
            </a:r>
            <a:endParaRPr lang="en-US" dirty="0"/>
          </a:p>
        </p:txBody>
      </p:sp>
    </p:spTree>
    <p:extLst>
      <p:ext uri="{BB962C8B-B14F-4D97-AF65-F5344CB8AC3E}">
        <p14:creationId xmlns:p14="http://schemas.microsoft.com/office/powerpoint/2010/main" val="17369152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64236-B82F-31FB-C570-657B2BC2C7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FD9133-E8E2-E3CB-6808-E1E306B3EE0C}"/>
              </a:ext>
            </a:extLst>
          </p:cNvPr>
          <p:cNvSpPr>
            <a:spLocks noGrp="1"/>
          </p:cNvSpPr>
          <p:nvPr>
            <p:ph idx="1"/>
          </p:nvPr>
        </p:nvSpPr>
        <p:spPr/>
        <p:txBody>
          <a:bodyPr/>
          <a:lstStyle/>
          <a:p>
            <a:pPr marL="0" indent="0">
              <a:buNone/>
            </a:pPr>
            <a:endParaRPr lang="en-IN" dirty="0"/>
          </a:p>
        </p:txBody>
      </p:sp>
      <p:pic>
        <p:nvPicPr>
          <p:cNvPr id="2050" name="Picture 2" descr="Attitude">
            <a:extLst>
              <a:ext uri="{FF2B5EF4-FFF2-40B4-BE49-F238E27FC236}">
                <a16:creationId xmlns:a16="http://schemas.microsoft.com/office/drawing/2014/main" id="{12E8CCC0-5453-10D0-5FDB-3242B580B9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979"/>
            <a:ext cx="8077200" cy="4575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5512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64236-B82F-31FB-C570-657B2BC2C7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FD9133-E8E2-E3CB-6808-E1E306B3EE0C}"/>
              </a:ext>
            </a:extLst>
          </p:cNvPr>
          <p:cNvSpPr>
            <a:spLocks noGrp="1"/>
          </p:cNvSpPr>
          <p:nvPr>
            <p:ph idx="1"/>
          </p:nvPr>
        </p:nvSpPr>
        <p:spPr/>
        <p:txBody>
          <a:bodyPr/>
          <a:lstStyle/>
          <a:p>
            <a:pPr algn="l"/>
            <a:r>
              <a:rPr lang="en-US" dirty="0"/>
              <a:t>Attitude is a little thing that makes a big difference. – Winston Churchill</a:t>
            </a:r>
          </a:p>
          <a:p>
            <a:pPr marL="0" indent="0">
              <a:buNone/>
            </a:pPr>
            <a:br>
              <a:rPr lang="en-US" dirty="0"/>
            </a:br>
            <a:endParaRPr lang="en-IN" dirty="0"/>
          </a:p>
        </p:txBody>
      </p:sp>
    </p:spTree>
    <p:extLst>
      <p:ext uri="{BB962C8B-B14F-4D97-AF65-F5344CB8AC3E}">
        <p14:creationId xmlns:p14="http://schemas.microsoft.com/office/powerpoint/2010/main" val="7129266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03DFC-CCA1-09C5-6AF7-A7604851A9E6}"/>
              </a:ext>
            </a:extLst>
          </p:cNvPr>
          <p:cNvSpPr>
            <a:spLocks noGrp="1"/>
          </p:cNvSpPr>
          <p:nvPr>
            <p:ph type="title"/>
          </p:nvPr>
        </p:nvSpPr>
        <p:spPr/>
        <p:txBody>
          <a:bodyPr>
            <a:normAutofit fontScale="90000"/>
          </a:bodyPr>
          <a:lstStyle/>
          <a:p>
            <a:br>
              <a:rPr lang="en-IN" b="0" i="0" dirty="0">
                <a:solidFill>
                  <a:srgbClr val="212121"/>
                </a:solidFill>
                <a:effectLst/>
                <a:latin typeface="FS Albert Extra Bold"/>
              </a:rPr>
            </a:br>
            <a:r>
              <a:rPr lang="en-IN" b="0" i="0" dirty="0">
                <a:solidFill>
                  <a:srgbClr val="212121"/>
                </a:solidFill>
                <a:effectLst/>
              </a:rPr>
              <a:t>Overview</a:t>
            </a:r>
            <a:br>
              <a:rPr lang="en-IN" b="0" i="0" dirty="0">
                <a:solidFill>
                  <a:srgbClr val="212121"/>
                </a:solidFill>
                <a:effectLst/>
              </a:rPr>
            </a:br>
            <a:endParaRPr lang="en-IN" dirty="0"/>
          </a:p>
        </p:txBody>
      </p:sp>
      <p:sp>
        <p:nvSpPr>
          <p:cNvPr id="3" name="Content Placeholder 2">
            <a:extLst>
              <a:ext uri="{FF2B5EF4-FFF2-40B4-BE49-F238E27FC236}">
                <a16:creationId xmlns:a16="http://schemas.microsoft.com/office/drawing/2014/main" id="{6B95280A-F19F-AF33-D86B-05BAAEF43C8C}"/>
              </a:ext>
            </a:extLst>
          </p:cNvPr>
          <p:cNvSpPr>
            <a:spLocks noGrp="1"/>
          </p:cNvSpPr>
          <p:nvPr>
            <p:ph idx="1"/>
          </p:nvPr>
        </p:nvSpPr>
        <p:spPr/>
        <p:txBody>
          <a:bodyPr>
            <a:normAutofit lnSpcReduction="10000"/>
          </a:bodyPr>
          <a:lstStyle/>
          <a:p>
            <a:pPr algn="l" fontAlgn="base"/>
            <a:r>
              <a:rPr lang="en-US" b="0" i="0" dirty="0">
                <a:solidFill>
                  <a:srgbClr val="212121"/>
                </a:solidFill>
                <a:effectLst/>
              </a:rPr>
              <a:t>What's your opinion on the death penalty? Which political party does a better job of running the country? Should prayer be allowed in schools? Should violence on television be regulated?</a:t>
            </a:r>
          </a:p>
          <a:p>
            <a:pPr marL="0" indent="0">
              <a:buNone/>
            </a:pPr>
            <a:br>
              <a:rPr lang="en-US" dirty="0"/>
            </a:br>
            <a:endParaRPr lang="en-IN" dirty="0"/>
          </a:p>
        </p:txBody>
      </p:sp>
    </p:spTree>
    <p:extLst>
      <p:ext uri="{BB962C8B-B14F-4D97-AF65-F5344CB8AC3E}">
        <p14:creationId xmlns:p14="http://schemas.microsoft.com/office/powerpoint/2010/main" val="2890823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64236-B82F-31FB-C570-657B2BC2C7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FD9133-E8E2-E3CB-6808-E1E306B3EE0C}"/>
              </a:ext>
            </a:extLst>
          </p:cNvPr>
          <p:cNvSpPr>
            <a:spLocks noGrp="1"/>
          </p:cNvSpPr>
          <p:nvPr>
            <p:ph idx="1"/>
          </p:nvPr>
        </p:nvSpPr>
        <p:spPr/>
        <p:txBody>
          <a:bodyPr/>
          <a:lstStyle/>
          <a:p>
            <a:r>
              <a:rPr lang="en-IN" dirty="0"/>
              <a:t>Youngsters relate attitude with </a:t>
            </a:r>
          </a:p>
          <a:p>
            <a:pPr marL="0" indent="0">
              <a:buNone/>
            </a:pPr>
            <a:r>
              <a:rPr lang="en-IN" dirty="0"/>
              <a:t>                      </a:t>
            </a:r>
            <a:r>
              <a:rPr lang="en-IN" dirty="0">
                <a:solidFill>
                  <a:srgbClr val="FF0000"/>
                </a:solidFill>
              </a:rPr>
              <a:t> ARROGANCE</a:t>
            </a:r>
          </a:p>
          <a:p>
            <a:pPr marL="0" indent="0">
              <a:buNone/>
            </a:pPr>
            <a:endParaRPr lang="en-IN" dirty="0">
              <a:solidFill>
                <a:srgbClr val="FF0000"/>
              </a:solidFill>
            </a:endParaRPr>
          </a:p>
        </p:txBody>
      </p:sp>
      <p:pic>
        <p:nvPicPr>
          <p:cNvPr id="4" name="Picture 3">
            <a:extLst>
              <a:ext uri="{FF2B5EF4-FFF2-40B4-BE49-F238E27FC236}">
                <a16:creationId xmlns:a16="http://schemas.microsoft.com/office/drawing/2014/main" id="{F42B3219-BFFC-D000-D972-D29A6D72042A}"/>
              </a:ext>
            </a:extLst>
          </p:cNvPr>
          <p:cNvPicPr>
            <a:picLocks noChangeAspect="1"/>
          </p:cNvPicPr>
          <p:nvPr/>
        </p:nvPicPr>
        <p:blipFill>
          <a:blip r:embed="rId2"/>
          <a:stretch>
            <a:fillRect/>
          </a:stretch>
        </p:blipFill>
        <p:spPr>
          <a:xfrm>
            <a:off x="381000" y="2449117"/>
            <a:ext cx="2143125" cy="2143125"/>
          </a:xfrm>
          <a:prstGeom prst="rect">
            <a:avLst/>
          </a:prstGeom>
        </p:spPr>
      </p:pic>
      <p:pic>
        <p:nvPicPr>
          <p:cNvPr id="5" name="Picture 4">
            <a:extLst>
              <a:ext uri="{FF2B5EF4-FFF2-40B4-BE49-F238E27FC236}">
                <a16:creationId xmlns:a16="http://schemas.microsoft.com/office/drawing/2014/main" id="{8E4CD789-4B8E-7A95-EA4C-43D81FC4D282}"/>
              </a:ext>
            </a:extLst>
          </p:cNvPr>
          <p:cNvPicPr>
            <a:picLocks noChangeAspect="1"/>
          </p:cNvPicPr>
          <p:nvPr/>
        </p:nvPicPr>
        <p:blipFill>
          <a:blip r:embed="rId3"/>
          <a:stretch>
            <a:fillRect/>
          </a:stretch>
        </p:blipFill>
        <p:spPr>
          <a:xfrm>
            <a:off x="5562600" y="2588419"/>
            <a:ext cx="2886075" cy="1590675"/>
          </a:xfrm>
          <a:prstGeom prst="rect">
            <a:avLst/>
          </a:prstGeom>
        </p:spPr>
      </p:pic>
    </p:spTree>
    <p:extLst>
      <p:ext uri="{BB962C8B-B14F-4D97-AF65-F5344CB8AC3E}">
        <p14:creationId xmlns:p14="http://schemas.microsoft.com/office/powerpoint/2010/main" val="36517419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8B2F4-BCFF-444B-D797-F703F929567D}"/>
              </a:ext>
            </a:extLst>
          </p:cNvPr>
          <p:cNvSpPr>
            <a:spLocks noGrp="1"/>
          </p:cNvSpPr>
          <p:nvPr>
            <p:ph type="title"/>
          </p:nvPr>
        </p:nvSpPr>
        <p:spPr/>
        <p:txBody>
          <a:bodyPr>
            <a:normAutofit fontScale="90000"/>
          </a:bodyPr>
          <a:lstStyle/>
          <a:p>
            <a:br>
              <a:rPr lang="en-IN" dirty="0"/>
            </a:br>
            <a:r>
              <a:rPr lang="en-IN" dirty="0"/>
              <a:t>But in the business world Attitude is more… </a:t>
            </a:r>
            <a:br>
              <a:rPr lang="en-IN" dirty="0"/>
            </a:br>
            <a:endParaRPr lang="en-IN" dirty="0"/>
          </a:p>
        </p:txBody>
      </p:sp>
      <p:sp>
        <p:nvSpPr>
          <p:cNvPr id="3" name="Content Placeholder 2">
            <a:extLst>
              <a:ext uri="{FF2B5EF4-FFF2-40B4-BE49-F238E27FC236}">
                <a16:creationId xmlns:a16="http://schemas.microsoft.com/office/drawing/2014/main" id="{7CD233EA-EBAD-F85D-7E53-0A42AD86153A}"/>
              </a:ext>
            </a:extLst>
          </p:cNvPr>
          <p:cNvSpPr>
            <a:spLocks noGrp="1"/>
          </p:cNvSpPr>
          <p:nvPr>
            <p:ph idx="1"/>
          </p:nvPr>
        </p:nvSpPr>
        <p:spPr>
          <a:xfrm>
            <a:off x="457200" y="1428750"/>
            <a:ext cx="8229600" cy="3394472"/>
          </a:xfrm>
        </p:spPr>
        <p:txBody>
          <a:bodyPr/>
          <a:lstStyle/>
          <a:p>
            <a:endParaRPr lang="en-IN" dirty="0"/>
          </a:p>
        </p:txBody>
      </p:sp>
      <p:graphicFrame>
        <p:nvGraphicFramePr>
          <p:cNvPr id="4" name="Diagram 3">
            <a:extLst>
              <a:ext uri="{FF2B5EF4-FFF2-40B4-BE49-F238E27FC236}">
                <a16:creationId xmlns:a16="http://schemas.microsoft.com/office/drawing/2014/main" id="{EBA4D2D6-99CD-2794-1DCE-0B781DB9745E}"/>
              </a:ext>
            </a:extLst>
          </p:cNvPr>
          <p:cNvGraphicFramePr/>
          <p:nvPr>
            <p:extLst>
              <p:ext uri="{D42A27DB-BD31-4B8C-83A1-F6EECF244321}">
                <p14:modId xmlns:p14="http://schemas.microsoft.com/office/powerpoint/2010/main" val="2121385419"/>
              </p:ext>
            </p:extLst>
          </p:nvPr>
        </p:nvGraphicFramePr>
        <p:xfrm>
          <a:off x="457200" y="1352550"/>
          <a:ext cx="8229600" cy="325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67718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F7646-2388-0321-587F-4B28EBB2720A}"/>
              </a:ext>
            </a:extLst>
          </p:cNvPr>
          <p:cNvSpPr>
            <a:spLocks noGrp="1"/>
          </p:cNvSpPr>
          <p:nvPr>
            <p:ph type="title"/>
          </p:nvPr>
        </p:nvSpPr>
        <p:spPr/>
        <p:txBody>
          <a:bodyPr/>
          <a:lstStyle/>
          <a:p>
            <a:r>
              <a:rPr lang="en-US" dirty="0"/>
              <a:t>Definitions:</a:t>
            </a:r>
            <a:endParaRPr lang="en-IN" dirty="0"/>
          </a:p>
        </p:txBody>
      </p:sp>
      <p:sp>
        <p:nvSpPr>
          <p:cNvPr id="3" name="Content Placeholder 2">
            <a:extLst>
              <a:ext uri="{FF2B5EF4-FFF2-40B4-BE49-F238E27FC236}">
                <a16:creationId xmlns:a16="http://schemas.microsoft.com/office/drawing/2014/main" id="{1362AB87-5EEF-7FE0-D7DB-BF2327133F3D}"/>
              </a:ext>
            </a:extLst>
          </p:cNvPr>
          <p:cNvSpPr>
            <a:spLocks noGrp="1"/>
          </p:cNvSpPr>
          <p:nvPr>
            <p:ph idx="1"/>
          </p:nvPr>
        </p:nvSpPr>
        <p:spPr/>
        <p:txBody>
          <a:bodyPr>
            <a:normAutofit lnSpcReduction="10000"/>
          </a:bodyPr>
          <a:lstStyle/>
          <a:p>
            <a:r>
              <a:rPr lang="en-US" sz="2400" b="0" i="0" dirty="0">
                <a:solidFill>
                  <a:srgbClr val="212121"/>
                </a:solidFill>
                <a:effectLst/>
              </a:rPr>
              <a:t>An attitude refers to a set of emotions, beliefs, and behaviours toward a particular object, person, thing, or event.</a:t>
            </a:r>
          </a:p>
          <a:p>
            <a:r>
              <a:rPr lang="en-US" sz="2400" dirty="0">
                <a:solidFill>
                  <a:srgbClr val="212121"/>
                </a:solidFill>
              </a:rPr>
              <a:t>An attitude is a positive, negative, or mixed evaluation of an object expressed at some level of intensity. It is an expression of a favourable or unfavourable evaluation of a person, place, thing, or event.</a:t>
            </a:r>
          </a:p>
          <a:p>
            <a:r>
              <a:rPr lang="en-US" sz="2400" dirty="0">
                <a:solidFill>
                  <a:srgbClr val="212121"/>
                </a:solidFill>
              </a:rPr>
              <a:t>An attitude describes persons’ enduring favourable or unfavourable cognitive evaluations, feelings, and action tendencies toward some object or idea.</a:t>
            </a:r>
          </a:p>
          <a:p>
            <a:endParaRPr lang="en-IN" sz="2400" dirty="0"/>
          </a:p>
        </p:txBody>
      </p:sp>
    </p:spTree>
    <p:extLst>
      <p:ext uri="{BB962C8B-B14F-4D97-AF65-F5344CB8AC3E}">
        <p14:creationId xmlns:p14="http://schemas.microsoft.com/office/powerpoint/2010/main" val="6053874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A5CB7-48F5-D029-CDF1-8EEDE764152B}"/>
              </a:ext>
            </a:extLst>
          </p:cNvPr>
          <p:cNvSpPr>
            <a:spLocks noGrp="1"/>
          </p:cNvSpPr>
          <p:nvPr>
            <p:ph type="title"/>
          </p:nvPr>
        </p:nvSpPr>
        <p:spPr>
          <a:effectLst>
            <a:reflection blurRad="6350" stA="52000" endA="300" endPos="35000" dir="5400000" sy="-100000" algn="bl" rotWithShape="0"/>
          </a:effectLst>
        </p:spPr>
        <p:txBody>
          <a:bodyPr>
            <a:normAutofit/>
          </a:bodyPr>
          <a:lstStyle/>
          <a:p>
            <a:r>
              <a:rPr lang="en-IN" sz="4000" dirty="0"/>
              <a:t>Types of Attitude</a:t>
            </a:r>
          </a:p>
        </p:txBody>
      </p:sp>
      <p:pic>
        <p:nvPicPr>
          <p:cNvPr id="5" name="Content Placeholder 4">
            <a:extLst>
              <a:ext uri="{FF2B5EF4-FFF2-40B4-BE49-F238E27FC236}">
                <a16:creationId xmlns:a16="http://schemas.microsoft.com/office/drawing/2014/main" id="{2B6602DF-9502-6529-348A-8DD1B52F6E47}"/>
              </a:ext>
            </a:extLst>
          </p:cNvPr>
          <p:cNvPicPr>
            <a:picLocks noGrp="1" noChangeAspect="1"/>
          </p:cNvPicPr>
          <p:nvPr>
            <p:ph idx="1"/>
          </p:nvPr>
        </p:nvPicPr>
        <p:blipFill>
          <a:blip r:embed="rId2"/>
          <a:stretch>
            <a:fillRect/>
          </a:stretch>
        </p:blipFill>
        <p:spPr>
          <a:xfrm>
            <a:off x="3417302" y="2038350"/>
            <a:ext cx="2590800" cy="2133600"/>
          </a:xfrm>
          <a:prstGeom prst="rect">
            <a:avLst/>
          </a:prstGeom>
        </p:spPr>
      </p:pic>
      <p:pic>
        <p:nvPicPr>
          <p:cNvPr id="6" name="Picture 5">
            <a:extLst>
              <a:ext uri="{FF2B5EF4-FFF2-40B4-BE49-F238E27FC236}">
                <a16:creationId xmlns:a16="http://schemas.microsoft.com/office/drawing/2014/main" id="{710E18EC-0CDA-8492-1B1A-E0B5683D3ACA}"/>
              </a:ext>
            </a:extLst>
          </p:cNvPr>
          <p:cNvPicPr>
            <a:picLocks noChangeAspect="1"/>
          </p:cNvPicPr>
          <p:nvPr/>
        </p:nvPicPr>
        <p:blipFill>
          <a:blip r:embed="rId2"/>
          <a:stretch>
            <a:fillRect/>
          </a:stretch>
        </p:blipFill>
        <p:spPr>
          <a:xfrm>
            <a:off x="6025961" y="2038350"/>
            <a:ext cx="2731294" cy="2057400"/>
          </a:xfrm>
          <a:prstGeom prst="rect">
            <a:avLst/>
          </a:prstGeom>
        </p:spPr>
      </p:pic>
      <p:sp>
        <p:nvSpPr>
          <p:cNvPr id="7" name="TextBox 6">
            <a:extLst>
              <a:ext uri="{FF2B5EF4-FFF2-40B4-BE49-F238E27FC236}">
                <a16:creationId xmlns:a16="http://schemas.microsoft.com/office/drawing/2014/main" id="{FA9D43AC-53AF-29C5-A897-4186F0529637}"/>
              </a:ext>
            </a:extLst>
          </p:cNvPr>
          <p:cNvSpPr txBox="1"/>
          <p:nvPr/>
        </p:nvSpPr>
        <p:spPr>
          <a:xfrm>
            <a:off x="4136929" y="2653505"/>
            <a:ext cx="1383507" cy="646331"/>
          </a:xfrm>
          <a:prstGeom prst="rect">
            <a:avLst/>
          </a:prstGeom>
          <a:noFill/>
        </p:spPr>
        <p:txBody>
          <a:bodyPr wrap="square" rtlCol="0">
            <a:spAutoFit/>
          </a:bodyPr>
          <a:lstStyle/>
          <a:p>
            <a:r>
              <a:rPr lang="en-IN" dirty="0">
                <a:solidFill>
                  <a:schemeClr val="bg1"/>
                </a:solidFill>
              </a:rPr>
              <a:t>Negative Attitude</a:t>
            </a:r>
          </a:p>
        </p:txBody>
      </p:sp>
      <p:sp>
        <p:nvSpPr>
          <p:cNvPr id="8" name="TextBox 7">
            <a:extLst>
              <a:ext uri="{FF2B5EF4-FFF2-40B4-BE49-F238E27FC236}">
                <a16:creationId xmlns:a16="http://schemas.microsoft.com/office/drawing/2014/main" id="{F21BA932-BE6C-C045-FB9F-6C430130CD1B}"/>
              </a:ext>
            </a:extLst>
          </p:cNvPr>
          <p:cNvSpPr txBox="1"/>
          <p:nvPr/>
        </p:nvSpPr>
        <p:spPr>
          <a:xfrm>
            <a:off x="6476999" y="2620168"/>
            <a:ext cx="1829219" cy="646331"/>
          </a:xfrm>
          <a:prstGeom prst="rect">
            <a:avLst/>
          </a:prstGeom>
          <a:noFill/>
        </p:spPr>
        <p:txBody>
          <a:bodyPr wrap="square" rtlCol="0">
            <a:spAutoFit/>
          </a:bodyPr>
          <a:lstStyle/>
          <a:p>
            <a:r>
              <a:rPr lang="en-IN" dirty="0">
                <a:solidFill>
                  <a:schemeClr val="bg1"/>
                </a:solidFill>
              </a:rPr>
              <a:t>Neutral     Attitude</a:t>
            </a:r>
          </a:p>
        </p:txBody>
      </p:sp>
      <p:cxnSp>
        <p:nvCxnSpPr>
          <p:cNvPr id="10" name="Straight Connector 9">
            <a:extLst>
              <a:ext uri="{FF2B5EF4-FFF2-40B4-BE49-F238E27FC236}">
                <a16:creationId xmlns:a16="http://schemas.microsoft.com/office/drawing/2014/main" id="{A4C4D97C-B101-545A-9C59-827B1F610945}"/>
              </a:ext>
            </a:extLst>
          </p:cNvPr>
          <p:cNvCxnSpPr/>
          <p:nvPr/>
        </p:nvCxnSpPr>
        <p:spPr>
          <a:xfrm>
            <a:off x="4419600" y="3181350"/>
            <a:ext cx="914400" cy="91440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Content Placeholder 4">
            <a:extLst>
              <a:ext uri="{FF2B5EF4-FFF2-40B4-BE49-F238E27FC236}">
                <a16:creationId xmlns:a16="http://schemas.microsoft.com/office/drawing/2014/main" id="{C9E6E4D5-6AF2-0839-0045-A3FBC23E63D9}"/>
              </a:ext>
            </a:extLst>
          </p:cNvPr>
          <p:cNvPicPr>
            <a:picLocks noChangeAspect="1"/>
          </p:cNvPicPr>
          <p:nvPr/>
        </p:nvPicPr>
        <p:blipFill>
          <a:blip r:embed="rId2"/>
          <a:stretch>
            <a:fillRect/>
          </a:stretch>
        </p:blipFill>
        <p:spPr>
          <a:xfrm>
            <a:off x="768162" y="2114550"/>
            <a:ext cx="2590800" cy="2133600"/>
          </a:xfrm>
          <a:prstGeom prst="rect">
            <a:avLst/>
          </a:prstGeom>
        </p:spPr>
      </p:pic>
      <p:sp>
        <p:nvSpPr>
          <p:cNvPr id="12" name="TextBox 11">
            <a:extLst>
              <a:ext uri="{FF2B5EF4-FFF2-40B4-BE49-F238E27FC236}">
                <a16:creationId xmlns:a16="http://schemas.microsoft.com/office/drawing/2014/main" id="{FB17E05F-63D2-446B-AFAC-98E8115FDB88}"/>
              </a:ext>
            </a:extLst>
          </p:cNvPr>
          <p:cNvSpPr txBox="1"/>
          <p:nvPr/>
        </p:nvSpPr>
        <p:spPr>
          <a:xfrm>
            <a:off x="1447800" y="2914650"/>
            <a:ext cx="1588712" cy="646331"/>
          </a:xfrm>
          <a:prstGeom prst="rect">
            <a:avLst/>
          </a:prstGeom>
          <a:noFill/>
        </p:spPr>
        <p:txBody>
          <a:bodyPr wrap="square" rtlCol="0">
            <a:spAutoFit/>
          </a:bodyPr>
          <a:lstStyle/>
          <a:p>
            <a:r>
              <a:rPr lang="en-IN" dirty="0">
                <a:solidFill>
                  <a:schemeClr val="bg1"/>
                </a:solidFill>
              </a:rPr>
              <a:t>Positive Attitude</a:t>
            </a:r>
          </a:p>
        </p:txBody>
      </p:sp>
    </p:spTree>
    <p:extLst>
      <p:ext uri="{BB962C8B-B14F-4D97-AF65-F5344CB8AC3E}">
        <p14:creationId xmlns:p14="http://schemas.microsoft.com/office/powerpoint/2010/main" val="1807263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17F6-DF4A-A298-321E-4313BF93C9E3}"/>
              </a:ext>
            </a:extLst>
          </p:cNvPr>
          <p:cNvSpPr>
            <a:spLocks noGrp="1"/>
          </p:cNvSpPr>
          <p:nvPr>
            <p:ph type="title"/>
          </p:nvPr>
        </p:nvSpPr>
        <p:spPr/>
        <p:txBody>
          <a:bodyPr/>
          <a:lstStyle/>
          <a:p>
            <a:r>
              <a:rPr lang="en-US" dirty="0"/>
              <a:t>Self-Esteem</a:t>
            </a:r>
            <a:endParaRPr lang="en-IN" dirty="0"/>
          </a:p>
        </p:txBody>
      </p:sp>
      <p:sp>
        <p:nvSpPr>
          <p:cNvPr id="3" name="Content Placeholder 2">
            <a:extLst>
              <a:ext uri="{FF2B5EF4-FFF2-40B4-BE49-F238E27FC236}">
                <a16:creationId xmlns:a16="http://schemas.microsoft.com/office/drawing/2014/main" id="{1715408F-6D9C-0985-2900-D750744C94E2}"/>
              </a:ext>
            </a:extLst>
          </p:cNvPr>
          <p:cNvSpPr>
            <a:spLocks noGrp="1"/>
          </p:cNvSpPr>
          <p:nvPr>
            <p:ph idx="1"/>
          </p:nvPr>
        </p:nvSpPr>
        <p:spPr/>
        <p:txBody>
          <a:bodyPr>
            <a:normAutofit/>
          </a:bodyPr>
          <a:lstStyle/>
          <a:p>
            <a:pPr marL="0" indent="0">
              <a:buNone/>
            </a:pPr>
            <a:r>
              <a:rPr lang="en-IN" sz="2400" b="1" dirty="0"/>
              <a:t>Types of Self-Esteem</a:t>
            </a:r>
          </a:p>
          <a:p>
            <a:r>
              <a:rPr lang="en-US" sz="2800" b="0" i="0" dirty="0">
                <a:solidFill>
                  <a:srgbClr val="000000"/>
                </a:solidFill>
                <a:effectLst/>
              </a:rPr>
              <a:t>Low self-esteem</a:t>
            </a:r>
          </a:p>
          <a:p>
            <a:pPr algn="l"/>
            <a:r>
              <a:rPr lang="en-US" sz="2800" dirty="0">
                <a:solidFill>
                  <a:srgbClr val="000000"/>
                </a:solidFill>
              </a:rPr>
              <a:t>H</a:t>
            </a:r>
            <a:r>
              <a:rPr lang="en-US" sz="2800" b="0" i="0" dirty="0">
                <a:solidFill>
                  <a:srgbClr val="000000"/>
                </a:solidFill>
                <a:effectLst/>
              </a:rPr>
              <a:t>igh self-esteem.</a:t>
            </a:r>
          </a:p>
          <a:p>
            <a:pPr marL="0" indent="0">
              <a:buNone/>
            </a:pPr>
            <a:br>
              <a:rPr lang="en-US" sz="800" dirty="0"/>
            </a:br>
            <a:endParaRPr lang="en-IN" sz="1050" dirty="0">
              <a:solidFill>
                <a:srgbClr val="000000"/>
              </a:solidFill>
            </a:endParaRPr>
          </a:p>
        </p:txBody>
      </p:sp>
    </p:spTree>
    <p:extLst>
      <p:ext uri="{BB962C8B-B14F-4D97-AF65-F5344CB8AC3E}">
        <p14:creationId xmlns:p14="http://schemas.microsoft.com/office/powerpoint/2010/main" val="21712882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4219-B0B6-BFDB-4722-C32CA19740B1}"/>
              </a:ext>
            </a:extLst>
          </p:cNvPr>
          <p:cNvSpPr>
            <a:spLocks noGrp="1"/>
          </p:cNvSpPr>
          <p:nvPr>
            <p:ph type="title"/>
          </p:nvPr>
        </p:nvSpPr>
        <p:spPr/>
        <p:txBody>
          <a:bodyPr/>
          <a:lstStyle/>
          <a:p>
            <a:r>
              <a:rPr lang="en-IN" b="1" dirty="0"/>
              <a:t>Positive Attitude</a:t>
            </a:r>
          </a:p>
        </p:txBody>
      </p:sp>
      <p:sp>
        <p:nvSpPr>
          <p:cNvPr id="3" name="Content Placeholder 2">
            <a:extLst>
              <a:ext uri="{FF2B5EF4-FFF2-40B4-BE49-F238E27FC236}">
                <a16:creationId xmlns:a16="http://schemas.microsoft.com/office/drawing/2014/main" id="{B24185EC-2CD8-9481-AFCB-3EB3CA548261}"/>
              </a:ext>
            </a:extLst>
          </p:cNvPr>
          <p:cNvSpPr>
            <a:spLocks noGrp="1"/>
          </p:cNvSpPr>
          <p:nvPr>
            <p:ph idx="1"/>
          </p:nvPr>
        </p:nvSpPr>
        <p:spPr/>
        <p:txBody>
          <a:bodyPr>
            <a:normAutofit fontScale="62500" lnSpcReduction="20000"/>
          </a:bodyPr>
          <a:lstStyle/>
          <a:p>
            <a:pPr marL="0" indent="0">
              <a:buNone/>
            </a:pPr>
            <a:r>
              <a:rPr lang="en-US" b="1" dirty="0">
                <a:effectLst/>
              </a:rPr>
              <a:t>Positive </a:t>
            </a:r>
            <a:r>
              <a:rPr lang="en-US" b="1" dirty="0"/>
              <a:t>Attitude</a:t>
            </a:r>
            <a:endParaRPr lang="en-US" dirty="0">
              <a:effectLst/>
            </a:endParaRPr>
          </a:p>
          <a:p>
            <a:pPr marL="0" indent="0">
              <a:buNone/>
            </a:pPr>
            <a:r>
              <a:rPr lang="en-US" dirty="0">
                <a:effectLst/>
              </a:rPr>
              <a:t>Individuals who have a positive attitude will pay attention to the good, rather than the bad in people. situations, events, etc. They will not consider a mistake or failure as a hurdle but as an opportunity. They learn from mistakes and move</a:t>
            </a:r>
          </a:p>
          <a:p>
            <a:pPr marL="0" indent="0">
              <a:buNone/>
            </a:pPr>
            <a:r>
              <a:rPr lang="en-US" dirty="0">
                <a:effectLst/>
              </a:rPr>
              <a:t>forward in life.</a:t>
            </a:r>
            <a:endParaRPr lang="en-IN" dirty="0"/>
          </a:p>
          <a:p>
            <a:r>
              <a:rPr lang="en-IN" dirty="0"/>
              <a:t>Brings more happiness into your life</a:t>
            </a:r>
          </a:p>
          <a:p>
            <a:r>
              <a:rPr lang="en-IN" dirty="0"/>
              <a:t>Help you achieve your success</a:t>
            </a:r>
          </a:p>
          <a:p>
            <a:r>
              <a:rPr lang="en-IN" dirty="0"/>
              <a:t>Encounter fewer obstacles and difficulties in your daily life</a:t>
            </a:r>
          </a:p>
          <a:p>
            <a:r>
              <a:rPr lang="en-IN" dirty="0"/>
              <a:t>Get more respect and love from other people</a:t>
            </a:r>
          </a:p>
          <a:p>
            <a:r>
              <a:rPr lang="en-IN" dirty="0"/>
              <a:t>Believing in yourself and in your </a:t>
            </a:r>
            <a:r>
              <a:rPr lang="en-IN" dirty="0" err="1"/>
              <a:t>abolities</a:t>
            </a:r>
            <a:endParaRPr lang="en-IN" dirty="0"/>
          </a:p>
        </p:txBody>
      </p:sp>
    </p:spTree>
    <p:extLst>
      <p:ext uri="{BB962C8B-B14F-4D97-AF65-F5344CB8AC3E}">
        <p14:creationId xmlns:p14="http://schemas.microsoft.com/office/powerpoint/2010/main" val="11283199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4219-B0B6-BFDB-4722-C32CA19740B1}"/>
              </a:ext>
            </a:extLst>
          </p:cNvPr>
          <p:cNvSpPr>
            <a:spLocks noGrp="1"/>
          </p:cNvSpPr>
          <p:nvPr>
            <p:ph type="title"/>
          </p:nvPr>
        </p:nvSpPr>
        <p:spPr/>
        <p:txBody>
          <a:bodyPr/>
          <a:lstStyle/>
          <a:p>
            <a:r>
              <a:rPr lang="en-IN" b="1" dirty="0"/>
              <a:t>Tips To Develop Positive Attitude</a:t>
            </a:r>
          </a:p>
        </p:txBody>
      </p:sp>
      <p:sp>
        <p:nvSpPr>
          <p:cNvPr id="3" name="Content Placeholder 2">
            <a:extLst>
              <a:ext uri="{FF2B5EF4-FFF2-40B4-BE49-F238E27FC236}">
                <a16:creationId xmlns:a16="http://schemas.microsoft.com/office/drawing/2014/main" id="{B24185EC-2CD8-9481-AFCB-3EB3CA548261}"/>
              </a:ext>
            </a:extLst>
          </p:cNvPr>
          <p:cNvSpPr>
            <a:spLocks noGrp="1"/>
          </p:cNvSpPr>
          <p:nvPr>
            <p:ph idx="1"/>
          </p:nvPr>
        </p:nvSpPr>
        <p:spPr/>
        <p:txBody>
          <a:bodyPr>
            <a:normAutofit lnSpcReduction="10000"/>
          </a:bodyPr>
          <a:lstStyle/>
          <a:p>
            <a:r>
              <a:rPr lang="en-IN" dirty="0"/>
              <a:t>Surround Yourself with positive people</a:t>
            </a:r>
          </a:p>
          <a:p>
            <a:r>
              <a:rPr lang="en-IN" dirty="0"/>
              <a:t>Start believing in what you really want</a:t>
            </a:r>
          </a:p>
          <a:p>
            <a:r>
              <a:rPr lang="en-IN" dirty="0"/>
              <a:t>Create and maintain positive thoughts</a:t>
            </a:r>
          </a:p>
          <a:p>
            <a:r>
              <a:rPr lang="en-IN" dirty="0"/>
              <a:t>Read inspiring stories and quotes</a:t>
            </a:r>
          </a:p>
          <a:p>
            <a:r>
              <a:rPr lang="en-IN" dirty="0"/>
              <a:t>Use positive language</a:t>
            </a:r>
          </a:p>
          <a:p>
            <a:r>
              <a:rPr lang="en-IN" dirty="0"/>
              <a:t>Stop comparing yourself with other people</a:t>
            </a:r>
          </a:p>
        </p:txBody>
      </p:sp>
    </p:spTree>
    <p:extLst>
      <p:ext uri="{BB962C8B-B14F-4D97-AF65-F5344CB8AC3E}">
        <p14:creationId xmlns:p14="http://schemas.microsoft.com/office/powerpoint/2010/main" val="27973536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4219-B0B6-BFDB-4722-C32CA19740B1}"/>
              </a:ext>
            </a:extLst>
          </p:cNvPr>
          <p:cNvSpPr>
            <a:spLocks noGrp="1"/>
          </p:cNvSpPr>
          <p:nvPr>
            <p:ph type="title"/>
          </p:nvPr>
        </p:nvSpPr>
        <p:spPr/>
        <p:txBody>
          <a:bodyPr/>
          <a:lstStyle/>
          <a:p>
            <a:r>
              <a:rPr lang="en-IN" b="1" dirty="0"/>
              <a:t>Negative Attitude</a:t>
            </a:r>
          </a:p>
        </p:txBody>
      </p:sp>
      <p:sp>
        <p:nvSpPr>
          <p:cNvPr id="3" name="Content Placeholder 2">
            <a:extLst>
              <a:ext uri="{FF2B5EF4-FFF2-40B4-BE49-F238E27FC236}">
                <a16:creationId xmlns:a16="http://schemas.microsoft.com/office/drawing/2014/main" id="{B24185EC-2CD8-9481-AFCB-3EB3CA548261}"/>
              </a:ext>
            </a:extLst>
          </p:cNvPr>
          <p:cNvSpPr>
            <a:spLocks noGrp="1"/>
          </p:cNvSpPr>
          <p:nvPr>
            <p:ph idx="1"/>
          </p:nvPr>
        </p:nvSpPr>
        <p:spPr/>
        <p:txBody>
          <a:bodyPr>
            <a:normAutofit fontScale="92500" lnSpcReduction="10000"/>
          </a:bodyPr>
          <a:lstStyle/>
          <a:p>
            <a:pPr marL="0" indent="0">
              <a:lnSpc>
                <a:spcPct val="80000"/>
              </a:lnSpc>
              <a:buNone/>
            </a:pPr>
            <a:r>
              <a:rPr lang="en-US" sz="2200" dirty="0"/>
              <a:t>People with a negative attitude ignore the good and pay attention to the bad in people’s situations, events, etc. Also, they are likely to complain about changes, rather than adapt to the changing environment. Also, they might blame their failure on others.</a:t>
            </a:r>
          </a:p>
          <a:p>
            <a:pPr algn="l">
              <a:buFont typeface="Arial" panose="020B0604020202020204" pitchFamily="34" charset="0"/>
              <a:buChar char="•"/>
            </a:pPr>
            <a:r>
              <a:rPr lang="en-US" sz="1600" b="0" i="0" dirty="0">
                <a:solidFill>
                  <a:srgbClr val="222222"/>
                </a:solidFill>
                <a:effectLst/>
              </a:rPr>
              <a:t>Anger</a:t>
            </a:r>
          </a:p>
          <a:p>
            <a:pPr algn="l">
              <a:buFont typeface="Arial" panose="020B0604020202020204" pitchFamily="34" charset="0"/>
              <a:buChar char="•"/>
            </a:pPr>
            <a:r>
              <a:rPr lang="en-US" sz="1600" b="0" i="0" dirty="0">
                <a:solidFill>
                  <a:srgbClr val="222222"/>
                </a:solidFill>
                <a:effectLst/>
              </a:rPr>
              <a:t>Hatred</a:t>
            </a:r>
          </a:p>
          <a:p>
            <a:pPr algn="l">
              <a:buFont typeface="Arial" panose="020B0604020202020204" pitchFamily="34" charset="0"/>
              <a:buChar char="•"/>
            </a:pPr>
            <a:r>
              <a:rPr lang="en-US" sz="1600" b="0" i="0" dirty="0">
                <a:solidFill>
                  <a:srgbClr val="222222"/>
                </a:solidFill>
                <a:effectLst/>
              </a:rPr>
              <a:t>Pessimism</a:t>
            </a:r>
          </a:p>
          <a:p>
            <a:pPr algn="l">
              <a:buFont typeface="Arial" panose="020B0604020202020204" pitchFamily="34" charset="0"/>
              <a:buChar char="•"/>
            </a:pPr>
            <a:r>
              <a:rPr lang="en-US" sz="1600" b="0" i="0" dirty="0">
                <a:solidFill>
                  <a:srgbClr val="222222"/>
                </a:solidFill>
                <a:effectLst/>
              </a:rPr>
              <a:t> Frustration</a:t>
            </a:r>
          </a:p>
          <a:p>
            <a:pPr algn="l">
              <a:buFont typeface="Arial" panose="020B0604020202020204" pitchFamily="34" charset="0"/>
              <a:buChar char="•"/>
            </a:pPr>
            <a:r>
              <a:rPr lang="en-US" sz="1600" b="0" i="0" dirty="0">
                <a:solidFill>
                  <a:srgbClr val="222222"/>
                </a:solidFill>
                <a:effectLst/>
              </a:rPr>
              <a:t>Resentment</a:t>
            </a:r>
          </a:p>
          <a:p>
            <a:pPr algn="l">
              <a:buFont typeface="Arial" panose="020B0604020202020204" pitchFamily="34" charset="0"/>
              <a:buChar char="•"/>
            </a:pPr>
            <a:r>
              <a:rPr lang="en-US" sz="1600" b="0" i="0" dirty="0">
                <a:solidFill>
                  <a:srgbClr val="222222"/>
                </a:solidFill>
                <a:effectLst/>
              </a:rPr>
              <a:t>Jealousy</a:t>
            </a:r>
          </a:p>
          <a:p>
            <a:pPr algn="l">
              <a:buFont typeface="Arial" panose="020B0604020202020204" pitchFamily="34" charset="0"/>
              <a:buChar char="•"/>
            </a:pPr>
            <a:r>
              <a:rPr lang="en-US" sz="1600" b="0" i="0" dirty="0">
                <a:solidFill>
                  <a:srgbClr val="222222"/>
                </a:solidFill>
                <a:effectLst/>
              </a:rPr>
              <a:t>Inferiority</a:t>
            </a:r>
          </a:p>
          <a:p>
            <a:pPr algn="l">
              <a:buFont typeface="Arial" panose="020B0604020202020204" pitchFamily="34" charset="0"/>
              <a:buChar char="•"/>
            </a:pPr>
            <a:r>
              <a:rPr lang="en-US" sz="1600" b="0" i="0" dirty="0">
                <a:solidFill>
                  <a:srgbClr val="222222"/>
                </a:solidFill>
                <a:effectLst/>
              </a:rPr>
              <a:t>Doubt</a:t>
            </a:r>
          </a:p>
          <a:p>
            <a:r>
              <a:rPr lang="en-US" sz="1600" dirty="0">
                <a:solidFill>
                  <a:srgbClr val="222222"/>
                </a:solidFill>
              </a:rPr>
              <a:t>Neutral</a:t>
            </a:r>
          </a:p>
          <a:p>
            <a:pPr marL="0" indent="0">
              <a:lnSpc>
                <a:spcPct val="80000"/>
              </a:lnSpc>
              <a:buNone/>
            </a:pPr>
            <a:endParaRPr lang="en-US" sz="2200" dirty="0"/>
          </a:p>
          <a:p>
            <a:endParaRPr lang="en-IN" dirty="0"/>
          </a:p>
        </p:txBody>
      </p:sp>
    </p:spTree>
    <p:extLst>
      <p:ext uri="{BB962C8B-B14F-4D97-AF65-F5344CB8AC3E}">
        <p14:creationId xmlns:p14="http://schemas.microsoft.com/office/powerpoint/2010/main" val="30645387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4219-B0B6-BFDB-4722-C32CA19740B1}"/>
              </a:ext>
            </a:extLst>
          </p:cNvPr>
          <p:cNvSpPr>
            <a:spLocks noGrp="1"/>
          </p:cNvSpPr>
          <p:nvPr>
            <p:ph type="title"/>
          </p:nvPr>
        </p:nvSpPr>
        <p:spPr/>
        <p:txBody>
          <a:bodyPr/>
          <a:lstStyle/>
          <a:p>
            <a:r>
              <a:rPr lang="en-IN" b="1" dirty="0"/>
              <a:t>Neutral Attitude</a:t>
            </a:r>
          </a:p>
        </p:txBody>
      </p:sp>
      <p:sp>
        <p:nvSpPr>
          <p:cNvPr id="3" name="Content Placeholder 2">
            <a:extLst>
              <a:ext uri="{FF2B5EF4-FFF2-40B4-BE49-F238E27FC236}">
                <a16:creationId xmlns:a16="http://schemas.microsoft.com/office/drawing/2014/main" id="{B24185EC-2CD8-9481-AFCB-3EB3CA548261}"/>
              </a:ext>
            </a:extLst>
          </p:cNvPr>
          <p:cNvSpPr>
            <a:spLocks noGrp="1"/>
          </p:cNvSpPr>
          <p:nvPr>
            <p:ph idx="1"/>
          </p:nvPr>
        </p:nvSpPr>
        <p:spPr/>
        <p:txBody>
          <a:bodyPr>
            <a:normAutofit lnSpcReduction="10000"/>
          </a:bodyPr>
          <a:lstStyle/>
          <a:p>
            <a:pPr marL="0" indent="0" algn="l">
              <a:buNone/>
            </a:pPr>
            <a:r>
              <a:rPr lang="en-US" sz="2000" b="1" i="0" dirty="0">
                <a:solidFill>
                  <a:srgbClr val="222222"/>
                </a:solidFill>
                <a:effectLst/>
                <a:latin typeface="Arial" panose="020B0604020202020204" pitchFamily="34" charset="0"/>
              </a:rPr>
              <a:t>Neutral Attitude</a:t>
            </a:r>
            <a:endParaRPr lang="en-US" sz="2000" b="0" i="0" dirty="0">
              <a:solidFill>
                <a:srgbClr val="222222"/>
              </a:solidFill>
              <a:effectLst/>
              <a:latin typeface="Arial" panose="020B0604020202020204" pitchFamily="34" charset="0"/>
            </a:endParaRPr>
          </a:p>
          <a:p>
            <a:pPr algn="l"/>
            <a:r>
              <a:rPr lang="en-US" sz="2000" b="0" i="0" dirty="0">
                <a:solidFill>
                  <a:srgbClr val="222222"/>
                </a:solidFill>
                <a:effectLst/>
                <a:latin typeface="Arial" panose="020B0604020202020204" pitchFamily="34" charset="0"/>
              </a:rPr>
              <a:t>People with a neutral attitude don’t give enough importance to situations or events. They ignore the problem, leaving it for someone else to solve. Also. they don’t feel the need to change. Their traits include:</a:t>
            </a:r>
          </a:p>
          <a:p>
            <a:r>
              <a:rPr lang="en-US" sz="1200" b="0" i="0" dirty="0">
                <a:solidFill>
                  <a:srgbClr val="222222"/>
                </a:solidFill>
                <a:effectLst/>
                <a:latin typeface="Arial" panose="020B0604020202020204" pitchFamily="34" charset="0"/>
              </a:rPr>
              <a:t> </a:t>
            </a:r>
            <a:r>
              <a:rPr lang="en-US" sz="2000" dirty="0">
                <a:solidFill>
                  <a:srgbClr val="222222"/>
                </a:solidFill>
                <a:latin typeface="Arial" panose="020B0604020202020204" pitchFamily="34" charset="0"/>
              </a:rPr>
              <a:t>Complacence</a:t>
            </a:r>
          </a:p>
          <a:p>
            <a:r>
              <a:rPr lang="en-US" sz="2000" dirty="0">
                <a:solidFill>
                  <a:srgbClr val="222222"/>
                </a:solidFill>
                <a:latin typeface="Arial" panose="020B0604020202020204" pitchFamily="34" charset="0"/>
              </a:rPr>
              <a:t>Indifference</a:t>
            </a:r>
          </a:p>
          <a:p>
            <a:r>
              <a:rPr lang="en-US" sz="2000" dirty="0">
                <a:solidFill>
                  <a:srgbClr val="222222"/>
                </a:solidFill>
                <a:latin typeface="Arial" panose="020B0604020202020204" pitchFamily="34" charset="0"/>
              </a:rPr>
              <a:t>Detachment</a:t>
            </a:r>
          </a:p>
          <a:p>
            <a:r>
              <a:rPr lang="en-US" sz="2000" dirty="0">
                <a:solidFill>
                  <a:srgbClr val="222222"/>
                </a:solidFill>
                <a:latin typeface="Arial" panose="020B0604020202020204" pitchFamily="34" charset="0"/>
              </a:rPr>
              <a:t>Feeling of being disconnected</a:t>
            </a:r>
          </a:p>
          <a:p>
            <a:r>
              <a:rPr lang="en-US" sz="2000" dirty="0">
                <a:solidFill>
                  <a:srgbClr val="222222"/>
                </a:solidFill>
                <a:latin typeface="Arial" panose="020B0604020202020204" pitchFamily="34" charset="0"/>
              </a:rPr>
              <a:t>Unemotional</a:t>
            </a:r>
          </a:p>
          <a:p>
            <a:pPr algn="l"/>
            <a:endParaRPr lang="en-US" sz="1400" b="0" i="0" dirty="0">
              <a:solidFill>
                <a:srgbClr val="222222"/>
              </a:solidFill>
              <a:effectLst/>
              <a:latin typeface="Arial" panose="020B0604020202020204" pitchFamily="34" charset="0"/>
            </a:endParaRPr>
          </a:p>
          <a:p>
            <a:pPr marL="0" indent="0">
              <a:lnSpc>
                <a:spcPct val="80000"/>
              </a:lnSpc>
              <a:buNone/>
            </a:pPr>
            <a:endParaRPr lang="en-US" sz="2200" dirty="0"/>
          </a:p>
          <a:p>
            <a:endParaRPr lang="en-IN" dirty="0"/>
          </a:p>
        </p:txBody>
      </p:sp>
    </p:spTree>
    <p:extLst>
      <p:ext uri="{BB962C8B-B14F-4D97-AF65-F5344CB8AC3E}">
        <p14:creationId xmlns:p14="http://schemas.microsoft.com/office/powerpoint/2010/main" val="12421717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4219-B0B6-BFDB-4722-C32CA19740B1}"/>
              </a:ext>
            </a:extLst>
          </p:cNvPr>
          <p:cNvSpPr>
            <a:spLocks noGrp="1"/>
          </p:cNvSpPr>
          <p:nvPr>
            <p:ph type="title"/>
          </p:nvPr>
        </p:nvSpPr>
        <p:spPr/>
        <p:txBody>
          <a:bodyPr/>
          <a:lstStyle/>
          <a:p>
            <a:endParaRPr lang="en-IN" b="1" dirty="0"/>
          </a:p>
        </p:txBody>
      </p:sp>
      <p:pic>
        <p:nvPicPr>
          <p:cNvPr id="1026" name="Picture 2" descr="Attitude">
            <a:extLst>
              <a:ext uri="{FF2B5EF4-FFF2-40B4-BE49-F238E27FC236}">
                <a16:creationId xmlns:a16="http://schemas.microsoft.com/office/drawing/2014/main" id="{EBE4603B-3378-ECF1-1B05-5748EE5543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819150"/>
            <a:ext cx="6553200" cy="3581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9090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973E4-58F7-B40F-0DF9-1FCAB20E2CDE}"/>
              </a:ext>
            </a:extLst>
          </p:cNvPr>
          <p:cNvSpPr>
            <a:spLocks noGrp="1"/>
          </p:cNvSpPr>
          <p:nvPr>
            <p:ph type="title"/>
          </p:nvPr>
        </p:nvSpPr>
        <p:spPr/>
        <p:txBody>
          <a:bodyPr/>
          <a:lstStyle/>
          <a:p>
            <a:r>
              <a:rPr lang="en-IN" b="1" dirty="0"/>
              <a:t>Function of Attitude</a:t>
            </a:r>
          </a:p>
        </p:txBody>
      </p:sp>
      <p:pic>
        <p:nvPicPr>
          <p:cNvPr id="3074" name="Picture 2" descr="Attitude Components &amp; Functions">
            <a:extLst>
              <a:ext uri="{FF2B5EF4-FFF2-40B4-BE49-F238E27FC236}">
                <a16:creationId xmlns:a16="http://schemas.microsoft.com/office/drawing/2014/main" id="{584FFD90-876E-D545-7E89-DA561A45A2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063229"/>
            <a:ext cx="7010400" cy="3874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1272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13CAC-2D86-8801-4410-9ABE3928D447}"/>
              </a:ext>
            </a:extLst>
          </p:cNvPr>
          <p:cNvSpPr>
            <a:spLocks noGrp="1"/>
          </p:cNvSpPr>
          <p:nvPr>
            <p:ph type="title"/>
          </p:nvPr>
        </p:nvSpPr>
        <p:spPr/>
        <p:txBody>
          <a:bodyPr>
            <a:normAutofit fontScale="90000"/>
          </a:bodyPr>
          <a:lstStyle/>
          <a:p>
            <a:pPr algn="l"/>
            <a:br>
              <a:rPr lang="en-IN" b="1" i="0" dirty="0">
                <a:solidFill>
                  <a:srgbClr val="151515"/>
                </a:solidFill>
                <a:effectLst/>
                <a:latin typeface="-apple-system"/>
              </a:rPr>
            </a:br>
            <a:br>
              <a:rPr lang="en-IN" b="1" i="0" dirty="0">
                <a:solidFill>
                  <a:srgbClr val="151515"/>
                </a:solidFill>
                <a:effectLst/>
                <a:latin typeface="-apple-system"/>
              </a:rPr>
            </a:br>
            <a:r>
              <a:rPr lang="en-IN" b="1" i="0" dirty="0">
                <a:solidFill>
                  <a:srgbClr val="151515"/>
                </a:solidFill>
                <a:effectLst/>
                <a:latin typeface="-apple-system"/>
              </a:rPr>
              <a:t>Ego-Defensive Function</a:t>
            </a:r>
            <a:br>
              <a:rPr lang="en-IN" b="1" i="0" dirty="0">
                <a:solidFill>
                  <a:srgbClr val="151515"/>
                </a:solidFill>
                <a:effectLst/>
                <a:latin typeface="-apple-system"/>
              </a:rPr>
            </a:br>
            <a:br>
              <a:rPr lang="en-IN" dirty="0"/>
            </a:br>
            <a:endParaRPr lang="en-IN" dirty="0"/>
          </a:p>
        </p:txBody>
      </p:sp>
      <p:sp>
        <p:nvSpPr>
          <p:cNvPr id="3" name="Content Placeholder 2">
            <a:extLst>
              <a:ext uri="{FF2B5EF4-FFF2-40B4-BE49-F238E27FC236}">
                <a16:creationId xmlns:a16="http://schemas.microsoft.com/office/drawing/2014/main" id="{A8078D8F-173C-122A-C1D1-1AFB65F41295}"/>
              </a:ext>
            </a:extLst>
          </p:cNvPr>
          <p:cNvSpPr>
            <a:spLocks noGrp="1"/>
          </p:cNvSpPr>
          <p:nvPr>
            <p:ph idx="1"/>
          </p:nvPr>
        </p:nvSpPr>
        <p:spPr/>
        <p:txBody>
          <a:bodyPr>
            <a:normAutofit fontScale="55000" lnSpcReduction="20000"/>
          </a:bodyPr>
          <a:lstStyle/>
          <a:p>
            <a:pPr algn="l"/>
            <a:r>
              <a:rPr lang="en-US" sz="4000" b="0" i="0" dirty="0">
                <a:solidFill>
                  <a:srgbClr val="151515"/>
                </a:solidFill>
                <a:effectLst/>
                <a:latin typeface="-apple-system"/>
              </a:rPr>
              <a:t>The ego-defensive function refers to holding attitudes that protect our self-esteem or that justify actions that make us feel guilty.</a:t>
            </a:r>
          </a:p>
          <a:p>
            <a:pPr algn="l"/>
            <a:r>
              <a:rPr lang="en-US" sz="4000" b="0" i="0" dirty="0">
                <a:solidFill>
                  <a:srgbClr val="151515"/>
                </a:solidFill>
                <a:effectLst/>
                <a:latin typeface="-apple-system"/>
              </a:rPr>
              <a:t>This function involves psychoanalytic principles where people use </a:t>
            </a:r>
            <a:r>
              <a:rPr lang="en-US" sz="4000" b="0" i="0" dirty="0" err="1">
                <a:solidFill>
                  <a:srgbClr val="151515"/>
                </a:solidFill>
                <a:effectLst/>
                <a:latin typeface="-apple-system"/>
              </a:rPr>
              <a:t>defence</a:t>
            </a:r>
            <a:r>
              <a:rPr lang="en-US" sz="4000" b="0" i="0" dirty="0">
                <a:solidFill>
                  <a:srgbClr val="151515"/>
                </a:solidFill>
                <a:effectLst/>
                <a:latin typeface="-apple-system"/>
              </a:rPr>
              <a:t> mechanisms to protect themselves from psychological harm.</a:t>
            </a:r>
          </a:p>
          <a:p>
            <a:pPr algn="l"/>
            <a:r>
              <a:rPr lang="en-US" sz="4000" b="0" i="0" dirty="0">
                <a:solidFill>
                  <a:srgbClr val="151515"/>
                </a:solidFill>
                <a:effectLst/>
                <a:latin typeface="-apple-system"/>
              </a:rPr>
              <a:t>Mechanisms include denial, repression, rationalization, etc.</a:t>
            </a:r>
          </a:p>
          <a:p>
            <a:pPr algn="l"/>
            <a:r>
              <a:rPr lang="en-US" sz="4000" b="0" i="0" dirty="0">
                <a:solidFill>
                  <a:srgbClr val="151515"/>
                </a:solidFill>
                <a:effectLst/>
                <a:latin typeface="-apple-system"/>
              </a:rPr>
              <a:t>For example; an older manager whose decisions are continually challenged by a younger subordinate manager may feel that the latter is brash, cocky, immature, and inexperienced.</a:t>
            </a:r>
          </a:p>
        </p:txBody>
      </p:sp>
    </p:spTree>
    <p:extLst>
      <p:ext uri="{BB962C8B-B14F-4D97-AF65-F5344CB8AC3E}">
        <p14:creationId xmlns:p14="http://schemas.microsoft.com/office/powerpoint/2010/main" val="13726144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13CAC-2D86-8801-4410-9ABE3928D447}"/>
              </a:ext>
            </a:extLst>
          </p:cNvPr>
          <p:cNvSpPr>
            <a:spLocks noGrp="1"/>
          </p:cNvSpPr>
          <p:nvPr>
            <p:ph type="title"/>
          </p:nvPr>
        </p:nvSpPr>
        <p:spPr/>
        <p:txBody>
          <a:bodyPr>
            <a:normAutofit fontScale="90000"/>
          </a:bodyPr>
          <a:lstStyle/>
          <a:p>
            <a:pPr algn="l"/>
            <a:br>
              <a:rPr lang="en-IN" b="1" i="0" dirty="0">
                <a:solidFill>
                  <a:srgbClr val="151515"/>
                </a:solidFill>
                <a:effectLst/>
                <a:latin typeface="-apple-system"/>
              </a:rPr>
            </a:br>
            <a:br>
              <a:rPr lang="en-IN" b="1" i="0" dirty="0">
                <a:solidFill>
                  <a:srgbClr val="151515"/>
                </a:solidFill>
                <a:effectLst/>
                <a:latin typeface="-apple-system"/>
              </a:rPr>
            </a:br>
            <a:r>
              <a:rPr lang="en-IN" b="1" i="0" dirty="0">
                <a:solidFill>
                  <a:srgbClr val="151515"/>
                </a:solidFill>
                <a:effectLst/>
                <a:latin typeface="-apple-system"/>
              </a:rPr>
              <a:t>Ego-Defensive Function</a:t>
            </a:r>
            <a:br>
              <a:rPr lang="en-IN" b="1" i="0" dirty="0">
                <a:solidFill>
                  <a:srgbClr val="151515"/>
                </a:solidFill>
                <a:effectLst/>
                <a:latin typeface="-apple-system"/>
              </a:rPr>
            </a:br>
            <a:br>
              <a:rPr lang="en-IN" dirty="0"/>
            </a:br>
            <a:endParaRPr lang="en-IN" dirty="0"/>
          </a:p>
        </p:txBody>
      </p:sp>
      <p:sp>
        <p:nvSpPr>
          <p:cNvPr id="3" name="Content Placeholder 2">
            <a:extLst>
              <a:ext uri="{FF2B5EF4-FFF2-40B4-BE49-F238E27FC236}">
                <a16:creationId xmlns:a16="http://schemas.microsoft.com/office/drawing/2014/main" id="{A8078D8F-173C-122A-C1D1-1AFB65F41295}"/>
              </a:ext>
            </a:extLst>
          </p:cNvPr>
          <p:cNvSpPr>
            <a:spLocks noGrp="1"/>
          </p:cNvSpPr>
          <p:nvPr>
            <p:ph idx="1"/>
          </p:nvPr>
        </p:nvSpPr>
        <p:spPr/>
        <p:txBody>
          <a:bodyPr>
            <a:normAutofit fontScale="47500" lnSpcReduction="20000"/>
          </a:bodyPr>
          <a:lstStyle/>
          <a:p>
            <a:pPr algn="l"/>
            <a:r>
              <a:rPr lang="en-US" sz="4200" b="0" i="0" dirty="0">
                <a:solidFill>
                  <a:srgbClr val="151515"/>
                </a:solidFill>
                <a:effectLst/>
                <a:latin typeface="-apple-system"/>
              </a:rPr>
              <a:t>For example; an older manager whose decisions are continually challenged by a younger subordinate manager may feel that the latter is brash, cocky, immature, and inexperienced.</a:t>
            </a:r>
          </a:p>
          <a:p>
            <a:pPr algn="l"/>
            <a:r>
              <a:rPr lang="en-US" sz="4200" b="0" i="0" dirty="0">
                <a:solidFill>
                  <a:srgbClr val="151515"/>
                </a:solidFill>
                <a:effectLst/>
                <a:latin typeface="-apple-system"/>
              </a:rPr>
              <a:t>In truth, the younger subordinate may be right in challenging the decisions.</a:t>
            </a:r>
          </a:p>
          <a:p>
            <a:pPr algn="l"/>
            <a:r>
              <a:rPr lang="en-US" sz="4200" b="0" i="0" dirty="0">
                <a:solidFill>
                  <a:srgbClr val="151515"/>
                </a:solidFill>
                <a:effectLst/>
                <a:latin typeface="-apple-system"/>
              </a:rPr>
              <a:t>The older manager may not be a very effective leader and may constantly make poor decisions.</a:t>
            </a:r>
          </a:p>
          <a:p>
            <a:pPr algn="l"/>
            <a:r>
              <a:rPr lang="en-US" sz="4200" b="0" i="0" dirty="0">
                <a:solidFill>
                  <a:srgbClr val="151515"/>
                </a:solidFill>
                <a:effectLst/>
                <a:latin typeface="-apple-system"/>
              </a:rPr>
              <a:t>On the other hand, the older manager is not going to admit this but will try to protect the ego by blaming the other party.</a:t>
            </a:r>
          </a:p>
          <a:p>
            <a:pPr marL="0" indent="0" algn="l">
              <a:buNone/>
            </a:pPr>
            <a:endParaRPr lang="en-US" dirty="0">
              <a:solidFill>
                <a:srgbClr val="151515"/>
              </a:solidFill>
              <a:latin typeface="-apple-system"/>
            </a:endParaRPr>
          </a:p>
          <a:p>
            <a:pPr marL="0" indent="0" algn="l">
              <a:buNone/>
            </a:pPr>
            <a:br>
              <a:rPr lang="en-US" dirty="0"/>
            </a:br>
            <a:endParaRPr lang="en-IN" dirty="0"/>
          </a:p>
        </p:txBody>
      </p:sp>
    </p:spTree>
    <p:extLst>
      <p:ext uri="{BB962C8B-B14F-4D97-AF65-F5344CB8AC3E}">
        <p14:creationId xmlns:p14="http://schemas.microsoft.com/office/powerpoint/2010/main" val="9351763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13CAC-2D86-8801-4410-9ABE3928D447}"/>
              </a:ext>
            </a:extLst>
          </p:cNvPr>
          <p:cNvSpPr>
            <a:spLocks noGrp="1"/>
          </p:cNvSpPr>
          <p:nvPr>
            <p:ph type="title"/>
          </p:nvPr>
        </p:nvSpPr>
        <p:spPr/>
        <p:txBody>
          <a:bodyPr>
            <a:normAutofit fontScale="90000"/>
          </a:bodyPr>
          <a:lstStyle/>
          <a:p>
            <a:pPr algn="l"/>
            <a:br>
              <a:rPr lang="en-IN" b="1" i="0" dirty="0">
                <a:solidFill>
                  <a:srgbClr val="151515"/>
                </a:solidFill>
                <a:effectLst/>
                <a:latin typeface="-apple-system"/>
              </a:rPr>
            </a:br>
            <a:br>
              <a:rPr lang="en-IN" b="1" i="0" dirty="0">
                <a:solidFill>
                  <a:srgbClr val="151515"/>
                </a:solidFill>
                <a:effectLst/>
                <a:latin typeface="-apple-system"/>
              </a:rPr>
            </a:br>
            <a:r>
              <a:rPr lang="en-US" b="1" i="0" dirty="0">
                <a:solidFill>
                  <a:srgbClr val="151515"/>
                </a:solidFill>
                <a:effectLst/>
                <a:latin typeface="-apple-system"/>
              </a:rPr>
              <a:t>Value-Expressive Function</a:t>
            </a:r>
            <a:br>
              <a:rPr lang="en-US" b="1" i="0" dirty="0">
                <a:solidFill>
                  <a:srgbClr val="151515"/>
                </a:solidFill>
                <a:effectLst/>
                <a:latin typeface="-apple-system"/>
              </a:rPr>
            </a:br>
            <a:br>
              <a:rPr lang="en-IN" dirty="0"/>
            </a:br>
            <a:endParaRPr lang="en-IN" dirty="0"/>
          </a:p>
        </p:txBody>
      </p:sp>
      <p:sp>
        <p:nvSpPr>
          <p:cNvPr id="3" name="Content Placeholder 2">
            <a:extLst>
              <a:ext uri="{FF2B5EF4-FFF2-40B4-BE49-F238E27FC236}">
                <a16:creationId xmlns:a16="http://schemas.microsoft.com/office/drawing/2014/main" id="{A8078D8F-173C-122A-C1D1-1AFB65F41295}"/>
              </a:ext>
            </a:extLst>
          </p:cNvPr>
          <p:cNvSpPr>
            <a:spLocks noGrp="1"/>
          </p:cNvSpPr>
          <p:nvPr>
            <p:ph idx="1"/>
          </p:nvPr>
        </p:nvSpPr>
        <p:spPr/>
        <p:txBody>
          <a:bodyPr>
            <a:normAutofit fontScale="77500" lnSpcReduction="20000"/>
          </a:bodyPr>
          <a:lstStyle/>
          <a:p>
            <a:pPr algn="l"/>
            <a:r>
              <a:rPr lang="en-US" b="0" i="0" dirty="0">
                <a:solidFill>
                  <a:srgbClr val="151515"/>
                </a:solidFill>
                <a:effectLst/>
                <a:latin typeface="-apple-system"/>
              </a:rPr>
              <a:t>Whereas ego defensive attitudes are formed to protect a person’s self-image, value-expressive attitudes enable the expression of the person’s centrally held values.</a:t>
            </a:r>
          </a:p>
          <a:p>
            <a:pPr algn="l"/>
            <a:r>
              <a:rPr lang="en-US" b="0" i="0" dirty="0">
                <a:solidFill>
                  <a:srgbClr val="151515"/>
                </a:solidFill>
                <a:effectLst/>
                <a:latin typeface="-apple-system"/>
              </a:rPr>
              <a:t>Central values tend to establish our identity and gain us social approval thereby showing us who we are, and what we stand for.</a:t>
            </a:r>
          </a:p>
          <a:p>
            <a:r>
              <a:rPr lang="en-US" b="0" i="0" dirty="0">
                <a:solidFill>
                  <a:srgbClr val="151515"/>
                </a:solidFill>
                <a:effectLst/>
                <a:latin typeface="-apple-system"/>
              </a:rPr>
              <a:t>Some attitudes are important to a person because they express values that are integral to that person’s self-concept.</a:t>
            </a:r>
            <a:br>
              <a:rPr lang="en-US" dirty="0"/>
            </a:br>
            <a:endParaRPr lang="en-IN" dirty="0"/>
          </a:p>
        </p:txBody>
      </p:sp>
    </p:spTree>
    <p:extLst>
      <p:ext uri="{BB962C8B-B14F-4D97-AF65-F5344CB8AC3E}">
        <p14:creationId xmlns:p14="http://schemas.microsoft.com/office/powerpoint/2010/main" val="15585085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13CAC-2D86-8801-4410-9ABE3928D447}"/>
              </a:ext>
            </a:extLst>
          </p:cNvPr>
          <p:cNvSpPr>
            <a:spLocks noGrp="1"/>
          </p:cNvSpPr>
          <p:nvPr>
            <p:ph type="title"/>
          </p:nvPr>
        </p:nvSpPr>
        <p:spPr/>
        <p:txBody>
          <a:bodyPr>
            <a:normAutofit fontScale="90000"/>
          </a:bodyPr>
          <a:lstStyle/>
          <a:p>
            <a:pPr algn="l"/>
            <a:br>
              <a:rPr lang="en-IN" b="1" i="0" dirty="0">
                <a:solidFill>
                  <a:srgbClr val="151515"/>
                </a:solidFill>
                <a:effectLst/>
                <a:latin typeface="-apple-system"/>
              </a:rPr>
            </a:br>
            <a:br>
              <a:rPr lang="en-IN" b="1" i="0" dirty="0">
                <a:solidFill>
                  <a:srgbClr val="151515"/>
                </a:solidFill>
                <a:effectLst/>
                <a:latin typeface="-apple-system"/>
              </a:rPr>
            </a:br>
            <a:r>
              <a:rPr lang="en-US" b="1" i="0" dirty="0">
                <a:solidFill>
                  <a:srgbClr val="151515"/>
                </a:solidFill>
                <a:effectLst/>
                <a:latin typeface="-apple-system"/>
              </a:rPr>
              <a:t>Value-Expressive Function</a:t>
            </a:r>
            <a:br>
              <a:rPr lang="en-US" b="1" i="0" dirty="0">
                <a:solidFill>
                  <a:srgbClr val="151515"/>
                </a:solidFill>
                <a:effectLst/>
                <a:latin typeface="-apple-system"/>
              </a:rPr>
            </a:br>
            <a:br>
              <a:rPr lang="en-IN" dirty="0"/>
            </a:br>
            <a:endParaRPr lang="en-IN" dirty="0"/>
          </a:p>
        </p:txBody>
      </p:sp>
      <p:sp>
        <p:nvSpPr>
          <p:cNvPr id="3" name="Content Placeholder 2">
            <a:extLst>
              <a:ext uri="{FF2B5EF4-FFF2-40B4-BE49-F238E27FC236}">
                <a16:creationId xmlns:a16="http://schemas.microsoft.com/office/drawing/2014/main" id="{A8078D8F-173C-122A-C1D1-1AFB65F41295}"/>
              </a:ext>
            </a:extLst>
          </p:cNvPr>
          <p:cNvSpPr>
            <a:spLocks noGrp="1"/>
          </p:cNvSpPr>
          <p:nvPr>
            <p:ph idx="1"/>
          </p:nvPr>
        </p:nvSpPr>
        <p:spPr/>
        <p:txBody>
          <a:bodyPr>
            <a:normAutofit/>
          </a:bodyPr>
          <a:lstStyle/>
          <a:p>
            <a:pPr>
              <a:lnSpc>
                <a:spcPct val="90000"/>
              </a:lnSpc>
            </a:pPr>
            <a:r>
              <a:rPr lang="en-US" sz="2500" dirty="0">
                <a:solidFill>
                  <a:srgbClr val="151515"/>
                </a:solidFill>
                <a:latin typeface="-apple-system"/>
              </a:rPr>
              <a:t>Our value-expressive attitudes are closely related to our self-concept.</a:t>
            </a:r>
          </a:p>
          <a:p>
            <a:pPr>
              <a:lnSpc>
                <a:spcPct val="90000"/>
              </a:lnSpc>
            </a:pPr>
            <a:r>
              <a:rPr lang="en-US" sz="2500" dirty="0">
                <a:solidFill>
                  <a:srgbClr val="151515"/>
                </a:solidFill>
                <a:latin typeface="-apple-system"/>
              </a:rPr>
              <a:t>One whose central value is freedom, the individual may express very positive attitudes towards the decentralization of authority in the organization, flexible work schedules, and relaxation of dress standards.</a:t>
            </a:r>
          </a:p>
          <a:p>
            <a:pPr algn="l"/>
            <a:endParaRPr lang="en-IN" dirty="0"/>
          </a:p>
        </p:txBody>
      </p:sp>
    </p:spTree>
    <p:extLst>
      <p:ext uri="{BB962C8B-B14F-4D97-AF65-F5344CB8AC3E}">
        <p14:creationId xmlns:p14="http://schemas.microsoft.com/office/powerpoint/2010/main" val="492027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1E8D2-4A8B-A293-B169-126CF5F41D90}"/>
              </a:ext>
            </a:extLst>
          </p:cNvPr>
          <p:cNvSpPr>
            <a:spLocks noGrp="1"/>
          </p:cNvSpPr>
          <p:nvPr>
            <p:ph type="title"/>
          </p:nvPr>
        </p:nvSpPr>
        <p:spPr>
          <a:xfrm>
            <a:off x="457200" y="205979"/>
            <a:ext cx="8229600" cy="536971"/>
          </a:xfrm>
        </p:spPr>
        <p:txBody>
          <a:bodyPr>
            <a:normAutofit fontScale="90000"/>
          </a:bodyPr>
          <a:lstStyle/>
          <a:p>
            <a:r>
              <a:rPr lang="en-US" dirty="0"/>
              <a:t>Self-Esteem</a:t>
            </a:r>
            <a:endParaRPr lang="en-IN" dirty="0"/>
          </a:p>
        </p:txBody>
      </p:sp>
      <p:sp>
        <p:nvSpPr>
          <p:cNvPr id="3" name="Content Placeholder 2">
            <a:extLst>
              <a:ext uri="{FF2B5EF4-FFF2-40B4-BE49-F238E27FC236}">
                <a16:creationId xmlns:a16="http://schemas.microsoft.com/office/drawing/2014/main" id="{CE0953D9-DFAB-B035-9663-974A9170CBF2}"/>
              </a:ext>
            </a:extLst>
          </p:cNvPr>
          <p:cNvSpPr>
            <a:spLocks noGrp="1"/>
          </p:cNvSpPr>
          <p:nvPr>
            <p:ph idx="1"/>
          </p:nvPr>
        </p:nvSpPr>
        <p:spPr>
          <a:xfrm>
            <a:off x="457200" y="819150"/>
            <a:ext cx="8229600" cy="3775473"/>
          </a:xfrm>
        </p:spPr>
        <p:txBody>
          <a:bodyPr>
            <a:normAutofit fontScale="70000" lnSpcReduction="20000"/>
          </a:bodyPr>
          <a:lstStyle/>
          <a:p>
            <a:pPr marL="0" indent="0">
              <a:buNone/>
            </a:pPr>
            <a:r>
              <a:rPr lang="en-US" b="1" i="0" dirty="0">
                <a:solidFill>
                  <a:srgbClr val="000000"/>
                </a:solidFill>
                <a:effectLst/>
              </a:rPr>
              <a:t>Low self-esteem</a:t>
            </a:r>
          </a:p>
          <a:p>
            <a:pPr algn="l"/>
            <a:r>
              <a:rPr lang="en-US" b="0" i="0" dirty="0">
                <a:solidFill>
                  <a:srgbClr val="000000"/>
                </a:solidFill>
                <a:effectLst/>
              </a:rPr>
              <a:t>People who have low self-esteem, think of themselves as below average. </a:t>
            </a:r>
          </a:p>
          <a:p>
            <a:pPr algn="l"/>
            <a:r>
              <a:rPr lang="en-US" b="0" i="0" dirty="0">
                <a:solidFill>
                  <a:srgbClr val="000000"/>
                </a:solidFill>
                <a:effectLst/>
              </a:rPr>
              <a:t>They do not believe in themselves, they do not trust in their abilities and they do not place value on themselves.</a:t>
            </a:r>
          </a:p>
          <a:p>
            <a:pPr algn="l"/>
            <a:r>
              <a:rPr lang="en-US" b="0" i="0" dirty="0">
                <a:solidFill>
                  <a:srgbClr val="000000"/>
                </a:solidFill>
                <a:effectLst/>
              </a:rPr>
              <a:t>Low self-esteem can affect a lot of things in one’s life. Some of the effects of low self-esteem are poor relationships, addiction, depression and anxiety.</a:t>
            </a:r>
          </a:p>
          <a:p>
            <a:pPr algn="l"/>
            <a:r>
              <a:rPr lang="en-US" b="0" i="0" dirty="0">
                <a:solidFill>
                  <a:srgbClr val="212121"/>
                </a:solidFill>
                <a:effectLst/>
              </a:rPr>
              <a:t>People with low self-esteem tend to feel less sure of their abilities and may doubt their decision-making process. </a:t>
            </a:r>
          </a:p>
          <a:p>
            <a:pPr algn="l"/>
            <a:r>
              <a:rPr lang="en-US" b="0" i="0" dirty="0">
                <a:solidFill>
                  <a:srgbClr val="212121"/>
                </a:solidFill>
                <a:effectLst/>
              </a:rPr>
              <a:t>They may not feel motivated to try novel things because they don’t believe they can reach their goals. </a:t>
            </a:r>
            <a:endParaRPr lang="en-US" b="0" i="0" dirty="0">
              <a:solidFill>
                <a:srgbClr val="000000"/>
              </a:solidFill>
              <a:effectLst/>
            </a:endParaRPr>
          </a:p>
          <a:p>
            <a:pPr marL="0" indent="0">
              <a:buNone/>
            </a:pPr>
            <a:endParaRPr lang="en-IN" dirty="0"/>
          </a:p>
        </p:txBody>
      </p:sp>
    </p:spTree>
    <p:extLst>
      <p:ext uri="{BB962C8B-B14F-4D97-AF65-F5344CB8AC3E}">
        <p14:creationId xmlns:p14="http://schemas.microsoft.com/office/powerpoint/2010/main" val="35267485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83C8D-7006-414F-4BB8-F2DC23216962}"/>
              </a:ext>
            </a:extLst>
          </p:cNvPr>
          <p:cNvSpPr>
            <a:spLocks noGrp="1"/>
          </p:cNvSpPr>
          <p:nvPr>
            <p:ph type="title"/>
          </p:nvPr>
        </p:nvSpPr>
        <p:spPr/>
        <p:txBody>
          <a:bodyPr>
            <a:normAutofit fontScale="90000"/>
          </a:bodyPr>
          <a:lstStyle/>
          <a:p>
            <a:pPr algn="l"/>
            <a:br>
              <a:rPr lang="en-IN" b="0" i="0" dirty="0">
                <a:solidFill>
                  <a:srgbClr val="E22457"/>
                </a:solidFill>
                <a:effectLst/>
                <a:latin typeface="-apple-system"/>
              </a:rPr>
            </a:br>
            <a:br>
              <a:rPr lang="en-IN" b="0" i="0" dirty="0">
                <a:solidFill>
                  <a:srgbClr val="E22457"/>
                </a:solidFill>
                <a:effectLst/>
                <a:latin typeface="-apple-system"/>
              </a:rPr>
            </a:br>
            <a:r>
              <a:rPr lang="en-IN" b="0" i="0" dirty="0">
                <a:solidFill>
                  <a:srgbClr val="E22457"/>
                </a:solidFill>
                <a:effectLst/>
                <a:latin typeface="-apple-system"/>
              </a:rPr>
              <a:t> </a:t>
            </a:r>
            <a:r>
              <a:rPr lang="en-IN" b="1" dirty="0">
                <a:solidFill>
                  <a:srgbClr val="151515"/>
                </a:solidFill>
                <a:latin typeface="-apple-system"/>
              </a:rPr>
              <a:t>Knowledge</a:t>
            </a:r>
            <a:r>
              <a:rPr lang="en-IN" b="0" i="0" dirty="0">
                <a:solidFill>
                  <a:srgbClr val="E22457"/>
                </a:solidFill>
                <a:effectLst/>
                <a:latin typeface="-apple-system"/>
              </a:rPr>
              <a:t> </a:t>
            </a:r>
            <a:r>
              <a:rPr lang="en-IN" b="1" dirty="0">
                <a:solidFill>
                  <a:srgbClr val="151515"/>
                </a:solidFill>
                <a:latin typeface="-apple-system"/>
              </a:rPr>
              <a:t>Function</a:t>
            </a:r>
            <a:br>
              <a:rPr lang="en-IN" b="0" i="0" dirty="0">
                <a:solidFill>
                  <a:srgbClr val="E22457"/>
                </a:solidFill>
                <a:effectLst/>
                <a:latin typeface="-apple-system"/>
              </a:rPr>
            </a:br>
            <a:br>
              <a:rPr lang="en-IN" dirty="0"/>
            </a:br>
            <a:endParaRPr lang="en-IN" dirty="0"/>
          </a:p>
        </p:txBody>
      </p:sp>
      <p:sp>
        <p:nvSpPr>
          <p:cNvPr id="3" name="Content Placeholder 2">
            <a:extLst>
              <a:ext uri="{FF2B5EF4-FFF2-40B4-BE49-F238E27FC236}">
                <a16:creationId xmlns:a16="http://schemas.microsoft.com/office/drawing/2014/main" id="{B5F87B63-AB01-00B0-BA4B-2C4032E2A408}"/>
              </a:ext>
            </a:extLst>
          </p:cNvPr>
          <p:cNvSpPr>
            <a:spLocks noGrp="1"/>
          </p:cNvSpPr>
          <p:nvPr>
            <p:ph idx="1"/>
          </p:nvPr>
        </p:nvSpPr>
        <p:spPr/>
        <p:txBody>
          <a:bodyPr/>
          <a:lstStyle/>
          <a:p>
            <a:r>
              <a:rPr lang="en-US" b="0" i="0" dirty="0">
                <a:solidFill>
                  <a:srgbClr val="2F3D3C"/>
                </a:solidFill>
                <a:effectLst/>
                <a:latin typeface="-apple-system"/>
              </a:rPr>
              <a:t>As humans, we usually seek stability, understanding, consistency, and </a:t>
            </a:r>
            <a:r>
              <a:rPr lang="en-US" dirty="0">
                <a:solidFill>
                  <a:srgbClr val="E22457"/>
                </a:solidFill>
                <a:latin typeface="-apple-system"/>
              </a:rPr>
              <a:t>definition to live in an orderly and structured</a:t>
            </a:r>
            <a:r>
              <a:rPr lang="en-US" b="0" i="0" dirty="0">
                <a:solidFill>
                  <a:srgbClr val="2F3D3C"/>
                </a:solidFill>
                <a:effectLst/>
                <a:latin typeface="-apple-system"/>
              </a:rPr>
              <a:t> environment. The need for structure makes humans develop an attitude of acquiring knowledge. The need to know is also particular.  </a:t>
            </a:r>
            <a:endParaRPr lang="en-IN" dirty="0"/>
          </a:p>
        </p:txBody>
      </p:sp>
    </p:spTree>
    <p:extLst>
      <p:ext uri="{BB962C8B-B14F-4D97-AF65-F5344CB8AC3E}">
        <p14:creationId xmlns:p14="http://schemas.microsoft.com/office/powerpoint/2010/main" val="188808838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83C8D-7006-414F-4BB8-F2DC23216962}"/>
              </a:ext>
            </a:extLst>
          </p:cNvPr>
          <p:cNvSpPr>
            <a:spLocks noGrp="1"/>
          </p:cNvSpPr>
          <p:nvPr>
            <p:ph type="title"/>
          </p:nvPr>
        </p:nvSpPr>
        <p:spPr/>
        <p:txBody>
          <a:bodyPr>
            <a:normAutofit fontScale="90000"/>
          </a:bodyPr>
          <a:lstStyle/>
          <a:p>
            <a:pPr algn="l"/>
            <a:br>
              <a:rPr lang="en-IN" b="0" i="0" dirty="0">
                <a:solidFill>
                  <a:srgbClr val="E22457"/>
                </a:solidFill>
                <a:effectLst/>
                <a:latin typeface="-apple-system"/>
              </a:rPr>
            </a:br>
            <a:br>
              <a:rPr lang="en-IN" b="0" i="0" dirty="0">
                <a:solidFill>
                  <a:srgbClr val="E22457"/>
                </a:solidFill>
                <a:effectLst/>
                <a:latin typeface="-apple-system"/>
              </a:rPr>
            </a:br>
            <a:r>
              <a:rPr lang="en-IN" b="0" i="0" dirty="0">
                <a:solidFill>
                  <a:srgbClr val="E22457"/>
                </a:solidFill>
                <a:effectLst/>
                <a:latin typeface="-apple-system"/>
              </a:rPr>
              <a:t> </a:t>
            </a:r>
            <a:r>
              <a:rPr lang="en-IN" b="1" dirty="0">
                <a:solidFill>
                  <a:srgbClr val="151515"/>
                </a:solidFill>
                <a:latin typeface="-apple-system"/>
              </a:rPr>
              <a:t>Knowledge</a:t>
            </a:r>
            <a:r>
              <a:rPr lang="en-IN" b="0" i="0" dirty="0">
                <a:solidFill>
                  <a:srgbClr val="E22457"/>
                </a:solidFill>
                <a:effectLst/>
                <a:latin typeface="-apple-system"/>
              </a:rPr>
              <a:t> </a:t>
            </a:r>
            <a:r>
              <a:rPr lang="en-IN" b="1" dirty="0">
                <a:solidFill>
                  <a:srgbClr val="151515"/>
                </a:solidFill>
                <a:latin typeface="-apple-system"/>
              </a:rPr>
              <a:t>Function</a:t>
            </a:r>
            <a:br>
              <a:rPr lang="en-IN" b="0" i="0" dirty="0">
                <a:solidFill>
                  <a:srgbClr val="E22457"/>
                </a:solidFill>
                <a:effectLst/>
                <a:latin typeface="-apple-system"/>
              </a:rPr>
            </a:br>
            <a:br>
              <a:rPr lang="en-IN" dirty="0"/>
            </a:br>
            <a:endParaRPr lang="en-IN" dirty="0"/>
          </a:p>
        </p:txBody>
      </p:sp>
      <p:sp>
        <p:nvSpPr>
          <p:cNvPr id="3" name="Content Placeholder 2">
            <a:extLst>
              <a:ext uri="{FF2B5EF4-FFF2-40B4-BE49-F238E27FC236}">
                <a16:creationId xmlns:a16="http://schemas.microsoft.com/office/drawing/2014/main" id="{B5F87B63-AB01-00B0-BA4B-2C4032E2A408}"/>
              </a:ext>
            </a:extLst>
          </p:cNvPr>
          <p:cNvSpPr>
            <a:spLocks noGrp="1"/>
          </p:cNvSpPr>
          <p:nvPr>
            <p:ph idx="1"/>
          </p:nvPr>
        </p:nvSpPr>
        <p:spPr/>
        <p:txBody>
          <a:bodyPr>
            <a:normAutofit fontScale="85000" lnSpcReduction="10000"/>
          </a:bodyPr>
          <a:lstStyle/>
          <a:p>
            <a:pPr algn="l"/>
            <a:r>
              <a:rPr lang="en-US" b="0" i="0" dirty="0">
                <a:solidFill>
                  <a:srgbClr val="2F3D3C"/>
                </a:solidFill>
                <a:effectLst/>
                <a:latin typeface="-apple-system"/>
              </a:rPr>
              <a:t>An individual’s interest in a particular topic directly reflects the amount of devotion one will have in seeking information.</a:t>
            </a:r>
          </a:p>
          <a:p>
            <a:pPr algn="l"/>
            <a:r>
              <a:rPr lang="en-US" b="0" i="0" dirty="0">
                <a:solidFill>
                  <a:srgbClr val="2F3D3C"/>
                </a:solidFill>
                <a:effectLst/>
                <a:latin typeface="-apple-system"/>
              </a:rPr>
              <a:t>For example, an individual who does not play golf and lacks interest will not look for any information to understand the game. The need to know leads to the development of attitude regarding what we believe in. </a:t>
            </a:r>
            <a:br>
              <a:rPr lang="en-US" dirty="0"/>
            </a:br>
            <a:r>
              <a:rPr lang="en-US" b="0" i="0" dirty="0">
                <a:solidFill>
                  <a:srgbClr val="2F3D3C"/>
                </a:solidFill>
                <a:effectLst/>
                <a:latin typeface="-apple-system"/>
              </a:rPr>
              <a:t> </a:t>
            </a:r>
            <a:endParaRPr lang="en-IN" dirty="0"/>
          </a:p>
        </p:txBody>
      </p:sp>
    </p:spTree>
    <p:extLst>
      <p:ext uri="{BB962C8B-B14F-4D97-AF65-F5344CB8AC3E}">
        <p14:creationId xmlns:p14="http://schemas.microsoft.com/office/powerpoint/2010/main" val="238855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EC6DF-8780-2AFC-30F8-8E522B3FD4F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0F20258-F5D1-DF42-A59D-4BCF1D1CCABC}"/>
              </a:ext>
            </a:extLst>
          </p:cNvPr>
          <p:cNvSpPr>
            <a:spLocks noGrp="1"/>
          </p:cNvSpPr>
          <p:nvPr>
            <p:ph idx="1"/>
          </p:nvPr>
        </p:nvSpPr>
        <p:spPr/>
        <p:txBody>
          <a:bodyPr/>
          <a:lstStyle/>
          <a:p>
            <a:pPr marL="0" indent="0">
              <a:buNone/>
            </a:pPr>
            <a:r>
              <a:rPr lang="en-US" dirty="0">
                <a:solidFill>
                  <a:srgbClr val="2F3D3C"/>
                </a:solidFill>
                <a:latin typeface="-apple-system"/>
              </a:rPr>
              <a:t>                   </a:t>
            </a:r>
          </a:p>
          <a:p>
            <a:pPr marL="0" indent="0" algn="ctr">
              <a:buNone/>
            </a:pPr>
            <a:r>
              <a:rPr lang="en-IN" dirty="0"/>
              <a:t>‘</a:t>
            </a:r>
            <a:r>
              <a:rPr lang="en-IN" b="1" dirty="0">
                <a:solidFill>
                  <a:srgbClr val="2F3D3C"/>
                </a:solidFill>
                <a:latin typeface="-apple-system"/>
              </a:rPr>
              <a:t>ABCs of Attitude’</a:t>
            </a:r>
            <a:endParaRPr lang="en-US" b="1" dirty="0">
              <a:solidFill>
                <a:srgbClr val="2F3D3C"/>
              </a:solidFill>
              <a:latin typeface="-apple-system"/>
            </a:endParaRPr>
          </a:p>
          <a:p>
            <a:pPr marL="0" indent="0" algn="ctr">
              <a:buNone/>
            </a:pPr>
            <a:r>
              <a:rPr lang="en-US" dirty="0">
                <a:solidFill>
                  <a:srgbClr val="2F3D3C"/>
                </a:solidFill>
                <a:latin typeface="-apple-system"/>
              </a:rPr>
              <a:t> </a:t>
            </a:r>
            <a:r>
              <a:rPr lang="en-US" b="1" dirty="0">
                <a:solidFill>
                  <a:srgbClr val="2F3D3C"/>
                </a:solidFill>
                <a:latin typeface="-apple-system"/>
              </a:rPr>
              <a:t>C</a:t>
            </a:r>
            <a:r>
              <a:rPr lang="en-US" b="1" i="0" dirty="0">
                <a:solidFill>
                  <a:srgbClr val="2F3D3C"/>
                </a:solidFill>
                <a:effectLst/>
                <a:latin typeface="-apple-system"/>
              </a:rPr>
              <a:t>omponents of Attitude</a:t>
            </a:r>
          </a:p>
          <a:p>
            <a:pPr marL="0" indent="0">
              <a:buNone/>
            </a:pPr>
            <a:endParaRPr lang="en-IN" dirty="0"/>
          </a:p>
        </p:txBody>
      </p:sp>
    </p:spTree>
    <p:extLst>
      <p:ext uri="{BB962C8B-B14F-4D97-AF65-F5344CB8AC3E}">
        <p14:creationId xmlns:p14="http://schemas.microsoft.com/office/powerpoint/2010/main" val="20005673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D65A3-6A0C-FE39-0788-8DB89F20EF69}"/>
              </a:ext>
            </a:extLst>
          </p:cNvPr>
          <p:cNvSpPr>
            <a:spLocks noGrp="1"/>
          </p:cNvSpPr>
          <p:nvPr>
            <p:ph type="title"/>
          </p:nvPr>
        </p:nvSpPr>
        <p:spPr/>
        <p:txBody>
          <a:bodyPr>
            <a:normAutofit fontScale="90000"/>
          </a:bodyPr>
          <a:lstStyle/>
          <a:p>
            <a:br>
              <a:rPr lang="en-US" b="0" i="0" dirty="0">
                <a:solidFill>
                  <a:srgbClr val="E22457"/>
                </a:solidFill>
                <a:effectLst/>
                <a:latin typeface="-apple-system"/>
              </a:rPr>
            </a:br>
            <a:r>
              <a:rPr lang="en-US" b="1" i="0" dirty="0">
                <a:effectLst/>
                <a:latin typeface="-apple-system"/>
              </a:rPr>
              <a:t>Components of Attitude</a:t>
            </a:r>
            <a:br>
              <a:rPr lang="en-US" b="1" i="0" dirty="0">
                <a:effectLst/>
                <a:latin typeface="-apple-system"/>
              </a:rPr>
            </a:br>
            <a:endParaRPr lang="en-IN" b="1" dirty="0"/>
          </a:p>
        </p:txBody>
      </p:sp>
      <p:sp>
        <p:nvSpPr>
          <p:cNvPr id="3" name="Content Placeholder 2">
            <a:extLst>
              <a:ext uri="{FF2B5EF4-FFF2-40B4-BE49-F238E27FC236}">
                <a16:creationId xmlns:a16="http://schemas.microsoft.com/office/drawing/2014/main" id="{72847417-99BE-AA6D-B7FB-86F837378D42}"/>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2F3D3C"/>
                </a:solidFill>
                <a:effectLst/>
                <a:latin typeface="-apple-system"/>
              </a:rPr>
              <a:t>Cognitive component</a:t>
            </a:r>
          </a:p>
          <a:p>
            <a:pPr algn="l">
              <a:buFont typeface="Arial" panose="020B0604020202020204" pitchFamily="34" charset="0"/>
              <a:buChar char="•"/>
            </a:pPr>
            <a:r>
              <a:rPr lang="en-US" b="0" i="0" dirty="0">
                <a:solidFill>
                  <a:srgbClr val="2F3D3C"/>
                </a:solidFill>
                <a:effectLst/>
                <a:latin typeface="-apple-system"/>
              </a:rPr>
              <a:t>Behavioral component</a:t>
            </a:r>
          </a:p>
          <a:p>
            <a:pPr algn="l">
              <a:buFont typeface="Arial" panose="020B0604020202020204" pitchFamily="34" charset="0"/>
              <a:buChar char="•"/>
            </a:pPr>
            <a:r>
              <a:rPr lang="en-US" b="0" i="0" dirty="0">
                <a:solidFill>
                  <a:srgbClr val="2F3D3C"/>
                </a:solidFill>
                <a:effectLst/>
                <a:latin typeface="-apple-system"/>
              </a:rPr>
              <a:t>Affective component</a:t>
            </a:r>
          </a:p>
          <a:p>
            <a:pPr marL="0" indent="0">
              <a:buNone/>
            </a:pPr>
            <a:br>
              <a:rPr lang="en-US" dirty="0"/>
            </a:br>
            <a:endParaRPr lang="en-IN" dirty="0"/>
          </a:p>
        </p:txBody>
      </p:sp>
      <p:pic>
        <p:nvPicPr>
          <p:cNvPr id="4098" name="Picture 2" descr="3 Components of Attitudes (Explained)">
            <a:extLst>
              <a:ext uri="{FF2B5EF4-FFF2-40B4-BE49-F238E27FC236}">
                <a16:creationId xmlns:a16="http://schemas.microsoft.com/office/drawing/2014/main" id="{EA60F707-69AB-D1F2-1F14-B86C64C51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07209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5D1C2-3B40-EDB3-2C36-F9DE418153FA}"/>
              </a:ext>
            </a:extLst>
          </p:cNvPr>
          <p:cNvSpPr>
            <a:spLocks noGrp="1"/>
          </p:cNvSpPr>
          <p:nvPr>
            <p:ph type="title"/>
          </p:nvPr>
        </p:nvSpPr>
        <p:spPr/>
        <p:txBody>
          <a:bodyPr>
            <a:normAutofit/>
          </a:bodyPr>
          <a:lstStyle/>
          <a:p>
            <a:r>
              <a:rPr lang="en-US" sz="4000" b="1" dirty="0">
                <a:solidFill>
                  <a:srgbClr val="151515"/>
                </a:solidFill>
                <a:latin typeface="-apple-system"/>
              </a:rPr>
              <a:t>C</a:t>
            </a:r>
            <a:r>
              <a:rPr lang="en-US" sz="4000" b="1" i="0" dirty="0">
                <a:solidFill>
                  <a:srgbClr val="151515"/>
                </a:solidFill>
                <a:effectLst/>
                <a:latin typeface="-apple-system"/>
              </a:rPr>
              <a:t>ognitive component</a:t>
            </a:r>
            <a:endParaRPr lang="en-IN" sz="4000" b="1" dirty="0"/>
          </a:p>
        </p:txBody>
      </p:sp>
      <p:sp>
        <p:nvSpPr>
          <p:cNvPr id="3" name="Content Placeholder 2">
            <a:extLst>
              <a:ext uri="{FF2B5EF4-FFF2-40B4-BE49-F238E27FC236}">
                <a16:creationId xmlns:a16="http://schemas.microsoft.com/office/drawing/2014/main" id="{954B4133-9E08-A264-0769-9817E372C3B6}"/>
              </a:ext>
            </a:extLst>
          </p:cNvPr>
          <p:cNvSpPr>
            <a:spLocks noGrp="1"/>
          </p:cNvSpPr>
          <p:nvPr>
            <p:ph idx="1"/>
          </p:nvPr>
        </p:nvSpPr>
        <p:spPr/>
        <p:txBody>
          <a:bodyPr>
            <a:normAutofit fontScale="77500" lnSpcReduction="20000"/>
          </a:bodyPr>
          <a:lstStyle/>
          <a:p>
            <a:pPr algn="l"/>
            <a:r>
              <a:rPr lang="en-US" b="0" i="0" dirty="0">
                <a:solidFill>
                  <a:srgbClr val="151515"/>
                </a:solidFill>
                <a:effectLst/>
                <a:latin typeface="-apple-system"/>
              </a:rPr>
              <a:t>The cognitive component of attitudes refers to the beliefs, thoughts, and attributes that we would associate with an object. It is the opinion or belief segment of an attitude. It refers to that part of attitude which is related in general knowledge of a person.</a:t>
            </a:r>
          </a:p>
          <a:p>
            <a:pPr algn="l"/>
            <a:r>
              <a:rPr lang="en-US" b="0" i="0" dirty="0">
                <a:solidFill>
                  <a:srgbClr val="151515"/>
                </a:solidFill>
                <a:effectLst/>
                <a:latin typeface="-apple-system"/>
              </a:rPr>
              <a:t>Typically these come to light in generalities or stereotypes, such as ‘all babies are cute’, ‘smoking is harmful to health’ etc.</a:t>
            </a:r>
          </a:p>
          <a:p>
            <a:pPr marL="0" indent="0">
              <a:buNone/>
            </a:pPr>
            <a:br>
              <a:rPr lang="en-US" dirty="0"/>
            </a:br>
            <a:endParaRPr lang="en-IN" dirty="0"/>
          </a:p>
        </p:txBody>
      </p:sp>
    </p:spTree>
    <p:extLst>
      <p:ext uri="{BB962C8B-B14F-4D97-AF65-F5344CB8AC3E}">
        <p14:creationId xmlns:p14="http://schemas.microsoft.com/office/powerpoint/2010/main" val="30919075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8E6F4-A927-F338-E1E8-0FE2498D06A1}"/>
              </a:ext>
            </a:extLst>
          </p:cNvPr>
          <p:cNvSpPr>
            <a:spLocks noGrp="1"/>
          </p:cNvSpPr>
          <p:nvPr>
            <p:ph type="title"/>
          </p:nvPr>
        </p:nvSpPr>
        <p:spPr/>
        <p:txBody>
          <a:bodyPr>
            <a:normAutofit fontScale="90000"/>
          </a:bodyPr>
          <a:lstStyle/>
          <a:p>
            <a:br>
              <a:rPr lang="en-US" b="1" i="0" dirty="0">
                <a:solidFill>
                  <a:srgbClr val="151515"/>
                </a:solidFill>
                <a:effectLst/>
                <a:latin typeface="-apple-system"/>
              </a:rPr>
            </a:br>
            <a:r>
              <a:rPr lang="en-US" b="1" i="0" dirty="0">
                <a:solidFill>
                  <a:srgbClr val="151515"/>
                </a:solidFill>
                <a:effectLst/>
                <a:latin typeface="-apple-system"/>
              </a:rPr>
              <a:t>Affective Component</a:t>
            </a:r>
            <a:br>
              <a:rPr lang="en-US" b="1" i="0" dirty="0">
                <a:solidFill>
                  <a:srgbClr val="151515"/>
                </a:solidFill>
                <a:effectLst/>
                <a:latin typeface="-apple-system"/>
              </a:rPr>
            </a:br>
            <a:endParaRPr lang="en-IN" dirty="0"/>
          </a:p>
        </p:txBody>
      </p:sp>
      <p:sp>
        <p:nvSpPr>
          <p:cNvPr id="3" name="Content Placeholder 2">
            <a:extLst>
              <a:ext uri="{FF2B5EF4-FFF2-40B4-BE49-F238E27FC236}">
                <a16:creationId xmlns:a16="http://schemas.microsoft.com/office/drawing/2014/main" id="{2A09EABB-C377-06E0-DE04-D83A2D0793A2}"/>
              </a:ext>
            </a:extLst>
          </p:cNvPr>
          <p:cNvSpPr>
            <a:spLocks noGrp="1"/>
          </p:cNvSpPr>
          <p:nvPr>
            <p:ph idx="1"/>
          </p:nvPr>
        </p:nvSpPr>
        <p:spPr/>
        <p:txBody>
          <a:bodyPr>
            <a:normAutofit fontScale="77500" lnSpcReduction="20000"/>
          </a:bodyPr>
          <a:lstStyle/>
          <a:p>
            <a:pPr algn="l"/>
            <a:r>
              <a:rPr lang="en-US" b="0" i="0" dirty="0">
                <a:solidFill>
                  <a:srgbClr val="151515"/>
                </a:solidFill>
                <a:effectLst/>
                <a:latin typeface="-apple-system"/>
              </a:rPr>
              <a:t>Affective component is the emotional or feeling segment of an attitude.</a:t>
            </a:r>
          </a:p>
          <a:p>
            <a:pPr algn="l"/>
            <a:r>
              <a:rPr lang="en-US" b="0" i="0" dirty="0">
                <a:solidFill>
                  <a:srgbClr val="151515"/>
                </a:solidFill>
                <a:effectLst/>
                <a:latin typeface="-apple-system"/>
              </a:rPr>
              <a:t>It is related to the statement which affects another person.</a:t>
            </a:r>
          </a:p>
          <a:p>
            <a:pPr algn="l"/>
            <a:r>
              <a:rPr lang="en-US" b="0" i="0" dirty="0">
                <a:solidFill>
                  <a:srgbClr val="151515"/>
                </a:solidFill>
                <a:effectLst/>
                <a:latin typeface="-apple-system"/>
              </a:rPr>
              <a:t>It deals with feelings or emotions that are brought to the surface about something, such as fear or hate. Using the above example, someone might have the attitude that they love all babies because they are cute or that they hate smoking because it is harmful to health.</a:t>
            </a:r>
            <a:br>
              <a:rPr lang="en-US" dirty="0"/>
            </a:br>
            <a:endParaRPr lang="en-IN" dirty="0"/>
          </a:p>
        </p:txBody>
      </p:sp>
    </p:spTree>
    <p:extLst>
      <p:ext uri="{BB962C8B-B14F-4D97-AF65-F5344CB8AC3E}">
        <p14:creationId xmlns:p14="http://schemas.microsoft.com/office/powerpoint/2010/main" val="9009846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C4FBD-7205-11BF-AB74-28168E5130F9}"/>
              </a:ext>
            </a:extLst>
          </p:cNvPr>
          <p:cNvSpPr>
            <a:spLocks noGrp="1"/>
          </p:cNvSpPr>
          <p:nvPr>
            <p:ph type="title"/>
          </p:nvPr>
        </p:nvSpPr>
        <p:spPr/>
        <p:txBody>
          <a:bodyPr>
            <a:normAutofit fontScale="90000"/>
          </a:bodyPr>
          <a:lstStyle/>
          <a:p>
            <a:r>
              <a:rPr lang="en-US" b="1" i="0" dirty="0">
                <a:solidFill>
                  <a:srgbClr val="151515"/>
                </a:solidFill>
                <a:effectLst/>
                <a:latin typeface="-apple-system"/>
              </a:rPr>
              <a:t>Behavioral Component</a:t>
            </a:r>
            <a:br>
              <a:rPr lang="en-US" b="1" i="0" dirty="0">
                <a:solidFill>
                  <a:srgbClr val="151515"/>
                </a:solidFill>
                <a:effectLst/>
                <a:latin typeface="-apple-system"/>
              </a:rPr>
            </a:br>
            <a:endParaRPr lang="en-IN" dirty="0"/>
          </a:p>
        </p:txBody>
      </p:sp>
      <p:sp>
        <p:nvSpPr>
          <p:cNvPr id="3" name="Content Placeholder 2">
            <a:extLst>
              <a:ext uri="{FF2B5EF4-FFF2-40B4-BE49-F238E27FC236}">
                <a16:creationId xmlns:a16="http://schemas.microsoft.com/office/drawing/2014/main" id="{5B8EFDEB-C68D-299D-1F01-026C5AA0D70E}"/>
              </a:ext>
            </a:extLst>
          </p:cNvPr>
          <p:cNvSpPr>
            <a:spLocks noGrp="1"/>
          </p:cNvSpPr>
          <p:nvPr>
            <p:ph idx="1"/>
          </p:nvPr>
        </p:nvSpPr>
        <p:spPr/>
        <p:txBody>
          <a:bodyPr>
            <a:normAutofit fontScale="77500" lnSpcReduction="20000"/>
          </a:bodyPr>
          <a:lstStyle/>
          <a:p>
            <a:pPr algn="l"/>
            <a:r>
              <a:rPr lang="en-US" b="0" i="0" dirty="0">
                <a:solidFill>
                  <a:srgbClr val="151515"/>
                </a:solidFill>
                <a:effectLst/>
                <a:latin typeface="-apple-system"/>
              </a:rPr>
              <a:t>Behavior component of an attitude consists of a person’s tendencies to behave in a particular way toward an object</a:t>
            </a:r>
            <a:r>
              <a:rPr lang="en-US" b="0" i="1" dirty="0">
                <a:solidFill>
                  <a:srgbClr val="151515"/>
                </a:solidFill>
                <a:effectLst/>
                <a:latin typeface="-apple-system"/>
              </a:rPr>
              <a:t>.</a:t>
            </a:r>
            <a:r>
              <a:rPr lang="en-US" b="0" i="0" dirty="0">
                <a:solidFill>
                  <a:srgbClr val="151515"/>
                </a:solidFill>
                <a:effectLst/>
                <a:latin typeface="-apple-system"/>
              </a:rPr>
              <a:t> It refers to that part of attitude which reflects the intention of a person in the short-run or long-run.</a:t>
            </a:r>
          </a:p>
          <a:p>
            <a:pPr algn="l"/>
            <a:r>
              <a:rPr lang="en-US" b="0" i="0" dirty="0">
                <a:solidFill>
                  <a:srgbClr val="151515"/>
                </a:solidFill>
                <a:effectLst/>
                <a:latin typeface="-apple-system"/>
              </a:rPr>
              <a:t>Using the above example, the behavioural attitude may be ‘I cannot wait to kiss the baby’, or ‘we better keep those smokers out of the library, etc.</a:t>
            </a:r>
            <a:br>
              <a:rPr lang="en-US" dirty="0"/>
            </a:br>
            <a:br>
              <a:rPr lang="en-US" dirty="0"/>
            </a:br>
            <a:endParaRPr lang="en-IN" dirty="0"/>
          </a:p>
        </p:txBody>
      </p:sp>
    </p:spTree>
    <p:extLst>
      <p:ext uri="{BB962C8B-B14F-4D97-AF65-F5344CB8AC3E}">
        <p14:creationId xmlns:p14="http://schemas.microsoft.com/office/powerpoint/2010/main" val="225315945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AE01-1EDA-4B2F-C5C5-51F2B81FCB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C4B0192-97C2-53DA-3246-D9570F67A30C}"/>
              </a:ext>
            </a:extLst>
          </p:cNvPr>
          <p:cNvSpPr>
            <a:spLocks noGrp="1"/>
          </p:cNvSpPr>
          <p:nvPr>
            <p:ph idx="1"/>
          </p:nvPr>
        </p:nvSpPr>
        <p:spPr/>
        <p:txBody>
          <a:bodyPr>
            <a:normAutofit fontScale="70000" lnSpcReduction="20000"/>
          </a:bodyPr>
          <a:lstStyle/>
          <a:p>
            <a:pPr marL="0" indent="0" algn="l">
              <a:buNone/>
            </a:pPr>
            <a:r>
              <a:rPr lang="en-US" b="1" dirty="0">
                <a:solidFill>
                  <a:srgbClr val="151515"/>
                </a:solidFill>
                <a:latin typeface="-apple-system"/>
              </a:rPr>
              <a:t>To sum up…</a:t>
            </a:r>
            <a:endParaRPr lang="en-US" b="1" i="0" dirty="0">
              <a:solidFill>
                <a:srgbClr val="151515"/>
              </a:solidFill>
              <a:effectLst/>
              <a:latin typeface="-apple-system"/>
            </a:endParaRPr>
          </a:p>
          <a:p>
            <a:pPr algn="l"/>
            <a:r>
              <a:rPr lang="en-US" b="0" i="0" dirty="0">
                <a:solidFill>
                  <a:srgbClr val="151515"/>
                </a:solidFill>
                <a:effectLst/>
                <a:latin typeface="-apple-system"/>
              </a:rPr>
              <a:t>Attitude is composed of three components, which include a cognitive component, an effective or emotional component, and a behavioural component.</a:t>
            </a:r>
          </a:p>
          <a:p>
            <a:pPr algn="l"/>
            <a:r>
              <a:rPr lang="en-US" b="0" i="0" dirty="0">
                <a:solidFill>
                  <a:srgbClr val="151515"/>
                </a:solidFill>
                <a:effectLst/>
                <a:latin typeface="-apple-system"/>
              </a:rPr>
              <a:t>Basically, the cognitive component is based on information or knowledge, whereas the affective component is based on feelings.</a:t>
            </a:r>
          </a:p>
          <a:p>
            <a:pPr algn="l"/>
            <a:r>
              <a:rPr lang="en-US" b="0" i="0" dirty="0">
                <a:solidFill>
                  <a:srgbClr val="151515"/>
                </a:solidFill>
                <a:effectLst/>
                <a:latin typeface="-apple-system"/>
              </a:rPr>
              <a:t>The behavioural component reflects how attitude affects the way we act or behave. It is helpful in understanding their complexity and the potential relationship between attitudes and behaviour.</a:t>
            </a:r>
          </a:p>
          <a:p>
            <a:pPr marL="0" indent="0">
              <a:buNone/>
            </a:pPr>
            <a:br>
              <a:rPr lang="en-US" dirty="0"/>
            </a:br>
            <a:endParaRPr lang="en-IN" dirty="0"/>
          </a:p>
        </p:txBody>
      </p:sp>
    </p:spTree>
    <p:extLst>
      <p:ext uri="{BB962C8B-B14F-4D97-AF65-F5344CB8AC3E}">
        <p14:creationId xmlns:p14="http://schemas.microsoft.com/office/powerpoint/2010/main" val="253161627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41A29-56B4-420B-B9E2-B4CAF23BB4B3}"/>
              </a:ext>
            </a:extLst>
          </p:cNvPr>
          <p:cNvSpPr>
            <a:spLocks noGrp="1"/>
          </p:cNvSpPr>
          <p:nvPr>
            <p:ph type="title"/>
          </p:nvPr>
        </p:nvSpPr>
        <p:spPr/>
        <p:txBody>
          <a:bodyPr>
            <a:normAutofit/>
          </a:bodyPr>
          <a:lstStyle/>
          <a:p>
            <a:r>
              <a:rPr lang="en-US" sz="4000" b="1" dirty="0"/>
              <a:t>Personal Memory</a:t>
            </a:r>
          </a:p>
        </p:txBody>
      </p:sp>
      <p:sp>
        <p:nvSpPr>
          <p:cNvPr id="3" name="Content Placeholder 2">
            <a:extLst>
              <a:ext uri="{FF2B5EF4-FFF2-40B4-BE49-F238E27FC236}">
                <a16:creationId xmlns:a16="http://schemas.microsoft.com/office/drawing/2014/main" id="{4A32CCAA-8407-4E89-97C2-7F57906D13EE}"/>
              </a:ext>
            </a:extLst>
          </p:cNvPr>
          <p:cNvSpPr>
            <a:spLocks noGrp="1"/>
          </p:cNvSpPr>
          <p:nvPr>
            <p:ph idx="1"/>
          </p:nvPr>
        </p:nvSpPr>
        <p:spPr>
          <a:xfrm>
            <a:off x="457200" y="1063230"/>
            <a:ext cx="8458200" cy="4080270"/>
          </a:xfrm>
        </p:spPr>
        <p:txBody>
          <a:bodyPr>
            <a:normAutofit fontScale="62500" lnSpcReduction="20000"/>
          </a:bodyPr>
          <a:lstStyle/>
          <a:p>
            <a:r>
              <a:rPr lang="en-US" b="0" i="0" dirty="0">
                <a:solidFill>
                  <a:srgbClr val="3B3835"/>
                </a:solidFill>
                <a:effectLst/>
                <a:latin typeface="Helvetica Neue"/>
              </a:rPr>
              <a:t>Memory is our brain’s ability to store, retain &amp; recall information and experiences. </a:t>
            </a:r>
          </a:p>
          <a:p>
            <a:r>
              <a:rPr lang="en-US" b="0" i="0" dirty="0">
                <a:solidFill>
                  <a:srgbClr val="3B3835"/>
                </a:solidFill>
                <a:effectLst/>
                <a:latin typeface="Helvetica Neue"/>
              </a:rPr>
              <a:t>Memory has 3 processes </a:t>
            </a:r>
          </a:p>
          <a:p>
            <a:r>
              <a:rPr lang="en-US" b="0" i="0" dirty="0">
                <a:solidFill>
                  <a:srgbClr val="3B3835"/>
                </a:solidFill>
                <a:effectLst/>
                <a:latin typeface="Helvetica Neue"/>
              </a:rPr>
              <a:t>Sensory Memory</a:t>
            </a:r>
          </a:p>
          <a:p>
            <a:pPr lvl="1"/>
            <a:r>
              <a:rPr lang="en-US" b="0" i="0" dirty="0">
                <a:solidFill>
                  <a:srgbClr val="3B3835"/>
                </a:solidFill>
                <a:effectLst/>
                <a:latin typeface="Helvetica Neue"/>
              </a:rPr>
              <a:t>The ability to look at an item for a second and then remember what it looked like. It is processed approximately 200-500 milliseconds after an item is perceived.  </a:t>
            </a:r>
          </a:p>
          <a:p>
            <a:r>
              <a:rPr lang="en-US" b="0" i="0" dirty="0">
                <a:solidFill>
                  <a:srgbClr val="3B3835"/>
                </a:solidFill>
                <a:effectLst/>
                <a:latin typeface="Helvetica Neue"/>
              </a:rPr>
              <a:t>Short-Term</a:t>
            </a:r>
          </a:p>
          <a:p>
            <a:pPr lvl="1"/>
            <a:r>
              <a:rPr lang="en-US" b="0" i="0" dirty="0">
                <a:solidFill>
                  <a:srgbClr val="3B3835"/>
                </a:solidFill>
                <a:effectLst/>
                <a:latin typeface="Helvetica Neue"/>
              </a:rPr>
              <a:t>It is where memory is recalled without practicing, something that happened recently. It is dependent on the regions of the Frontal &amp; Parietal Lobes. It is believed to rely mostly on an acoustic code for storing information.</a:t>
            </a:r>
          </a:p>
          <a:p>
            <a:r>
              <a:rPr lang="en-US" b="0" i="0" dirty="0">
                <a:solidFill>
                  <a:srgbClr val="3B3835"/>
                </a:solidFill>
                <a:effectLst/>
                <a:latin typeface="Helvetica Neue"/>
              </a:rPr>
              <a:t>Long-Term</a:t>
            </a:r>
          </a:p>
          <a:p>
            <a:pPr lvl="1"/>
            <a:r>
              <a:rPr lang="en-US" b="0" i="0" dirty="0">
                <a:solidFill>
                  <a:srgbClr val="3B3835"/>
                </a:solidFill>
                <a:effectLst/>
                <a:latin typeface="Helvetica Neue"/>
              </a:rPr>
              <a:t>It </a:t>
            </a:r>
            <a:r>
              <a:rPr lang="en-US" dirty="0">
                <a:solidFill>
                  <a:srgbClr val="3B3835"/>
                </a:solidFill>
                <a:latin typeface="Helvetica Neue"/>
              </a:rPr>
              <a:t>i</a:t>
            </a:r>
            <a:r>
              <a:rPr lang="en-US" b="0" i="0" dirty="0">
                <a:solidFill>
                  <a:srgbClr val="3B3835"/>
                </a:solidFill>
                <a:effectLst/>
                <a:latin typeface="Helvetica Neue"/>
              </a:rPr>
              <a:t>s the ability to store more information for long periods of time (lifetime) like phone numbers, names and address from when we were kids.</a:t>
            </a:r>
            <a:endParaRPr lang="en-US" dirty="0"/>
          </a:p>
        </p:txBody>
      </p:sp>
    </p:spTree>
    <p:extLst>
      <p:ext uri="{BB962C8B-B14F-4D97-AF65-F5344CB8AC3E}">
        <p14:creationId xmlns:p14="http://schemas.microsoft.com/office/powerpoint/2010/main" val="14025582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DE24-1BBF-4216-8CC6-93A26808EE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4667F8-019B-4DEB-817A-F3DB5198D8BD}"/>
              </a:ext>
            </a:extLst>
          </p:cNvPr>
          <p:cNvSpPr>
            <a:spLocks noGrp="1"/>
          </p:cNvSpPr>
          <p:nvPr>
            <p:ph idx="1"/>
          </p:nvPr>
        </p:nvSpPr>
        <p:spPr/>
        <p:txBody>
          <a:bodyPr/>
          <a:lstStyle/>
          <a:p>
            <a:endParaRPr lang="en-US"/>
          </a:p>
        </p:txBody>
      </p:sp>
      <p:pic>
        <p:nvPicPr>
          <p:cNvPr id="18434" name="Picture 2" descr="Storage: Retaining Information&#10;Storage is at the heart of memory. Three&#10;stores of memory are shown below:&#10;Sensory&#10;Memory&#10;W...">
            <a:extLst>
              <a:ext uri="{FF2B5EF4-FFF2-40B4-BE49-F238E27FC236}">
                <a16:creationId xmlns:a16="http://schemas.microsoft.com/office/drawing/2014/main" id="{BEFA73B6-8263-469F-96A2-FDFAF8E61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963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