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9144000" cy="685800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fSiVeKmrOgJyWxBb8dG7aHBSu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bold.fntdata"/><Relationship Id="rId10" Type="http://schemas.openxmlformats.org/officeDocument/2006/relationships/slide" Target="slides/slide5.xml"/><Relationship Id="rId21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814832" y="326999"/>
            <a:ext cx="75143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78739" y="60451"/>
            <a:ext cx="531114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768D5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1223010" y="1699513"/>
            <a:ext cx="6697979" cy="458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78739" y="60451"/>
            <a:ext cx="531114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768D5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78739" y="60451"/>
            <a:ext cx="531114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768D5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1280160"/>
            <a:ext cx="533400" cy="228600"/>
          </a:xfrm>
          <a:custGeom>
            <a:rect b="b" l="l" r="r" t="t"/>
            <a:pathLst>
              <a:path extrusionOk="0" h="228600" w="5334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9CB08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6"/>
          <p:cNvSpPr/>
          <p:nvPr/>
        </p:nvSpPr>
        <p:spPr>
          <a:xfrm>
            <a:off x="590550" y="1280160"/>
            <a:ext cx="8553450" cy="228600"/>
          </a:xfrm>
          <a:custGeom>
            <a:rect b="b" l="l" r="r" t="t"/>
            <a:pathLst>
              <a:path extrusionOk="0" h="228600" w="855345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CEB9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6"/>
          <p:cNvSpPr txBox="1"/>
          <p:nvPr>
            <p:ph type="title"/>
          </p:nvPr>
        </p:nvSpPr>
        <p:spPr>
          <a:xfrm>
            <a:off x="78739" y="60451"/>
            <a:ext cx="531114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768D5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6"/>
          <p:cNvSpPr txBox="1"/>
          <p:nvPr>
            <p:ph idx="1" type="body"/>
          </p:nvPr>
        </p:nvSpPr>
        <p:spPr>
          <a:xfrm>
            <a:off x="1223010" y="1699513"/>
            <a:ext cx="6697979" cy="458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9" Type="http://schemas.openxmlformats.org/officeDocument/2006/relationships/image" Target="../media/image10.jpg"/><Relationship Id="rId5" Type="http://schemas.openxmlformats.org/officeDocument/2006/relationships/image" Target="../media/image6.png"/><Relationship Id="rId6" Type="http://schemas.openxmlformats.org/officeDocument/2006/relationships/image" Target="../media/image1.jp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814832" y="326999"/>
            <a:ext cx="654240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68D5A"/>
                </a:solidFill>
                <a:latin typeface="Tahoma"/>
                <a:ea typeface="Tahoma"/>
                <a:cs typeface="Tahoma"/>
                <a:sym typeface="Tahoma"/>
              </a:rPr>
              <a:t>What is time management?(TM)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601977" y="2829559"/>
            <a:ext cx="4681220" cy="1135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16510" lvl="0" marL="28575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Management refers to managing  time effectively so that the right time  is allocated to the right activity.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1069339" y="296671"/>
            <a:ext cx="269748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Scheduling</a:t>
            </a:r>
            <a:endParaRPr sz="4400"/>
          </a:p>
        </p:txBody>
      </p:sp>
      <p:sp>
        <p:nvSpPr>
          <p:cNvPr id="113" name="Google Shape;113;p10"/>
          <p:cNvSpPr txBox="1"/>
          <p:nvPr/>
        </p:nvSpPr>
        <p:spPr>
          <a:xfrm>
            <a:off x="2212339" y="2460752"/>
            <a:ext cx="5803265" cy="321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0040" lvl="0" marL="33274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realistic estimate of how much you  can do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4254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to make the best use of the available  time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50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Preserve some contingency time to deal with  ‘unexpected jobs’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105" marR="10591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stress by avoiding over-  commitment by yourself and others.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916939" y="296671"/>
            <a:ext cx="46361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Achieve your goals</a:t>
            </a:r>
            <a:endParaRPr sz="4400"/>
          </a:p>
        </p:txBody>
      </p:sp>
      <p:sp>
        <p:nvSpPr>
          <p:cNvPr id="120" name="Google Shape;120;p11"/>
          <p:cNvSpPr txBox="1"/>
          <p:nvPr/>
        </p:nvSpPr>
        <p:spPr>
          <a:xfrm>
            <a:off x="459587" y="1990750"/>
            <a:ext cx="7308215" cy="2753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78179" lvl="0" marL="4810760" marR="5080" rtl="0" algn="l">
              <a:lnSpc>
                <a:spcPct val="124300"/>
              </a:lnSpc>
              <a:spcBef>
                <a:spcPts val="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your own judge and  your own motivator,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4135754" rtl="0" algn="l">
              <a:lnSpc>
                <a:spcPct val="124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Time Management  your tool for success.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4419600" y="3200400"/>
            <a:ext cx="3758935" cy="34385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691387" y="362965"/>
            <a:ext cx="51168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Use your time wisely</a:t>
            </a:r>
            <a:endParaRPr sz="4400"/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1223010" y="1699513"/>
            <a:ext cx="6697979" cy="458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0040" lvl="0" marL="711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084"/>
              </a:buClr>
              <a:buSzPts val="1300"/>
              <a:buFont typeface="Noto Sans Symbols"/>
              <a:buChar char="◻"/>
            </a:pPr>
            <a:r>
              <a:rPr lang="en-US"/>
              <a:t>Time is what we want most, but what we use worst.</a:t>
            </a:r>
            <a:endParaRPr/>
          </a:p>
          <a:p>
            <a:pPr indent="0" lvl="0" marL="711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768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William Penn</a:t>
            </a:r>
            <a:endParaRPr/>
          </a:p>
          <a:p>
            <a:pPr indent="0" lvl="0" marL="37909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7118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084"/>
              </a:buClr>
              <a:buSzPts val="1300"/>
              <a:buFont typeface="Noto Sans Symbols"/>
              <a:buChar char="◻"/>
            </a:pPr>
            <a:r>
              <a:rPr lang="en-US"/>
              <a:t>The common man is not concerned about the passage  of time, the man of talent is driven by it. </a:t>
            </a:r>
            <a:r>
              <a:rPr lang="en-US">
                <a:solidFill>
                  <a:srgbClr val="768D5A"/>
                </a:solidFill>
              </a:rPr>
              <a:t> </a:t>
            </a:r>
            <a:r>
              <a:rPr b="1" i="1" lang="en-US">
                <a:solidFill>
                  <a:srgbClr val="768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Schopenhauer</a:t>
            </a:r>
            <a:endParaRPr/>
          </a:p>
          <a:p>
            <a:pPr indent="0" lvl="0" marL="37909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9CB084"/>
              </a:buClr>
              <a:buSzPts val="3500"/>
              <a:buFont typeface="Noto Sans Symbols"/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71183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9CB084"/>
              </a:buClr>
              <a:buSzPts val="1300"/>
              <a:buFont typeface="Noto Sans Symbols"/>
              <a:buChar char="◻"/>
            </a:pPr>
            <a:r>
              <a:rPr lang="en-US"/>
              <a:t>The key is in not spending time, but in investing it.</a:t>
            </a:r>
            <a:endParaRPr/>
          </a:p>
          <a:p>
            <a:pPr indent="0" lvl="0" marL="711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768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Stephen R. Covey</a:t>
            </a:r>
            <a:endParaRPr/>
          </a:p>
          <a:p>
            <a:pPr indent="0" lvl="0" marL="37909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711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084"/>
              </a:buClr>
              <a:buSzPts val="1300"/>
              <a:buFont typeface="Noto Sans Symbols"/>
              <a:buChar char="◻"/>
            </a:pPr>
            <a:r>
              <a:rPr lang="en-US"/>
              <a:t>Make use of time, let not advantage slip.</a:t>
            </a:r>
            <a:endParaRPr/>
          </a:p>
          <a:p>
            <a:pPr indent="0" lvl="0" marL="711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768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William Shakespeare</a:t>
            </a: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78739" y="60451"/>
            <a:ext cx="531114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Situation become odd…</a:t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3429000" y="1676400"/>
            <a:ext cx="2171700" cy="21145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3352800" y="4410075"/>
            <a:ext cx="2657475" cy="15430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13"/>
          <p:cNvGrpSpPr/>
          <p:nvPr/>
        </p:nvGrpSpPr>
        <p:grpSpPr>
          <a:xfrm>
            <a:off x="0" y="4038600"/>
            <a:ext cx="3076575" cy="2819399"/>
            <a:chOff x="0" y="4038600"/>
            <a:chExt cx="3076575" cy="2819399"/>
          </a:xfrm>
        </p:grpSpPr>
        <p:sp>
          <p:nvSpPr>
            <p:cNvPr id="138" name="Google Shape;138;p13"/>
            <p:cNvSpPr/>
            <p:nvPr/>
          </p:nvSpPr>
          <p:spPr>
            <a:xfrm>
              <a:off x="533400" y="4038600"/>
              <a:ext cx="2543175" cy="180022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0" y="5867400"/>
              <a:ext cx="1219200" cy="9905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3"/>
          <p:cNvSpPr/>
          <p:nvPr/>
        </p:nvSpPr>
        <p:spPr>
          <a:xfrm>
            <a:off x="457200" y="1752600"/>
            <a:ext cx="2352675" cy="19335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6172200" y="4038600"/>
            <a:ext cx="2438400" cy="187642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6019800" y="1905000"/>
            <a:ext cx="2571750" cy="17811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691387" y="394207"/>
            <a:ext cx="793115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your time &amp; keep smiling…</a:t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076122" y="1981200"/>
            <a:ext cx="5162852" cy="42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691387" y="362965"/>
            <a:ext cx="3171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Question ???</a:t>
            </a:r>
            <a:endParaRPr sz="4400"/>
          </a:p>
        </p:txBody>
      </p:sp>
      <p:sp>
        <p:nvSpPr>
          <p:cNvPr id="155" name="Google Shape;155;p15"/>
          <p:cNvSpPr/>
          <p:nvPr/>
        </p:nvSpPr>
        <p:spPr>
          <a:xfrm>
            <a:off x="2438400" y="2057400"/>
            <a:ext cx="4190987" cy="3809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2"/>
          <p:cNvGrpSpPr/>
          <p:nvPr/>
        </p:nvGrpSpPr>
        <p:grpSpPr>
          <a:xfrm>
            <a:off x="0" y="1828800"/>
            <a:ext cx="3962400" cy="5029199"/>
            <a:chOff x="0" y="1828800"/>
            <a:chExt cx="3962400" cy="5029199"/>
          </a:xfrm>
        </p:grpSpPr>
        <p:sp>
          <p:nvSpPr>
            <p:cNvPr id="53" name="Google Shape;53;p2"/>
            <p:cNvSpPr/>
            <p:nvPr/>
          </p:nvSpPr>
          <p:spPr>
            <a:xfrm>
              <a:off x="0" y="1828800"/>
              <a:ext cx="3962400" cy="4343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5867400"/>
              <a:ext cx="1219199" cy="9905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2"/>
          <p:cNvSpPr txBox="1"/>
          <p:nvPr>
            <p:ph type="title"/>
          </p:nvPr>
        </p:nvSpPr>
        <p:spPr>
          <a:xfrm>
            <a:off x="1422780" y="372871"/>
            <a:ext cx="553656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Why do we need TM ?</a:t>
            </a:r>
            <a:endParaRPr sz="4400"/>
          </a:p>
        </p:txBody>
      </p:sp>
      <p:sp>
        <p:nvSpPr>
          <p:cNvPr id="56" name="Google Shape;56;p2"/>
          <p:cNvSpPr txBox="1"/>
          <p:nvPr/>
        </p:nvSpPr>
        <p:spPr>
          <a:xfrm>
            <a:off x="4117340" y="2066798"/>
            <a:ext cx="4516755" cy="2665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save time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stress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function effectively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increase our work output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105" marR="50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have more control over our job  responsibilities.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691387" y="372871"/>
            <a:ext cx="698563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How to use time effectively?</a:t>
            </a:r>
            <a:endParaRPr sz="4400"/>
          </a:p>
        </p:txBody>
      </p:sp>
      <p:sp>
        <p:nvSpPr>
          <p:cNvPr id="62" name="Google Shape;62;p3"/>
          <p:cNvSpPr txBox="1"/>
          <p:nvPr/>
        </p:nvSpPr>
        <p:spPr>
          <a:xfrm>
            <a:off x="1221739" y="2282444"/>
            <a:ext cx="4157979" cy="2607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45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084"/>
              </a:buClr>
              <a:buSzPts val="1250"/>
              <a:buFont typeface="Noto Sans Symbols"/>
              <a:buChar char="◻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Planning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CB084"/>
              </a:buClr>
              <a:buSzPts val="1250"/>
              <a:buFont typeface="Noto Sans Symbols"/>
              <a:buChar char="◻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goals and objectives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9CB084"/>
              </a:buClr>
              <a:buSzPts val="1250"/>
              <a:buFont typeface="Noto Sans Symbols"/>
              <a:buChar char="◻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deadlines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9CB084"/>
              </a:buClr>
              <a:buSzPts val="1250"/>
              <a:buFont typeface="Noto Sans Symbols"/>
              <a:buChar char="◻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Delegation of responsibilities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316230" rtl="0" algn="l">
              <a:lnSpc>
                <a:spcPct val="96190"/>
              </a:lnSpc>
              <a:spcBef>
                <a:spcPts val="680"/>
              </a:spcBef>
              <a:spcAft>
                <a:spcPts val="0"/>
              </a:spcAft>
              <a:buClr>
                <a:srgbClr val="9CB084"/>
              </a:buClr>
              <a:buSzPts val="1250"/>
              <a:buFont typeface="Noto Sans Symbols"/>
              <a:buChar char="◻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Prioritizing activities as per their  importance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5080" rtl="0" algn="l">
              <a:lnSpc>
                <a:spcPct val="96190"/>
              </a:lnSpc>
              <a:spcBef>
                <a:spcPts val="695"/>
              </a:spcBef>
              <a:spcAft>
                <a:spcPts val="0"/>
              </a:spcAft>
              <a:buClr>
                <a:srgbClr val="9CB084"/>
              </a:buClr>
              <a:buSzPts val="1250"/>
              <a:buFont typeface="Noto Sans Symbols"/>
              <a:buChar char="◻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Spending the right time on the right  activity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5638800" y="2438400"/>
            <a:ext cx="2905125" cy="32670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title"/>
          </p:nvPr>
        </p:nvSpPr>
        <p:spPr>
          <a:xfrm>
            <a:off x="916939" y="327151"/>
            <a:ext cx="6858634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process of TM starts with-</a:t>
            </a:r>
            <a:endParaRPr/>
          </a:p>
        </p:txBody>
      </p:sp>
      <p:sp>
        <p:nvSpPr>
          <p:cNvPr id="70" name="Google Shape;70;p4"/>
          <p:cNvSpPr txBox="1"/>
          <p:nvPr/>
        </p:nvSpPr>
        <p:spPr>
          <a:xfrm>
            <a:off x="2974339" y="2523998"/>
            <a:ext cx="2863215" cy="2754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your time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activity logs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setting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1221739" y="220471"/>
            <a:ext cx="436245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Costing your time</a:t>
            </a:r>
            <a:endParaRPr sz="4400"/>
          </a:p>
        </p:txBody>
      </p:sp>
      <p:sp>
        <p:nvSpPr>
          <p:cNvPr id="77" name="Google Shape;77;p5"/>
          <p:cNvSpPr txBox="1"/>
          <p:nvPr/>
        </p:nvSpPr>
        <p:spPr>
          <a:xfrm>
            <a:off x="1813051" y="1806955"/>
            <a:ext cx="6869430" cy="2729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128904" rtl="0" algn="ctr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your true value by calculating your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5420" marR="0" rtl="0" algn="ctr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per year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01445" marR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per year = </a:t>
            </a:r>
            <a:r>
              <a:rPr lang="en-US" sz="2400">
                <a:solidFill>
                  <a:srgbClr val="768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768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 + taxes + office space + office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34765" marR="0" rtl="0" algn="l">
              <a:lnSpc>
                <a:spcPct val="11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68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equipment + profit you generate)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2636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your hourly rate =</a:t>
            </a:r>
            <a:r>
              <a:rPr lang="en-US" sz="1800">
                <a:solidFill>
                  <a:srgbClr val="768D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per year / work hr per year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3130550" y="5555234"/>
            <a:ext cx="410146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…know where you stand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916939" y="296671"/>
            <a:ext cx="48431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Making activity logs</a:t>
            </a:r>
            <a:endParaRPr sz="4400"/>
          </a:p>
        </p:txBody>
      </p:sp>
      <p:sp>
        <p:nvSpPr>
          <p:cNvPr id="85" name="Google Shape;85;p6"/>
          <p:cNvSpPr txBox="1"/>
          <p:nvPr/>
        </p:nvSpPr>
        <p:spPr>
          <a:xfrm>
            <a:off x="1450339" y="2232152"/>
            <a:ext cx="7266305" cy="257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in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39751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realistic estimate of the time spend during the  day on job orders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Pinpoint the critical areas:- time spend on low value jobs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high yielding time of our day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993139" y="372871"/>
            <a:ext cx="29565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Goal setting</a:t>
            </a:r>
            <a:endParaRPr sz="4400"/>
          </a:p>
        </p:txBody>
      </p:sp>
      <p:sp>
        <p:nvSpPr>
          <p:cNvPr id="92" name="Google Shape;92;p7"/>
          <p:cNvSpPr txBox="1"/>
          <p:nvPr/>
        </p:nvSpPr>
        <p:spPr>
          <a:xfrm>
            <a:off x="2745739" y="2689352"/>
            <a:ext cx="5772785" cy="2486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0040" lvl="0" marL="332740" marR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lifetime goals help you to chart your  life course &amp; your career path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Breakup your lifetime goal in smaller goals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daily TO-DO list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50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Revise and update your list on daily bases &amp;  judge your performance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1297939" y="372871"/>
            <a:ext cx="212598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Planning</a:t>
            </a:r>
            <a:endParaRPr sz="4400"/>
          </a:p>
        </p:txBody>
      </p:sp>
      <p:sp>
        <p:nvSpPr>
          <p:cNvPr id="99" name="Google Shape;99;p8"/>
          <p:cNvSpPr txBox="1"/>
          <p:nvPr/>
        </p:nvSpPr>
        <p:spPr>
          <a:xfrm>
            <a:off x="2288539" y="2903931"/>
            <a:ext cx="4793615" cy="152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084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an action plan-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7304" lvl="0" marL="332105" marR="508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of things that need to be  done to achieve your goals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916939" y="296671"/>
            <a:ext cx="26060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Prioritizing</a:t>
            </a:r>
            <a:endParaRPr sz="4400"/>
          </a:p>
        </p:txBody>
      </p:sp>
      <p:sp>
        <p:nvSpPr>
          <p:cNvPr id="106" name="Google Shape;106;p9"/>
          <p:cNvSpPr txBox="1"/>
          <p:nvPr/>
        </p:nvSpPr>
        <p:spPr>
          <a:xfrm>
            <a:off x="1450339" y="2295398"/>
            <a:ext cx="6395085" cy="3485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TO- DO list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value of the task before to do it-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16890" lvl="0" marL="332740" marR="1016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worth spending your time and company  resources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9CB084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 your task-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4490" lvl="0" marL="332740" marR="50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important jobs should be completed  first followed by other jobs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5867400"/>
            <a:ext cx="12192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2021-03-29T17:14:56Z</dcterms:created>
  <dc:creator>hr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2012-11-29T00:00:00Z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2021-03-29T00:00:00Z</vt:filetime>
  </property>
</Properties>
</file>