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89" r:id="rId12"/>
    <p:sldId id="268" r:id="rId13"/>
    <p:sldId id="269" r:id="rId14"/>
    <p:sldId id="270" r:id="rId15"/>
    <p:sldId id="271" r:id="rId16"/>
    <p:sldId id="294" r:id="rId17"/>
    <p:sldId id="272" r:id="rId18"/>
    <p:sldId id="295" r:id="rId19"/>
    <p:sldId id="273" r:id="rId20"/>
    <p:sldId id="274" r:id="rId21"/>
    <p:sldId id="275" r:id="rId22"/>
    <p:sldId id="276" r:id="rId23"/>
    <p:sldId id="264" r:id="rId24"/>
    <p:sldId id="288" r:id="rId25"/>
    <p:sldId id="277" r:id="rId26"/>
    <p:sldId id="290" r:id="rId27"/>
    <p:sldId id="278" r:id="rId28"/>
    <p:sldId id="291" r:id="rId29"/>
    <p:sldId id="279" r:id="rId30"/>
    <p:sldId id="292" r:id="rId31"/>
    <p:sldId id="280" r:id="rId32"/>
    <p:sldId id="296" r:id="rId33"/>
    <p:sldId id="281" r:id="rId34"/>
    <p:sldId id="282" r:id="rId35"/>
    <p:sldId id="283" r:id="rId36"/>
    <p:sldId id="297" r:id="rId37"/>
    <p:sldId id="284" r:id="rId38"/>
    <p:sldId id="285" r:id="rId39"/>
    <p:sldId id="286" r:id="rId40"/>
    <p:sldId id="287" r:id="rId41"/>
    <p:sldId id="298" r:id="rId42"/>
    <p:sldId id="293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86380" autoAdjust="0"/>
  </p:normalViewPr>
  <p:slideViewPr>
    <p:cSldViewPr>
      <p:cViewPr varScale="1">
        <p:scale>
          <a:sx n="95" d="100"/>
          <a:sy n="95" d="100"/>
        </p:scale>
        <p:origin x="88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76" y="10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F0D1-DE7A-480A-89AC-377F81D8BA1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7522-B992-4E3C-B72F-AEADCA5C5A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4857750"/>
            <a:ext cx="914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600" dirty="0"/>
              <a:t>Minds, when united, can move mountains</a:t>
            </a:r>
            <a:r>
              <a:rPr lang="en-US" sz="5800" dirty="0"/>
              <a:t>.</a:t>
            </a:r>
            <a:endParaRPr lang="en-IN" sz="5800" dirty="0"/>
          </a:p>
        </p:txBody>
      </p:sp>
    </p:spTree>
    <p:extLst>
      <p:ext uri="{BB962C8B-B14F-4D97-AF65-F5344CB8AC3E}">
        <p14:creationId xmlns:p14="http://schemas.microsoft.com/office/powerpoint/2010/main" val="223416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actual GD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Speaking is important; do not sit silent. Speak freely.</a:t>
            </a:r>
          </a:p>
          <a:p>
            <a:pPr>
              <a:buNone/>
            </a:pPr>
            <a:endParaRPr lang="en-US" sz="3200" dirty="0"/>
          </a:p>
          <a:p>
            <a:pPr lvl="0"/>
            <a:r>
              <a:rPr lang="en-IN" sz="3200" dirty="0"/>
              <a:t>Be determined to do well</a:t>
            </a:r>
          </a:p>
          <a:p>
            <a:pPr lvl="0">
              <a:buNone/>
            </a:pPr>
            <a:endParaRPr lang="en-US" sz="3200" dirty="0"/>
          </a:p>
          <a:p>
            <a:r>
              <a:rPr lang="en-US" sz="3200" dirty="0"/>
              <a:t> Give everyone a chance to speak</a:t>
            </a:r>
          </a:p>
          <a:p>
            <a:pPr>
              <a:buNone/>
            </a:pPr>
            <a:endParaRPr lang="en-US" sz="3200" dirty="0"/>
          </a:p>
          <a:p>
            <a:pPr lvl="0"/>
            <a:r>
              <a:rPr lang="en-IN" sz="3200" dirty="0"/>
              <a:t>Lend ears to others who make genuine contribution.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56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actual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dirty="0"/>
              <a:t>Always add value to the discussion.</a:t>
            </a:r>
          </a:p>
          <a:p>
            <a:pPr lvl="0">
              <a:buNone/>
            </a:pPr>
            <a:endParaRPr lang="en-IN" sz="2800" dirty="0"/>
          </a:p>
          <a:p>
            <a:pPr lvl="0"/>
            <a:r>
              <a:rPr lang="en-IN" sz="2800" dirty="0"/>
              <a:t>Intervene positively to put GD on track</a:t>
            </a:r>
          </a:p>
          <a:p>
            <a:pPr lvl="0">
              <a:buNone/>
            </a:pPr>
            <a:endParaRPr lang="en-IN" sz="2800" dirty="0"/>
          </a:p>
          <a:p>
            <a:r>
              <a:rPr lang="en-US" sz="2800" dirty="0"/>
              <a:t>Do not repeat what has been said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actual GD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Encourage someone who may silent or shy</a:t>
            </a:r>
          </a:p>
          <a:p>
            <a:endParaRPr lang="en-US" sz="3200" dirty="0"/>
          </a:p>
          <a:p>
            <a:r>
              <a:rPr lang="en-US" sz="3200" dirty="0"/>
              <a:t>Do not interrupt anyone; let them finish their sentences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Above all, be brief and succinct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Do not commit grammatical errors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816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Summarization/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lang="en-IN" sz="1800" dirty="0"/>
              <a:t>Avoid raising new points.</a:t>
            </a:r>
          </a:p>
          <a:p>
            <a:pPr marL="0" lvl="0" indent="0">
              <a:buNone/>
            </a:pPr>
            <a:endParaRPr lang="en-IN" sz="1800" dirty="0"/>
          </a:p>
          <a:p>
            <a:pPr lvl="0"/>
            <a:r>
              <a:rPr lang="en-IN" sz="1800" dirty="0"/>
              <a:t> Do not merely restate your point of view; also accommodate dissenting viewpoints.</a:t>
            </a:r>
          </a:p>
          <a:p>
            <a:pPr lvl="0">
              <a:buNone/>
            </a:pPr>
            <a:endParaRPr lang="en-IN" sz="1800" dirty="0"/>
          </a:p>
          <a:p>
            <a:pPr lvl="0"/>
            <a:r>
              <a:rPr lang="en-US" sz="1800" dirty="0"/>
              <a:t>Avoid dwelling only on one aspect of GD</a:t>
            </a:r>
          </a:p>
          <a:p>
            <a:pPr lvl="0">
              <a:buNone/>
            </a:pPr>
            <a:endParaRPr lang="en-US" sz="1800" dirty="0"/>
          </a:p>
          <a:p>
            <a:pPr lvl="0"/>
            <a:r>
              <a:rPr lang="en-US" sz="1800" dirty="0"/>
              <a:t>Incorporate all the important points that came during a GD </a:t>
            </a:r>
            <a:endParaRPr lang="en-IN" sz="1800" dirty="0"/>
          </a:p>
          <a:p>
            <a:pPr marL="0" lvl="0" indent="0">
              <a:buNone/>
            </a:pPr>
            <a:endParaRPr lang="en-IN" sz="1800" dirty="0"/>
          </a:p>
          <a:p>
            <a:pPr lvl="0"/>
            <a:r>
              <a:rPr lang="en-IN" sz="1800" dirty="0"/>
              <a:t>Mention if the group did not reach the consensus. </a:t>
            </a:r>
          </a:p>
          <a:p>
            <a:pPr lvl="0">
              <a:buNone/>
            </a:pPr>
            <a:endParaRPr lang="en-IN" sz="1800" dirty="0"/>
          </a:p>
          <a:p>
            <a:pPr lvl="0"/>
            <a:r>
              <a:rPr lang="en-IN" sz="1800" dirty="0"/>
              <a:t>Do not force a consensus unless asked to by the evaluators.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02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857250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How to jump in to the discussion?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i="1" dirty="0"/>
              <a:t>Keep an eye on the intensity</a:t>
            </a:r>
          </a:p>
          <a:p>
            <a:pPr marL="0" indent="0">
              <a:buNone/>
            </a:pPr>
            <a:endParaRPr lang="en-IN" sz="2800" b="1" i="1" dirty="0"/>
          </a:p>
          <a:p>
            <a:r>
              <a:rPr lang="en-IN" sz="2800" b="1" i="1" dirty="0"/>
              <a:t>Jump only when the speaker has finished making his point</a:t>
            </a:r>
          </a:p>
          <a:p>
            <a:pPr marL="0" indent="0">
              <a:buNone/>
            </a:pPr>
            <a:endParaRPr lang="en-IN" sz="2800" b="1" i="1" dirty="0"/>
          </a:p>
          <a:p>
            <a:r>
              <a:rPr lang="en-IN" sz="2800" b="1" i="1" dirty="0"/>
              <a:t>Jump in an agreeable manner</a:t>
            </a:r>
          </a:p>
          <a:p>
            <a:pPr marL="0" indent="0">
              <a:buNone/>
            </a:pPr>
            <a:endParaRPr lang="en-IN" sz="2800" b="1" i="1" dirty="0"/>
          </a:p>
          <a:p>
            <a:r>
              <a:rPr lang="en-IN" sz="2800" b="1" i="1" dirty="0"/>
              <a:t>Jump by raising your voice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860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Helpful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Expressing your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opinions-I am of the view----- I think-----so far as I am concerned-----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Defending your opinion-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let me restate what I mean----I repeat what I said earlier because---- what I am trying to say is----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Asking the opinion of others-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what is your opinion---what do you feel about this---do you have any comments on this suggestion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4462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Helpful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Agreeing with others-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 fully agree--- I hold the same opinion---that’s right. I also think so--- this point is well taken--- I endorse this view point</a:t>
            </a:r>
          </a:p>
          <a:p>
            <a:r>
              <a:rPr lang="en-US" dirty="0"/>
              <a:t>Disagreeing-I don’t agree– </a:t>
            </a:r>
            <a:r>
              <a:rPr lang="en-US" i="1" dirty="0"/>
              <a:t>I’m afraid I feel differently---that’s not the issue </a:t>
            </a:r>
            <a:endParaRPr lang="en-IN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Helpful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Expressing certainty- </a:t>
            </a:r>
            <a:r>
              <a:rPr lang="en-US" i="1" dirty="0"/>
              <a:t>I’m sure that---I’ve no doubt that---</a:t>
            </a:r>
          </a:p>
          <a:p>
            <a:r>
              <a:rPr lang="en-US" dirty="0"/>
              <a:t>Making suggestions- </a:t>
            </a:r>
            <a:r>
              <a:rPr lang="en-US" i="1" dirty="0"/>
              <a:t>I suggest that--- let’s start with--- why don’t we---</a:t>
            </a:r>
          </a:p>
          <a:p>
            <a:r>
              <a:rPr lang="en-US" dirty="0"/>
              <a:t>Insisting – </a:t>
            </a:r>
            <a:r>
              <a:rPr lang="en-US" i="1" dirty="0"/>
              <a:t>let me emphasize this point--- I must draw your attention to------ I reiterate-</a:t>
            </a:r>
            <a:r>
              <a:rPr lang="en-US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8164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Helpful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Giving in- </a:t>
            </a:r>
            <a:r>
              <a:rPr lang="en-US" i="1" dirty="0"/>
              <a:t>I concede--- I take that back--- your are right, I withdraw-</a:t>
            </a:r>
            <a:r>
              <a:rPr lang="en-US" dirty="0"/>
              <a:t>--</a:t>
            </a:r>
          </a:p>
          <a:p>
            <a:r>
              <a:rPr lang="en-US" dirty="0"/>
              <a:t>Interrupting- </a:t>
            </a:r>
            <a:r>
              <a:rPr lang="en-US" i="1" dirty="0"/>
              <a:t>could you stop for a while--- just a minute--- may I butt in here---could you clarify this point--- before you go on let me----</a:t>
            </a:r>
            <a:endParaRPr lang="en-IN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1" dirty="0"/>
              <a:t>Qualities looked for in GDs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b="1" dirty="0"/>
              <a:t>Leadership Ability –</a:t>
            </a:r>
            <a:endParaRPr lang="en-IN" dirty="0"/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Initiative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Ability to give direction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Shouldering responsibility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Positive intervention and co-ordination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Objectivity and goal fulfilment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Inspires and motivates team members to speak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1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What is Group 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 effective tool for testing group qualities. </a:t>
            </a:r>
          </a:p>
          <a:p>
            <a:r>
              <a:rPr lang="en-IN" sz="2400" dirty="0"/>
              <a:t>It draws out the best in a candidate –his thinking power, verbal facility/ability and his individuality.</a:t>
            </a:r>
          </a:p>
          <a:p>
            <a:r>
              <a:rPr lang="en-IN" sz="2400" dirty="0"/>
              <a:t>Reveals his several personality traits like analytical ability, communication skills, group behaviour, leadership  skills etc.</a:t>
            </a:r>
          </a:p>
          <a:p>
            <a:r>
              <a:rPr lang="en-US" sz="2400" dirty="0"/>
              <a:t>Hence </a:t>
            </a:r>
            <a:r>
              <a:rPr lang="en-IN" sz="2400" dirty="0"/>
              <a:t>used for all levels of recruitment, along with the interview, in selection process.</a:t>
            </a:r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58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1" dirty="0"/>
              <a:t>Qualities looked for in GDs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b="1" dirty="0"/>
              <a:t>Knowledge/awareness- </a:t>
            </a:r>
            <a:endParaRPr lang="en-IN" dirty="0"/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Grasp of the subject matter  -well read, be well versed with micro &amp;macro environment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Value addition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Originality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Range of ideas</a:t>
            </a:r>
          </a:p>
          <a:p>
            <a:pPr lvl="0"/>
            <a:r>
              <a:rPr lang="en-IN" b="1" dirty="0"/>
              <a:t>Analytical ability-</a:t>
            </a:r>
            <a:endParaRPr lang="en-IN" dirty="0"/>
          </a:p>
          <a:p>
            <a:pPr marL="914400" lvl="1" indent="-514350">
              <a:buFont typeface="Arial" pitchFamily="34" charset="0"/>
              <a:buChar char="•"/>
            </a:pPr>
            <a:r>
              <a:rPr lang="en-IN" dirty="0"/>
              <a:t>Use of arguments, examples and logic.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8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/>
              <a:t>Qualities looked for in GDs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Communication-</a:t>
            </a:r>
            <a:r>
              <a:rPr lang="en-IN" dirty="0"/>
              <a:t> 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Fluency and clarity of thought-speak without too many pauses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Presentation 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Listening to others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Concise and clear-cut view points 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Conviction-passion &amp; energy</a:t>
            </a:r>
          </a:p>
          <a:p>
            <a:r>
              <a:rPr lang="en-IN" b="1" dirty="0"/>
              <a:t>Group behaviour-</a:t>
            </a:r>
            <a:r>
              <a:rPr lang="en-IN" dirty="0"/>
              <a:t> 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Persuasive ability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To carry peers along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dirty="0"/>
              <a:t>To be able to get along with the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16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/>
              <a:t>Qualities looked for in GDs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Flexibility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Open to other’s ideas as well as evaluation your ideas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Never ever  start your GD with a stand or a conclusion</a:t>
            </a:r>
          </a:p>
          <a:p>
            <a:r>
              <a:rPr lang="en-US" sz="3200" dirty="0"/>
              <a:t>Assertiveness </a:t>
            </a:r>
            <a:r>
              <a:rPr lang="en-US" dirty="0"/>
              <a:t> </a:t>
            </a:r>
          </a:p>
          <a:p>
            <a:r>
              <a:rPr lang="en-US" sz="3200" dirty="0"/>
              <a:t>Creativity/out of the box</a:t>
            </a:r>
          </a:p>
          <a:p>
            <a:r>
              <a:rPr lang="en-US" sz="3500" dirty="0"/>
              <a:t>Listening</a:t>
            </a:r>
            <a:r>
              <a:rPr lang="en-US" dirty="0"/>
              <a:t>-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Always try and strike a proper balance between expressing your ideas and imbibing ideas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66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i="1" dirty="0"/>
              <a:t>The role of a leader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sz="3200" dirty="0"/>
              <a:t>Initiate the discussion i.e. define the topic, lay down the structure.</a:t>
            </a:r>
          </a:p>
          <a:p>
            <a:pPr lvl="0"/>
            <a:r>
              <a:rPr lang="en-IN" sz="3200" dirty="0"/>
              <a:t>Ensure that the discussion is proceeding in the right direction.</a:t>
            </a:r>
          </a:p>
          <a:p>
            <a:pPr lvl="0"/>
            <a:r>
              <a:rPr lang="en-IN" sz="3200" dirty="0"/>
              <a:t>Contribute by introducing new points or bringing up a new relevant aspect so as to add value to discussion.</a:t>
            </a:r>
          </a:p>
          <a:p>
            <a:pPr lvl="0"/>
            <a:r>
              <a:rPr lang="en-IN" sz="3200" dirty="0"/>
              <a:t>Encourage group participation and allow free exchange of thoughts and ideas provided they are relevant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43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/>
              <a:t>The role of a 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sz="2800" dirty="0"/>
              <a:t>Maintain the decorum during the discussion.</a:t>
            </a:r>
          </a:p>
          <a:p>
            <a:pPr lvl="0">
              <a:buNone/>
            </a:pPr>
            <a:endParaRPr lang="en-IN" sz="2800" dirty="0"/>
          </a:p>
          <a:p>
            <a:pPr lvl="0"/>
            <a:r>
              <a:rPr lang="en-IN" sz="2800" dirty="0"/>
              <a:t>Summarize and conclude if possible, after attempting to reach a consensus.</a:t>
            </a:r>
          </a:p>
          <a:p>
            <a:pPr lvl="0">
              <a:buNone/>
            </a:pPr>
            <a:endParaRPr lang="en-IN" sz="2800" dirty="0"/>
          </a:p>
          <a:p>
            <a:pPr lvl="0"/>
            <a:r>
              <a:rPr lang="en-IN" sz="2800" dirty="0"/>
              <a:t>Avoid falling in to the trap of leader being just a scrutiniser telling other participants when to speak and when not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04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IN" dirty="0"/>
              <a:t>Be determined to do well</a:t>
            </a:r>
          </a:p>
          <a:p>
            <a:pPr lvl="0"/>
            <a:r>
              <a:rPr lang="en-IN" dirty="0"/>
              <a:t>Listen carefully to the instructions of the panel</a:t>
            </a:r>
          </a:p>
          <a:p>
            <a:pPr lvl="0"/>
            <a:r>
              <a:rPr lang="en-IN" dirty="0"/>
              <a:t>Lend ears to others who make genuine contribution.</a:t>
            </a:r>
          </a:p>
          <a:p>
            <a:pPr lvl="0"/>
            <a:r>
              <a:rPr lang="en-IN" dirty="0"/>
              <a:t>KISS! Keep it short and simple</a:t>
            </a:r>
          </a:p>
          <a:p>
            <a:pPr lvl="0"/>
            <a:r>
              <a:rPr lang="en-IN" dirty="0"/>
              <a:t>Always add value to the discussion</a:t>
            </a:r>
          </a:p>
          <a:p>
            <a:pPr lvl="0"/>
            <a:r>
              <a:rPr lang="en-IN" dirty="0"/>
              <a:t>Intervene positively to put GD on track</a:t>
            </a:r>
          </a:p>
          <a:p>
            <a:pPr lvl="0"/>
            <a:r>
              <a:rPr lang="en-IN" dirty="0"/>
              <a:t>Conclude periodically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74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Do’s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dirty="0"/>
              <a:t>Adhere to principles of politeness.</a:t>
            </a:r>
          </a:p>
          <a:p>
            <a:pPr lvl="0"/>
            <a:r>
              <a:rPr lang="en-IN" dirty="0"/>
              <a:t>Substantiate and give reasons for your contentions.</a:t>
            </a:r>
          </a:p>
          <a:p>
            <a:pPr lvl="0"/>
            <a:r>
              <a:rPr lang="en-IN" dirty="0"/>
              <a:t>Give facts and figures but don’t overdo it.</a:t>
            </a:r>
          </a:p>
          <a:p>
            <a:pPr lvl="0"/>
            <a:r>
              <a:rPr lang="en-IN" dirty="0"/>
              <a:t>Have a clear-cut view.</a:t>
            </a:r>
          </a:p>
          <a:p>
            <a:pPr lvl="0"/>
            <a:r>
              <a:rPr lang="en-IN" dirty="0"/>
              <a:t>Be deliberate and slow in delivering your points.</a:t>
            </a:r>
          </a:p>
          <a:p>
            <a:pPr lvl="0"/>
            <a:r>
              <a:rPr lang="en-IN" dirty="0"/>
              <a:t>Be assertive not aggressive. </a:t>
            </a:r>
          </a:p>
          <a:p>
            <a:pPr lvl="0"/>
            <a:r>
              <a:rPr lang="en-IN" dirty="0"/>
              <a:t>Make eye contact with your group members while you speak.</a:t>
            </a:r>
          </a:p>
          <a:p>
            <a:pPr lvl="0"/>
            <a:r>
              <a:rPr lang="en-IN" dirty="0"/>
              <a:t>Avoid any irritating gestures.</a:t>
            </a:r>
          </a:p>
          <a:p>
            <a:pPr lvl="0"/>
            <a:r>
              <a:rPr lang="en-IN" dirty="0"/>
              <a:t>Be sincere.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57250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Don’ts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Interrupt unnecessarily</a:t>
            </a:r>
          </a:p>
          <a:p>
            <a:pPr lvl="0"/>
            <a:r>
              <a:rPr lang="en-IN" dirty="0"/>
              <a:t>Try to monopolise the GD</a:t>
            </a:r>
          </a:p>
          <a:p>
            <a:pPr lvl="0"/>
            <a:r>
              <a:rPr lang="en-IN" dirty="0"/>
              <a:t>Adopt a negative stance</a:t>
            </a:r>
          </a:p>
          <a:p>
            <a:pPr lvl="0"/>
            <a:r>
              <a:rPr lang="en-IN" dirty="0"/>
              <a:t>Speak loudly  (if not required)</a:t>
            </a:r>
          </a:p>
          <a:p>
            <a:pPr lvl="0"/>
            <a:r>
              <a:rPr lang="en-IN" dirty="0"/>
              <a:t>Address the panel</a:t>
            </a:r>
          </a:p>
          <a:p>
            <a:pPr lvl="0"/>
            <a:r>
              <a:rPr lang="en-IN" dirty="0"/>
              <a:t>Flay four hands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835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dirty="0"/>
              <a:t>Speak in turns</a:t>
            </a:r>
          </a:p>
          <a:p>
            <a:pPr lvl="0"/>
            <a:r>
              <a:rPr lang="en-IN" sz="2800" dirty="0"/>
              <a:t>Talk too fast</a:t>
            </a:r>
          </a:p>
          <a:p>
            <a:pPr lvl="0"/>
            <a:r>
              <a:rPr lang="en-IN" sz="2800" dirty="0"/>
              <a:t>Be too conscious of your body language</a:t>
            </a:r>
          </a:p>
          <a:p>
            <a:pPr lvl="0"/>
            <a:r>
              <a:rPr lang="en-IN" sz="2800" dirty="0"/>
              <a:t>Over praise people</a:t>
            </a:r>
          </a:p>
          <a:p>
            <a:pPr lvl="0"/>
            <a:r>
              <a:rPr lang="en-IN" sz="2800" dirty="0"/>
              <a:t>Adopt a causal look</a:t>
            </a:r>
          </a:p>
          <a:p>
            <a:pPr lvl="0"/>
            <a:r>
              <a:rPr lang="en-IN" sz="2800" dirty="0"/>
              <a:t>Get excited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What  ruins your GD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dirty="0"/>
              <a:t>Start shouting right from the beginning</a:t>
            </a:r>
          </a:p>
          <a:p>
            <a:pPr lvl="0">
              <a:buNone/>
            </a:pPr>
            <a:endParaRPr lang="en-IN" dirty="0"/>
          </a:p>
          <a:p>
            <a:pPr lvl="0"/>
            <a:r>
              <a:rPr lang="en-IN" dirty="0"/>
              <a:t>Keep changing your stand continuously</a:t>
            </a:r>
          </a:p>
          <a:p>
            <a:pPr lvl="0">
              <a:buNone/>
            </a:pPr>
            <a:endParaRPr lang="en-IN" dirty="0"/>
          </a:p>
          <a:p>
            <a:pPr lvl="0"/>
            <a:r>
              <a:rPr lang="en-IN" dirty="0"/>
              <a:t>Always contradict what others have to say</a:t>
            </a:r>
          </a:p>
          <a:p>
            <a:pPr lvl="0">
              <a:buNone/>
            </a:pPr>
            <a:endParaRPr lang="en-IN" dirty="0"/>
          </a:p>
          <a:p>
            <a:pPr lvl="0"/>
            <a:r>
              <a:rPr lang="en-IN" dirty="0"/>
              <a:t>Maintain a sardonic smile on your face throughout the GD</a:t>
            </a:r>
          </a:p>
          <a:p>
            <a:pPr lvl="0">
              <a:buNone/>
            </a:pPr>
            <a:endParaRPr lang="en-IN" dirty="0"/>
          </a:p>
          <a:p>
            <a:pPr lvl="0"/>
            <a:r>
              <a:rPr lang="en-IN" dirty="0"/>
              <a:t>Ask some other members of the group to shut up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8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GD is unstructured without having any selected leader.</a:t>
            </a:r>
          </a:p>
          <a:p>
            <a:r>
              <a:rPr lang="en-US" dirty="0"/>
              <a:t>Only the problem or issue is stated and any member can: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Initiate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Give preview of what points are likely to arise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Provide an internal summary and </a:t>
            </a:r>
            <a:r>
              <a:rPr lang="en-US" dirty="0" err="1"/>
              <a:t>summarise</a:t>
            </a:r>
            <a:r>
              <a:rPr lang="en-US" dirty="0"/>
              <a:t> the discussion towards the end.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However, it is the duty of each member to contribute equally.</a:t>
            </a:r>
          </a:p>
          <a:p>
            <a:pPr marL="40005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71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What  ruins your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Use your pet words like “</a:t>
            </a:r>
            <a:r>
              <a:rPr lang="en-IN" dirty="0" err="1"/>
              <a:t>Yaar</a:t>
            </a:r>
            <a:r>
              <a:rPr lang="en-IN" dirty="0"/>
              <a:t>” etc. this will lend a touch of ethnic elegance to the whole affair</a:t>
            </a:r>
          </a:p>
          <a:p>
            <a:pPr lvl="0"/>
            <a:r>
              <a:rPr lang="en-IN" dirty="0"/>
              <a:t>Laugh loudly and heartily. This shows that you are jolly person</a:t>
            </a:r>
          </a:p>
          <a:p>
            <a:pPr lvl="0"/>
            <a:r>
              <a:rPr lang="en-IN" dirty="0"/>
              <a:t>Point out the errors of others and make fun of them</a:t>
            </a:r>
          </a:p>
          <a:p>
            <a:pPr lvl="0"/>
            <a:r>
              <a:rPr lang="en-IN" dirty="0"/>
              <a:t>Keep yawning from time to time </a:t>
            </a:r>
          </a:p>
          <a:p>
            <a:pPr lvl="0"/>
            <a:r>
              <a:rPr lang="en-IN" dirty="0"/>
              <a:t>Maintain a blank look on your face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Frequently asked questions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 Are we allowed to carry a piece of paper during a GD for noting down important points?</a:t>
            </a:r>
          </a:p>
          <a:p>
            <a:pPr lvl="0"/>
            <a:r>
              <a:rPr lang="en-IN" dirty="0"/>
              <a:t>Is there any particular seating arrangement which is favourable to the participants?</a:t>
            </a:r>
          </a:p>
          <a:p>
            <a:r>
              <a:rPr lang="en-IN" dirty="0"/>
              <a:t>Should we begin the GD by appointing a leader amongst ourselves?</a:t>
            </a:r>
          </a:p>
          <a:p>
            <a:r>
              <a:rPr lang="en-IN" dirty="0"/>
              <a:t>Should we distribute the total time available to all the participants to ensure that everybody gets a chance to speak?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304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Frequently asked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Can we take a definite stand right away and then later on during the GD, switch over to other side of the argument?</a:t>
            </a:r>
          </a:p>
          <a:p>
            <a:r>
              <a:rPr lang="en-IN" dirty="0"/>
              <a:t>If we do not understand the meaning of the topic, should we ask the moderator to explain it to us?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/>
              <a:t>Frequently asked questions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Which is the right time to enter a GD to ensure I am heard properly?</a:t>
            </a:r>
          </a:p>
          <a:p>
            <a:r>
              <a:rPr lang="en-IN" dirty="0"/>
              <a:t>How do I participate when the noise level is very high?</a:t>
            </a:r>
          </a:p>
          <a:p>
            <a:pPr lvl="0"/>
            <a:r>
              <a:rPr lang="en-IN" dirty="0"/>
              <a:t>Do  I  have to  be  cautious  about  the participants  feelings  (on  sensitive  issue  like  religion ,caste, etc.)</a:t>
            </a:r>
          </a:p>
          <a:p>
            <a:r>
              <a:rPr lang="en-IN" dirty="0"/>
              <a:t>Is it beneficial to be the first speaker in a group discussion?</a:t>
            </a:r>
          </a:p>
          <a:p>
            <a:r>
              <a:rPr lang="en-IN" dirty="0"/>
              <a:t>How critical is fluency in English to my performance in the GD?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501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/>
              <a:t>Frequently asked questions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dirty="0"/>
              <a:t>How necessary</a:t>
            </a:r>
            <a:r>
              <a:rPr lang="en-IN" b="1" dirty="0"/>
              <a:t> </a:t>
            </a:r>
            <a:r>
              <a:rPr lang="en-IN" dirty="0"/>
              <a:t>is it to use examples for illustrating an idea?</a:t>
            </a:r>
          </a:p>
          <a:p>
            <a:pPr lvl="0"/>
            <a:r>
              <a:rPr lang="en-IN" dirty="0"/>
              <a:t>How much and for how long should I participate?</a:t>
            </a:r>
          </a:p>
          <a:p>
            <a:pPr lvl="0"/>
            <a:r>
              <a:rPr lang="en-IN" dirty="0"/>
              <a:t>How important is the use of body language in a GD?</a:t>
            </a:r>
          </a:p>
          <a:p>
            <a:pPr lvl="0"/>
            <a:r>
              <a:rPr lang="en-IN" dirty="0"/>
              <a:t> Is it good to be humorous in a GD?</a:t>
            </a:r>
          </a:p>
          <a:p>
            <a:pPr lvl="0"/>
            <a:r>
              <a:rPr lang="en-IN" dirty="0"/>
              <a:t>Is it necessary to make an interim summary?</a:t>
            </a:r>
          </a:p>
          <a:p>
            <a:pPr lvl="0"/>
            <a:r>
              <a:rPr lang="en-IN" dirty="0"/>
              <a:t>What do I do when someone else has already said all that I wanted to say?</a:t>
            </a:r>
          </a:p>
          <a:p>
            <a:pPr lvl="0"/>
            <a:r>
              <a:rPr lang="en-IN" dirty="0"/>
              <a:t>Is the use of slang/colloquialism permitted?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22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/>
              <a:t>Frequently asked questions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Can I use a language other than English at any time to drive home my point?</a:t>
            </a:r>
          </a:p>
          <a:p>
            <a:r>
              <a:rPr lang="en-IN" dirty="0"/>
              <a:t>How is aggression measured and judged in a GD?</a:t>
            </a:r>
          </a:p>
          <a:p>
            <a:r>
              <a:rPr lang="en-IN" dirty="0"/>
              <a:t>What level of aggression is  permissible?</a:t>
            </a:r>
          </a:p>
          <a:p>
            <a:r>
              <a:rPr lang="en-IN" dirty="0"/>
              <a:t>Is it true that the person who speaks the most in a GD is bound to be the most successful?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71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/>
              <a:t>Frequently asked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Is it necessary that the  group should arrive at a conclusion in the stipulated time?</a:t>
            </a:r>
          </a:p>
          <a:p>
            <a:r>
              <a:rPr lang="en-IN" dirty="0"/>
              <a:t>Is it true that the GD is used more as an elimination technique than as a selection tool?</a:t>
            </a:r>
          </a:p>
          <a:p>
            <a:r>
              <a:rPr lang="en-IN" dirty="0"/>
              <a:t>What is the level of accuracy desired in the facts and figures that you quote in the GD?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Frequently asked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Is motivating other person in a group to participate looked upon favourably?</a:t>
            </a:r>
          </a:p>
          <a:p>
            <a:pPr lvl="0"/>
            <a:r>
              <a:rPr lang="en-IN" dirty="0"/>
              <a:t>Does the moderator have any biases or preconceived notion about the topic?</a:t>
            </a:r>
          </a:p>
          <a:p>
            <a:pPr lvl="0"/>
            <a:r>
              <a:rPr lang="en-IN" dirty="0"/>
              <a:t>Can we expect the moderator to stop or cut short the GD much before the stipulated time is over?</a:t>
            </a:r>
          </a:p>
          <a:p>
            <a:pPr lvl="0"/>
            <a:r>
              <a:rPr lang="en-IN" dirty="0"/>
              <a:t>Can I be aggressive with a lady participants?</a:t>
            </a:r>
          </a:p>
          <a:p>
            <a:pPr lvl="0"/>
            <a:r>
              <a:rPr lang="en-IN" dirty="0"/>
              <a:t>Is it OK to ask pointed questions of/to the group members?</a:t>
            </a:r>
          </a:p>
        </p:txBody>
      </p:sp>
    </p:spTree>
    <p:extLst>
      <p:ext uri="{BB962C8B-B14F-4D97-AF65-F5344CB8AC3E}">
        <p14:creationId xmlns:p14="http://schemas.microsoft.com/office/powerpoint/2010/main" val="421108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Frequently asked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dirty="0"/>
              <a:t>Is an end summary absolutely essential?</a:t>
            </a:r>
          </a:p>
          <a:p>
            <a:pPr lvl="0"/>
            <a:r>
              <a:rPr lang="en-IN" dirty="0"/>
              <a:t>How are listening skills evaluated in a GD? </a:t>
            </a:r>
          </a:p>
          <a:p>
            <a:pPr lvl="0"/>
            <a:r>
              <a:rPr lang="en-IN" dirty="0"/>
              <a:t>Do we have to write a synopsis of the GD once it is over?</a:t>
            </a:r>
          </a:p>
          <a:p>
            <a:pPr lvl="0"/>
            <a:r>
              <a:rPr lang="en-IN" dirty="0"/>
              <a:t>Is voting an acceptable method of reaching a consensus?</a:t>
            </a:r>
          </a:p>
          <a:p>
            <a:pPr lvl="0"/>
            <a:r>
              <a:rPr lang="en-IN" dirty="0"/>
              <a:t>What is the acceptable performance level of a GD?</a:t>
            </a:r>
          </a:p>
          <a:p>
            <a:pPr lvl="0"/>
            <a:r>
              <a:rPr lang="en-IN" dirty="0"/>
              <a:t>How do a group select a topic if asked to?</a:t>
            </a:r>
          </a:p>
          <a:p>
            <a:r>
              <a:rPr lang="en-IN" dirty="0"/>
              <a:t>What is the normal duration of a GD</a:t>
            </a:r>
          </a:p>
        </p:txBody>
      </p:sp>
    </p:spTree>
    <p:extLst>
      <p:ext uri="{BB962C8B-B14F-4D97-AF65-F5344CB8AC3E}">
        <p14:creationId xmlns:p14="http://schemas.microsoft.com/office/powerpoint/2010/main" val="1461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Frequently asked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How many students are usually clubbed in one group discussion?</a:t>
            </a:r>
          </a:p>
          <a:p>
            <a:pPr lvl="0"/>
            <a:r>
              <a:rPr lang="en-IN" dirty="0"/>
              <a:t>How many panel members will be there?</a:t>
            </a:r>
          </a:p>
          <a:p>
            <a:pPr lvl="0"/>
            <a:r>
              <a:rPr lang="en-IN" dirty="0"/>
              <a:t>How appropriate is it to act as a coordinator in GD?</a:t>
            </a:r>
          </a:p>
          <a:p>
            <a:pPr lvl="0"/>
            <a:r>
              <a:rPr lang="en-IN" dirty="0"/>
              <a:t>Are the topics decided on the basis of the academic background of the participants?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95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 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Sometimes the topic is made known beforehand so that participants can ponder and formulate the views.</a:t>
            </a:r>
          </a:p>
          <a:p>
            <a:endParaRPr lang="en-US" dirty="0"/>
          </a:p>
          <a:p>
            <a:r>
              <a:rPr lang="en-US" dirty="0"/>
              <a:t>Sometimes topic is announced after the participants have assembled.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case, a few minutes time is allowed to think and prepare.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537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/>
              <a:t>Frequently asked questions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What do I do if one member is very stubborn or aggressive?</a:t>
            </a:r>
          </a:p>
          <a:p>
            <a:pPr lvl="0"/>
            <a:r>
              <a:rPr lang="en-IN" dirty="0"/>
              <a:t>What are the acceptable ways of interrupting somebody else, so that I may make my point?</a:t>
            </a:r>
          </a:p>
          <a:p>
            <a:pPr lvl="0"/>
            <a:r>
              <a:rPr lang="en-IN" dirty="0"/>
              <a:t>Can my GD performance be improved through training?</a:t>
            </a:r>
          </a:p>
        </p:txBody>
      </p:sp>
    </p:spTree>
    <p:extLst>
      <p:ext uri="{BB962C8B-B14F-4D97-AF65-F5344CB8AC3E}">
        <p14:creationId xmlns:p14="http://schemas.microsoft.com/office/powerpoint/2010/main" val="398530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questions">
            <a:extLst>
              <a:ext uri="{FF2B5EF4-FFF2-40B4-BE49-F238E27FC236}">
                <a16:creationId xmlns:a16="http://schemas.microsoft.com/office/drawing/2014/main" id="{BA80542B-45E1-4D63-8942-5C99C7A3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71550"/>
            <a:ext cx="5410200" cy="37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Training Manual- Infosys Campus Connect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group discussion is not a formal debate; no one is expected to take sides.</a:t>
            </a:r>
          </a:p>
          <a:p>
            <a:r>
              <a:rPr lang="en-IN" dirty="0"/>
              <a:t>Everyone is expected to speak and the group is given a definite time limit of 25-30 minutes.</a:t>
            </a:r>
          </a:p>
          <a:p>
            <a:r>
              <a:rPr lang="en-IN" dirty="0"/>
              <a:t>The selector introduces the topic and then withdraws totally to observe inconspicuously.</a:t>
            </a:r>
          </a:p>
          <a:p>
            <a:r>
              <a:rPr lang="en-IN" dirty="0"/>
              <a:t>Whole-hearted and intelligent participation in the group testing exercises propels the candidate in to the next stage of the selection process-interview.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74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What is evaluated in a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 </a:t>
            </a:r>
          </a:p>
          <a:p>
            <a:pPr lvl="0"/>
            <a:r>
              <a:rPr lang="en-IN" dirty="0"/>
              <a:t>General awareness of the candidate</a:t>
            </a:r>
          </a:p>
          <a:p>
            <a:pPr lvl="0">
              <a:buNone/>
            </a:pPr>
            <a:endParaRPr lang="en-IN" dirty="0"/>
          </a:p>
          <a:p>
            <a:r>
              <a:rPr lang="en-IN" dirty="0"/>
              <a:t>Power of expression</a:t>
            </a:r>
          </a:p>
          <a:p>
            <a:pPr>
              <a:buNone/>
            </a:pPr>
            <a:endParaRPr lang="en-IN" sz="1800" dirty="0"/>
          </a:p>
          <a:p>
            <a:pPr lvl="0"/>
            <a:r>
              <a:rPr lang="en-IN" dirty="0"/>
              <a:t>Social acceptability</a:t>
            </a:r>
          </a:p>
          <a:p>
            <a:pPr lvl="0">
              <a:buNone/>
            </a:pPr>
            <a:endParaRPr lang="en-IN" dirty="0"/>
          </a:p>
          <a:p>
            <a:pPr lvl="0"/>
            <a:r>
              <a:rPr lang="en-IN" dirty="0"/>
              <a:t>Impact on the group</a:t>
            </a:r>
            <a:endParaRPr lang="en-IN" sz="1800" dirty="0"/>
          </a:p>
          <a:p>
            <a:pPr lvl="0"/>
            <a:endParaRPr lang="en-IN" sz="1800" dirty="0"/>
          </a:p>
          <a:p>
            <a:pPr lvl="0"/>
            <a:r>
              <a:rPr lang="en-IN" dirty="0"/>
              <a:t>Participation</a:t>
            </a:r>
          </a:p>
        </p:txBody>
      </p:sp>
    </p:spTree>
    <p:extLst>
      <p:ext uri="{BB962C8B-B14F-4D97-AF65-F5344CB8AC3E}">
        <p14:creationId xmlns:p14="http://schemas.microsoft.com/office/powerpoint/2010/main" val="252864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Types of GDs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b="1" i="1" dirty="0"/>
          </a:p>
          <a:p>
            <a:r>
              <a:rPr lang="en-IN" b="1" i="1" dirty="0"/>
              <a:t>Normal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i="1" dirty="0"/>
              <a:t>Case study</a:t>
            </a:r>
          </a:p>
          <a:p>
            <a:endParaRPr lang="en-IN" b="1" i="1" dirty="0"/>
          </a:p>
          <a:p>
            <a:r>
              <a:rPr lang="en-IN" b="1" i="1" dirty="0"/>
              <a:t>Role play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90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Phases of GD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Initiation/introduction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actual GD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Summarization/conclusion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1686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Quotes </a:t>
            </a:r>
          </a:p>
          <a:p>
            <a:r>
              <a:rPr lang="en-US" dirty="0"/>
              <a:t>Definition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Shock statement</a:t>
            </a:r>
          </a:p>
          <a:p>
            <a:r>
              <a:rPr lang="en-US" dirty="0"/>
              <a:t>Facts, figures and statistics</a:t>
            </a:r>
          </a:p>
          <a:p>
            <a:r>
              <a:rPr lang="en-US" dirty="0"/>
              <a:t>Short story</a:t>
            </a:r>
          </a:p>
          <a:p>
            <a:r>
              <a:rPr lang="en-US" dirty="0"/>
              <a:t>General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79070"/>
      </p:ext>
    </p:extLst>
  </p:cSld>
  <p:clrMapOvr>
    <a:masterClrMapping/>
  </p:clrMapOvr>
</p:sld>
</file>

<file path=ppt/theme/theme1.xml><?xml version="1.0" encoding="utf-8"?>
<a:theme xmlns:a="http://schemas.openxmlformats.org/drawingml/2006/main" name="2014-PrePlacement by TN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interviews1(1)</Template>
  <TotalTime>632</TotalTime>
  <Words>1898</Words>
  <Application>Microsoft Office PowerPoint</Application>
  <PresentationFormat>On-screen Show (16:9)</PresentationFormat>
  <Paragraphs>269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2014-PrePlacement by TNP</vt:lpstr>
      <vt:lpstr>Group Discussion</vt:lpstr>
      <vt:lpstr>What is Group Discussion?</vt:lpstr>
      <vt:lpstr> Process</vt:lpstr>
      <vt:lpstr>  Process</vt:lpstr>
      <vt:lpstr> Process</vt:lpstr>
      <vt:lpstr>What is evaluated in a GD</vt:lpstr>
      <vt:lpstr>Types of GDs</vt:lpstr>
      <vt:lpstr>Phases of GD</vt:lpstr>
      <vt:lpstr>Initiation techniques</vt:lpstr>
      <vt:lpstr>The actual GD</vt:lpstr>
      <vt:lpstr>The actual GD</vt:lpstr>
      <vt:lpstr>The actual GD</vt:lpstr>
      <vt:lpstr>Summarization/ conclusion</vt:lpstr>
      <vt:lpstr>How to jump in to the discussion? </vt:lpstr>
      <vt:lpstr>Helpful expressions</vt:lpstr>
      <vt:lpstr>Helpful expressions</vt:lpstr>
      <vt:lpstr>Helpful expressions</vt:lpstr>
      <vt:lpstr>Helpful expressions</vt:lpstr>
      <vt:lpstr>Qualities looked for in GDs</vt:lpstr>
      <vt:lpstr>Qualities looked for in GDs</vt:lpstr>
      <vt:lpstr>Qualities looked for in GDs</vt:lpstr>
      <vt:lpstr>Qualities looked for in GDs</vt:lpstr>
      <vt:lpstr>The role of a leader  </vt:lpstr>
      <vt:lpstr>The role of a leader</vt:lpstr>
      <vt:lpstr>Do’s</vt:lpstr>
      <vt:lpstr>Do’s</vt:lpstr>
      <vt:lpstr>Don’ts   </vt:lpstr>
      <vt:lpstr>Don’ts</vt:lpstr>
      <vt:lpstr>What  ruins your GD</vt:lpstr>
      <vt:lpstr>What  ruins your GD</vt:lpstr>
      <vt:lpstr>Frequently asked questions  </vt:lpstr>
      <vt:lpstr>Frequently asked questions</vt:lpstr>
      <vt:lpstr>Frequently asked questions</vt:lpstr>
      <vt:lpstr>Frequently asked questions</vt:lpstr>
      <vt:lpstr>Frequently asked questions</vt:lpstr>
      <vt:lpstr>Frequently asked questions</vt:lpstr>
      <vt:lpstr>Frequently asked questions</vt:lpstr>
      <vt:lpstr>Frequently asked questions</vt:lpstr>
      <vt:lpstr>Frequently asked questions</vt:lpstr>
      <vt:lpstr>Frequently asked questions</vt:lpstr>
      <vt:lpstr>PowerPoint Presentation</vt:lpstr>
      <vt:lpstr> REFERENCES </vt:lpstr>
    </vt:vector>
  </TitlesOfParts>
  <Company>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</dc:title>
  <dc:creator>Spandan</dc:creator>
  <cp:lastModifiedBy>amol.dapkekar</cp:lastModifiedBy>
  <cp:revision>117</cp:revision>
  <dcterms:created xsi:type="dcterms:W3CDTF">2013-06-08T19:40:48Z</dcterms:created>
  <dcterms:modified xsi:type="dcterms:W3CDTF">2021-04-04T17:49:36Z</dcterms:modified>
</cp:coreProperties>
</file>