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2416500" y="329307"/>
            <a:ext cx="4973915" cy="309201"/>
          </a:xfrm>
        </p:spPr>
        <p:txBody>
          <a:bodyPr/>
          <a:lstStyle/>
          <a:p>
            <a:pPr>
              <a:defRPr/>
            </a:pPr>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BC71381-0D11-44A5-974A-CA620A201AAD}" type="slidenum">
              <a:rPr lang="en-US" altLang="en-US" smtClean="0"/>
              <a:pPr/>
              <a:t>‹#›</a:t>
            </a:fld>
            <a:endParaRPr lang="en-US"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394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BAEB3EA-9E3F-4157-A961-D28DEDA42EFD}" type="slidenum">
              <a:rPr lang="en-US" altLang="en-US" smtClean="0"/>
              <a:pPr/>
              <a:t>‹#›</a:t>
            </a:fld>
            <a:endParaRPr lang="en-US"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080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C8B8C5D-1C1E-4A6B-B3E2-F949B4773CB7}" type="slidenum">
              <a:rPr lang="en-US" altLang="en-US" smtClean="0"/>
              <a:pPr/>
              <a:t>‹#›</a:t>
            </a:fld>
            <a:endParaRPr lang="en-US"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2690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CD61D6D-F130-47A2-B9CB-D7BC8E8E0E12}" type="slidenum">
              <a:rPr lang="en-US" altLang="en-US" smtClean="0"/>
              <a:pPr/>
              <a:t>‹#›</a:t>
            </a:fld>
            <a:endParaRPr lang="en-US"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3350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B9C26B7-5890-43E6-B340-0DDA0ACD362D}" type="slidenum">
              <a:rPr lang="en-US" altLang="en-US" smtClean="0"/>
              <a:pPr/>
              <a:t>‹#›</a:t>
            </a:fld>
            <a:endParaRPr lang="en-US"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438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715593BC-583F-4646-B664-AB6F833524EB}" type="slidenum">
              <a:rPr lang="en-US" altLang="en-US" smtClean="0"/>
              <a:pPr/>
              <a:t>‹#›</a:t>
            </a:fld>
            <a:endParaRPr lang="en-US"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948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93D950BC-87FD-44AA-AE0A-F41205EAAAF4}" type="slidenum">
              <a:rPr lang="en-US" altLang="en-US" smtClean="0"/>
              <a:pPr/>
              <a:t>‹#›</a:t>
            </a:fld>
            <a:endParaRPr lang="en-US"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8729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23622A2-68EB-45BA-BF15-6437FAE18620}" type="slidenum">
              <a:rPr lang="en-US" altLang="en-US" smtClean="0"/>
              <a:pPr/>
              <a:t>‹#›</a:t>
            </a:fld>
            <a:endParaRPr lang="en-US"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9838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00AFFD82-BBD1-4F60-8FDE-BC3237085425}" type="slidenum">
              <a:rPr lang="en-US" altLang="en-US" smtClean="0"/>
              <a:pPr/>
              <a:t>‹#›</a:t>
            </a:fld>
            <a:endParaRPr lang="en-US" altLang="en-US"/>
          </a:p>
        </p:txBody>
      </p:sp>
    </p:spTree>
    <p:extLst>
      <p:ext uri="{BB962C8B-B14F-4D97-AF65-F5344CB8AC3E}">
        <p14:creationId xmlns:p14="http://schemas.microsoft.com/office/powerpoint/2010/main" val="423967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D8428C1-8C14-4E33-97EB-B01F54668328}" type="slidenum">
              <a:rPr lang="en-US" altLang="en-US" smtClean="0"/>
              <a:pPr/>
              <a:t>‹#›</a:t>
            </a:fld>
            <a:endParaRPr lang="en-US"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485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1447382" y="318640"/>
            <a:ext cx="5541004" cy="320931"/>
          </a:xfrm>
        </p:spPr>
        <p:txBody>
          <a:bodyPr/>
          <a:lstStyle/>
          <a:p>
            <a:pPr>
              <a:defRPr/>
            </a:pPr>
            <a:endParaRPr lang="en-US"/>
          </a:p>
        </p:txBody>
      </p:sp>
      <p:sp>
        <p:nvSpPr>
          <p:cNvPr id="7" name="Slide Number Placeholder 6"/>
          <p:cNvSpPr>
            <a:spLocks noGrp="1"/>
          </p:cNvSpPr>
          <p:nvPr>
            <p:ph type="sldNum" sz="quarter" idx="12"/>
          </p:nvPr>
        </p:nvSpPr>
        <p:spPr/>
        <p:txBody>
          <a:bodyPr/>
          <a:lstStyle/>
          <a:p>
            <a:fld id="{51B0E1B8-7B5B-498A-BD4F-886565468B30}" type="slidenum">
              <a:rPr lang="en-US" altLang="en-US" smtClean="0"/>
              <a:pPr/>
              <a:t>‹#›</a:t>
            </a:fld>
            <a:endParaRPr lang="en-US"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9678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F83CC63-C63B-4AF3-B4F7-F5CEA5653FCD}" type="slidenum">
              <a:rPr lang="en-US" altLang="en-US" smtClean="0"/>
              <a:pPr/>
              <a:t>‹#›</a:t>
            </a:fld>
            <a:endParaRPr lang="en-US"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86519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leverageedu.com/blog/public-relation-office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mailto:recruiter@gmail.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everageedu.com/blog/how-to-become-a-psychologist-in-india/" TargetMode="External"/><Relationship Id="rId2" Type="http://schemas.openxmlformats.org/officeDocument/2006/relationships/hyperlink" Target="https://leverageedu.com/blog/ma-psychology/"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809267F-E66D-48E1-9A8C-9F0D1529D79A}"/>
              </a:ext>
            </a:extLst>
          </p:cNvPr>
          <p:cNvSpPr>
            <a:spLocks noGrp="1" noChangeArrowheads="1"/>
          </p:cNvSpPr>
          <p:nvPr>
            <p:ph type="ctrTitle"/>
          </p:nvPr>
        </p:nvSpPr>
        <p:spPr>
          <a:xfrm>
            <a:off x="914400" y="1768476"/>
            <a:ext cx="10363200" cy="1889124"/>
          </a:xfrm>
        </p:spPr>
        <p:txBody>
          <a:bodyPr/>
          <a:lstStyle/>
          <a:p>
            <a:pPr eaLnBrk="1" hangingPunct="1">
              <a:defRPr/>
            </a:pPr>
            <a:r>
              <a:rPr lang="en-US" dirty="0"/>
              <a:t>RESUME and COVER Letter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5C1004-F779-7607-D007-09066E538FC6}"/>
              </a:ext>
            </a:extLst>
          </p:cNvPr>
          <p:cNvPicPr>
            <a:picLocks noChangeAspect="1"/>
          </p:cNvPicPr>
          <p:nvPr/>
        </p:nvPicPr>
        <p:blipFill>
          <a:blip r:embed="rId2"/>
          <a:stretch>
            <a:fillRect/>
          </a:stretch>
        </p:blipFill>
        <p:spPr>
          <a:xfrm>
            <a:off x="1526603" y="0"/>
            <a:ext cx="9138793" cy="6858000"/>
          </a:xfrm>
          <a:prstGeom prst="rect">
            <a:avLst/>
          </a:prstGeom>
        </p:spPr>
      </p:pic>
    </p:spTree>
    <p:extLst>
      <p:ext uri="{BB962C8B-B14F-4D97-AF65-F5344CB8AC3E}">
        <p14:creationId xmlns:p14="http://schemas.microsoft.com/office/powerpoint/2010/main" val="256996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A593-87A7-1750-5C78-154AA58F088F}"/>
              </a:ext>
            </a:extLst>
          </p:cNvPr>
          <p:cNvSpPr>
            <a:spLocks noGrp="1"/>
          </p:cNvSpPr>
          <p:nvPr>
            <p:ph type="title"/>
          </p:nvPr>
        </p:nvSpPr>
        <p:spPr/>
        <p:txBody>
          <a:bodyPr/>
          <a:lstStyle/>
          <a:p>
            <a:r>
              <a:rPr lang="en-IN" dirty="0"/>
              <a:t> </a:t>
            </a:r>
            <a:r>
              <a:rPr lang="en-US" dirty="0"/>
              <a:t>Chronological resume…</a:t>
            </a:r>
            <a:br>
              <a:rPr lang="en-IN" dirty="0"/>
            </a:br>
            <a:endParaRPr lang="en-IN" dirty="0"/>
          </a:p>
        </p:txBody>
      </p:sp>
      <p:sp>
        <p:nvSpPr>
          <p:cNvPr id="3" name="Content Placeholder 2">
            <a:extLst>
              <a:ext uri="{FF2B5EF4-FFF2-40B4-BE49-F238E27FC236}">
                <a16:creationId xmlns:a16="http://schemas.microsoft.com/office/drawing/2014/main" id="{80F3D0C2-99F0-201D-4922-6AC92C0626FD}"/>
              </a:ext>
            </a:extLst>
          </p:cNvPr>
          <p:cNvSpPr>
            <a:spLocks noGrp="1"/>
          </p:cNvSpPr>
          <p:nvPr>
            <p:ph idx="1"/>
          </p:nvPr>
        </p:nvSpPr>
        <p:spPr/>
        <p:txBody>
          <a:bodyPr>
            <a:normAutofit fontScale="92500" lnSpcReduction="10000"/>
          </a:bodyPr>
          <a:lstStyle/>
          <a:p>
            <a:r>
              <a:rPr lang="en-IN" sz="3200" dirty="0"/>
              <a:t>Advantages:</a:t>
            </a:r>
          </a:p>
          <a:p>
            <a:r>
              <a:rPr lang="en-US" sz="2400" dirty="0"/>
              <a:t>Most employers and hiring professionals are familiar with reviewing this type of format.</a:t>
            </a:r>
            <a:br>
              <a:rPr lang="en-US" sz="2400" dirty="0"/>
            </a:br>
            <a:r>
              <a:rPr lang="en-US" sz="2400" dirty="0"/>
              <a:t>It is easy to follow for the reader, perhaps because the chronological resume is more commonly used.</a:t>
            </a:r>
          </a:p>
          <a:p>
            <a:r>
              <a:rPr lang="en-US" sz="2400" dirty="0"/>
              <a:t>This type of format highlights the candidates’ most recent experience, which is often the most relevant. It is also easy to follow a career progression with this type of resume.</a:t>
            </a:r>
          </a:p>
        </p:txBody>
      </p:sp>
    </p:spTree>
    <p:extLst>
      <p:ext uri="{BB962C8B-B14F-4D97-AF65-F5344CB8AC3E}">
        <p14:creationId xmlns:p14="http://schemas.microsoft.com/office/powerpoint/2010/main" val="702888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A593-87A7-1750-5C78-154AA58F088F}"/>
              </a:ext>
            </a:extLst>
          </p:cNvPr>
          <p:cNvSpPr>
            <a:spLocks noGrp="1"/>
          </p:cNvSpPr>
          <p:nvPr>
            <p:ph type="title"/>
          </p:nvPr>
        </p:nvSpPr>
        <p:spPr/>
        <p:txBody>
          <a:bodyPr/>
          <a:lstStyle/>
          <a:p>
            <a:r>
              <a:rPr lang="en-IN" dirty="0"/>
              <a:t> </a:t>
            </a:r>
            <a:r>
              <a:rPr lang="en-US" dirty="0"/>
              <a:t>Chronological resume…</a:t>
            </a:r>
            <a:br>
              <a:rPr lang="en-IN" dirty="0"/>
            </a:br>
            <a:endParaRPr lang="en-IN" dirty="0"/>
          </a:p>
        </p:txBody>
      </p:sp>
      <p:sp>
        <p:nvSpPr>
          <p:cNvPr id="3" name="Content Placeholder 2">
            <a:extLst>
              <a:ext uri="{FF2B5EF4-FFF2-40B4-BE49-F238E27FC236}">
                <a16:creationId xmlns:a16="http://schemas.microsoft.com/office/drawing/2014/main" id="{80F3D0C2-99F0-201D-4922-6AC92C0626FD}"/>
              </a:ext>
            </a:extLst>
          </p:cNvPr>
          <p:cNvSpPr>
            <a:spLocks noGrp="1"/>
          </p:cNvSpPr>
          <p:nvPr>
            <p:ph idx="1"/>
          </p:nvPr>
        </p:nvSpPr>
        <p:spPr>
          <a:xfrm>
            <a:off x="1451579" y="2015732"/>
            <a:ext cx="9603275" cy="3775468"/>
          </a:xfrm>
        </p:spPr>
        <p:txBody>
          <a:bodyPr>
            <a:normAutofit fontScale="77500" lnSpcReduction="20000"/>
          </a:bodyPr>
          <a:lstStyle/>
          <a:p>
            <a:r>
              <a:rPr lang="en-IN" sz="3200" dirty="0"/>
              <a:t>Disadvantages:</a:t>
            </a:r>
          </a:p>
          <a:p>
            <a:r>
              <a:rPr lang="en-US" sz="2600" dirty="0"/>
              <a:t>If there is a gap or break in the work experience timeline, this format makes that gap stand out.</a:t>
            </a:r>
          </a:p>
          <a:p>
            <a:r>
              <a:rPr lang="en-US" sz="2600" dirty="0"/>
              <a:t>The chronological resume allows potential employers to figure out if the job applicant has been switching jobs frequently. This is an undesirable attribute in a job candidate.</a:t>
            </a:r>
          </a:p>
          <a:p>
            <a:r>
              <a:rPr lang="en-US" sz="2600" dirty="0"/>
              <a:t>The format makes it nearly impossible to hide the applicant's age from potential employers. This can be a big disadvantage for both younger and older job seekers.</a:t>
            </a:r>
          </a:p>
          <a:p>
            <a:r>
              <a:rPr lang="en-US" sz="2600" dirty="0"/>
              <a:t>If a career does not follow a typical progression, this format highlights that problem.</a:t>
            </a:r>
          </a:p>
        </p:txBody>
      </p:sp>
    </p:spTree>
    <p:extLst>
      <p:ext uri="{BB962C8B-B14F-4D97-AF65-F5344CB8AC3E}">
        <p14:creationId xmlns:p14="http://schemas.microsoft.com/office/powerpoint/2010/main" val="3216575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E536C23-EBED-4940-A185-434ECA2FF191}"/>
              </a:ext>
            </a:extLst>
          </p:cNvPr>
          <p:cNvSpPr>
            <a:spLocks noGrp="1" noChangeArrowheads="1"/>
          </p:cNvSpPr>
          <p:nvPr>
            <p:ph type="title"/>
          </p:nvPr>
        </p:nvSpPr>
        <p:spPr/>
        <p:txBody>
          <a:bodyPr/>
          <a:lstStyle/>
          <a:p>
            <a:pPr eaLnBrk="1" hangingPunct="1">
              <a:defRPr/>
            </a:pPr>
            <a:r>
              <a:rPr lang="en-US" dirty="0"/>
              <a:t>Functional Resume</a:t>
            </a:r>
          </a:p>
        </p:txBody>
      </p:sp>
      <p:sp>
        <p:nvSpPr>
          <p:cNvPr id="13315" name="Rectangle 3">
            <a:extLst>
              <a:ext uri="{FF2B5EF4-FFF2-40B4-BE49-F238E27FC236}">
                <a16:creationId xmlns:a16="http://schemas.microsoft.com/office/drawing/2014/main" id="{6304C966-EF15-4F35-BB44-99AA7BE9D846}"/>
              </a:ext>
            </a:extLst>
          </p:cNvPr>
          <p:cNvSpPr>
            <a:spLocks noGrp="1" noChangeArrowheads="1"/>
          </p:cNvSpPr>
          <p:nvPr>
            <p:ph idx="1"/>
          </p:nvPr>
        </p:nvSpPr>
        <p:spPr/>
        <p:txBody>
          <a:bodyPr>
            <a:normAutofit lnSpcReduction="10000"/>
          </a:bodyPr>
          <a:lstStyle/>
          <a:p>
            <a:pPr eaLnBrk="1" hangingPunct="1">
              <a:defRPr/>
            </a:pPr>
            <a:r>
              <a:rPr lang="en-US" dirty="0"/>
              <a:t>Functional Resume- A functional resume is a type of resume designed to focus on your relevant professional skills rather than your chronological work history.</a:t>
            </a:r>
          </a:p>
          <a:p>
            <a:pPr eaLnBrk="1" hangingPunct="1">
              <a:defRPr/>
            </a:pPr>
            <a:r>
              <a:rPr lang="en-US" dirty="0"/>
              <a:t>The defining feature of a functional resume is its expanded “Relevant Skills” section, which takes up the majority of your resume and replaces a detailed work experience section.</a:t>
            </a:r>
          </a:p>
          <a:p>
            <a:pPr eaLnBrk="1" hangingPunct="1">
              <a:defRPr/>
            </a:pPr>
            <a:r>
              <a:rPr lang="en-US" dirty="0"/>
              <a:t>A functional resume will likely suit you if you’re:</a:t>
            </a:r>
          </a:p>
          <a:p>
            <a:pPr marL="0" indent="0" eaLnBrk="1" hangingPunct="1">
              <a:buNone/>
              <a:defRPr/>
            </a:pPr>
            <a:r>
              <a:rPr lang="en-US" dirty="0"/>
              <a:t>Changing industries</a:t>
            </a:r>
          </a:p>
          <a:p>
            <a:pPr marL="0" indent="0" eaLnBrk="1" hangingPunct="1">
              <a:buNone/>
              <a:defRPr/>
            </a:pPr>
            <a:r>
              <a:rPr lang="en-US" dirty="0"/>
              <a:t>Someone with sizeable gaps in your work history</a:t>
            </a:r>
          </a:p>
          <a:p>
            <a:pPr eaLnBrk="1" hangingPunct="1">
              <a:buFont typeface="Wingdings" panose="05000000000000000000" pitchFamily="2" charset="2"/>
              <a:buNone/>
              <a:defRP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8790AA-EEE1-5F34-E966-B8B23C8C1AB2}"/>
              </a:ext>
            </a:extLst>
          </p:cNvPr>
          <p:cNvPicPr>
            <a:picLocks noChangeAspect="1"/>
          </p:cNvPicPr>
          <p:nvPr/>
        </p:nvPicPr>
        <p:blipFill>
          <a:blip r:embed="rId2"/>
          <a:stretch>
            <a:fillRect/>
          </a:stretch>
        </p:blipFill>
        <p:spPr>
          <a:xfrm>
            <a:off x="1526603" y="0"/>
            <a:ext cx="9138793" cy="6858000"/>
          </a:xfrm>
          <a:prstGeom prst="rect">
            <a:avLst/>
          </a:prstGeom>
        </p:spPr>
      </p:pic>
    </p:spTree>
    <p:extLst>
      <p:ext uri="{BB962C8B-B14F-4D97-AF65-F5344CB8AC3E}">
        <p14:creationId xmlns:p14="http://schemas.microsoft.com/office/powerpoint/2010/main" val="2241435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A61B-01B3-52B8-0175-02BD7B717E39}"/>
              </a:ext>
            </a:extLst>
          </p:cNvPr>
          <p:cNvSpPr>
            <a:spLocks noGrp="1"/>
          </p:cNvSpPr>
          <p:nvPr>
            <p:ph type="title"/>
          </p:nvPr>
        </p:nvSpPr>
        <p:spPr/>
        <p:txBody>
          <a:bodyPr/>
          <a:lstStyle/>
          <a:p>
            <a:r>
              <a:rPr lang="en-US" dirty="0"/>
              <a:t>Functional Resume…</a:t>
            </a:r>
            <a:endParaRPr lang="en-IN" dirty="0"/>
          </a:p>
        </p:txBody>
      </p:sp>
      <p:sp>
        <p:nvSpPr>
          <p:cNvPr id="3" name="Content Placeholder 2">
            <a:extLst>
              <a:ext uri="{FF2B5EF4-FFF2-40B4-BE49-F238E27FC236}">
                <a16:creationId xmlns:a16="http://schemas.microsoft.com/office/drawing/2014/main" id="{AE036DBF-AAD0-E7F6-3D7A-DCBDEDF88172}"/>
              </a:ext>
            </a:extLst>
          </p:cNvPr>
          <p:cNvSpPr>
            <a:spLocks noGrp="1"/>
          </p:cNvSpPr>
          <p:nvPr>
            <p:ph idx="1"/>
          </p:nvPr>
        </p:nvSpPr>
        <p:spPr/>
        <p:txBody>
          <a:bodyPr>
            <a:normAutofit/>
          </a:bodyPr>
          <a:lstStyle/>
          <a:p>
            <a:r>
              <a:rPr lang="en-IN" sz="2800" b="1" dirty="0"/>
              <a:t>Advantages:</a:t>
            </a:r>
          </a:p>
          <a:p>
            <a:pPr algn="l">
              <a:buFont typeface="Arial" panose="020B0604020202020204" pitchFamily="34" charset="0"/>
              <a:buChar char="•"/>
            </a:pPr>
            <a:r>
              <a:rPr lang="en-US" sz="2400" b="0" i="0" dirty="0">
                <a:solidFill>
                  <a:srgbClr val="616161"/>
                </a:solidFill>
                <a:effectLst/>
                <a:latin typeface="Mulish"/>
              </a:rPr>
              <a:t>If the writer's career path is not immediately apparent, this format can help conceal that perceived "problem."</a:t>
            </a:r>
          </a:p>
          <a:p>
            <a:pPr algn="l">
              <a:buFont typeface="Arial" panose="020B0604020202020204" pitchFamily="34" charset="0"/>
              <a:buChar char="•"/>
            </a:pPr>
            <a:r>
              <a:rPr lang="en-US" sz="2400" b="0" i="0" dirty="0">
                <a:solidFill>
                  <a:srgbClr val="616161"/>
                </a:solidFill>
                <a:effectLst/>
                <a:latin typeface="Mulish"/>
              </a:rPr>
              <a:t>If someone is new to the workplace, such as a graduating college student, then this format helps to highlight what is known, not where the person has worked.</a:t>
            </a:r>
          </a:p>
        </p:txBody>
      </p:sp>
    </p:spTree>
    <p:extLst>
      <p:ext uri="{BB962C8B-B14F-4D97-AF65-F5344CB8AC3E}">
        <p14:creationId xmlns:p14="http://schemas.microsoft.com/office/powerpoint/2010/main" val="4293932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A61B-01B3-52B8-0175-02BD7B717E39}"/>
              </a:ext>
            </a:extLst>
          </p:cNvPr>
          <p:cNvSpPr>
            <a:spLocks noGrp="1"/>
          </p:cNvSpPr>
          <p:nvPr>
            <p:ph type="title"/>
          </p:nvPr>
        </p:nvSpPr>
        <p:spPr/>
        <p:txBody>
          <a:bodyPr/>
          <a:lstStyle/>
          <a:p>
            <a:r>
              <a:rPr lang="en-US" dirty="0"/>
              <a:t>Functional Resume…</a:t>
            </a:r>
            <a:endParaRPr lang="en-IN" dirty="0"/>
          </a:p>
        </p:txBody>
      </p:sp>
      <p:sp>
        <p:nvSpPr>
          <p:cNvPr id="3" name="Content Placeholder 2">
            <a:extLst>
              <a:ext uri="{FF2B5EF4-FFF2-40B4-BE49-F238E27FC236}">
                <a16:creationId xmlns:a16="http://schemas.microsoft.com/office/drawing/2014/main" id="{AE036DBF-AAD0-E7F6-3D7A-DCBDEDF88172}"/>
              </a:ext>
            </a:extLst>
          </p:cNvPr>
          <p:cNvSpPr>
            <a:spLocks noGrp="1"/>
          </p:cNvSpPr>
          <p:nvPr>
            <p:ph idx="1"/>
          </p:nvPr>
        </p:nvSpPr>
        <p:spPr/>
        <p:txBody>
          <a:bodyPr>
            <a:normAutofit fontScale="85000" lnSpcReduction="20000"/>
          </a:bodyPr>
          <a:lstStyle/>
          <a:p>
            <a:r>
              <a:rPr lang="en-IN" sz="2800" b="1" dirty="0"/>
              <a:t>Advantages:</a:t>
            </a:r>
          </a:p>
          <a:p>
            <a:pPr algn="l">
              <a:buFont typeface="Arial" panose="020B0604020202020204" pitchFamily="34" charset="0"/>
              <a:buChar char="•"/>
            </a:pPr>
            <a:r>
              <a:rPr lang="en-US" sz="2400" b="0" i="0" dirty="0">
                <a:solidFill>
                  <a:srgbClr val="616161"/>
                </a:solidFill>
                <a:effectLst/>
                <a:latin typeface="Mulish"/>
              </a:rPr>
              <a:t>When there are employment gaps, this format can help to conceal this from the reader. Unlike a chronological resume, it isn't necessary to outline where the writer has worked in the past.</a:t>
            </a:r>
          </a:p>
          <a:p>
            <a:pPr algn="l">
              <a:buFont typeface="Arial" panose="020B0604020202020204" pitchFamily="34" charset="0"/>
              <a:buChar char="•"/>
            </a:pPr>
            <a:r>
              <a:rPr lang="en-US" sz="2400" b="0" i="0" dirty="0">
                <a:solidFill>
                  <a:srgbClr val="616161"/>
                </a:solidFill>
                <a:effectLst/>
                <a:latin typeface="Mulish"/>
              </a:rPr>
              <a:t>If the job applicant has changed jobs frequently, a functional resume can help hide what might look like job-hopping.</a:t>
            </a:r>
          </a:p>
          <a:p>
            <a:pPr algn="l">
              <a:buFont typeface="Arial" panose="020B0604020202020204" pitchFamily="34" charset="0"/>
              <a:buChar char="•"/>
            </a:pPr>
            <a:r>
              <a:rPr lang="en-US" sz="2400" b="0" i="0" dirty="0">
                <a:solidFill>
                  <a:srgbClr val="616161"/>
                </a:solidFill>
                <a:effectLst/>
                <a:latin typeface="Mulish"/>
              </a:rPr>
              <a:t>Finally, since this format does not bring attention to job titles, it's the ideal approach for someone that might be deemed "overqualified," or is looking for significantly more responsibility.</a:t>
            </a:r>
          </a:p>
        </p:txBody>
      </p:sp>
    </p:spTree>
    <p:extLst>
      <p:ext uri="{BB962C8B-B14F-4D97-AF65-F5344CB8AC3E}">
        <p14:creationId xmlns:p14="http://schemas.microsoft.com/office/powerpoint/2010/main" val="1126676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A61B-01B3-52B8-0175-02BD7B717E39}"/>
              </a:ext>
            </a:extLst>
          </p:cNvPr>
          <p:cNvSpPr>
            <a:spLocks noGrp="1"/>
          </p:cNvSpPr>
          <p:nvPr>
            <p:ph type="title"/>
          </p:nvPr>
        </p:nvSpPr>
        <p:spPr/>
        <p:txBody>
          <a:bodyPr/>
          <a:lstStyle/>
          <a:p>
            <a:r>
              <a:rPr lang="en-US" dirty="0"/>
              <a:t>Functional Resume…</a:t>
            </a:r>
            <a:endParaRPr lang="en-IN" dirty="0"/>
          </a:p>
        </p:txBody>
      </p:sp>
      <p:sp>
        <p:nvSpPr>
          <p:cNvPr id="3" name="Content Placeholder 2">
            <a:extLst>
              <a:ext uri="{FF2B5EF4-FFF2-40B4-BE49-F238E27FC236}">
                <a16:creationId xmlns:a16="http://schemas.microsoft.com/office/drawing/2014/main" id="{AE036DBF-AAD0-E7F6-3D7A-DCBDEDF88172}"/>
              </a:ext>
            </a:extLst>
          </p:cNvPr>
          <p:cNvSpPr>
            <a:spLocks noGrp="1"/>
          </p:cNvSpPr>
          <p:nvPr>
            <p:ph idx="1"/>
          </p:nvPr>
        </p:nvSpPr>
        <p:spPr/>
        <p:txBody>
          <a:bodyPr>
            <a:normAutofit/>
          </a:bodyPr>
          <a:lstStyle/>
          <a:p>
            <a:r>
              <a:rPr lang="en-IN" sz="2800" b="1" dirty="0"/>
              <a:t>Disadvantages:</a:t>
            </a:r>
          </a:p>
          <a:p>
            <a:r>
              <a:rPr lang="en-US" sz="2400" b="0" i="0" dirty="0">
                <a:solidFill>
                  <a:srgbClr val="616161"/>
                </a:solidFill>
                <a:effectLst/>
                <a:latin typeface="Mulish"/>
              </a:rPr>
              <a:t>The big disadvantage of this format is the hiring manager might be looking for the very information this resume avoids. Unfortunately, this can make the </a:t>
            </a:r>
            <a:r>
              <a:rPr lang="en-US" sz="2400" dirty="0">
                <a:solidFill>
                  <a:srgbClr val="616161"/>
                </a:solidFill>
                <a:latin typeface="Mulish"/>
              </a:rPr>
              <a:t>hiring manager</a:t>
            </a:r>
            <a:r>
              <a:rPr lang="en-US" sz="2400" b="0" i="0" dirty="0">
                <a:solidFill>
                  <a:srgbClr val="616161"/>
                </a:solidFill>
                <a:effectLst/>
                <a:latin typeface="Mulish"/>
              </a:rPr>
              <a:t> suspicious, so it's important to make sure the advantages outweigh the disadvantages before selecting this format.</a:t>
            </a:r>
          </a:p>
          <a:p>
            <a:endParaRPr lang="en-IN" sz="2800" b="1" dirty="0"/>
          </a:p>
        </p:txBody>
      </p:sp>
    </p:spTree>
    <p:extLst>
      <p:ext uri="{BB962C8B-B14F-4D97-AF65-F5344CB8AC3E}">
        <p14:creationId xmlns:p14="http://schemas.microsoft.com/office/powerpoint/2010/main" val="3773619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B91D932-53ED-4786-B984-9B5E44666FB8}"/>
              </a:ext>
            </a:extLst>
          </p:cNvPr>
          <p:cNvSpPr>
            <a:spLocks noGrp="1" noChangeArrowheads="1"/>
          </p:cNvSpPr>
          <p:nvPr>
            <p:ph type="title"/>
          </p:nvPr>
        </p:nvSpPr>
        <p:spPr>
          <a:xfrm>
            <a:off x="609600" y="228600"/>
            <a:ext cx="10972800" cy="1143000"/>
          </a:xfrm>
        </p:spPr>
        <p:txBody>
          <a:bodyPr/>
          <a:lstStyle/>
          <a:p>
            <a:pPr algn="l" eaLnBrk="1" hangingPunct="1">
              <a:defRPr/>
            </a:pPr>
            <a:r>
              <a:rPr lang="en-US" dirty="0"/>
              <a:t>Combination Resume</a:t>
            </a:r>
          </a:p>
        </p:txBody>
      </p:sp>
      <p:sp>
        <p:nvSpPr>
          <p:cNvPr id="19459" name="Rectangle 3">
            <a:extLst>
              <a:ext uri="{FF2B5EF4-FFF2-40B4-BE49-F238E27FC236}">
                <a16:creationId xmlns:a16="http://schemas.microsoft.com/office/drawing/2014/main" id="{676D5621-CCFD-4DD7-AA2C-9686C1DB322E}"/>
              </a:ext>
            </a:extLst>
          </p:cNvPr>
          <p:cNvSpPr>
            <a:spLocks noGrp="1" noChangeArrowheads="1"/>
          </p:cNvSpPr>
          <p:nvPr>
            <p:ph idx="1"/>
          </p:nvPr>
        </p:nvSpPr>
        <p:spPr>
          <a:xfrm>
            <a:off x="914400" y="2057400"/>
            <a:ext cx="9603275" cy="3450613"/>
          </a:xfrm>
        </p:spPr>
        <p:txBody>
          <a:bodyPr/>
          <a:lstStyle/>
          <a:p>
            <a:pPr>
              <a:defRPr/>
            </a:pPr>
            <a:r>
              <a:rPr lang="en-US" dirty="0"/>
              <a:t>Combination Resume- A combination resume mixes the most useful elements of the chronological and functional resume formats.</a:t>
            </a:r>
          </a:p>
          <a:p>
            <a:pPr marL="0" indent="0">
              <a:buNone/>
              <a:defRPr/>
            </a:pPr>
            <a:r>
              <a:rPr lang="en-US" dirty="0"/>
              <a:t>It focuses on your skills, as a functional resume does, but also provides ample space for you to detail your work history — usually in chronological order.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7419-229C-4BF2-84B2-A3704364D7D2}"/>
              </a:ext>
            </a:extLst>
          </p:cNvPr>
          <p:cNvSpPr>
            <a:spLocks noGrp="1"/>
          </p:cNvSpPr>
          <p:nvPr>
            <p:ph type="title"/>
          </p:nvPr>
        </p:nvSpPr>
        <p:spPr/>
        <p:txBody>
          <a:bodyPr/>
          <a:lstStyle/>
          <a:p>
            <a:r>
              <a:rPr lang="en-US" altLang="en-US" sz="4400" dirty="0">
                <a:latin typeface="Arial Black" panose="020B0A04020102020204" pitchFamily="34" charset="0"/>
              </a:rPr>
              <a:t>Cover Letter Writing</a:t>
            </a:r>
            <a:endParaRPr lang="en-US" dirty="0"/>
          </a:p>
        </p:txBody>
      </p:sp>
      <p:sp>
        <p:nvSpPr>
          <p:cNvPr id="3" name="Content Placeholder 2">
            <a:extLst>
              <a:ext uri="{FF2B5EF4-FFF2-40B4-BE49-F238E27FC236}">
                <a16:creationId xmlns:a16="http://schemas.microsoft.com/office/drawing/2014/main" id="{BCA40223-B13D-4092-A4CE-282931246EA2}"/>
              </a:ext>
            </a:extLst>
          </p:cNvPr>
          <p:cNvSpPr>
            <a:spLocks noGrp="1"/>
          </p:cNvSpPr>
          <p:nvPr>
            <p:ph idx="1"/>
          </p:nvPr>
        </p:nvSpPr>
        <p:spPr/>
        <p:txBody>
          <a:bodyPr/>
          <a:lstStyle/>
          <a:p>
            <a:r>
              <a:rPr lang="en-US" b="0" i="0" dirty="0">
                <a:solidFill>
                  <a:srgbClr val="2D2D2D"/>
                </a:solidFill>
                <a:effectLst/>
                <a:latin typeface="Noto Sans" panose="020B0502040504020204" pitchFamily="34" charset="0"/>
              </a:rPr>
              <a:t>A cover letter, also known as an application letter, is a document you send with your resume that provides additional information about skills and experiences related to the job you're applying to. </a:t>
            </a:r>
          </a:p>
          <a:p>
            <a:r>
              <a:rPr lang="en-US" b="0" i="0" dirty="0">
                <a:solidFill>
                  <a:srgbClr val="2D2D2D"/>
                </a:solidFill>
                <a:effectLst/>
                <a:latin typeface="Noto Sans" panose="020B0502040504020204" pitchFamily="34" charset="0"/>
              </a:rPr>
              <a:t>It typically includes three to four paragraphs that highlight your skills, experience and achievements in relation to the position you’re applying for.</a:t>
            </a:r>
            <a:endParaRPr lang="en-US" altLang="en-US" dirty="0">
              <a:latin typeface="Arial Black" panose="020B0A04020102020204" pitchFamily="34" charset="0"/>
            </a:endParaRPr>
          </a:p>
        </p:txBody>
      </p:sp>
    </p:spTree>
    <p:extLst>
      <p:ext uri="{BB962C8B-B14F-4D97-AF65-F5344CB8AC3E}">
        <p14:creationId xmlns:p14="http://schemas.microsoft.com/office/powerpoint/2010/main" val="3700274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01E60FA-3DB1-437A-95F2-A6F2B95413D2}"/>
              </a:ext>
            </a:extLst>
          </p:cNvPr>
          <p:cNvSpPr>
            <a:spLocks noGrp="1" noChangeArrowheads="1"/>
          </p:cNvSpPr>
          <p:nvPr>
            <p:ph type="title"/>
          </p:nvPr>
        </p:nvSpPr>
        <p:spPr/>
        <p:txBody>
          <a:bodyPr>
            <a:normAutofit/>
          </a:bodyPr>
          <a:lstStyle/>
          <a:p>
            <a:pPr algn="l" eaLnBrk="1" hangingPunct="1">
              <a:defRPr/>
            </a:pPr>
            <a:r>
              <a:rPr lang="en-US" sz="4000" dirty="0"/>
              <a:t>What is a resume?</a:t>
            </a:r>
          </a:p>
        </p:txBody>
      </p:sp>
      <p:sp>
        <p:nvSpPr>
          <p:cNvPr id="6147" name="Rectangle 3">
            <a:extLst>
              <a:ext uri="{FF2B5EF4-FFF2-40B4-BE49-F238E27FC236}">
                <a16:creationId xmlns:a16="http://schemas.microsoft.com/office/drawing/2014/main" id="{16E6E2B0-D076-445C-9EEA-8DC0CE047CBB}"/>
              </a:ext>
            </a:extLst>
          </p:cNvPr>
          <p:cNvSpPr>
            <a:spLocks noGrp="1" noChangeArrowheads="1"/>
          </p:cNvSpPr>
          <p:nvPr>
            <p:ph idx="1"/>
          </p:nvPr>
        </p:nvSpPr>
        <p:spPr/>
        <p:txBody>
          <a:bodyPr/>
          <a:lstStyle/>
          <a:p>
            <a:pPr>
              <a:defRPr/>
            </a:pPr>
            <a:r>
              <a:rPr lang="en-US" dirty="0"/>
              <a:t>A resume is a formal document that provides an overview of your professional qualifications, including your relevant work experience, skills, education, and notable accomplishments.</a:t>
            </a:r>
          </a:p>
          <a:p>
            <a:pPr>
              <a:defRPr/>
            </a:pPr>
            <a:r>
              <a:rPr lang="en-US" dirty="0"/>
              <a:t>Usually paired with a cover letter, a resume helps you demonstrate your abilities and convince employers you’re qualified and hirable.</a:t>
            </a:r>
          </a:p>
          <a:p>
            <a:pPr>
              <a:defRPr/>
            </a:pPr>
            <a:r>
              <a:rPr lang="en-US" dirty="0"/>
              <a:t>The spelling of resume originates from French, and means “summary.”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7419-229C-4BF2-84B2-A3704364D7D2}"/>
              </a:ext>
            </a:extLst>
          </p:cNvPr>
          <p:cNvSpPr>
            <a:spLocks noGrp="1"/>
          </p:cNvSpPr>
          <p:nvPr>
            <p:ph type="title"/>
          </p:nvPr>
        </p:nvSpPr>
        <p:spPr/>
        <p:txBody>
          <a:bodyPr>
            <a:normAutofit fontScale="90000"/>
          </a:bodyPr>
          <a:lstStyle/>
          <a:p>
            <a:r>
              <a:rPr lang="en-US" altLang="en-US" sz="4400" dirty="0">
                <a:latin typeface="Arial Black" panose="020B0A04020102020204" pitchFamily="34" charset="0"/>
              </a:rPr>
              <a:t>Contents of a Cover Letter</a:t>
            </a:r>
            <a:endParaRPr lang="en-US" dirty="0"/>
          </a:p>
        </p:txBody>
      </p:sp>
      <p:sp>
        <p:nvSpPr>
          <p:cNvPr id="3" name="Content Placeholder 2">
            <a:extLst>
              <a:ext uri="{FF2B5EF4-FFF2-40B4-BE49-F238E27FC236}">
                <a16:creationId xmlns:a16="http://schemas.microsoft.com/office/drawing/2014/main" id="{BCA40223-B13D-4092-A4CE-282931246EA2}"/>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sz="2800" b="0" i="0" dirty="0">
                <a:effectLst/>
                <a:latin typeface="roboto" panose="02000000000000000000" pitchFamily="2" charset="0"/>
              </a:rPr>
              <a:t>Name of the employer/organization and the person to be contacted should be mentioned at the top-left corner of the page.</a:t>
            </a:r>
          </a:p>
          <a:p>
            <a:pPr algn="l">
              <a:buFont typeface="Arial" panose="020B0604020202020204" pitchFamily="34" charset="0"/>
              <a:buChar char="•"/>
            </a:pPr>
            <a:r>
              <a:rPr lang="en-US" sz="2800" b="0" i="0" dirty="0">
                <a:effectLst/>
                <a:latin typeface="roboto" panose="02000000000000000000" pitchFamily="2" charset="0"/>
              </a:rPr>
              <a:t>Date of the application</a:t>
            </a:r>
          </a:p>
          <a:p>
            <a:pPr algn="l">
              <a:buFont typeface="Arial" panose="020B0604020202020204" pitchFamily="34" charset="0"/>
              <a:buChar char="•"/>
            </a:pPr>
            <a:r>
              <a:rPr lang="en-US" sz="2800" b="0" i="0" dirty="0">
                <a:effectLst/>
                <a:latin typeface="roboto" panose="02000000000000000000" pitchFamily="2" charset="0"/>
              </a:rPr>
              <a:t>Now comes the reference line or the subject of the cover letter which must contain the position you are applying for. For example, “Application for the position of </a:t>
            </a:r>
            <a:r>
              <a:rPr lang="en-US" sz="2800" b="1" i="0" u="none" strike="noStrike" dirty="0">
                <a:effectLst/>
                <a:latin typeface="roboto" panose="02000000000000000000" pitchFamily="2" charset="0"/>
                <a:hlinkClick r:id="rId2">
                  <a:extLst>
                    <a:ext uri="{A12FA001-AC4F-418D-AE19-62706E023703}">
                      <ahyp:hlinkClr xmlns:ahyp="http://schemas.microsoft.com/office/drawing/2018/hyperlinkcolor" val="tx"/>
                    </a:ext>
                  </a:extLst>
                </a:hlinkClick>
              </a:rPr>
              <a:t>Public Relations Officer</a:t>
            </a:r>
            <a:r>
              <a:rPr lang="en-US" sz="2800" b="0" i="0" dirty="0">
                <a:effectLst/>
                <a:latin typeface="roboto" panose="02000000000000000000" pitchFamily="2" charset="0"/>
              </a:rPr>
              <a:t>.”</a:t>
            </a:r>
          </a:p>
          <a:p>
            <a:pPr algn="l">
              <a:buFont typeface="Arial" panose="020B0604020202020204" pitchFamily="34" charset="0"/>
              <a:buChar char="•"/>
            </a:pPr>
            <a:r>
              <a:rPr lang="en-US" sz="2800" b="0" i="0" dirty="0">
                <a:effectLst/>
                <a:latin typeface="roboto" panose="02000000000000000000" pitchFamily="2" charset="0"/>
              </a:rPr>
              <a:t>Greet the employer directly by writing their name (example: Dear </a:t>
            </a:r>
            <a:r>
              <a:rPr lang="en-US" sz="2800" b="0" i="0" dirty="0" err="1">
                <a:effectLst/>
                <a:latin typeface="roboto" panose="02000000000000000000" pitchFamily="2" charset="0"/>
              </a:rPr>
              <a:t>Mr</a:t>
            </a:r>
            <a:r>
              <a:rPr lang="en-US" sz="2800" b="0" i="0" dirty="0">
                <a:effectLst/>
                <a:latin typeface="roboto" panose="02000000000000000000" pitchFamily="2" charset="0"/>
              </a:rPr>
              <a:t> X) instead of writing, “To whomsoever, it may concern”.</a:t>
            </a:r>
          </a:p>
        </p:txBody>
      </p:sp>
    </p:spTree>
    <p:extLst>
      <p:ext uri="{BB962C8B-B14F-4D97-AF65-F5344CB8AC3E}">
        <p14:creationId xmlns:p14="http://schemas.microsoft.com/office/powerpoint/2010/main" val="4258474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7419-229C-4BF2-84B2-A3704364D7D2}"/>
              </a:ext>
            </a:extLst>
          </p:cNvPr>
          <p:cNvSpPr>
            <a:spLocks noGrp="1"/>
          </p:cNvSpPr>
          <p:nvPr>
            <p:ph type="title"/>
          </p:nvPr>
        </p:nvSpPr>
        <p:spPr/>
        <p:txBody>
          <a:bodyPr>
            <a:normAutofit fontScale="90000"/>
          </a:bodyPr>
          <a:lstStyle/>
          <a:p>
            <a:r>
              <a:rPr lang="en-US" altLang="en-US" sz="4400" dirty="0">
                <a:latin typeface="Arial Black" panose="020B0A04020102020204" pitchFamily="34" charset="0"/>
              </a:rPr>
              <a:t>Contents of a Cover Letter</a:t>
            </a:r>
            <a:endParaRPr lang="en-US" dirty="0"/>
          </a:p>
        </p:txBody>
      </p:sp>
      <p:sp>
        <p:nvSpPr>
          <p:cNvPr id="3" name="Content Placeholder 2">
            <a:extLst>
              <a:ext uri="{FF2B5EF4-FFF2-40B4-BE49-F238E27FC236}">
                <a16:creationId xmlns:a16="http://schemas.microsoft.com/office/drawing/2014/main" id="{BCA40223-B13D-4092-A4CE-282931246EA2}"/>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sz="2800" b="0" i="0" dirty="0">
                <a:effectLst/>
                <a:latin typeface="roboto" panose="02000000000000000000" pitchFamily="2" charset="0"/>
              </a:rPr>
              <a:t>After the greeting, start the body of the cover letter by introducing yourself to the reader.</a:t>
            </a:r>
          </a:p>
          <a:p>
            <a:pPr algn="l">
              <a:buFont typeface="Arial" panose="020B0604020202020204" pitchFamily="34" charset="0"/>
              <a:buChar char="•"/>
            </a:pPr>
            <a:r>
              <a:rPr lang="en-US" sz="2800" b="0" i="0" dirty="0">
                <a:effectLst/>
                <a:latin typeface="roboto" panose="02000000000000000000" pitchFamily="2" charset="0"/>
              </a:rPr>
              <a:t>The second paragraph should highlight your educational background and your skills and qualities in a very crisp manner.</a:t>
            </a:r>
          </a:p>
          <a:p>
            <a:pPr algn="l">
              <a:buFont typeface="Arial" panose="020B0604020202020204" pitchFamily="34" charset="0"/>
              <a:buChar char="•"/>
            </a:pPr>
            <a:r>
              <a:rPr lang="en-US" sz="2800" b="0" i="0" dirty="0">
                <a:effectLst/>
                <a:latin typeface="roboto" panose="02000000000000000000" pitchFamily="2" charset="0"/>
              </a:rPr>
              <a:t>Conclude the body of the cover letter by talking about “why should you be hired.”</a:t>
            </a:r>
          </a:p>
          <a:p>
            <a:pPr algn="l">
              <a:buFont typeface="Arial" panose="020B0604020202020204" pitchFamily="34" charset="0"/>
              <a:buChar char="•"/>
            </a:pPr>
            <a:r>
              <a:rPr lang="en-US" sz="2800" b="0" i="0" dirty="0">
                <a:effectLst/>
                <a:latin typeface="roboto" panose="02000000000000000000" pitchFamily="2" charset="0"/>
              </a:rPr>
              <a:t>Lastly, thank the employer and mention your name and contact details.</a:t>
            </a:r>
          </a:p>
          <a:p>
            <a:pPr marL="0" indent="0">
              <a:buNone/>
            </a:pPr>
            <a:br>
              <a:rPr lang="en-US" sz="2800" dirty="0"/>
            </a:br>
            <a:endParaRPr lang="en-US" altLang="en-US" sz="4400" dirty="0">
              <a:latin typeface="Arial Black" panose="020B0A04020102020204" pitchFamily="34" charset="0"/>
            </a:endParaRPr>
          </a:p>
        </p:txBody>
      </p:sp>
    </p:spTree>
    <p:extLst>
      <p:ext uri="{BB962C8B-B14F-4D97-AF65-F5344CB8AC3E}">
        <p14:creationId xmlns:p14="http://schemas.microsoft.com/office/powerpoint/2010/main" val="2444241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7419-229C-4BF2-84B2-A3704364D7D2}"/>
              </a:ext>
            </a:extLst>
          </p:cNvPr>
          <p:cNvSpPr>
            <a:spLocks noGrp="1"/>
          </p:cNvSpPr>
          <p:nvPr>
            <p:ph type="title"/>
          </p:nvPr>
        </p:nvSpPr>
        <p:spPr/>
        <p:txBody>
          <a:bodyPr>
            <a:normAutofit/>
          </a:bodyPr>
          <a:lstStyle/>
          <a:p>
            <a:endParaRPr lang="en-US" dirty="0"/>
          </a:p>
        </p:txBody>
      </p:sp>
      <p:sp>
        <p:nvSpPr>
          <p:cNvPr id="3" name="Content Placeholder 2">
            <a:extLst>
              <a:ext uri="{FF2B5EF4-FFF2-40B4-BE49-F238E27FC236}">
                <a16:creationId xmlns:a16="http://schemas.microsoft.com/office/drawing/2014/main" id="{BCA40223-B13D-4092-A4CE-282931246EA2}"/>
              </a:ext>
            </a:extLst>
          </p:cNvPr>
          <p:cNvSpPr>
            <a:spLocks noGrp="1"/>
          </p:cNvSpPr>
          <p:nvPr>
            <p:ph idx="1"/>
          </p:nvPr>
        </p:nvSpPr>
        <p:spPr/>
        <p:txBody>
          <a:bodyPr>
            <a:normAutofit fontScale="92500"/>
          </a:bodyPr>
          <a:lstStyle/>
          <a:p>
            <a:pPr algn="l"/>
            <a:r>
              <a:rPr lang="en-US" b="1" i="0" dirty="0">
                <a:solidFill>
                  <a:srgbClr val="2D2D2D"/>
                </a:solidFill>
                <a:effectLst/>
                <a:latin typeface="Noto Sans" panose="020B0502040504020204" pitchFamily="34" charset="0"/>
              </a:rPr>
              <a:t>Opening paragraph- </a:t>
            </a:r>
            <a:r>
              <a:rPr lang="en-US" b="0" i="0" dirty="0">
                <a:solidFill>
                  <a:srgbClr val="2D2D2D"/>
                </a:solidFill>
                <a:effectLst/>
                <a:latin typeface="Noto Sans" panose="020B0502040504020204" pitchFamily="34" charset="0"/>
              </a:rPr>
              <a:t>The opening paragraph is your chance to catch the hiring manager’s attention, introduce yourself and express your enthusiasm to a potential employer. Include why you’re excited about the job and the company and how it lines up with your career goals. Include keywords from the job posting and match your skills to the employer’s requirements.</a:t>
            </a:r>
          </a:p>
          <a:p>
            <a:r>
              <a:rPr lang="en-IN" b="1" i="0" dirty="0">
                <a:solidFill>
                  <a:srgbClr val="2D2D2D"/>
                </a:solidFill>
                <a:effectLst/>
                <a:latin typeface="Noto Sans" panose="020B0502040504020204" pitchFamily="34" charset="0"/>
              </a:rPr>
              <a:t>Middle paragraph- </a:t>
            </a:r>
            <a:r>
              <a:rPr lang="en-US" b="0" i="0" dirty="0">
                <a:solidFill>
                  <a:srgbClr val="2D2D2D"/>
                </a:solidFill>
                <a:effectLst/>
                <a:latin typeface="Noto Sans" panose="020B0502040504020204" pitchFamily="34" charset="0"/>
              </a:rPr>
              <a:t>Use the middle paragraph to discuss your most relevant experience, highlighting specific qualifications and skills that make you the perfect candidate. In one or two paragraphs, make the connection between your previous accomplishments and your suitability for the role you are applying for. </a:t>
            </a:r>
            <a:endParaRPr lang="en-IN" b="1" i="0" dirty="0">
              <a:solidFill>
                <a:srgbClr val="2D2D2D"/>
              </a:solidFill>
              <a:effectLst/>
              <a:latin typeface="Noto Sans" panose="020B0502040504020204" pitchFamily="34" charset="0"/>
            </a:endParaRPr>
          </a:p>
          <a:p>
            <a:pPr algn="l"/>
            <a:endParaRPr lang="en-US" b="0" i="0" dirty="0">
              <a:solidFill>
                <a:srgbClr val="2D2D2D"/>
              </a:solidFill>
              <a:effectLst/>
              <a:latin typeface="Noto Sans" panose="020B0502040504020204" pitchFamily="34" charset="0"/>
            </a:endParaRPr>
          </a:p>
        </p:txBody>
      </p:sp>
    </p:spTree>
    <p:extLst>
      <p:ext uri="{BB962C8B-B14F-4D97-AF65-F5344CB8AC3E}">
        <p14:creationId xmlns:p14="http://schemas.microsoft.com/office/powerpoint/2010/main" val="1362916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8EEA6-3255-C1B7-A839-4151D8BB72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5D0302-401B-A03E-1B6C-920F2F68F8B0}"/>
              </a:ext>
            </a:extLst>
          </p:cNvPr>
          <p:cNvSpPr>
            <a:spLocks noGrp="1"/>
          </p:cNvSpPr>
          <p:nvPr>
            <p:ph idx="1"/>
          </p:nvPr>
        </p:nvSpPr>
        <p:spPr/>
        <p:txBody>
          <a:bodyPr/>
          <a:lstStyle/>
          <a:p>
            <a:r>
              <a:rPr lang="en-IN" dirty="0"/>
              <a:t>Closing paragraph- </a:t>
            </a:r>
            <a:r>
              <a:rPr lang="en-US" dirty="0"/>
              <a:t>Use the final paragraph to thank the employer for their time and consideration and clarify any details from your resume. For example, if you have employment gaps you can briefly mention this here. You can also use this space to sum up your qualifications for the role and express an interest in continuing to the next stage in the hiring process.</a:t>
            </a:r>
            <a:endParaRPr lang="en-IN" dirty="0"/>
          </a:p>
        </p:txBody>
      </p:sp>
    </p:spTree>
    <p:extLst>
      <p:ext uri="{BB962C8B-B14F-4D97-AF65-F5344CB8AC3E}">
        <p14:creationId xmlns:p14="http://schemas.microsoft.com/office/powerpoint/2010/main" val="2560479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2FFA24-7F77-76DC-47C7-95A3B162C42B}"/>
              </a:ext>
            </a:extLst>
          </p:cNvPr>
          <p:cNvSpPr>
            <a:spLocks noGrp="1"/>
          </p:cNvSpPr>
          <p:nvPr>
            <p:ph idx="1"/>
          </p:nvPr>
        </p:nvSpPr>
        <p:spPr>
          <a:xfrm>
            <a:off x="609600" y="228600"/>
            <a:ext cx="10972800" cy="5867400"/>
          </a:xfrm>
        </p:spPr>
        <p:txBody>
          <a:bodyPr>
            <a:noAutofit/>
          </a:bodyPr>
          <a:lstStyle/>
          <a:p>
            <a:r>
              <a:rPr lang="en-US" sz="1100" dirty="0"/>
              <a:t>[Your First &amp; Last Names]</a:t>
            </a:r>
          </a:p>
          <a:p>
            <a:endParaRPr lang="en-US" sz="1100" dirty="0"/>
          </a:p>
          <a:p>
            <a:r>
              <a:rPr lang="en-US" sz="1100" dirty="0"/>
              <a:t>[Your Mailing Address]</a:t>
            </a:r>
          </a:p>
          <a:p>
            <a:endParaRPr lang="en-US" sz="1100" dirty="0"/>
          </a:p>
          <a:p>
            <a:r>
              <a:rPr lang="en-US" sz="1100" dirty="0"/>
              <a:t>[Phone Number]</a:t>
            </a:r>
          </a:p>
          <a:p>
            <a:endParaRPr lang="en-US" sz="1100" dirty="0"/>
          </a:p>
          <a:p>
            <a:r>
              <a:rPr lang="en-US" sz="1100" dirty="0"/>
              <a:t>[Email Address]</a:t>
            </a:r>
          </a:p>
          <a:p>
            <a:pPr marL="0" indent="0">
              <a:buNone/>
            </a:pPr>
            <a:endParaRPr lang="en-US" sz="1100" dirty="0"/>
          </a:p>
          <a:p>
            <a:r>
              <a:rPr lang="en-US" sz="1100" dirty="0"/>
              <a:t>[Date of Writing]</a:t>
            </a:r>
          </a:p>
          <a:p>
            <a:pPr marL="0" indent="0">
              <a:buNone/>
            </a:pPr>
            <a:endParaRPr lang="en-US" sz="1100" dirty="0"/>
          </a:p>
          <a:p>
            <a:r>
              <a:rPr lang="en-US" sz="1100" dirty="0"/>
              <a:t>[Manager’s Name]</a:t>
            </a:r>
          </a:p>
          <a:p>
            <a:endParaRPr lang="en-US" sz="1100" dirty="0"/>
          </a:p>
          <a:p>
            <a:r>
              <a:rPr lang="en-US" sz="1100" dirty="0"/>
              <a:t>[Manager’s Job Title]</a:t>
            </a:r>
          </a:p>
          <a:p>
            <a:endParaRPr lang="en-US" sz="1100" dirty="0"/>
          </a:p>
          <a:p>
            <a:r>
              <a:rPr lang="en-US" sz="1100" dirty="0"/>
              <a:t>[Company’s Name]</a:t>
            </a:r>
          </a:p>
          <a:p>
            <a:endParaRPr lang="en-US" sz="1100" dirty="0"/>
          </a:p>
          <a:p>
            <a:r>
              <a:rPr lang="en-US" sz="1100" dirty="0"/>
              <a:t>[Company’s Street Address]</a:t>
            </a:r>
          </a:p>
          <a:p>
            <a:endParaRPr lang="en-US" sz="1100" dirty="0"/>
          </a:p>
          <a:p>
            <a:r>
              <a:rPr lang="en-US" sz="1100" dirty="0"/>
              <a:t>[City, State, and Zip Code]</a:t>
            </a:r>
          </a:p>
          <a:p>
            <a:endParaRPr lang="en-US" sz="1100" dirty="0"/>
          </a:p>
          <a:p>
            <a:pPr marL="0" indent="0">
              <a:buNone/>
            </a:pPr>
            <a:r>
              <a:rPr lang="en-US" sz="1100" dirty="0"/>
              <a:t> </a:t>
            </a:r>
            <a:endParaRPr lang="en-IN" sz="1100" dirty="0"/>
          </a:p>
        </p:txBody>
      </p:sp>
    </p:spTree>
    <p:extLst>
      <p:ext uri="{BB962C8B-B14F-4D97-AF65-F5344CB8AC3E}">
        <p14:creationId xmlns:p14="http://schemas.microsoft.com/office/powerpoint/2010/main" val="2242463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7E7B84F-2229-BA24-91BC-8EDBAADFC9FF}"/>
              </a:ext>
            </a:extLst>
          </p:cNvPr>
          <p:cNvSpPr>
            <a:spLocks noGrp="1" noChangeArrowheads="1"/>
          </p:cNvSpPr>
          <p:nvPr>
            <p:ph idx="1"/>
          </p:nvPr>
        </p:nvSpPr>
        <p:spPr bwMode="auto">
          <a:xfrm>
            <a:off x="457200" y="-588494"/>
            <a:ext cx="113538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i="1" dirty="0">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i="1" dirty="0">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dirty="0">
                <a:ln>
                  <a:noFill/>
                </a:ln>
                <a:solidFill>
                  <a:schemeClr val="tx1"/>
                </a:solidFill>
                <a:effectLst/>
                <a:latin typeface="Arial" panose="020B0604020202020204" pitchFamily="34" charset="0"/>
              </a:rPr>
              <a:t>Subject: Job Application Letter for the Position of _____________</a:t>
            </a:r>
            <a:endParaRPr kumimoji="0" lang="en-US" altLang="en-US" sz="1800" b="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Arial" panose="020B0604020202020204" pitchFamily="34" charset="0"/>
              </a:rPr>
              <a:t>Dear Mr. Appleton,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Dear Mr. Jones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Dear Ms. Brown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Dear Riley Doe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Dear Dr. Haven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Dear Professor Lawrence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When you don’t know the hiring manager’s name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“Dear Client Services Manager,”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“Dear Vice President of Business Development,”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“Dear Sales &amp; Marketing Director:”</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9549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2CFA3E-BD75-A232-9AF4-19BB088472C5}"/>
              </a:ext>
            </a:extLst>
          </p:cNvPr>
          <p:cNvSpPr>
            <a:spLocks noGrp="1"/>
          </p:cNvSpPr>
          <p:nvPr>
            <p:ph type="title"/>
          </p:nvPr>
        </p:nvSpPr>
        <p:spPr/>
        <p:txBody>
          <a:bodyPr/>
          <a:lstStyle/>
          <a:p>
            <a:r>
              <a:rPr lang="en-US" dirty="0"/>
              <a:t>Introduction examples…</a:t>
            </a:r>
            <a:endParaRPr lang="en-IN" dirty="0"/>
          </a:p>
        </p:txBody>
      </p:sp>
      <p:sp>
        <p:nvSpPr>
          <p:cNvPr id="3" name="Content Placeholder 2">
            <a:extLst>
              <a:ext uri="{FF2B5EF4-FFF2-40B4-BE49-F238E27FC236}">
                <a16:creationId xmlns:a16="http://schemas.microsoft.com/office/drawing/2014/main" id="{E1EA6BF3-9EE1-A855-1C6D-76E95C525290}"/>
              </a:ext>
            </a:extLst>
          </p:cNvPr>
          <p:cNvSpPr>
            <a:spLocks noGrp="1"/>
          </p:cNvSpPr>
          <p:nvPr>
            <p:ph idx="1"/>
          </p:nvPr>
        </p:nvSpPr>
        <p:spPr/>
        <p:txBody>
          <a:bodyPr/>
          <a:lstStyle/>
          <a:p>
            <a:pPr marL="0" indent="0">
              <a:buNone/>
            </a:pPr>
            <a:endParaRPr lang="en-US" dirty="0"/>
          </a:p>
          <a:p>
            <a:r>
              <a:rPr lang="en-US" dirty="0"/>
              <a:t>As a recent graduate of Western Michigan University with a degree in business-oriented chemistry, I was excited to see your listing on Indeed for a Marketing Associate at AMCOL Corp.</a:t>
            </a:r>
          </a:p>
          <a:p>
            <a:r>
              <a:rPr lang="en-US" dirty="0"/>
              <a:t>As a cybersecurity expert with 3 years of experience in online banking systems, I am seeking a new opportunity and was intrigued by your job listing for a Cybersecurity Consultant.</a:t>
            </a:r>
          </a:p>
          <a:p>
            <a:endParaRPr lang="en-US" dirty="0"/>
          </a:p>
          <a:p>
            <a:endParaRPr lang="en-IN" dirty="0"/>
          </a:p>
        </p:txBody>
      </p:sp>
    </p:spTree>
    <p:extLst>
      <p:ext uri="{BB962C8B-B14F-4D97-AF65-F5344CB8AC3E}">
        <p14:creationId xmlns:p14="http://schemas.microsoft.com/office/powerpoint/2010/main" val="371883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3A3194-E3FC-E66A-B84E-3E1CB628A16C}"/>
              </a:ext>
            </a:extLst>
          </p:cNvPr>
          <p:cNvSpPr>
            <a:spLocks noGrp="1"/>
          </p:cNvSpPr>
          <p:nvPr>
            <p:ph type="title"/>
          </p:nvPr>
        </p:nvSpPr>
        <p:spPr/>
        <p:txBody>
          <a:bodyPr/>
          <a:lstStyle/>
          <a:p>
            <a:r>
              <a:rPr lang="en-US" dirty="0"/>
              <a:t>Introduction examples…</a:t>
            </a:r>
            <a:endParaRPr lang="en-IN" dirty="0"/>
          </a:p>
        </p:txBody>
      </p:sp>
      <p:sp>
        <p:nvSpPr>
          <p:cNvPr id="3" name="Content Placeholder 2">
            <a:extLst>
              <a:ext uri="{FF2B5EF4-FFF2-40B4-BE49-F238E27FC236}">
                <a16:creationId xmlns:a16="http://schemas.microsoft.com/office/drawing/2014/main" id="{BB3137A1-A86D-2B9F-DCDF-9DBC09AD8C24}"/>
              </a:ext>
            </a:extLst>
          </p:cNvPr>
          <p:cNvSpPr>
            <a:spLocks noGrp="1"/>
          </p:cNvSpPr>
          <p:nvPr>
            <p:ph idx="1"/>
          </p:nvPr>
        </p:nvSpPr>
        <p:spPr/>
        <p:txBody>
          <a:bodyPr/>
          <a:lstStyle/>
          <a:p>
            <a:r>
              <a:rPr lang="en-US" dirty="0"/>
              <a:t>As a responsible and organized NNA-trained notary, I am writing to apply for the Notary Public position with PRA Group listed on LinkedIn.</a:t>
            </a:r>
          </a:p>
          <a:p>
            <a:r>
              <a:rPr lang="en-US" dirty="0"/>
              <a:t>After speaking with my former colleague Mary Waltman about the open Real Estate Agent position at Weichert Co., I decided I couldn’t miss out on such an exciting opportunity and am writing to express my interest in joining your agency.</a:t>
            </a:r>
          </a:p>
          <a:p>
            <a:endParaRPr lang="en-IN" dirty="0"/>
          </a:p>
        </p:txBody>
      </p:sp>
    </p:spTree>
    <p:extLst>
      <p:ext uri="{BB962C8B-B14F-4D97-AF65-F5344CB8AC3E}">
        <p14:creationId xmlns:p14="http://schemas.microsoft.com/office/powerpoint/2010/main" val="425213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2F04-E783-F0D2-B4A4-7EEF2E8E1F77}"/>
              </a:ext>
            </a:extLst>
          </p:cNvPr>
          <p:cNvSpPr>
            <a:spLocks noGrp="1"/>
          </p:cNvSpPr>
          <p:nvPr>
            <p:ph type="title"/>
          </p:nvPr>
        </p:nvSpPr>
        <p:spPr/>
        <p:txBody>
          <a:bodyPr/>
          <a:lstStyle/>
          <a:p>
            <a:r>
              <a:rPr lang="en-US" dirty="0"/>
              <a:t>Introduction examples…</a:t>
            </a:r>
            <a:endParaRPr lang="en-IN" dirty="0"/>
          </a:p>
        </p:txBody>
      </p:sp>
      <p:sp>
        <p:nvSpPr>
          <p:cNvPr id="3" name="Content Placeholder 2">
            <a:extLst>
              <a:ext uri="{FF2B5EF4-FFF2-40B4-BE49-F238E27FC236}">
                <a16:creationId xmlns:a16="http://schemas.microsoft.com/office/drawing/2014/main" id="{DD30B434-9425-971D-9123-CA2D5F0A1A25}"/>
              </a:ext>
            </a:extLst>
          </p:cNvPr>
          <p:cNvSpPr>
            <a:spLocks noGrp="1"/>
          </p:cNvSpPr>
          <p:nvPr>
            <p:ph idx="1"/>
          </p:nvPr>
        </p:nvSpPr>
        <p:spPr/>
        <p:txBody>
          <a:bodyPr/>
          <a:lstStyle/>
          <a:p>
            <a:r>
              <a:rPr lang="en-US" dirty="0"/>
              <a:t>I came across your job advertisement for a marketing manager on the Indeed job board, and I am interested in working with you. I am a seasoned marketer with a first-class MBA and seven years of work experience with the Cody Cola drinks company. Given my extensive knowledge of planning strategies, managing budgets and implementing marketing campaigns, I know I can fit in and meet the high expectations of your marketing department."</a:t>
            </a:r>
            <a:endParaRPr lang="en-IN" dirty="0"/>
          </a:p>
        </p:txBody>
      </p:sp>
    </p:spTree>
    <p:extLst>
      <p:ext uri="{BB962C8B-B14F-4D97-AF65-F5344CB8AC3E}">
        <p14:creationId xmlns:p14="http://schemas.microsoft.com/office/powerpoint/2010/main" val="1897743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89F6-3C77-0A7C-274C-D93CAD84BD3B}"/>
              </a:ext>
            </a:extLst>
          </p:cNvPr>
          <p:cNvSpPr>
            <a:spLocks noGrp="1"/>
          </p:cNvSpPr>
          <p:nvPr>
            <p:ph type="title"/>
          </p:nvPr>
        </p:nvSpPr>
        <p:spPr/>
        <p:txBody>
          <a:bodyPr/>
          <a:lstStyle/>
          <a:p>
            <a:r>
              <a:rPr lang="en-IN" dirty="0"/>
              <a:t>Concluding Para…</a:t>
            </a:r>
          </a:p>
        </p:txBody>
      </p:sp>
      <p:sp>
        <p:nvSpPr>
          <p:cNvPr id="3" name="Content Placeholder 2">
            <a:extLst>
              <a:ext uri="{FF2B5EF4-FFF2-40B4-BE49-F238E27FC236}">
                <a16:creationId xmlns:a16="http://schemas.microsoft.com/office/drawing/2014/main" id="{453E587E-1589-99DF-A9F2-50AA34BAC862}"/>
              </a:ext>
            </a:extLst>
          </p:cNvPr>
          <p:cNvSpPr>
            <a:spLocks noGrp="1"/>
          </p:cNvSpPr>
          <p:nvPr>
            <p:ph idx="1"/>
          </p:nvPr>
        </p:nvSpPr>
        <p:spPr/>
        <p:txBody>
          <a:bodyPr>
            <a:normAutofit fontScale="92500" lnSpcReduction="10000"/>
          </a:bodyPr>
          <a:lstStyle/>
          <a:p>
            <a:pPr marL="0" indent="0">
              <a:buNone/>
            </a:pPr>
            <a:r>
              <a:rPr lang="en-US" dirty="0"/>
              <a:t>I’ve attached my resume so that you can review my education and experience. I hope to hear from you soon. Thank you very much for your time and consideration.</a:t>
            </a:r>
          </a:p>
          <a:p>
            <a:pPr marL="0" indent="0">
              <a:buNone/>
            </a:pPr>
            <a:endParaRPr lang="en-US" dirty="0"/>
          </a:p>
          <a:p>
            <a:pPr marL="0" indent="0">
              <a:buNone/>
            </a:pPr>
            <a:r>
              <a:rPr lang="en-US" dirty="0"/>
              <a:t>Respectfully,</a:t>
            </a:r>
          </a:p>
          <a:p>
            <a:pPr marL="0" indent="0">
              <a:buNone/>
            </a:pPr>
            <a:endParaRPr lang="en-US" dirty="0"/>
          </a:p>
          <a:p>
            <a:pPr marL="0" indent="0">
              <a:buNone/>
            </a:pPr>
            <a:r>
              <a:rPr lang="en-US" dirty="0"/>
              <a:t>Signature (hard copy letter)</a:t>
            </a:r>
          </a:p>
          <a:p>
            <a:pPr marL="0" indent="0">
              <a:buNone/>
            </a:pPr>
            <a:endParaRPr lang="en-US" dirty="0"/>
          </a:p>
          <a:p>
            <a:pPr marL="0" indent="0">
              <a:buNone/>
            </a:pPr>
            <a:r>
              <a:rPr lang="en-US" dirty="0"/>
              <a:t>Name of the  Applicant</a:t>
            </a:r>
            <a:endParaRPr lang="en-IN" dirty="0"/>
          </a:p>
        </p:txBody>
      </p:sp>
    </p:spTree>
    <p:extLst>
      <p:ext uri="{BB962C8B-B14F-4D97-AF65-F5344CB8AC3E}">
        <p14:creationId xmlns:p14="http://schemas.microsoft.com/office/powerpoint/2010/main" val="2697152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03D5D2C-7C84-4198-9D4A-019822D00B9D}"/>
              </a:ext>
            </a:extLst>
          </p:cNvPr>
          <p:cNvSpPr>
            <a:spLocks noGrp="1" noChangeArrowheads="1"/>
          </p:cNvSpPr>
          <p:nvPr>
            <p:ph type="title"/>
          </p:nvPr>
        </p:nvSpPr>
        <p:spPr/>
        <p:txBody>
          <a:bodyPr/>
          <a:lstStyle/>
          <a:p>
            <a:pPr eaLnBrk="1" hangingPunct="1">
              <a:defRPr/>
            </a:pPr>
            <a:r>
              <a:rPr lang="en-US" dirty="0"/>
              <a:t>What is an effective resume?</a:t>
            </a:r>
          </a:p>
        </p:txBody>
      </p:sp>
      <p:sp>
        <p:nvSpPr>
          <p:cNvPr id="7171" name="Rectangle 3">
            <a:extLst>
              <a:ext uri="{FF2B5EF4-FFF2-40B4-BE49-F238E27FC236}">
                <a16:creationId xmlns:a16="http://schemas.microsoft.com/office/drawing/2014/main" id="{FEF2A728-27FD-4773-875C-8A982B330B32}"/>
              </a:ext>
            </a:extLst>
          </p:cNvPr>
          <p:cNvSpPr>
            <a:spLocks noGrp="1" noChangeArrowheads="1"/>
          </p:cNvSpPr>
          <p:nvPr>
            <p:ph idx="1"/>
          </p:nvPr>
        </p:nvSpPr>
        <p:spPr>
          <a:xfrm>
            <a:off x="609600" y="1676400"/>
            <a:ext cx="10972800" cy="4419600"/>
          </a:xfrm>
        </p:spPr>
        <p:txBody>
          <a:bodyPr>
            <a:normAutofit lnSpcReduction="10000"/>
          </a:bodyPr>
          <a:lstStyle/>
          <a:p>
            <a:pPr eaLnBrk="1" hangingPunct="1">
              <a:defRPr/>
            </a:pPr>
            <a:r>
              <a:rPr lang="en-US" sz="2800" dirty="0"/>
              <a:t>Makes a first good impression.</a:t>
            </a:r>
          </a:p>
          <a:p>
            <a:pPr eaLnBrk="1" hangingPunct="1">
              <a:defRPr/>
            </a:pPr>
            <a:r>
              <a:rPr lang="en-US" sz="2800" dirty="0"/>
              <a:t>Addresses employer’s needs.</a:t>
            </a:r>
          </a:p>
          <a:p>
            <a:pPr eaLnBrk="1" hangingPunct="1">
              <a:defRPr/>
            </a:pPr>
            <a:r>
              <a:rPr lang="en-US" sz="2800" dirty="0"/>
              <a:t>Shows prospective employer how he/she will benefit.</a:t>
            </a:r>
          </a:p>
          <a:p>
            <a:pPr eaLnBrk="1" hangingPunct="1">
              <a:defRPr/>
            </a:pPr>
            <a:r>
              <a:rPr lang="en-US" sz="2800" dirty="0"/>
              <a:t>Is clear, concise, easy to read.</a:t>
            </a:r>
          </a:p>
          <a:p>
            <a:pPr eaLnBrk="1" hangingPunct="1">
              <a:defRPr/>
            </a:pPr>
            <a:r>
              <a:rPr lang="en-US" sz="2800" dirty="0"/>
              <a:t>Attractive presentation &amp; content.</a:t>
            </a:r>
          </a:p>
          <a:p>
            <a:pPr eaLnBrk="1" hangingPunct="1">
              <a:buFont typeface="Wingdings" panose="05000000000000000000" pitchFamily="2" charset="2"/>
              <a:buNone/>
              <a:defRPr/>
            </a:pPr>
            <a:r>
              <a:rPr lang="en-US" sz="2800" dirty="0"/>
              <a:t>     </a:t>
            </a:r>
          </a:p>
          <a:p>
            <a:pPr eaLnBrk="1" hangingPunct="1">
              <a:buFont typeface="Wingdings" panose="05000000000000000000" pitchFamily="2" charset="2"/>
              <a:buNone/>
              <a:defRPr/>
            </a:pPr>
            <a:r>
              <a:rPr lang="en-US" sz="2800" dirty="0"/>
              <a:t>      </a:t>
            </a:r>
          </a:p>
          <a:p>
            <a:pPr eaLnBrk="1" hangingPunct="1">
              <a:defRPr/>
            </a:pPr>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5C6F-6C78-C7AB-9CE9-0336B2367A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B28E18-AD37-F153-9E66-86C39DE55992}"/>
              </a:ext>
            </a:extLst>
          </p:cNvPr>
          <p:cNvSpPr>
            <a:spLocks noGrp="1"/>
          </p:cNvSpPr>
          <p:nvPr>
            <p:ph idx="1"/>
          </p:nvPr>
        </p:nvSpPr>
        <p:spPr/>
        <p:txBody>
          <a:bodyPr>
            <a:normAutofit lnSpcReduction="10000"/>
          </a:bodyPr>
          <a:lstStyle/>
          <a:p>
            <a:r>
              <a:rPr lang="en-US" dirty="0"/>
              <a:t> have enclosed my resume, detailed profile and a certificate of experience for your reference and review. I have also provided my contact information. Please feel free to contact me in case of any questions. I am looking forward to meeting with you in person for an interview.</a:t>
            </a:r>
          </a:p>
          <a:p>
            <a:endParaRPr lang="en-US" dirty="0"/>
          </a:p>
          <a:p>
            <a:r>
              <a:rPr lang="en-US" dirty="0"/>
              <a:t>Thank you for your time and consideration.</a:t>
            </a:r>
          </a:p>
          <a:p>
            <a:endParaRPr lang="en-US" dirty="0"/>
          </a:p>
          <a:p>
            <a:r>
              <a:rPr lang="en-US" dirty="0"/>
              <a:t>Yours sincerely,</a:t>
            </a:r>
            <a:endParaRPr lang="en-IN" dirty="0"/>
          </a:p>
        </p:txBody>
      </p:sp>
    </p:spTree>
    <p:extLst>
      <p:ext uri="{BB962C8B-B14F-4D97-AF65-F5344CB8AC3E}">
        <p14:creationId xmlns:p14="http://schemas.microsoft.com/office/powerpoint/2010/main" val="2625237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36A9-F323-F012-681A-682865D918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12131B-6C53-5064-B614-29DA6D22C55B}"/>
              </a:ext>
            </a:extLst>
          </p:cNvPr>
          <p:cNvSpPr>
            <a:spLocks noGrp="1"/>
          </p:cNvSpPr>
          <p:nvPr>
            <p:ph idx="1"/>
          </p:nvPr>
        </p:nvSpPr>
        <p:spPr/>
        <p:txBody>
          <a:bodyPr/>
          <a:lstStyle/>
          <a:p>
            <a:pPr>
              <a:lnSpc>
                <a:spcPct val="119000"/>
              </a:lnSpc>
              <a:spcAft>
                <a:spcPts val="800"/>
              </a:spcAft>
            </a:pPr>
            <a:r>
              <a:rPr lang="en-IN" dirty="0"/>
              <a:t>I’ve attached my resume, which further details, my skills and educational background. Please don’t hesitate to reach out if you have any questions about my background. I look forward to the opportunity to speak with you further; thank you for your time and consideration.</a:t>
            </a:r>
          </a:p>
          <a:p>
            <a:pPr>
              <a:lnSpc>
                <a:spcPct val="119000"/>
              </a:lnSpc>
              <a:spcAft>
                <a:spcPts val="800"/>
              </a:spcAft>
            </a:pPr>
            <a:r>
              <a:rPr lang="en-IN" dirty="0"/>
              <a:t>Sincerely,</a:t>
            </a:r>
          </a:p>
          <a:p>
            <a:endParaRPr lang="en-IN" sz="4400" dirty="0"/>
          </a:p>
        </p:txBody>
      </p:sp>
    </p:spTree>
    <p:extLst>
      <p:ext uri="{BB962C8B-B14F-4D97-AF65-F5344CB8AC3E}">
        <p14:creationId xmlns:p14="http://schemas.microsoft.com/office/powerpoint/2010/main" val="4259788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C3DD77-B50C-7C9F-3C10-49CC89163F02}"/>
              </a:ext>
            </a:extLst>
          </p:cNvPr>
          <p:cNvSpPr>
            <a:spLocks noGrp="1"/>
          </p:cNvSpPr>
          <p:nvPr>
            <p:ph idx="1"/>
          </p:nvPr>
        </p:nvSpPr>
        <p:spPr>
          <a:xfrm>
            <a:off x="609600" y="304800"/>
            <a:ext cx="10972800" cy="5791200"/>
          </a:xfrm>
        </p:spPr>
        <p:txBody>
          <a:bodyPr/>
          <a:lstStyle/>
          <a:p>
            <a:endParaRPr lang="en-US" sz="1400" dirty="0"/>
          </a:p>
          <a:p>
            <a:endParaRPr lang="en-US" sz="1400" dirty="0"/>
          </a:p>
          <a:p>
            <a:endParaRPr lang="en-US" sz="1400" dirty="0"/>
          </a:p>
          <a:p>
            <a:r>
              <a:rPr lang="en-US" sz="2400" dirty="0"/>
              <a:t>Subject: Application for ________ position</a:t>
            </a:r>
          </a:p>
          <a:p>
            <a:endParaRPr lang="en-US" sz="2400" dirty="0"/>
          </a:p>
          <a:p>
            <a:r>
              <a:rPr lang="en-US" sz="2400" dirty="0"/>
              <a:t>Dear </a:t>
            </a:r>
            <a:r>
              <a:rPr lang="en-US" sz="2400" dirty="0" err="1"/>
              <a:t>Mr</a:t>
            </a:r>
            <a:r>
              <a:rPr lang="en-US" sz="2400" dirty="0"/>
              <a:t>/</a:t>
            </a:r>
            <a:r>
              <a:rPr lang="en-US" sz="2400" dirty="0" err="1"/>
              <a:t>Ms</a:t>
            </a:r>
            <a:r>
              <a:rPr lang="en-US" sz="2400" dirty="0"/>
              <a:t>/</a:t>
            </a:r>
            <a:r>
              <a:rPr lang="en-US" sz="2400" dirty="0" err="1"/>
              <a:t>Mrs</a:t>
            </a:r>
            <a:r>
              <a:rPr lang="en-US" sz="2400" dirty="0"/>
              <a:t> (Manager’s Name)</a:t>
            </a:r>
          </a:p>
          <a:p>
            <a:endParaRPr lang="en-US" sz="2400" dirty="0"/>
          </a:p>
          <a:p>
            <a:r>
              <a:rPr lang="en-US" sz="2400" dirty="0"/>
              <a:t>My name is _______. I came across the recent opening for _______(job position) on LinkedIn and I believe that the role describes me perfectly. I have always been interested in the workspace that your organization is known to have in the market. I am seeking a challenging, competitive yet friendly environment and I truly believe that working at your organization will be an enriching experience.</a:t>
            </a:r>
          </a:p>
          <a:p>
            <a:endParaRPr lang="en-US" sz="1400" dirty="0"/>
          </a:p>
        </p:txBody>
      </p:sp>
    </p:spTree>
    <p:extLst>
      <p:ext uri="{BB962C8B-B14F-4D97-AF65-F5344CB8AC3E}">
        <p14:creationId xmlns:p14="http://schemas.microsoft.com/office/powerpoint/2010/main" val="3432106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C3DD77-B50C-7C9F-3C10-49CC89163F02}"/>
              </a:ext>
            </a:extLst>
          </p:cNvPr>
          <p:cNvSpPr>
            <a:spLocks noGrp="1"/>
          </p:cNvSpPr>
          <p:nvPr>
            <p:ph idx="1"/>
          </p:nvPr>
        </p:nvSpPr>
        <p:spPr>
          <a:xfrm>
            <a:off x="609600" y="304800"/>
            <a:ext cx="10972800" cy="5791200"/>
          </a:xfrm>
        </p:spPr>
        <p:txBody>
          <a:bodyPr>
            <a:normAutofit fontScale="92500" lnSpcReduction="20000"/>
          </a:bodyPr>
          <a:lstStyle/>
          <a:p>
            <a:endParaRPr lang="en-US" sz="1400" dirty="0"/>
          </a:p>
          <a:p>
            <a:r>
              <a:rPr lang="en-US" sz="2400" dirty="0"/>
              <a:t>I have studied ________ (course) at _______ (university/college name) and I have recently completed a 3-month internship at _______ where I was a part of _______ team. It helped me learn about the type of roles and responsibilities in the field of ______, the work ethics that need to be followed as well as deadlines that need to be adhered to. I possess excellent communication and team working skills.</a:t>
            </a:r>
          </a:p>
          <a:p>
            <a:endParaRPr lang="en-US" sz="2400" dirty="0"/>
          </a:p>
          <a:p>
            <a:r>
              <a:rPr lang="en-US" sz="2400" dirty="0"/>
              <a:t>I have attached my resume along with the cover letter which contains my educational and professional qualifications. I will give a call to your office the next week to know more about the job profile. You can also reach out to me at the contact details mentioned in the resume.</a:t>
            </a:r>
          </a:p>
          <a:p>
            <a:endParaRPr lang="en-US" sz="2400" dirty="0"/>
          </a:p>
          <a:p>
            <a:r>
              <a:rPr lang="en-US" sz="2400" dirty="0"/>
              <a:t>Sincerely, </a:t>
            </a:r>
          </a:p>
          <a:p>
            <a:endParaRPr lang="en-US" sz="2400" dirty="0"/>
          </a:p>
          <a:p>
            <a:r>
              <a:rPr lang="en-US" sz="2400" dirty="0"/>
              <a:t>Name</a:t>
            </a:r>
            <a:endParaRPr lang="en-IN" sz="2400" dirty="0"/>
          </a:p>
        </p:txBody>
      </p:sp>
    </p:spTree>
    <p:extLst>
      <p:ext uri="{BB962C8B-B14F-4D97-AF65-F5344CB8AC3E}">
        <p14:creationId xmlns:p14="http://schemas.microsoft.com/office/powerpoint/2010/main" val="1522467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97462145-ADC0-4BBC-86EB-2F3CB1B90E7A}"/>
              </a:ext>
            </a:extLst>
          </p:cNvPr>
          <p:cNvSpPr>
            <a:spLocks noGrp="1" noChangeArrowheads="1"/>
          </p:cNvSpPr>
          <p:nvPr>
            <p:ph idx="1"/>
          </p:nvPr>
        </p:nvSpPr>
        <p:spPr bwMode="auto">
          <a:xfrm>
            <a:off x="457200" y="329690"/>
            <a:ext cx="11658600" cy="619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buNone/>
            </a:pPr>
            <a:r>
              <a:rPr lang="en-US" altLang="en-US" dirty="0">
                <a:cs typeface="Times New Roman" panose="02020603050405020304" pitchFamily="18" charset="0"/>
              </a:rPr>
              <a:t>Dear Ms. Cummings: </a:t>
            </a:r>
          </a:p>
          <a:p>
            <a:pPr marL="0" indent="0">
              <a:buNone/>
            </a:pPr>
            <a:r>
              <a:rPr lang="en-US" altLang="en-US" dirty="0">
                <a:cs typeface="Times New Roman" panose="02020603050405020304" pitchFamily="18" charset="0"/>
              </a:rPr>
              <a:t>I am responding to your recent request in the </a:t>
            </a:r>
            <a:r>
              <a:rPr lang="en-US" altLang="en-US" i="1" dirty="0">
                <a:cs typeface="Times New Roman" panose="02020603050405020304" pitchFamily="18" charset="0"/>
              </a:rPr>
              <a:t>Arkansas Democratic-Gazette</a:t>
            </a:r>
            <a:r>
              <a:rPr lang="en-US" altLang="en-US" dirty="0">
                <a:cs typeface="Times New Roman" panose="02020603050405020304" pitchFamily="18" charset="0"/>
              </a:rPr>
              <a:t> for a Business Consultant. As you can see from my current background and educational experience, I am a qualified candidate for this position.</a:t>
            </a:r>
          </a:p>
          <a:p>
            <a:pPr marL="0" indent="0">
              <a:buNone/>
            </a:pPr>
            <a:r>
              <a:rPr lang="en-US" altLang="en-US" dirty="0">
                <a:cs typeface="Times New Roman" panose="02020603050405020304" pitchFamily="18" charset="0"/>
              </a:rPr>
              <a:t>Currently, I am a faculty member in the Department of Management and Aviation Science at Henderson State University.  I am also engaged in several temporary assignments involving the installation, conversion, and maintenance of automated accounting systems, troubleshooting, and training.  I have working knowledge of, and have taught several applications and operating systems.  This includes, but is not limited to, the use of electronic spreadsheets (1-2-3, Excel, Quattro, etc.), and word processing and accounting (Peachtree, </a:t>
            </a:r>
            <a:r>
              <a:rPr lang="en-US" altLang="en-US" dirty="0" err="1">
                <a:cs typeface="Times New Roman" panose="02020603050405020304" pitchFamily="18" charset="0"/>
              </a:rPr>
              <a:t>AccPac</a:t>
            </a:r>
            <a:r>
              <a:rPr lang="en-US" altLang="en-US" dirty="0">
                <a:cs typeface="Times New Roman" panose="02020603050405020304" pitchFamily="18" charset="0"/>
              </a:rPr>
              <a:t>, Great Plains, MYOB, Quicken, </a:t>
            </a:r>
            <a:r>
              <a:rPr lang="en-US" altLang="en-US" dirty="0" err="1">
                <a:cs typeface="Times New Roman" panose="02020603050405020304" pitchFamily="18" charset="0"/>
              </a:rPr>
              <a:t>Quickbooks</a:t>
            </a:r>
            <a:r>
              <a:rPr lang="en-US" altLang="en-US" dirty="0">
                <a:cs typeface="Times New Roman" panose="02020603050405020304" pitchFamily="18" charset="0"/>
              </a:rPr>
              <a:t>, One-Write Plus, etc.) in Windows, Mac, and traditional DOS (IBM/PC) environments.</a:t>
            </a:r>
          </a:p>
          <a:p>
            <a:pPr marL="0" indent="0">
              <a:buNone/>
            </a:pPr>
            <a:endParaRPr lang="en-US" altLang="en-US" dirty="0">
              <a:cs typeface="Times New Roman" panose="02020603050405020304" pitchFamily="18" charset="0"/>
            </a:endParaRPr>
          </a:p>
        </p:txBody>
      </p:sp>
    </p:spTree>
    <p:extLst>
      <p:ext uri="{BB962C8B-B14F-4D97-AF65-F5344CB8AC3E}">
        <p14:creationId xmlns:p14="http://schemas.microsoft.com/office/powerpoint/2010/main" val="2543491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97462145-ADC0-4BBC-86EB-2F3CB1B90E7A}"/>
              </a:ext>
            </a:extLst>
          </p:cNvPr>
          <p:cNvSpPr>
            <a:spLocks noGrp="1" noChangeArrowheads="1"/>
          </p:cNvSpPr>
          <p:nvPr>
            <p:ph idx="1"/>
          </p:nvPr>
        </p:nvSpPr>
        <p:spPr bwMode="auto">
          <a:xfrm>
            <a:off x="381000" y="237357"/>
            <a:ext cx="11658600" cy="585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buNone/>
            </a:pPr>
            <a:r>
              <a:rPr lang="en-US" altLang="en-US" sz="2800" dirty="0">
                <a:cs typeface="Times New Roman" panose="02020603050405020304" pitchFamily="18" charset="0"/>
              </a:rPr>
              <a:t>In strategic market development, the ability to assess customer needs relative to overall market conditions and to respond to them rapidly is critical for successful business development.  Let me provide you with innovative approaches to getting the job done based on action, not words.</a:t>
            </a:r>
          </a:p>
          <a:p>
            <a:pPr marL="0" indent="0">
              <a:buNone/>
            </a:pPr>
            <a:endParaRPr lang="en-US" altLang="en-US" sz="2800" dirty="0">
              <a:cs typeface="Times New Roman" panose="02020603050405020304" pitchFamily="18" charset="0"/>
            </a:endParaRPr>
          </a:p>
          <a:p>
            <a:pPr marL="0" indent="0">
              <a:buNone/>
            </a:pPr>
            <a:r>
              <a:rPr lang="en-US" altLang="en-US" sz="2800" dirty="0">
                <a:cs typeface="Times New Roman" panose="02020603050405020304" pitchFamily="18" charset="0"/>
              </a:rPr>
              <a:t>I would like the opportunity to help you increase your value-added services and profitability.  I look forward to discussing this further.</a:t>
            </a:r>
          </a:p>
          <a:p>
            <a:pPr marL="0" indent="0">
              <a:buNone/>
            </a:pPr>
            <a:r>
              <a:rPr lang="en-US" altLang="en-US" sz="2800" dirty="0">
                <a:cs typeface="Times New Roman" panose="02020603050405020304" pitchFamily="18" charset="0"/>
              </a:rPr>
              <a:t>Sincerely,</a:t>
            </a:r>
          </a:p>
          <a:p>
            <a:pPr marL="0" indent="0">
              <a:buNone/>
            </a:pPr>
            <a:r>
              <a:rPr lang="en-US" altLang="en-US" sz="2800" dirty="0">
                <a:cs typeface="Times New Roman" panose="02020603050405020304" pitchFamily="18" charset="0"/>
              </a:rPr>
              <a:t>John Balance</a:t>
            </a:r>
          </a:p>
          <a:p>
            <a:pPr marL="0" indent="0">
              <a:buNone/>
            </a:pPr>
            <a:r>
              <a:rPr lang="en-US" altLang="en-US" sz="2800" dirty="0">
                <a:cs typeface="Times New Roman" panose="02020603050405020304" pitchFamily="18" charset="0"/>
              </a:rPr>
              <a:t>Enc. resume</a:t>
            </a:r>
            <a:r>
              <a:rPr lang="en-US" altLang="en-US" sz="2800" dirty="0"/>
              <a:t> </a:t>
            </a:r>
          </a:p>
        </p:txBody>
      </p:sp>
    </p:spTree>
    <p:extLst>
      <p:ext uri="{BB962C8B-B14F-4D97-AF65-F5344CB8AC3E}">
        <p14:creationId xmlns:p14="http://schemas.microsoft.com/office/powerpoint/2010/main" val="1349964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A28F45-7032-F4CC-61F0-DF871A8751DB}"/>
              </a:ext>
            </a:extLst>
          </p:cNvPr>
          <p:cNvSpPr>
            <a:spLocks noGrp="1"/>
          </p:cNvSpPr>
          <p:nvPr>
            <p:ph idx="1"/>
          </p:nvPr>
        </p:nvSpPr>
        <p:spPr>
          <a:xfrm>
            <a:off x="609600" y="152400"/>
            <a:ext cx="10972800" cy="5943600"/>
          </a:xfrm>
        </p:spPr>
        <p:txBody>
          <a:bodyPr>
            <a:normAutofit lnSpcReduction="10000"/>
          </a:bodyPr>
          <a:lstStyle/>
          <a:p>
            <a:pPr algn="l"/>
            <a:r>
              <a:rPr lang="en-US" sz="2400" b="0" i="0" dirty="0">
                <a:effectLst/>
                <a:latin typeface="roboto" panose="02000000000000000000" pitchFamily="2" charset="0"/>
              </a:rPr>
              <a:t>Mr. Kapoor</a:t>
            </a:r>
            <a:br>
              <a:rPr lang="en-US" sz="2400" b="0" i="0" dirty="0">
                <a:effectLst/>
                <a:latin typeface="roboto" panose="02000000000000000000" pitchFamily="2" charset="0"/>
              </a:rPr>
            </a:br>
            <a:r>
              <a:rPr lang="en-US" sz="2400" b="0" i="0" dirty="0" err="1">
                <a:effectLst/>
                <a:latin typeface="roboto" panose="02000000000000000000" pitchFamily="2" charset="0"/>
              </a:rPr>
              <a:t>Brainside</a:t>
            </a:r>
            <a:r>
              <a:rPr lang="en-US" sz="2400" b="0" i="0" dirty="0">
                <a:effectLst/>
                <a:latin typeface="roboto" panose="02000000000000000000" pitchFamily="2" charset="0"/>
              </a:rPr>
              <a:t> </a:t>
            </a:r>
            <a:br>
              <a:rPr lang="en-US" sz="2400" b="0" i="0" dirty="0">
                <a:effectLst/>
                <a:latin typeface="roboto" panose="02000000000000000000" pitchFamily="2" charset="0"/>
              </a:rPr>
            </a:br>
            <a:r>
              <a:rPr lang="en-US" sz="2400" b="0" i="0" dirty="0">
                <a:effectLst/>
                <a:latin typeface="roboto" panose="02000000000000000000" pitchFamily="2" charset="0"/>
              </a:rPr>
              <a:t>Link Road, Andheri, Mumbai,-400053</a:t>
            </a:r>
            <a:br>
              <a:rPr lang="en-US" sz="2400" b="0" i="0" dirty="0">
                <a:effectLst/>
                <a:latin typeface="roboto" panose="02000000000000000000" pitchFamily="2" charset="0"/>
              </a:rPr>
            </a:br>
            <a:r>
              <a:rPr lang="en-US" sz="2400" b="0" i="0" dirty="0">
                <a:effectLst/>
                <a:latin typeface="roboto" panose="02000000000000000000" pitchFamily="2" charset="0"/>
              </a:rPr>
              <a:t>(xxx)</a:t>
            </a:r>
            <a:r>
              <a:rPr lang="en-US" sz="2400" b="0" i="0" dirty="0" err="1">
                <a:effectLst/>
                <a:latin typeface="roboto" panose="02000000000000000000" pitchFamily="2" charset="0"/>
              </a:rPr>
              <a:t>xxxxxxx</a:t>
            </a:r>
            <a:br>
              <a:rPr lang="en-US" sz="2400" b="0" i="0" dirty="0">
                <a:effectLst/>
                <a:latin typeface="roboto" panose="02000000000000000000" pitchFamily="2" charset="0"/>
              </a:rPr>
            </a:br>
            <a:r>
              <a:rPr lang="en-US" sz="2400" b="0" i="0" dirty="0">
                <a:effectLst/>
                <a:latin typeface="roboto" panose="02000000000000000000" pitchFamily="2" charset="0"/>
                <a:hlinkClick r:id="rId2"/>
              </a:rPr>
              <a:t>recruiter@gmail.com</a:t>
            </a:r>
            <a:endParaRPr lang="en-US" sz="2400" b="0" i="0" dirty="0">
              <a:effectLst/>
              <a:latin typeface="roboto" panose="02000000000000000000" pitchFamily="2" charset="0"/>
            </a:endParaRPr>
          </a:p>
          <a:p>
            <a:pPr marL="0" indent="0" algn="l">
              <a:buNone/>
            </a:pPr>
            <a:endParaRPr lang="en-US" sz="2400" b="0" i="0" dirty="0">
              <a:effectLst/>
              <a:latin typeface="roboto" panose="02000000000000000000" pitchFamily="2" charset="0"/>
            </a:endParaRPr>
          </a:p>
          <a:p>
            <a:pPr algn="l"/>
            <a:r>
              <a:rPr lang="en-US" sz="2400" b="1" i="0" dirty="0">
                <a:effectLst/>
                <a:latin typeface="roboto" panose="02000000000000000000" pitchFamily="2" charset="0"/>
              </a:rPr>
              <a:t>Subject: Application for the Counselor Position at </a:t>
            </a:r>
            <a:r>
              <a:rPr lang="en-US" sz="2400" b="1" i="0" dirty="0" err="1">
                <a:effectLst/>
                <a:latin typeface="roboto" panose="02000000000000000000" pitchFamily="2" charset="0"/>
              </a:rPr>
              <a:t>Brainside</a:t>
            </a:r>
            <a:endParaRPr lang="en-US" sz="2400" b="1" i="0" dirty="0">
              <a:effectLst/>
              <a:latin typeface="roboto" panose="02000000000000000000" pitchFamily="2" charset="0"/>
            </a:endParaRPr>
          </a:p>
          <a:p>
            <a:pPr marL="0" indent="0" algn="l">
              <a:buNone/>
            </a:pPr>
            <a:endParaRPr lang="en-US" sz="2400" dirty="0">
              <a:effectLst/>
              <a:latin typeface="roboto" panose="02000000000000000000" pitchFamily="2" charset="0"/>
            </a:endParaRPr>
          </a:p>
          <a:p>
            <a:pPr marL="0" indent="0" algn="l">
              <a:buNone/>
            </a:pPr>
            <a:r>
              <a:rPr lang="en-IN" sz="2400" dirty="0">
                <a:effectLst/>
                <a:latin typeface="roboto" panose="02000000000000000000" pitchFamily="2" charset="0"/>
              </a:rPr>
              <a:t>Dear Recruiter’s Name,</a:t>
            </a:r>
            <a:br>
              <a:rPr lang="en-IN" sz="1400" dirty="0"/>
            </a:br>
            <a:br>
              <a:rPr lang="en-US" sz="2400" b="0" i="0" dirty="0">
                <a:effectLst/>
                <a:latin typeface="roboto" panose="02000000000000000000" pitchFamily="2" charset="0"/>
              </a:rPr>
            </a:br>
            <a:r>
              <a:rPr lang="en-US" sz="2400" b="0" i="0" dirty="0">
                <a:effectLst/>
                <a:latin typeface="roboto" panose="02000000000000000000" pitchFamily="2" charset="0"/>
              </a:rPr>
              <a:t>I am excited to write this letter about the job opening as a counsellor at </a:t>
            </a:r>
            <a:r>
              <a:rPr lang="en-US" sz="2400" b="0" i="0" dirty="0" err="1">
                <a:effectLst/>
                <a:latin typeface="roboto" panose="02000000000000000000" pitchFamily="2" charset="0"/>
              </a:rPr>
              <a:t>Brainside</a:t>
            </a:r>
            <a:r>
              <a:rPr lang="en-US" sz="2400" b="0" i="0" dirty="0">
                <a:effectLst/>
                <a:latin typeface="roboto" panose="02000000000000000000" pitchFamily="2" charset="0"/>
              </a:rPr>
              <a:t>. I chanced upon your company’s opening on LinkedIn and upon reading the required qualities, I certainly believe I meet those requisite skills. </a:t>
            </a:r>
          </a:p>
          <a:p>
            <a:endParaRPr lang="en-IN" sz="2400" dirty="0"/>
          </a:p>
        </p:txBody>
      </p:sp>
    </p:spTree>
    <p:extLst>
      <p:ext uri="{BB962C8B-B14F-4D97-AF65-F5344CB8AC3E}">
        <p14:creationId xmlns:p14="http://schemas.microsoft.com/office/powerpoint/2010/main" val="3804575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2C800F-C4F4-1A28-0EB0-6D6CBB3CE7CB}"/>
              </a:ext>
            </a:extLst>
          </p:cNvPr>
          <p:cNvSpPr>
            <a:spLocks noGrp="1"/>
          </p:cNvSpPr>
          <p:nvPr>
            <p:ph idx="1"/>
          </p:nvPr>
        </p:nvSpPr>
        <p:spPr>
          <a:xfrm>
            <a:off x="609600" y="381000"/>
            <a:ext cx="10972800" cy="5715000"/>
          </a:xfrm>
        </p:spPr>
        <p:txBody>
          <a:bodyPr>
            <a:normAutofit fontScale="92500"/>
          </a:bodyPr>
          <a:lstStyle/>
          <a:p>
            <a:pPr algn="l"/>
            <a:endParaRPr lang="en-US" sz="2400" b="0" i="0" dirty="0">
              <a:effectLst/>
              <a:latin typeface="roboto" panose="02000000000000000000" pitchFamily="2" charset="0"/>
            </a:endParaRPr>
          </a:p>
          <a:p>
            <a:pPr algn="l"/>
            <a:r>
              <a:rPr lang="en-US" sz="2800" b="0" i="0" dirty="0">
                <a:effectLst/>
                <a:latin typeface="roboto" panose="02000000000000000000" pitchFamily="2" charset="0"/>
              </a:rPr>
              <a:t>I have completed my </a:t>
            </a:r>
            <a:r>
              <a:rPr lang="en-US" sz="2800" b="1" i="0" u="none" strike="noStrike" dirty="0">
                <a:effectLst/>
                <a:latin typeface="roboto" panose="02000000000000000000" pitchFamily="2" charset="0"/>
                <a:hlinkClick r:id="rId2">
                  <a:extLst>
                    <a:ext uri="{A12FA001-AC4F-418D-AE19-62706E023703}">
                      <ahyp:hlinkClr xmlns:ahyp="http://schemas.microsoft.com/office/drawing/2018/hyperlinkcolor" val="tx"/>
                    </a:ext>
                  </a:extLst>
                </a:hlinkClick>
              </a:rPr>
              <a:t>M.A in Psychology</a:t>
            </a:r>
            <a:r>
              <a:rPr lang="en-US" sz="2800" b="0" i="0" dirty="0">
                <a:effectLst/>
                <a:latin typeface="roboto" panose="02000000000000000000" pitchFamily="2" charset="0"/>
              </a:rPr>
              <a:t> from KC College, Mumbai, and have also completed various certificate courses in REBT and CBT which add to my field of expertise. I hold a CGPA of 7.0 and have maintained above-average scores consistently throughout my master’. Being passionate about my subject, I also invested considerable time in assisting senior </a:t>
            </a:r>
            <a:r>
              <a:rPr lang="en-US" sz="2800" b="1" i="0" u="none" strike="noStrike" dirty="0">
                <a:effectLst/>
                <a:latin typeface="roboto" panose="02000000000000000000" pitchFamily="2" charset="0"/>
                <a:hlinkClick r:id="rId3">
                  <a:extLst>
                    <a:ext uri="{A12FA001-AC4F-418D-AE19-62706E023703}">
                      <ahyp:hlinkClr xmlns:ahyp="http://schemas.microsoft.com/office/drawing/2018/hyperlinkcolor" val="tx"/>
                    </a:ext>
                  </a:extLst>
                </a:hlinkClick>
              </a:rPr>
              <a:t>psychologists </a:t>
            </a:r>
            <a:r>
              <a:rPr lang="en-US" sz="2800" b="0" i="0" dirty="0">
                <a:effectLst/>
                <a:latin typeface="roboto" panose="02000000000000000000" pitchFamily="2" charset="0"/>
              </a:rPr>
              <a:t>and learning from them at every step. </a:t>
            </a:r>
          </a:p>
          <a:p>
            <a:pPr marL="0" indent="0" algn="l">
              <a:buNone/>
            </a:pPr>
            <a:endParaRPr lang="en-US" sz="2800" b="0" i="0" dirty="0">
              <a:effectLst/>
              <a:latin typeface="roboto" panose="02000000000000000000" pitchFamily="2" charset="0"/>
            </a:endParaRPr>
          </a:p>
          <a:p>
            <a:pPr algn="l"/>
            <a:r>
              <a:rPr lang="en-US" sz="2800" b="0" i="0" dirty="0">
                <a:effectLst/>
                <a:latin typeface="roboto" panose="02000000000000000000" pitchFamily="2" charset="0"/>
              </a:rPr>
              <a:t>I have also attached my resume and certainly believe that my skills and education qualifications make me fit for the position of counsellor. I assure you that I’ll put my best foot forward and conform with the team.</a:t>
            </a:r>
          </a:p>
          <a:p>
            <a:endParaRPr lang="en-IN" sz="2400" dirty="0"/>
          </a:p>
        </p:txBody>
      </p:sp>
    </p:spTree>
    <p:extLst>
      <p:ext uri="{BB962C8B-B14F-4D97-AF65-F5344CB8AC3E}">
        <p14:creationId xmlns:p14="http://schemas.microsoft.com/office/powerpoint/2010/main" val="2814012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2C800F-C4F4-1A28-0EB0-6D6CBB3CE7CB}"/>
              </a:ext>
            </a:extLst>
          </p:cNvPr>
          <p:cNvSpPr>
            <a:spLocks noGrp="1"/>
          </p:cNvSpPr>
          <p:nvPr>
            <p:ph idx="1"/>
          </p:nvPr>
        </p:nvSpPr>
        <p:spPr>
          <a:xfrm>
            <a:off x="609600" y="381000"/>
            <a:ext cx="10972800" cy="5715000"/>
          </a:xfrm>
        </p:spPr>
        <p:txBody>
          <a:bodyPr/>
          <a:lstStyle/>
          <a:p>
            <a:pPr algn="l"/>
            <a:endParaRPr lang="en-US" sz="4400" b="0" i="0" dirty="0">
              <a:effectLst/>
              <a:latin typeface="roboto" panose="02000000000000000000" pitchFamily="2" charset="0"/>
            </a:endParaRPr>
          </a:p>
          <a:p>
            <a:pPr algn="l"/>
            <a:r>
              <a:rPr lang="en-US" sz="2800" b="0" i="0" dirty="0">
                <a:effectLst/>
                <a:latin typeface="roboto" panose="02000000000000000000" pitchFamily="2" charset="0"/>
              </a:rPr>
              <a:t>I’m grateful for this opportunity and waiting in anticipation for discussing the position in detail. My contact details are mentioned above for your reference.</a:t>
            </a:r>
          </a:p>
          <a:p>
            <a:pPr algn="l"/>
            <a:r>
              <a:rPr lang="en-US" sz="2800" b="0" i="0" dirty="0">
                <a:effectLst/>
                <a:latin typeface="roboto" panose="02000000000000000000" pitchFamily="2" charset="0"/>
              </a:rPr>
              <a:t>Thank you. </a:t>
            </a:r>
          </a:p>
          <a:p>
            <a:pPr algn="l"/>
            <a:endParaRPr lang="en-US" sz="2800" dirty="0">
              <a:effectLst/>
              <a:latin typeface="roboto" panose="02000000000000000000" pitchFamily="2" charset="0"/>
            </a:endParaRPr>
          </a:p>
          <a:p>
            <a:pPr marL="0" indent="0" algn="l">
              <a:buNone/>
            </a:pPr>
            <a:br>
              <a:rPr lang="en-US" sz="2800" b="0" i="0" dirty="0">
                <a:effectLst/>
                <a:latin typeface="roboto" panose="02000000000000000000" pitchFamily="2" charset="0"/>
              </a:rPr>
            </a:br>
            <a:r>
              <a:rPr lang="en-US" sz="2800" b="0" i="0" dirty="0">
                <a:effectLst/>
                <a:latin typeface="roboto" panose="02000000000000000000" pitchFamily="2" charset="0"/>
              </a:rPr>
              <a:t>Respectfully,</a:t>
            </a:r>
            <a:br>
              <a:rPr lang="en-US" sz="2800" b="0" i="0" dirty="0">
                <a:effectLst/>
                <a:latin typeface="roboto" panose="02000000000000000000" pitchFamily="2" charset="0"/>
              </a:rPr>
            </a:br>
            <a:r>
              <a:rPr lang="en-US" sz="2800" b="0" i="0" dirty="0">
                <a:effectLst/>
                <a:latin typeface="roboto" panose="02000000000000000000" pitchFamily="2" charset="0"/>
              </a:rPr>
              <a:t>Rishi Sharma</a:t>
            </a:r>
          </a:p>
          <a:p>
            <a:endParaRPr lang="en-IN" sz="2400" dirty="0"/>
          </a:p>
        </p:txBody>
      </p:sp>
    </p:spTree>
    <p:extLst>
      <p:ext uri="{BB962C8B-B14F-4D97-AF65-F5344CB8AC3E}">
        <p14:creationId xmlns:p14="http://schemas.microsoft.com/office/powerpoint/2010/main" val="2552636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FE8B2D-F4DB-2251-7BBF-9A95A73CE542}"/>
              </a:ext>
            </a:extLst>
          </p:cNvPr>
          <p:cNvSpPr txBox="1"/>
          <p:nvPr/>
        </p:nvSpPr>
        <p:spPr>
          <a:xfrm>
            <a:off x="914400" y="1174217"/>
            <a:ext cx="10515600" cy="3693319"/>
          </a:xfrm>
          <a:prstGeom prst="rect">
            <a:avLst/>
          </a:prstGeom>
          <a:noFill/>
        </p:spPr>
        <p:txBody>
          <a:bodyPr wrap="square">
            <a:spAutoFit/>
          </a:bodyPr>
          <a:lstStyle/>
          <a:p>
            <a:r>
              <a:rPr lang="en-US" dirty="0"/>
              <a:t>Anne Galindo</a:t>
            </a:r>
          </a:p>
          <a:p>
            <a:r>
              <a:rPr lang="en-US" dirty="0"/>
              <a:t>123-456-7890</a:t>
            </a:r>
          </a:p>
          <a:p>
            <a:r>
              <a:rPr lang="en-US" dirty="0"/>
              <a:t>anne.smith@email.com</a:t>
            </a:r>
          </a:p>
          <a:p>
            <a:endParaRPr lang="en-US" dirty="0"/>
          </a:p>
          <a:p>
            <a:r>
              <a:rPr lang="en-US" dirty="0"/>
              <a:t>January 23, 2021</a:t>
            </a:r>
          </a:p>
          <a:p>
            <a:endParaRPr lang="en-US" dirty="0"/>
          </a:p>
          <a:p>
            <a:r>
              <a:rPr lang="en-US" dirty="0"/>
              <a:t>Dear Hiring Manager,</a:t>
            </a:r>
          </a:p>
          <a:p>
            <a:endParaRPr lang="en-US" dirty="0"/>
          </a:p>
          <a:p>
            <a:r>
              <a:rPr lang="en-US" dirty="0"/>
              <a:t>I’m excited to be applying for the web developer position at [Company Name]. I’ve been programming websites and using CSS to create user-friendly experiences since I was in middle school, so it’s always been a passion of mine. I’ve also been intrigued by your company ever since it won Most Innovative at the National Web Development Awards two years ago. I strive to stay on the cutting-edge of web design and development, so when I saw this job posting, I knew I had to apply.</a:t>
            </a:r>
            <a:endParaRPr lang="en-IN" dirty="0"/>
          </a:p>
        </p:txBody>
      </p:sp>
    </p:spTree>
    <p:extLst>
      <p:ext uri="{BB962C8B-B14F-4D97-AF65-F5344CB8AC3E}">
        <p14:creationId xmlns:p14="http://schemas.microsoft.com/office/powerpoint/2010/main" val="105312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2795356-E3BA-4490-8112-1E8F725447F2}"/>
              </a:ext>
            </a:extLst>
          </p:cNvPr>
          <p:cNvSpPr>
            <a:spLocks noGrp="1" noChangeArrowheads="1"/>
          </p:cNvSpPr>
          <p:nvPr>
            <p:ph type="title"/>
          </p:nvPr>
        </p:nvSpPr>
        <p:spPr/>
        <p:txBody>
          <a:bodyPr/>
          <a:lstStyle/>
          <a:p>
            <a:pPr algn="l" eaLnBrk="1" hangingPunct="1">
              <a:defRPr/>
            </a:pPr>
            <a:r>
              <a:rPr lang="en-US" dirty="0"/>
              <a:t>What to include in a resume?</a:t>
            </a:r>
          </a:p>
        </p:txBody>
      </p:sp>
      <p:sp>
        <p:nvSpPr>
          <p:cNvPr id="8195" name="Rectangle 3">
            <a:extLst>
              <a:ext uri="{FF2B5EF4-FFF2-40B4-BE49-F238E27FC236}">
                <a16:creationId xmlns:a16="http://schemas.microsoft.com/office/drawing/2014/main" id="{F1998873-8349-402F-8AF0-7DCB4DD99C01}"/>
              </a:ext>
            </a:extLst>
          </p:cNvPr>
          <p:cNvSpPr>
            <a:spLocks noGrp="1" noChangeArrowheads="1"/>
          </p:cNvSpPr>
          <p:nvPr>
            <p:ph idx="1"/>
          </p:nvPr>
        </p:nvSpPr>
        <p:spPr>
          <a:xfrm>
            <a:off x="762000" y="2209800"/>
            <a:ext cx="10820400" cy="3581400"/>
          </a:xfrm>
        </p:spPr>
        <p:txBody>
          <a:bodyPr>
            <a:normAutofit/>
          </a:bodyPr>
          <a:lstStyle/>
          <a:p>
            <a:pPr>
              <a:defRPr/>
            </a:pPr>
            <a:r>
              <a:rPr lang="en-US" dirty="0"/>
              <a:t>Contact information - It's important to include your name, telephone number, address and email address at the top of your resume. Doing this ensures hiring managers and recruiters can easily locate your information so they can contact you. </a:t>
            </a:r>
          </a:p>
          <a:p>
            <a:pPr>
              <a:defRPr/>
            </a:pPr>
            <a:r>
              <a:rPr lang="en-US" dirty="0"/>
              <a:t>Professional summary-This is a short summary of your professional experiences, skills and goals that you may write to reflect the job to which you’re applying. A professional summary is typically two to three sentences long.</a:t>
            </a:r>
          </a:p>
          <a:p>
            <a:pPr>
              <a:defRPr/>
            </a:pPr>
            <a:r>
              <a:rPr lang="en-US" dirty="0"/>
              <a:t>Education- You can include the degrees you earn in reverse chronological order. Be sure to include the name of the school, the location and the date you graduated from the program.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AC08D-42E1-CCA9-8F8B-6587AF7613C2}"/>
              </a:ext>
            </a:extLst>
          </p:cNvPr>
          <p:cNvSpPr txBox="1"/>
          <p:nvPr/>
        </p:nvSpPr>
        <p:spPr>
          <a:xfrm>
            <a:off x="762000" y="1174217"/>
            <a:ext cx="10287000" cy="3139321"/>
          </a:xfrm>
          <a:prstGeom prst="rect">
            <a:avLst/>
          </a:prstGeom>
          <a:noFill/>
        </p:spPr>
        <p:txBody>
          <a:bodyPr wrap="square">
            <a:spAutoFit/>
          </a:bodyPr>
          <a:lstStyle/>
          <a:p>
            <a:r>
              <a:rPr lang="en-US" dirty="0"/>
              <a:t>During my previous role at [Company Name], I built a website completely from scratch for a recently rebranded business, both ahead of schedule and within budget. I started by gathering requirements from my clients and holding a focus group to perform user research. My favorite part about web design is building a solution that impresses the client and meets the needs of users and customers.</a:t>
            </a:r>
          </a:p>
          <a:p>
            <a:endParaRPr lang="en-US" dirty="0"/>
          </a:p>
          <a:p>
            <a:r>
              <a:rPr lang="en-US" dirty="0"/>
              <a:t>My new website was responsive, lightning-fast, and included the latest e-commerce features. After launch, I continued to lead optimization efforts. Through A/B testing, I improved the click-through rate by 10% and reduced the bounce rate on the website’s landing page by 35%. As your web developer, I would bring these skills to develop websites that exceed the expectations of clients and customers and drive real business results.</a:t>
            </a:r>
          </a:p>
          <a:p>
            <a:endParaRPr lang="en-IN" dirty="0"/>
          </a:p>
        </p:txBody>
      </p:sp>
    </p:spTree>
    <p:extLst>
      <p:ext uri="{BB962C8B-B14F-4D97-AF65-F5344CB8AC3E}">
        <p14:creationId xmlns:p14="http://schemas.microsoft.com/office/powerpoint/2010/main" val="3888759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4CD9F8-8E3F-A8AB-09E7-95801A71E074}"/>
              </a:ext>
            </a:extLst>
          </p:cNvPr>
          <p:cNvSpPr txBox="1"/>
          <p:nvPr/>
        </p:nvSpPr>
        <p:spPr>
          <a:xfrm>
            <a:off x="990600" y="1312716"/>
            <a:ext cx="10439400" cy="3416320"/>
          </a:xfrm>
          <a:prstGeom prst="rect">
            <a:avLst/>
          </a:prstGeom>
          <a:noFill/>
        </p:spPr>
        <p:txBody>
          <a:bodyPr wrap="square">
            <a:spAutoFit/>
          </a:bodyPr>
          <a:lstStyle/>
          <a:p>
            <a:r>
              <a:rPr lang="en-US" dirty="0"/>
              <a:t>One of the factors that attracted me to this role is that [Company Name] values giving back to the community. In my spare time, I run free web development workshops for at-risk youths. In these workshops, I teach them the basics of HTML/CSS and JavaScript and serve as a mentor. As I grow in my career, applying my skills to help others and make an impact on the world becomes more important—I believe this role would give me that opportunity.</a:t>
            </a:r>
          </a:p>
          <a:p>
            <a:endParaRPr lang="en-US" dirty="0"/>
          </a:p>
          <a:p>
            <a:r>
              <a:rPr lang="en-US" dirty="0"/>
              <a:t>Thank you for your consideration and time. I look forward to learning more details about the position and company.</a:t>
            </a:r>
          </a:p>
          <a:p>
            <a:endParaRPr lang="en-US" dirty="0"/>
          </a:p>
          <a:p>
            <a:r>
              <a:rPr lang="en-US" dirty="0"/>
              <a:t>Sincerely,</a:t>
            </a:r>
          </a:p>
          <a:p>
            <a:endParaRPr lang="en-US" dirty="0"/>
          </a:p>
          <a:p>
            <a:r>
              <a:rPr lang="en-US" dirty="0"/>
              <a:t>Anne Galindo</a:t>
            </a:r>
            <a:endParaRPr lang="en-IN" dirty="0"/>
          </a:p>
        </p:txBody>
      </p:sp>
    </p:spTree>
    <p:extLst>
      <p:ext uri="{BB962C8B-B14F-4D97-AF65-F5344CB8AC3E}">
        <p14:creationId xmlns:p14="http://schemas.microsoft.com/office/powerpoint/2010/main" val="276808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697D-470D-6B39-BDD1-3ABBCFE1EA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E954C3-099A-F3D4-87E1-FB1A03CF7353}"/>
              </a:ext>
            </a:extLst>
          </p:cNvPr>
          <p:cNvSpPr>
            <a:spLocks noGrp="1"/>
          </p:cNvSpPr>
          <p:nvPr>
            <p:ph idx="1"/>
          </p:nvPr>
        </p:nvSpPr>
        <p:spPr/>
        <p:txBody>
          <a:bodyPr/>
          <a:lstStyle/>
          <a:p>
            <a:r>
              <a:rPr lang="en-US" dirty="0"/>
              <a:t>Work experience- List your work experience in reverse-chronological order. This section includes your current and former jobs, internships or volunteer work. List each position along with the name of the company and your dates of employment. Underneath each position, you may list your tasks, accomplishments, duties or skills gained in the position.</a:t>
            </a:r>
          </a:p>
          <a:p>
            <a:r>
              <a:rPr lang="en-US" dirty="0"/>
              <a:t>Skills- This portion of your resume includes hard and soft skills that are relevant to the job for which you’re applying. This may include hard skills like computer programs in which you’re proficient, or soft skills you have developed like leadership or problem-solving.</a:t>
            </a:r>
            <a:endParaRPr lang="en-IN" dirty="0"/>
          </a:p>
        </p:txBody>
      </p:sp>
    </p:spTree>
    <p:extLst>
      <p:ext uri="{BB962C8B-B14F-4D97-AF65-F5344CB8AC3E}">
        <p14:creationId xmlns:p14="http://schemas.microsoft.com/office/powerpoint/2010/main" val="23436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AE1D9B1-EBF7-4022-86AE-26B27A5DCE85}"/>
              </a:ext>
            </a:extLst>
          </p:cNvPr>
          <p:cNvSpPr>
            <a:spLocks noGrp="1" noChangeArrowheads="1"/>
          </p:cNvSpPr>
          <p:nvPr>
            <p:ph type="title"/>
          </p:nvPr>
        </p:nvSpPr>
        <p:spPr/>
        <p:txBody>
          <a:bodyPr/>
          <a:lstStyle/>
          <a:p>
            <a:pPr algn="l" eaLnBrk="1" hangingPunct="1">
              <a:defRPr/>
            </a:pPr>
            <a:r>
              <a:rPr lang="en-US" dirty="0"/>
              <a:t>OPTIONAL RESUME SECTIONS</a:t>
            </a:r>
          </a:p>
        </p:txBody>
      </p:sp>
      <p:sp>
        <p:nvSpPr>
          <p:cNvPr id="9219" name="Rectangle 3">
            <a:extLst>
              <a:ext uri="{FF2B5EF4-FFF2-40B4-BE49-F238E27FC236}">
                <a16:creationId xmlns:a16="http://schemas.microsoft.com/office/drawing/2014/main" id="{0059B58C-C02C-4B32-9B3A-5E45C72FE625}"/>
              </a:ext>
            </a:extLst>
          </p:cNvPr>
          <p:cNvSpPr>
            <a:spLocks noGrp="1" noChangeArrowheads="1"/>
          </p:cNvSpPr>
          <p:nvPr>
            <p:ph idx="1"/>
          </p:nvPr>
        </p:nvSpPr>
        <p:spPr>
          <a:xfrm>
            <a:off x="381000" y="2057400"/>
            <a:ext cx="11201399" cy="3886200"/>
          </a:xfrm>
        </p:spPr>
        <p:txBody>
          <a:bodyPr/>
          <a:lstStyle/>
          <a:p>
            <a:pPr>
              <a:defRPr/>
            </a:pPr>
            <a:r>
              <a:rPr lang="en-US" dirty="0"/>
              <a:t>Certifications and licenses</a:t>
            </a:r>
          </a:p>
          <a:p>
            <a:pPr>
              <a:defRPr/>
            </a:pPr>
            <a:r>
              <a:rPr lang="en-US" dirty="0"/>
              <a:t>Languages</a:t>
            </a:r>
          </a:p>
          <a:p>
            <a:pPr>
              <a:defRPr/>
            </a:pPr>
            <a:r>
              <a:rPr lang="en-US" dirty="0"/>
              <a:t>Awards and honors</a:t>
            </a:r>
          </a:p>
          <a:p>
            <a:pPr>
              <a:defRPr/>
            </a:pPr>
            <a:r>
              <a:rPr lang="en-US" dirty="0"/>
              <a:t>Volunteer work</a:t>
            </a:r>
          </a:p>
          <a:p>
            <a:pPr>
              <a:defRPr/>
            </a:pPr>
            <a:r>
              <a:rPr lang="en-US" dirty="0"/>
              <a:t>Publications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5254E4-1BAA-D7BD-6F29-632F6C481FDC}"/>
              </a:ext>
            </a:extLst>
          </p:cNvPr>
          <p:cNvPicPr>
            <a:picLocks noChangeAspect="1"/>
          </p:cNvPicPr>
          <p:nvPr/>
        </p:nvPicPr>
        <p:blipFill>
          <a:blip r:embed="rId2"/>
          <a:stretch>
            <a:fillRect/>
          </a:stretch>
        </p:blipFill>
        <p:spPr>
          <a:xfrm>
            <a:off x="1752600" y="0"/>
            <a:ext cx="8077200" cy="6858000"/>
          </a:xfrm>
          <a:prstGeom prst="rect">
            <a:avLst/>
          </a:prstGeom>
        </p:spPr>
      </p:pic>
    </p:spTree>
    <p:extLst>
      <p:ext uri="{BB962C8B-B14F-4D97-AF65-F5344CB8AC3E}">
        <p14:creationId xmlns:p14="http://schemas.microsoft.com/office/powerpoint/2010/main" val="2285293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A17CDB9-54FA-41F0-9F1D-9611CF372E92}"/>
              </a:ext>
            </a:extLst>
          </p:cNvPr>
          <p:cNvSpPr>
            <a:spLocks noGrp="1" noChangeArrowheads="1"/>
          </p:cNvSpPr>
          <p:nvPr>
            <p:ph type="title"/>
          </p:nvPr>
        </p:nvSpPr>
        <p:spPr/>
        <p:txBody>
          <a:bodyPr/>
          <a:lstStyle/>
          <a:p>
            <a:pPr algn="l" eaLnBrk="1" hangingPunct="1">
              <a:defRPr/>
            </a:pPr>
            <a:r>
              <a:rPr lang="en-US" dirty="0"/>
              <a:t>TYPES OF RESUME</a:t>
            </a:r>
          </a:p>
        </p:txBody>
      </p:sp>
      <p:sp>
        <p:nvSpPr>
          <p:cNvPr id="10243" name="Rectangle 3">
            <a:extLst>
              <a:ext uri="{FF2B5EF4-FFF2-40B4-BE49-F238E27FC236}">
                <a16:creationId xmlns:a16="http://schemas.microsoft.com/office/drawing/2014/main" id="{B26548F3-B305-4B86-AE1C-C488C791F998}"/>
              </a:ext>
            </a:extLst>
          </p:cNvPr>
          <p:cNvSpPr>
            <a:spLocks noGrp="1" noChangeArrowheads="1"/>
          </p:cNvSpPr>
          <p:nvPr>
            <p:ph idx="1"/>
          </p:nvPr>
        </p:nvSpPr>
        <p:spPr/>
        <p:txBody>
          <a:bodyPr/>
          <a:lstStyle/>
          <a:p>
            <a:pPr>
              <a:defRPr/>
            </a:pPr>
            <a:r>
              <a:rPr lang="en-US" dirty="0"/>
              <a:t>There are three main types of resumes:</a:t>
            </a:r>
          </a:p>
          <a:p>
            <a:pPr>
              <a:defRPr/>
            </a:pPr>
            <a:r>
              <a:rPr lang="en-US" dirty="0"/>
              <a:t>Chronological resume</a:t>
            </a:r>
          </a:p>
          <a:p>
            <a:pPr eaLnBrk="1" hangingPunct="1">
              <a:defRPr/>
            </a:pPr>
            <a:r>
              <a:rPr lang="en-US" dirty="0"/>
              <a:t>Functional resume</a:t>
            </a:r>
          </a:p>
          <a:p>
            <a:pPr>
              <a:defRPr/>
            </a:pPr>
            <a:r>
              <a:rPr lang="en-US" dirty="0"/>
              <a:t>Combination resume</a:t>
            </a:r>
          </a:p>
          <a:p>
            <a:pPr eaLnBrk="1" hangingPunct="1">
              <a:buFont typeface="Wingdings" panose="05000000000000000000" pitchFamily="2" charset="2"/>
              <a:buNone/>
              <a:defRPr/>
            </a:pPr>
            <a:endParaRPr lang="en-US" dirty="0"/>
          </a:p>
        </p:txBody>
      </p:sp>
    </p:spTree>
    <p:extLst>
      <p:ext uri="{BB962C8B-B14F-4D97-AF65-F5344CB8AC3E}">
        <p14:creationId xmlns:p14="http://schemas.microsoft.com/office/powerpoint/2010/main" val="3787865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E453855-1315-4144-A358-A6FBEBA11F60}"/>
              </a:ext>
            </a:extLst>
          </p:cNvPr>
          <p:cNvSpPr>
            <a:spLocks noGrp="1" noChangeArrowheads="1"/>
          </p:cNvSpPr>
          <p:nvPr>
            <p:ph type="title"/>
          </p:nvPr>
        </p:nvSpPr>
        <p:spPr/>
        <p:txBody>
          <a:bodyPr/>
          <a:lstStyle/>
          <a:p>
            <a:pPr algn="l" eaLnBrk="1" hangingPunct="1">
              <a:defRPr/>
            </a:pPr>
            <a:r>
              <a:rPr lang="en-US" dirty="0"/>
              <a:t>Chronological Resume-</a:t>
            </a:r>
          </a:p>
        </p:txBody>
      </p:sp>
      <p:sp>
        <p:nvSpPr>
          <p:cNvPr id="11267" name="Rectangle 3">
            <a:extLst>
              <a:ext uri="{FF2B5EF4-FFF2-40B4-BE49-F238E27FC236}">
                <a16:creationId xmlns:a16="http://schemas.microsoft.com/office/drawing/2014/main" id="{1F6F9E44-18D9-43F3-95D3-52B8C771BF6F}"/>
              </a:ext>
            </a:extLst>
          </p:cNvPr>
          <p:cNvSpPr>
            <a:spLocks noGrp="1" noChangeArrowheads="1"/>
          </p:cNvSpPr>
          <p:nvPr>
            <p:ph idx="1"/>
          </p:nvPr>
        </p:nvSpPr>
        <p:spPr>
          <a:xfrm>
            <a:off x="685801" y="2015732"/>
            <a:ext cx="10369054" cy="3851668"/>
          </a:xfrm>
        </p:spPr>
        <p:txBody>
          <a:bodyPr/>
          <a:lstStyle/>
          <a:p>
            <a:pPr>
              <a:defRPr/>
            </a:pPr>
            <a:r>
              <a:rPr lang="en-US" dirty="0"/>
              <a:t>Chronological Resume- A chronological resume is a resume type that focuses heavily on your work history. Its key feature is that it lists your work history in order of when you held each position (in chronological order), with your most recent job listed at the top of the section.</a:t>
            </a:r>
          </a:p>
          <a:p>
            <a:pPr>
              <a:defRPr/>
            </a:pPr>
            <a:r>
              <a:rPr lang="en-US" dirty="0"/>
              <a:t>The chronological format is the most common type of resume, and is considered the standard for most industries.</a:t>
            </a:r>
          </a:p>
          <a:p>
            <a:pPr>
              <a:defRPr/>
            </a:pPr>
            <a:r>
              <a:rPr lang="en-US" dirty="0"/>
              <a:t>A chronological resume is ideal if you have no major gaps between your previous jobs, consistent progression throughout your career, and a long record of accomplishments and skills in the industry you’re applying to.</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