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+fP9gO/Qj0JRfKNEt/2mTc/KA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346075" y="509588"/>
            <a:ext cx="6245225" cy="3513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123093" y="4114800"/>
            <a:ext cx="6699737" cy="5097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415925" y="703263"/>
            <a:ext cx="6245225" cy="3513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3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W/Logo">
  <p:cSld name="Blue W/Logo">
    <p:bg>
      <p:bgPr>
        <a:blipFill>
          <a:blip r:embed="rId2">
            <a:alphaModFix amt="0"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-245738" y="525573"/>
            <a:ext cx="12683475" cy="5795904"/>
          </a:xfrm>
          <a:prstGeom prst="rect">
            <a:avLst/>
          </a:prstGeom>
          <a:solidFill>
            <a:srgbClr val="2DB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w/ Logo">
  <p:cSld name="Orange w/ Logo"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Google Shape;37;p28"/>
            <p:cNvSpPr/>
            <p:nvPr/>
          </p:nvSpPr>
          <p:spPr>
            <a:xfrm>
              <a:off x="0" y="0"/>
              <a:ext cx="12192000" cy="6858000"/>
            </a:xfrm>
            <a:custGeom>
              <a:rect b="b" l="l" r="r" t="t"/>
              <a:pathLst>
                <a:path extrusionOk="0" h="274320" w="487680">
                  <a:moveTo>
                    <a:pt x="0" y="0"/>
                  </a:moveTo>
                  <a:lnTo>
                    <a:pt x="0" y="274320"/>
                  </a:lnTo>
                  <a:lnTo>
                    <a:pt x="487680" y="274320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F05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128225" y="352700"/>
              <a:ext cx="139925" cy="13425"/>
            </a:xfrm>
            <a:custGeom>
              <a:rect b="b" l="l" r="r" t="t"/>
              <a:pathLst>
                <a:path extrusionOk="0" h="537" w="5597">
                  <a:moveTo>
                    <a:pt x="358" y="1"/>
                  </a:moveTo>
                  <a:lnTo>
                    <a:pt x="120" y="90"/>
                  </a:lnTo>
                  <a:lnTo>
                    <a:pt x="1" y="269"/>
                  </a:lnTo>
                  <a:lnTo>
                    <a:pt x="120" y="447"/>
                  </a:lnTo>
                  <a:lnTo>
                    <a:pt x="358" y="537"/>
                  </a:lnTo>
                  <a:lnTo>
                    <a:pt x="5239" y="537"/>
                  </a:lnTo>
                  <a:lnTo>
                    <a:pt x="5478" y="447"/>
                  </a:lnTo>
                  <a:lnTo>
                    <a:pt x="5597" y="269"/>
                  </a:lnTo>
                  <a:lnTo>
                    <a:pt x="5478" y="90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128225" y="721050"/>
              <a:ext cx="139925" cy="13425"/>
            </a:xfrm>
            <a:custGeom>
              <a:rect b="b" l="l" r="r" t="t"/>
              <a:pathLst>
                <a:path extrusionOk="0" h="537" w="5597">
                  <a:moveTo>
                    <a:pt x="358" y="1"/>
                  </a:moveTo>
                  <a:lnTo>
                    <a:pt x="120" y="90"/>
                  </a:lnTo>
                  <a:lnTo>
                    <a:pt x="1" y="269"/>
                  </a:lnTo>
                  <a:lnTo>
                    <a:pt x="120" y="447"/>
                  </a:lnTo>
                  <a:lnTo>
                    <a:pt x="358" y="537"/>
                  </a:lnTo>
                  <a:lnTo>
                    <a:pt x="5239" y="537"/>
                  </a:lnTo>
                  <a:lnTo>
                    <a:pt x="5478" y="447"/>
                  </a:lnTo>
                  <a:lnTo>
                    <a:pt x="5597" y="269"/>
                  </a:lnTo>
                  <a:lnTo>
                    <a:pt x="5478" y="90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2128225" y="258950"/>
              <a:ext cx="181600" cy="15650"/>
            </a:xfrm>
            <a:custGeom>
              <a:rect b="b" l="l" r="r" t="t"/>
              <a:pathLst>
                <a:path extrusionOk="0" h="626" w="7264">
                  <a:moveTo>
                    <a:pt x="358" y="0"/>
                  </a:moveTo>
                  <a:lnTo>
                    <a:pt x="120" y="90"/>
                  </a:lnTo>
                  <a:lnTo>
                    <a:pt x="1" y="358"/>
                  </a:lnTo>
                  <a:lnTo>
                    <a:pt x="120" y="536"/>
                  </a:lnTo>
                  <a:lnTo>
                    <a:pt x="358" y="626"/>
                  </a:lnTo>
                  <a:lnTo>
                    <a:pt x="6906" y="626"/>
                  </a:lnTo>
                  <a:lnTo>
                    <a:pt x="7264" y="536"/>
                  </a:lnTo>
                  <a:lnTo>
                    <a:pt x="7264" y="358"/>
                  </a:lnTo>
                  <a:lnTo>
                    <a:pt x="7264" y="90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2128225" y="812600"/>
              <a:ext cx="181600" cy="15650"/>
            </a:xfrm>
            <a:custGeom>
              <a:rect b="b" l="l" r="r" t="t"/>
              <a:pathLst>
                <a:path extrusionOk="0" h="626" w="7264">
                  <a:moveTo>
                    <a:pt x="358" y="0"/>
                  </a:moveTo>
                  <a:lnTo>
                    <a:pt x="120" y="89"/>
                  </a:lnTo>
                  <a:lnTo>
                    <a:pt x="1" y="268"/>
                  </a:lnTo>
                  <a:lnTo>
                    <a:pt x="120" y="536"/>
                  </a:lnTo>
                  <a:lnTo>
                    <a:pt x="358" y="625"/>
                  </a:lnTo>
                  <a:lnTo>
                    <a:pt x="6906" y="625"/>
                  </a:lnTo>
                  <a:lnTo>
                    <a:pt x="7264" y="536"/>
                  </a:lnTo>
                  <a:lnTo>
                    <a:pt x="7264" y="268"/>
                  </a:lnTo>
                  <a:lnTo>
                    <a:pt x="7264" y="89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2339575" y="442000"/>
              <a:ext cx="220275" cy="203175"/>
            </a:xfrm>
            <a:custGeom>
              <a:rect b="b" l="l" r="r" t="t"/>
              <a:pathLst>
                <a:path extrusionOk="0" h="8127" w="8811">
                  <a:moveTo>
                    <a:pt x="476" y="1"/>
                  </a:moveTo>
                  <a:lnTo>
                    <a:pt x="238" y="90"/>
                  </a:lnTo>
                  <a:lnTo>
                    <a:pt x="119" y="179"/>
                  </a:lnTo>
                  <a:lnTo>
                    <a:pt x="119" y="269"/>
                  </a:lnTo>
                  <a:lnTo>
                    <a:pt x="0" y="447"/>
                  </a:lnTo>
                  <a:lnTo>
                    <a:pt x="119" y="537"/>
                  </a:lnTo>
                  <a:lnTo>
                    <a:pt x="3929" y="4823"/>
                  </a:lnTo>
                  <a:lnTo>
                    <a:pt x="3929" y="7770"/>
                  </a:lnTo>
                  <a:lnTo>
                    <a:pt x="3929" y="7948"/>
                  </a:lnTo>
                  <a:lnTo>
                    <a:pt x="4048" y="8038"/>
                  </a:lnTo>
                  <a:lnTo>
                    <a:pt x="4286" y="8127"/>
                  </a:lnTo>
                  <a:lnTo>
                    <a:pt x="4644" y="8127"/>
                  </a:lnTo>
                  <a:lnTo>
                    <a:pt x="4763" y="8038"/>
                  </a:lnTo>
                  <a:lnTo>
                    <a:pt x="4882" y="7948"/>
                  </a:lnTo>
                  <a:lnTo>
                    <a:pt x="5001" y="7770"/>
                  </a:lnTo>
                  <a:lnTo>
                    <a:pt x="5001" y="4823"/>
                  </a:lnTo>
                  <a:lnTo>
                    <a:pt x="8811" y="537"/>
                  </a:lnTo>
                  <a:lnTo>
                    <a:pt x="8811" y="447"/>
                  </a:lnTo>
                  <a:lnTo>
                    <a:pt x="8811" y="269"/>
                  </a:lnTo>
                  <a:lnTo>
                    <a:pt x="8811" y="179"/>
                  </a:lnTo>
                  <a:lnTo>
                    <a:pt x="8573" y="90"/>
                  </a:lnTo>
                  <a:lnTo>
                    <a:pt x="8454" y="1"/>
                  </a:lnTo>
                  <a:lnTo>
                    <a:pt x="8215" y="1"/>
                  </a:lnTo>
                  <a:lnTo>
                    <a:pt x="8096" y="90"/>
                  </a:lnTo>
                  <a:lnTo>
                    <a:pt x="7977" y="179"/>
                  </a:lnTo>
                  <a:lnTo>
                    <a:pt x="4405" y="4019"/>
                  </a:lnTo>
                  <a:lnTo>
                    <a:pt x="953" y="179"/>
                  </a:lnTo>
                  <a:lnTo>
                    <a:pt x="834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589350" y="442000"/>
              <a:ext cx="184575" cy="203175"/>
            </a:xfrm>
            <a:custGeom>
              <a:rect b="b" l="l" r="r" t="t"/>
              <a:pathLst>
                <a:path extrusionOk="0" h="8127" w="7383">
                  <a:moveTo>
                    <a:pt x="358" y="1"/>
                  </a:moveTo>
                  <a:lnTo>
                    <a:pt x="239" y="90"/>
                  </a:lnTo>
                  <a:lnTo>
                    <a:pt x="119" y="179"/>
                  </a:lnTo>
                  <a:lnTo>
                    <a:pt x="0" y="358"/>
                  </a:lnTo>
                  <a:lnTo>
                    <a:pt x="0" y="7770"/>
                  </a:lnTo>
                  <a:lnTo>
                    <a:pt x="119" y="7948"/>
                  </a:lnTo>
                  <a:lnTo>
                    <a:pt x="239" y="8038"/>
                  </a:lnTo>
                  <a:lnTo>
                    <a:pt x="358" y="8127"/>
                  </a:lnTo>
                  <a:lnTo>
                    <a:pt x="715" y="8127"/>
                  </a:lnTo>
                  <a:lnTo>
                    <a:pt x="953" y="8038"/>
                  </a:lnTo>
                  <a:lnTo>
                    <a:pt x="953" y="7948"/>
                  </a:lnTo>
                  <a:lnTo>
                    <a:pt x="1072" y="7770"/>
                  </a:lnTo>
                  <a:lnTo>
                    <a:pt x="1072" y="5448"/>
                  </a:lnTo>
                  <a:lnTo>
                    <a:pt x="2858" y="4108"/>
                  </a:lnTo>
                  <a:lnTo>
                    <a:pt x="6430" y="7948"/>
                  </a:lnTo>
                  <a:lnTo>
                    <a:pt x="6549" y="8127"/>
                  </a:lnTo>
                  <a:lnTo>
                    <a:pt x="6787" y="8127"/>
                  </a:lnTo>
                  <a:lnTo>
                    <a:pt x="7025" y="8038"/>
                  </a:lnTo>
                  <a:lnTo>
                    <a:pt x="7144" y="7948"/>
                  </a:lnTo>
                  <a:lnTo>
                    <a:pt x="7263" y="7859"/>
                  </a:lnTo>
                  <a:lnTo>
                    <a:pt x="7263" y="7680"/>
                  </a:lnTo>
                  <a:lnTo>
                    <a:pt x="7263" y="7591"/>
                  </a:lnTo>
                  <a:lnTo>
                    <a:pt x="3572" y="3573"/>
                  </a:lnTo>
                  <a:lnTo>
                    <a:pt x="7263" y="626"/>
                  </a:lnTo>
                  <a:lnTo>
                    <a:pt x="7382" y="537"/>
                  </a:lnTo>
                  <a:lnTo>
                    <a:pt x="7382" y="358"/>
                  </a:lnTo>
                  <a:lnTo>
                    <a:pt x="7382" y="269"/>
                  </a:lnTo>
                  <a:lnTo>
                    <a:pt x="7263" y="90"/>
                  </a:lnTo>
                  <a:lnTo>
                    <a:pt x="7144" y="1"/>
                  </a:lnTo>
                  <a:lnTo>
                    <a:pt x="6787" y="1"/>
                  </a:lnTo>
                  <a:lnTo>
                    <a:pt x="6549" y="90"/>
                  </a:lnTo>
                  <a:lnTo>
                    <a:pt x="1072" y="4376"/>
                  </a:lnTo>
                  <a:lnTo>
                    <a:pt x="1072" y="358"/>
                  </a:lnTo>
                  <a:lnTo>
                    <a:pt x="953" y="179"/>
                  </a:lnTo>
                  <a:lnTo>
                    <a:pt x="953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383975" y="439775"/>
              <a:ext cx="169675" cy="207650"/>
            </a:xfrm>
            <a:custGeom>
              <a:rect b="b" l="l" r="r" t="t"/>
              <a:pathLst>
                <a:path extrusionOk="0" h="8306" w="6787">
                  <a:moveTo>
                    <a:pt x="2858" y="0"/>
                  </a:moveTo>
                  <a:lnTo>
                    <a:pt x="2262" y="90"/>
                  </a:lnTo>
                  <a:lnTo>
                    <a:pt x="1667" y="268"/>
                  </a:lnTo>
                  <a:lnTo>
                    <a:pt x="1191" y="536"/>
                  </a:lnTo>
                  <a:lnTo>
                    <a:pt x="834" y="893"/>
                  </a:lnTo>
                  <a:lnTo>
                    <a:pt x="476" y="1251"/>
                  </a:lnTo>
                  <a:lnTo>
                    <a:pt x="357" y="1608"/>
                  </a:lnTo>
                  <a:lnTo>
                    <a:pt x="238" y="2054"/>
                  </a:lnTo>
                  <a:lnTo>
                    <a:pt x="357" y="2501"/>
                  </a:lnTo>
                  <a:lnTo>
                    <a:pt x="476" y="2947"/>
                  </a:lnTo>
                  <a:lnTo>
                    <a:pt x="834" y="3304"/>
                  </a:lnTo>
                  <a:lnTo>
                    <a:pt x="1191" y="3572"/>
                  </a:lnTo>
                  <a:lnTo>
                    <a:pt x="1667" y="3840"/>
                  </a:lnTo>
                  <a:lnTo>
                    <a:pt x="2143" y="4019"/>
                  </a:lnTo>
                  <a:lnTo>
                    <a:pt x="3334" y="4376"/>
                  </a:lnTo>
                  <a:lnTo>
                    <a:pt x="4286" y="4733"/>
                  </a:lnTo>
                  <a:lnTo>
                    <a:pt x="5120" y="5090"/>
                  </a:lnTo>
                  <a:lnTo>
                    <a:pt x="5358" y="5269"/>
                  </a:lnTo>
                  <a:lnTo>
                    <a:pt x="5596" y="5537"/>
                  </a:lnTo>
                  <a:lnTo>
                    <a:pt x="5715" y="5805"/>
                  </a:lnTo>
                  <a:lnTo>
                    <a:pt x="5834" y="6073"/>
                  </a:lnTo>
                  <a:lnTo>
                    <a:pt x="5715" y="6430"/>
                  </a:lnTo>
                  <a:lnTo>
                    <a:pt x="5596" y="6698"/>
                  </a:lnTo>
                  <a:lnTo>
                    <a:pt x="5358" y="6966"/>
                  </a:lnTo>
                  <a:lnTo>
                    <a:pt x="5120" y="7234"/>
                  </a:lnTo>
                  <a:lnTo>
                    <a:pt x="4763" y="7412"/>
                  </a:lnTo>
                  <a:lnTo>
                    <a:pt x="4405" y="7501"/>
                  </a:lnTo>
                  <a:lnTo>
                    <a:pt x="3929" y="7591"/>
                  </a:lnTo>
                  <a:lnTo>
                    <a:pt x="3334" y="7680"/>
                  </a:lnTo>
                  <a:lnTo>
                    <a:pt x="2500" y="7591"/>
                  </a:lnTo>
                  <a:lnTo>
                    <a:pt x="1786" y="7412"/>
                  </a:lnTo>
                  <a:lnTo>
                    <a:pt x="1310" y="7144"/>
                  </a:lnTo>
                  <a:lnTo>
                    <a:pt x="953" y="6876"/>
                  </a:lnTo>
                  <a:lnTo>
                    <a:pt x="714" y="6698"/>
                  </a:lnTo>
                  <a:lnTo>
                    <a:pt x="476" y="6608"/>
                  </a:lnTo>
                  <a:lnTo>
                    <a:pt x="238" y="6698"/>
                  </a:lnTo>
                  <a:lnTo>
                    <a:pt x="119" y="6698"/>
                  </a:lnTo>
                  <a:lnTo>
                    <a:pt x="0" y="6876"/>
                  </a:lnTo>
                  <a:lnTo>
                    <a:pt x="0" y="7055"/>
                  </a:lnTo>
                  <a:lnTo>
                    <a:pt x="119" y="7234"/>
                  </a:lnTo>
                  <a:lnTo>
                    <a:pt x="595" y="7680"/>
                  </a:lnTo>
                  <a:lnTo>
                    <a:pt x="1310" y="8037"/>
                  </a:lnTo>
                  <a:lnTo>
                    <a:pt x="2262" y="8216"/>
                  </a:lnTo>
                  <a:lnTo>
                    <a:pt x="3334" y="8305"/>
                  </a:lnTo>
                  <a:lnTo>
                    <a:pt x="4048" y="8305"/>
                  </a:lnTo>
                  <a:lnTo>
                    <a:pt x="4763" y="8216"/>
                  </a:lnTo>
                  <a:lnTo>
                    <a:pt x="5358" y="7948"/>
                  </a:lnTo>
                  <a:lnTo>
                    <a:pt x="5834" y="7680"/>
                  </a:lnTo>
                  <a:lnTo>
                    <a:pt x="6191" y="7412"/>
                  </a:lnTo>
                  <a:lnTo>
                    <a:pt x="6549" y="6966"/>
                  </a:lnTo>
                  <a:lnTo>
                    <a:pt x="6668" y="6519"/>
                  </a:lnTo>
                  <a:lnTo>
                    <a:pt x="6787" y="6073"/>
                  </a:lnTo>
                  <a:lnTo>
                    <a:pt x="6668" y="5626"/>
                  </a:lnTo>
                  <a:lnTo>
                    <a:pt x="6549" y="5180"/>
                  </a:lnTo>
                  <a:lnTo>
                    <a:pt x="6191" y="4912"/>
                  </a:lnTo>
                  <a:lnTo>
                    <a:pt x="5834" y="4555"/>
                  </a:lnTo>
                  <a:lnTo>
                    <a:pt x="5358" y="4287"/>
                  </a:lnTo>
                  <a:lnTo>
                    <a:pt x="4882" y="4108"/>
                  </a:lnTo>
                  <a:lnTo>
                    <a:pt x="3810" y="3751"/>
                  </a:lnTo>
                  <a:lnTo>
                    <a:pt x="2739" y="3394"/>
                  </a:lnTo>
                  <a:lnTo>
                    <a:pt x="2024" y="3037"/>
                  </a:lnTo>
                  <a:lnTo>
                    <a:pt x="1667" y="2858"/>
                  </a:lnTo>
                  <a:lnTo>
                    <a:pt x="1429" y="2590"/>
                  </a:lnTo>
                  <a:lnTo>
                    <a:pt x="1310" y="2322"/>
                  </a:lnTo>
                  <a:lnTo>
                    <a:pt x="1310" y="2054"/>
                  </a:lnTo>
                  <a:lnTo>
                    <a:pt x="1310" y="1786"/>
                  </a:lnTo>
                  <a:lnTo>
                    <a:pt x="1429" y="1519"/>
                  </a:lnTo>
                  <a:lnTo>
                    <a:pt x="1667" y="1251"/>
                  </a:lnTo>
                  <a:lnTo>
                    <a:pt x="1905" y="1072"/>
                  </a:lnTo>
                  <a:lnTo>
                    <a:pt x="2262" y="893"/>
                  </a:lnTo>
                  <a:lnTo>
                    <a:pt x="2619" y="804"/>
                  </a:lnTo>
                  <a:lnTo>
                    <a:pt x="2977" y="715"/>
                  </a:lnTo>
                  <a:lnTo>
                    <a:pt x="3453" y="626"/>
                  </a:lnTo>
                  <a:lnTo>
                    <a:pt x="4048" y="715"/>
                  </a:lnTo>
                  <a:lnTo>
                    <a:pt x="4644" y="804"/>
                  </a:lnTo>
                  <a:lnTo>
                    <a:pt x="5120" y="1072"/>
                  </a:lnTo>
                  <a:lnTo>
                    <a:pt x="5477" y="1251"/>
                  </a:lnTo>
                  <a:lnTo>
                    <a:pt x="5596" y="1429"/>
                  </a:lnTo>
                  <a:lnTo>
                    <a:pt x="5715" y="1519"/>
                  </a:lnTo>
                  <a:lnTo>
                    <a:pt x="5953" y="1608"/>
                  </a:lnTo>
                  <a:lnTo>
                    <a:pt x="6191" y="1519"/>
                  </a:lnTo>
                  <a:lnTo>
                    <a:pt x="6310" y="1429"/>
                  </a:lnTo>
                  <a:lnTo>
                    <a:pt x="6429" y="1340"/>
                  </a:lnTo>
                  <a:lnTo>
                    <a:pt x="6429" y="1161"/>
                  </a:lnTo>
                  <a:lnTo>
                    <a:pt x="6310" y="983"/>
                  </a:lnTo>
                  <a:lnTo>
                    <a:pt x="5834" y="536"/>
                  </a:lnTo>
                  <a:lnTo>
                    <a:pt x="5120" y="268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821525" y="442000"/>
              <a:ext cx="26800" cy="203175"/>
            </a:xfrm>
            <a:custGeom>
              <a:rect b="b" l="l" r="r" t="t"/>
              <a:pathLst>
                <a:path extrusionOk="0" h="8127" w="1072">
                  <a:moveTo>
                    <a:pt x="357" y="1"/>
                  </a:moveTo>
                  <a:lnTo>
                    <a:pt x="119" y="90"/>
                  </a:lnTo>
                  <a:lnTo>
                    <a:pt x="0" y="179"/>
                  </a:lnTo>
                  <a:lnTo>
                    <a:pt x="0" y="358"/>
                  </a:lnTo>
                  <a:lnTo>
                    <a:pt x="0" y="7770"/>
                  </a:lnTo>
                  <a:lnTo>
                    <a:pt x="0" y="7948"/>
                  </a:lnTo>
                  <a:lnTo>
                    <a:pt x="119" y="8038"/>
                  </a:lnTo>
                  <a:lnTo>
                    <a:pt x="357" y="8127"/>
                  </a:lnTo>
                  <a:lnTo>
                    <a:pt x="715" y="8127"/>
                  </a:lnTo>
                  <a:lnTo>
                    <a:pt x="834" y="8038"/>
                  </a:lnTo>
                  <a:lnTo>
                    <a:pt x="953" y="7948"/>
                  </a:lnTo>
                  <a:lnTo>
                    <a:pt x="1072" y="7770"/>
                  </a:lnTo>
                  <a:lnTo>
                    <a:pt x="1072" y="358"/>
                  </a:lnTo>
                  <a:lnTo>
                    <a:pt x="953" y="179"/>
                  </a:lnTo>
                  <a:lnTo>
                    <a:pt x="834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901875" y="442000"/>
              <a:ext cx="148875" cy="203175"/>
            </a:xfrm>
            <a:custGeom>
              <a:rect b="b" l="l" r="r" t="t"/>
              <a:pathLst>
                <a:path extrusionOk="0" h="8127" w="5955">
                  <a:moveTo>
                    <a:pt x="239" y="1"/>
                  </a:moveTo>
                  <a:lnTo>
                    <a:pt x="120" y="90"/>
                  </a:lnTo>
                  <a:lnTo>
                    <a:pt x="1" y="179"/>
                  </a:lnTo>
                  <a:lnTo>
                    <a:pt x="1" y="358"/>
                  </a:lnTo>
                  <a:lnTo>
                    <a:pt x="1" y="7770"/>
                  </a:lnTo>
                  <a:lnTo>
                    <a:pt x="1" y="7948"/>
                  </a:lnTo>
                  <a:lnTo>
                    <a:pt x="120" y="8038"/>
                  </a:lnTo>
                  <a:lnTo>
                    <a:pt x="239" y="8127"/>
                  </a:lnTo>
                  <a:lnTo>
                    <a:pt x="5597" y="8127"/>
                  </a:lnTo>
                  <a:lnTo>
                    <a:pt x="5716" y="8038"/>
                  </a:lnTo>
                  <a:lnTo>
                    <a:pt x="5835" y="7859"/>
                  </a:lnTo>
                  <a:lnTo>
                    <a:pt x="5954" y="7770"/>
                  </a:lnTo>
                  <a:lnTo>
                    <a:pt x="5835" y="7591"/>
                  </a:lnTo>
                  <a:lnTo>
                    <a:pt x="5716" y="7502"/>
                  </a:lnTo>
                  <a:lnTo>
                    <a:pt x="5597" y="7412"/>
                  </a:lnTo>
                  <a:lnTo>
                    <a:pt x="953" y="7412"/>
                  </a:lnTo>
                  <a:lnTo>
                    <a:pt x="953" y="358"/>
                  </a:lnTo>
                  <a:lnTo>
                    <a:pt x="953" y="179"/>
                  </a:lnTo>
                  <a:lnTo>
                    <a:pt x="834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1083450" y="442000"/>
              <a:ext cx="148850" cy="203175"/>
            </a:xfrm>
            <a:custGeom>
              <a:rect b="b" l="l" r="r" t="t"/>
              <a:pathLst>
                <a:path extrusionOk="0" h="8127" w="5954">
                  <a:moveTo>
                    <a:pt x="358" y="1"/>
                  </a:moveTo>
                  <a:lnTo>
                    <a:pt x="239" y="90"/>
                  </a:lnTo>
                  <a:lnTo>
                    <a:pt x="120" y="179"/>
                  </a:lnTo>
                  <a:lnTo>
                    <a:pt x="1" y="358"/>
                  </a:lnTo>
                  <a:lnTo>
                    <a:pt x="1" y="7770"/>
                  </a:lnTo>
                  <a:lnTo>
                    <a:pt x="120" y="7948"/>
                  </a:lnTo>
                  <a:lnTo>
                    <a:pt x="239" y="8038"/>
                  </a:lnTo>
                  <a:lnTo>
                    <a:pt x="358" y="8127"/>
                  </a:lnTo>
                  <a:lnTo>
                    <a:pt x="5716" y="8127"/>
                  </a:lnTo>
                  <a:lnTo>
                    <a:pt x="5835" y="8038"/>
                  </a:lnTo>
                  <a:lnTo>
                    <a:pt x="5954" y="7859"/>
                  </a:lnTo>
                  <a:lnTo>
                    <a:pt x="5954" y="7770"/>
                  </a:lnTo>
                  <a:lnTo>
                    <a:pt x="5954" y="7591"/>
                  </a:lnTo>
                  <a:lnTo>
                    <a:pt x="5835" y="7502"/>
                  </a:lnTo>
                  <a:lnTo>
                    <a:pt x="5716" y="7412"/>
                  </a:lnTo>
                  <a:lnTo>
                    <a:pt x="1072" y="7412"/>
                  </a:lnTo>
                  <a:lnTo>
                    <a:pt x="1072" y="358"/>
                  </a:lnTo>
                  <a:lnTo>
                    <a:pt x="953" y="179"/>
                  </a:lnTo>
                  <a:lnTo>
                    <a:pt x="953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1256100" y="439775"/>
              <a:ext cx="166700" cy="207650"/>
            </a:xfrm>
            <a:custGeom>
              <a:rect b="b" l="l" r="r" t="t"/>
              <a:pathLst>
                <a:path extrusionOk="0" h="8306" w="6668">
                  <a:moveTo>
                    <a:pt x="2739" y="0"/>
                  </a:moveTo>
                  <a:lnTo>
                    <a:pt x="2144" y="90"/>
                  </a:lnTo>
                  <a:lnTo>
                    <a:pt x="1548" y="268"/>
                  </a:lnTo>
                  <a:lnTo>
                    <a:pt x="1072" y="536"/>
                  </a:lnTo>
                  <a:lnTo>
                    <a:pt x="715" y="893"/>
                  </a:lnTo>
                  <a:lnTo>
                    <a:pt x="477" y="1251"/>
                  </a:lnTo>
                  <a:lnTo>
                    <a:pt x="239" y="1608"/>
                  </a:lnTo>
                  <a:lnTo>
                    <a:pt x="239" y="2054"/>
                  </a:lnTo>
                  <a:lnTo>
                    <a:pt x="239" y="2501"/>
                  </a:lnTo>
                  <a:lnTo>
                    <a:pt x="477" y="2947"/>
                  </a:lnTo>
                  <a:lnTo>
                    <a:pt x="715" y="3304"/>
                  </a:lnTo>
                  <a:lnTo>
                    <a:pt x="1072" y="3572"/>
                  </a:lnTo>
                  <a:lnTo>
                    <a:pt x="1548" y="3840"/>
                  </a:lnTo>
                  <a:lnTo>
                    <a:pt x="2144" y="4019"/>
                  </a:lnTo>
                  <a:lnTo>
                    <a:pt x="3334" y="4376"/>
                  </a:lnTo>
                  <a:lnTo>
                    <a:pt x="4168" y="4733"/>
                  </a:lnTo>
                  <a:lnTo>
                    <a:pt x="5001" y="5090"/>
                  </a:lnTo>
                  <a:lnTo>
                    <a:pt x="5239" y="5269"/>
                  </a:lnTo>
                  <a:lnTo>
                    <a:pt x="5477" y="5537"/>
                  </a:lnTo>
                  <a:lnTo>
                    <a:pt x="5596" y="5805"/>
                  </a:lnTo>
                  <a:lnTo>
                    <a:pt x="5715" y="6073"/>
                  </a:lnTo>
                  <a:lnTo>
                    <a:pt x="5596" y="6430"/>
                  </a:lnTo>
                  <a:lnTo>
                    <a:pt x="5477" y="6698"/>
                  </a:lnTo>
                  <a:lnTo>
                    <a:pt x="5358" y="6966"/>
                  </a:lnTo>
                  <a:lnTo>
                    <a:pt x="5001" y="7234"/>
                  </a:lnTo>
                  <a:lnTo>
                    <a:pt x="4644" y="7412"/>
                  </a:lnTo>
                  <a:lnTo>
                    <a:pt x="4287" y="7501"/>
                  </a:lnTo>
                  <a:lnTo>
                    <a:pt x="3810" y="7591"/>
                  </a:lnTo>
                  <a:lnTo>
                    <a:pt x="3215" y="7680"/>
                  </a:lnTo>
                  <a:lnTo>
                    <a:pt x="2382" y="7591"/>
                  </a:lnTo>
                  <a:lnTo>
                    <a:pt x="1786" y="7412"/>
                  </a:lnTo>
                  <a:lnTo>
                    <a:pt x="1191" y="7144"/>
                  </a:lnTo>
                  <a:lnTo>
                    <a:pt x="953" y="6876"/>
                  </a:lnTo>
                  <a:lnTo>
                    <a:pt x="715" y="6698"/>
                  </a:lnTo>
                  <a:lnTo>
                    <a:pt x="358" y="6608"/>
                  </a:lnTo>
                  <a:lnTo>
                    <a:pt x="239" y="6698"/>
                  </a:lnTo>
                  <a:lnTo>
                    <a:pt x="119" y="6698"/>
                  </a:lnTo>
                  <a:lnTo>
                    <a:pt x="0" y="6876"/>
                  </a:lnTo>
                  <a:lnTo>
                    <a:pt x="0" y="7055"/>
                  </a:lnTo>
                  <a:lnTo>
                    <a:pt x="119" y="7234"/>
                  </a:lnTo>
                  <a:lnTo>
                    <a:pt x="477" y="7680"/>
                  </a:lnTo>
                  <a:lnTo>
                    <a:pt x="1191" y="8037"/>
                  </a:lnTo>
                  <a:lnTo>
                    <a:pt x="2144" y="8216"/>
                  </a:lnTo>
                  <a:lnTo>
                    <a:pt x="3215" y="8305"/>
                  </a:lnTo>
                  <a:lnTo>
                    <a:pt x="3929" y="8305"/>
                  </a:lnTo>
                  <a:lnTo>
                    <a:pt x="4644" y="8216"/>
                  </a:lnTo>
                  <a:lnTo>
                    <a:pt x="5239" y="7948"/>
                  </a:lnTo>
                  <a:lnTo>
                    <a:pt x="5715" y="7680"/>
                  </a:lnTo>
                  <a:lnTo>
                    <a:pt x="6073" y="7412"/>
                  </a:lnTo>
                  <a:lnTo>
                    <a:pt x="6430" y="6966"/>
                  </a:lnTo>
                  <a:lnTo>
                    <a:pt x="6668" y="6519"/>
                  </a:lnTo>
                  <a:lnTo>
                    <a:pt x="6668" y="6073"/>
                  </a:lnTo>
                  <a:lnTo>
                    <a:pt x="6668" y="5626"/>
                  </a:lnTo>
                  <a:lnTo>
                    <a:pt x="6430" y="5180"/>
                  </a:lnTo>
                  <a:lnTo>
                    <a:pt x="6192" y="4912"/>
                  </a:lnTo>
                  <a:lnTo>
                    <a:pt x="5715" y="4555"/>
                  </a:lnTo>
                  <a:lnTo>
                    <a:pt x="5358" y="4287"/>
                  </a:lnTo>
                  <a:lnTo>
                    <a:pt x="4763" y="4108"/>
                  </a:lnTo>
                  <a:lnTo>
                    <a:pt x="3691" y="3751"/>
                  </a:lnTo>
                  <a:lnTo>
                    <a:pt x="2620" y="3394"/>
                  </a:lnTo>
                  <a:lnTo>
                    <a:pt x="1905" y="3037"/>
                  </a:lnTo>
                  <a:lnTo>
                    <a:pt x="1548" y="2858"/>
                  </a:lnTo>
                  <a:lnTo>
                    <a:pt x="1310" y="2590"/>
                  </a:lnTo>
                  <a:lnTo>
                    <a:pt x="1191" y="2322"/>
                  </a:lnTo>
                  <a:lnTo>
                    <a:pt x="1191" y="2054"/>
                  </a:lnTo>
                  <a:lnTo>
                    <a:pt x="1191" y="1786"/>
                  </a:lnTo>
                  <a:lnTo>
                    <a:pt x="1310" y="1519"/>
                  </a:lnTo>
                  <a:lnTo>
                    <a:pt x="1548" y="1251"/>
                  </a:lnTo>
                  <a:lnTo>
                    <a:pt x="1786" y="1072"/>
                  </a:lnTo>
                  <a:lnTo>
                    <a:pt x="2144" y="893"/>
                  </a:lnTo>
                  <a:lnTo>
                    <a:pt x="2501" y="804"/>
                  </a:lnTo>
                  <a:lnTo>
                    <a:pt x="2977" y="715"/>
                  </a:lnTo>
                  <a:lnTo>
                    <a:pt x="3334" y="626"/>
                  </a:lnTo>
                  <a:lnTo>
                    <a:pt x="4049" y="715"/>
                  </a:lnTo>
                  <a:lnTo>
                    <a:pt x="4525" y="804"/>
                  </a:lnTo>
                  <a:lnTo>
                    <a:pt x="5001" y="1072"/>
                  </a:lnTo>
                  <a:lnTo>
                    <a:pt x="5358" y="1251"/>
                  </a:lnTo>
                  <a:lnTo>
                    <a:pt x="5477" y="1429"/>
                  </a:lnTo>
                  <a:lnTo>
                    <a:pt x="5715" y="1519"/>
                  </a:lnTo>
                  <a:lnTo>
                    <a:pt x="5834" y="1608"/>
                  </a:lnTo>
                  <a:lnTo>
                    <a:pt x="6073" y="1519"/>
                  </a:lnTo>
                  <a:lnTo>
                    <a:pt x="6311" y="1429"/>
                  </a:lnTo>
                  <a:lnTo>
                    <a:pt x="6311" y="1340"/>
                  </a:lnTo>
                  <a:lnTo>
                    <a:pt x="6311" y="1161"/>
                  </a:lnTo>
                  <a:lnTo>
                    <a:pt x="6192" y="983"/>
                  </a:lnTo>
                  <a:lnTo>
                    <a:pt x="5715" y="536"/>
                  </a:lnTo>
                  <a:lnTo>
                    <a:pt x="5120" y="268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1461475" y="442000"/>
              <a:ext cx="187550" cy="205425"/>
            </a:xfrm>
            <a:custGeom>
              <a:rect b="b" l="l" r="r" t="t"/>
              <a:pathLst>
                <a:path extrusionOk="0" h="8217" w="7502">
                  <a:moveTo>
                    <a:pt x="239" y="1"/>
                  </a:moveTo>
                  <a:lnTo>
                    <a:pt x="120" y="90"/>
                  </a:lnTo>
                  <a:lnTo>
                    <a:pt x="1" y="179"/>
                  </a:lnTo>
                  <a:lnTo>
                    <a:pt x="1" y="358"/>
                  </a:lnTo>
                  <a:lnTo>
                    <a:pt x="1" y="5359"/>
                  </a:lnTo>
                  <a:lnTo>
                    <a:pt x="1" y="5984"/>
                  </a:lnTo>
                  <a:lnTo>
                    <a:pt x="239" y="6609"/>
                  </a:lnTo>
                  <a:lnTo>
                    <a:pt x="477" y="7055"/>
                  </a:lnTo>
                  <a:lnTo>
                    <a:pt x="953" y="7502"/>
                  </a:lnTo>
                  <a:lnTo>
                    <a:pt x="1429" y="7859"/>
                  </a:lnTo>
                  <a:lnTo>
                    <a:pt x="2144" y="8038"/>
                  </a:lnTo>
                  <a:lnTo>
                    <a:pt x="2858" y="8216"/>
                  </a:lnTo>
                  <a:lnTo>
                    <a:pt x="4525" y="8216"/>
                  </a:lnTo>
                  <a:lnTo>
                    <a:pt x="5359" y="8038"/>
                  </a:lnTo>
                  <a:lnTo>
                    <a:pt x="5954" y="7859"/>
                  </a:lnTo>
                  <a:lnTo>
                    <a:pt x="6549" y="7502"/>
                  </a:lnTo>
                  <a:lnTo>
                    <a:pt x="6906" y="7055"/>
                  </a:lnTo>
                  <a:lnTo>
                    <a:pt x="7264" y="6519"/>
                  </a:lnTo>
                  <a:lnTo>
                    <a:pt x="7502" y="5984"/>
                  </a:lnTo>
                  <a:lnTo>
                    <a:pt x="7502" y="5269"/>
                  </a:lnTo>
                  <a:lnTo>
                    <a:pt x="7502" y="358"/>
                  </a:lnTo>
                  <a:lnTo>
                    <a:pt x="7502" y="179"/>
                  </a:lnTo>
                  <a:lnTo>
                    <a:pt x="7383" y="90"/>
                  </a:lnTo>
                  <a:lnTo>
                    <a:pt x="7264" y="1"/>
                  </a:lnTo>
                  <a:lnTo>
                    <a:pt x="6787" y="1"/>
                  </a:lnTo>
                  <a:lnTo>
                    <a:pt x="6668" y="90"/>
                  </a:lnTo>
                  <a:lnTo>
                    <a:pt x="6549" y="179"/>
                  </a:lnTo>
                  <a:lnTo>
                    <a:pt x="6549" y="358"/>
                  </a:lnTo>
                  <a:lnTo>
                    <a:pt x="6549" y="5269"/>
                  </a:lnTo>
                  <a:lnTo>
                    <a:pt x="6430" y="5805"/>
                  </a:lnTo>
                  <a:lnTo>
                    <a:pt x="6311" y="6252"/>
                  </a:lnTo>
                  <a:lnTo>
                    <a:pt x="6073" y="6698"/>
                  </a:lnTo>
                  <a:lnTo>
                    <a:pt x="5835" y="6966"/>
                  </a:lnTo>
                  <a:lnTo>
                    <a:pt x="5359" y="7234"/>
                  </a:lnTo>
                  <a:lnTo>
                    <a:pt x="4882" y="7412"/>
                  </a:lnTo>
                  <a:lnTo>
                    <a:pt x="4406" y="7502"/>
                  </a:lnTo>
                  <a:lnTo>
                    <a:pt x="3692" y="7591"/>
                  </a:lnTo>
                  <a:lnTo>
                    <a:pt x="3096" y="7502"/>
                  </a:lnTo>
                  <a:lnTo>
                    <a:pt x="2501" y="7412"/>
                  </a:lnTo>
                  <a:lnTo>
                    <a:pt x="2025" y="7234"/>
                  </a:lnTo>
                  <a:lnTo>
                    <a:pt x="1668" y="6966"/>
                  </a:lnTo>
                  <a:lnTo>
                    <a:pt x="1310" y="6698"/>
                  </a:lnTo>
                  <a:lnTo>
                    <a:pt x="1072" y="6252"/>
                  </a:lnTo>
                  <a:lnTo>
                    <a:pt x="953" y="5805"/>
                  </a:lnTo>
                  <a:lnTo>
                    <a:pt x="953" y="5269"/>
                  </a:lnTo>
                  <a:lnTo>
                    <a:pt x="953" y="358"/>
                  </a:lnTo>
                  <a:lnTo>
                    <a:pt x="953" y="179"/>
                  </a:lnTo>
                  <a:lnTo>
                    <a:pt x="834" y="90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2128225" y="442000"/>
              <a:ext cx="181600" cy="17900"/>
            </a:xfrm>
            <a:custGeom>
              <a:rect b="b" l="l" r="r" t="t"/>
              <a:pathLst>
                <a:path extrusionOk="0" h="716" w="7264">
                  <a:moveTo>
                    <a:pt x="358" y="1"/>
                  </a:moveTo>
                  <a:lnTo>
                    <a:pt x="120" y="90"/>
                  </a:lnTo>
                  <a:lnTo>
                    <a:pt x="120" y="179"/>
                  </a:lnTo>
                  <a:lnTo>
                    <a:pt x="1" y="358"/>
                  </a:lnTo>
                  <a:lnTo>
                    <a:pt x="120" y="537"/>
                  </a:lnTo>
                  <a:lnTo>
                    <a:pt x="120" y="626"/>
                  </a:lnTo>
                  <a:lnTo>
                    <a:pt x="358" y="715"/>
                  </a:lnTo>
                  <a:lnTo>
                    <a:pt x="7025" y="715"/>
                  </a:lnTo>
                  <a:lnTo>
                    <a:pt x="7144" y="626"/>
                  </a:lnTo>
                  <a:lnTo>
                    <a:pt x="7264" y="537"/>
                  </a:lnTo>
                  <a:lnTo>
                    <a:pt x="7264" y="358"/>
                  </a:lnTo>
                  <a:lnTo>
                    <a:pt x="7264" y="179"/>
                  </a:lnTo>
                  <a:lnTo>
                    <a:pt x="7144" y="90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2128225" y="533525"/>
              <a:ext cx="139925" cy="20125"/>
            </a:xfrm>
            <a:custGeom>
              <a:rect b="b" l="l" r="r" t="t"/>
              <a:pathLst>
                <a:path extrusionOk="0" h="805" w="5597">
                  <a:moveTo>
                    <a:pt x="477" y="1"/>
                  </a:moveTo>
                  <a:lnTo>
                    <a:pt x="358" y="90"/>
                  </a:lnTo>
                  <a:lnTo>
                    <a:pt x="120" y="90"/>
                  </a:lnTo>
                  <a:lnTo>
                    <a:pt x="120" y="269"/>
                  </a:lnTo>
                  <a:lnTo>
                    <a:pt x="1" y="358"/>
                  </a:lnTo>
                  <a:lnTo>
                    <a:pt x="120" y="537"/>
                  </a:lnTo>
                  <a:lnTo>
                    <a:pt x="120" y="626"/>
                  </a:lnTo>
                  <a:lnTo>
                    <a:pt x="358" y="715"/>
                  </a:lnTo>
                  <a:lnTo>
                    <a:pt x="477" y="805"/>
                  </a:lnTo>
                  <a:lnTo>
                    <a:pt x="5120" y="805"/>
                  </a:lnTo>
                  <a:lnTo>
                    <a:pt x="5239" y="715"/>
                  </a:lnTo>
                  <a:lnTo>
                    <a:pt x="5478" y="626"/>
                  </a:lnTo>
                  <a:lnTo>
                    <a:pt x="5597" y="537"/>
                  </a:lnTo>
                  <a:lnTo>
                    <a:pt x="5597" y="358"/>
                  </a:lnTo>
                  <a:lnTo>
                    <a:pt x="5597" y="269"/>
                  </a:lnTo>
                  <a:lnTo>
                    <a:pt x="5478" y="90"/>
                  </a:lnTo>
                  <a:lnTo>
                    <a:pt x="5239" y="90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2128225" y="627300"/>
              <a:ext cx="181600" cy="17875"/>
            </a:xfrm>
            <a:custGeom>
              <a:rect b="b" l="l" r="r" t="t"/>
              <a:pathLst>
                <a:path extrusionOk="0" h="715" w="7264">
                  <a:moveTo>
                    <a:pt x="358" y="0"/>
                  </a:moveTo>
                  <a:lnTo>
                    <a:pt x="120" y="90"/>
                  </a:lnTo>
                  <a:lnTo>
                    <a:pt x="120" y="179"/>
                  </a:lnTo>
                  <a:lnTo>
                    <a:pt x="1" y="358"/>
                  </a:lnTo>
                  <a:lnTo>
                    <a:pt x="120" y="447"/>
                  </a:lnTo>
                  <a:lnTo>
                    <a:pt x="120" y="626"/>
                  </a:lnTo>
                  <a:lnTo>
                    <a:pt x="358" y="715"/>
                  </a:lnTo>
                  <a:lnTo>
                    <a:pt x="7025" y="715"/>
                  </a:lnTo>
                  <a:lnTo>
                    <a:pt x="7144" y="626"/>
                  </a:lnTo>
                  <a:lnTo>
                    <a:pt x="7264" y="447"/>
                  </a:lnTo>
                  <a:lnTo>
                    <a:pt x="7264" y="358"/>
                  </a:lnTo>
                  <a:lnTo>
                    <a:pt x="7264" y="179"/>
                  </a:lnTo>
                  <a:lnTo>
                    <a:pt x="7144" y="90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690675" y="442000"/>
              <a:ext cx="181600" cy="203175"/>
            </a:xfrm>
            <a:custGeom>
              <a:rect b="b" l="l" r="r" t="t"/>
              <a:pathLst>
                <a:path extrusionOk="0" h="8127" w="7264">
                  <a:moveTo>
                    <a:pt x="4168" y="715"/>
                  </a:moveTo>
                  <a:lnTo>
                    <a:pt x="4644" y="804"/>
                  </a:lnTo>
                  <a:lnTo>
                    <a:pt x="5001" y="983"/>
                  </a:lnTo>
                  <a:lnTo>
                    <a:pt x="5358" y="1162"/>
                  </a:lnTo>
                  <a:lnTo>
                    <a:pt x="5716" y="1430"/>
                  </a:lnTo>
                  <a:lnTo>
                    <a:pt x="5835" y="1697"/>
                  </a:lnTo>
                  <a:lnTo>
                    <a:pt x="5954" y="2055"/>
                  </a:lnTo>
                  <a:lnTo>
                    <a:pt x="6073" y="2412"/>
                  </a:lnTo>
                  <a:lnTo>
                    <a:pt x="5954" y="2769"/>
                  </a:lnTo>
                  <a:lnTo>
                    <a:pt x="5835" y="3037"/>
                  </a:lnTo>
                  <a:lnTo>
                    <a:pt x="5716" y="3394"/>
                  </a:lnTo>
                  <a:lnTo>
                    <a:pt x="5358" y="3573"/>
                  </a:lnTo>
                  <a:lnTo>
                    <a:pt x="5001" y="3841"/>
                  </a:lnTo>
                  <a:lnTo>
                    <a:pt x="4644" y="4019"/>
                  </a:lnTo>
                  <a:lnTo>
                    <a:pt x="4168" y="4108"/>
                  </a:lnTo>
                  <a:lnTo>
                    <a:pt x="1072" y="4108"/>
                  </a:lnTo>
                  <a:lnTo>
                    <a:pt x="1072" y="715"/>
                  </a:lnTo>
                  <a:close/>
                  <a:moveTo>
                    <a:pt x="358" y="1"/>
                  </a:moveTo>
                  <a:lnTo>
                    <a:pt x="239" y="90"/>
                  </a:lnTo>
                  <a:lnTo>
                    <a:pt x="120" y="269"/>
                  </a:lnTo>
                  <a:lnTo>
                    <a:pt x="1" y="358"/>
                  </a:lnTo>
                  <a:lnTo>
                    <a:pt x="1" y="7770"/>
                  </a:lnTo>
                  <a:lnTo>
                    <a:pt x="120" y="7948"/>
                  </a:lnTo>
                  <a:lnTo>
                    <a:pt x="239" y="8038"/>
                  </a:lnTo>
                  <a:lnTo>
                    <a:pt x="358" y="8127"/>
                  </a:lnTo>
                  <a:lnTo>
                    <a:pt x="715" y="8127"/>
                  </a:lnTo>
                  <a:lnTo>
                    <a:pt x="953" y="8038"/>
                  </a:lnTo>
                  <a:lnTo>
                    <a:pt x="1072" y="7948"/>
                  </a:lnTo>
                  <a:lnTo>
                    <a:pt x="1072" y="7770"/>
                  </a:lnTo>
                  <a:lnTo>
                    <a:pt x="1072" y="4823"/>
                  </a:lnTo>
                  <a:lnTo>
                    <a:pt x="3453" y="4823"/>
                  </a:lnTo>
                  <a:lnTo>
                    <a:pt x="6430" y="7948"/>
                  </a:lnTo>
                  <a:lnTo>
                    <a:pt x="6549" y="8127"/>
                  </a:lnTo>
                  <a:lnTo>
                    <a:pt x="6906" y="8127"/>
                  </a:lnTo>
                  <a:lnTo>
                    <a:pt x="7025" y="8038"/>
                  </a:lnTo>
                  <a:lnTo>
                    <a:pt x="7263" y="7948"/>
                  </a:lnTo>
                  <a:lnTo>
                    <a:pt x="7263" y="7859"/>
                  </a:lnTo>
                  <a:lnTo>
                    <a:pt x="7263" y="7680"/>
                  </a:lnTo>
                  <a:lnTo>
                    <a:pt x="7263" y="7591"/>
                  </a:lnTo>
                  <a:lnTo>
                    <a:pt x="4644" y="4734"/>
                  </a:lnTo>
                  <a:lnTo>
                    <a:pt x="5120" y="4555"/>
                  </a:lnTo>
                  <a:lnTo>
                    <a:pt x="5596" y="4376"/>
                  </a:lnTo>
                  <a:lnTo>
                    <a:pt x="5954" y="4108"/>
                  </a:lnTo>
                  <a:lnTo>
                    <a:pt x="6311" y="3841"/>
                  </a:lnTo>
                  <a:lnTo>
                    <a:pt x="6549" y="3573"/>
                  </a:lnTo>
                  <a:lnTo>
                    <a:pt x="6787" y="3215"/>
                  </a:lnTo>
                  <a:lnTo>
                    <a:pt x="6906" y="2769"/>
                  </a:lnTo>
                  <a:lnTo>
                    <a:pt x="6906" y="2412"/>
                  </a:lnTo>
                  <a:lnTo>
                    <a:pt x="6906" y="1876"/>
                  </a:lnTo>
                  <a:lnTo>
                    <a:pt x="6668" y="1430"/>
                  </a:lnTo>
                  <a:lnTo>
                    <a:pt x="6430" y="1072"/>
                  </a:lnTo>
                  <a:lnTo>
                    <a:pt x="6073" y="715"/>
                  </a:lnTo>
                  <a:lnTo>
                    <a:pt x="5596" y="447"/>
                  </a:lnTo>
                  <a:lnTo>
                    <a:pt x="5001" y="179"/>
                  </a:lnTo>
                  <a:lnTo>
                    <a:pt x="4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884150" y="442000"/>
              <a:ext cx="220300" cy="203175"/>
            </a:xfrm>
            <a:custGeom>
              <a:rect b="b" l="l" r="r" t="t"/>
              <a:pathLst>
                <a:path extrusionOk="0" h="8127" w="8812">
                  <a:moveTo>
                    <a:pt x="358" y="1"/>
                  </a:moveTo>
                  <a:lnTo>
                    <a:pt x="1" y="179"/>
                  </a:lnTo>
                  <a:lnTo>
                    <a:pt x="1" y="358"/>
                  </a:lnTo>
                  <a:lnTo>
                    <a:pt x="1" y="537"/>
                  </a:lnTo>
                  <a:lnTo>
                    <a:pt x="3930" y="7859"/>
                  </a:lnTo>
                  <a:lnTo>
                    <a:pt x="4049" y="8038"/>
                  </a:lnTo>
                  <a:lnTo>
                    <a:pt x="4168" y="8127"/>
                  </a:lnTo>
                  <a:lnTo>
                    <a:pt x="4644" y="8127"/>
                  </a:lnTo>
                  <a:lnTo>
                    <a:pt x="4763" y="8038"/>
                  </a:lnTo>
                  <a:lnTo>
                    <a:pt x="4882" y="7859"/>
                  </a:lnTo>
                  <a:lnTo>
                    <a:pt x="8692" y="537"/>
                  </a:lnTo>
                  <a:lnTo>
                    <a:pt x="8811" y="358"/>
                  </a:lnTo>
                  <a:lnTo>
                    <a:pt x="8692" y="179"/>
                  </a:lnTo>
                  <a:lnTo>
                    <a:pt x="8573" y="90"/>
                  </a:lnTo>
                  <a:lnTo>
                    <a:pt x="8454" y="1"/>
                  </a:lnTo>
                  <a:lnTo>
                    <a:pt x="8097" y="1"/>
                  </a:lnTo>
                  <a:lnTo>
                    <a:pt x="7859" y="90"/>
                  </a:lnTo>
                  <a:lnTo>
                    <a:pt x="7740" y="179"/>
                  </a:lnTo>
                  <a:lnTo>
                    <a:pt x="4406" y="6698"/>
                  </a:lnTo>
                  <a:lnTo>
                    <a:pt x="953" y="179"/>
                  </a:lnTo>
                  <a:lnTo>
                    <a:pt x="834" y="90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11584775" y="790275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1584775" y="127225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1"/>
                  </a:moveTo>
                  <a:lnTo>
                    <a:pt x="24289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1727650" y="45987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11584775" y="145330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1727650" y="112067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11584775" y="211410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11727650" y="1783700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11584775" y="2777125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11727650" y="244672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11584775" y="344015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11727650" y="310752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1584775" y="410095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0"/>
                  </a:moveTo>
                  <a:lnTo>
                    <a:pt x="24289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11727650" y="3770550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11584775" y="4763975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1"/>
                  </a:moveTo>
                  <a:lnTo>
                    <a:pt x="24289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11727650" y="443357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1"/>
                  </a:moveTo>
                  <a:lnTo>
                    <a:pt x="18574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11584775" y="542700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1"/>
                  </a:moveTo>
                  <a:lnTo>
                    <a:pt x="24289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11727650" y="509437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0"/>
                  </a:moveTo>
                  <a:lnTo>
                    <a:pt x="18574" y="0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11584775" y="6087800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1"/>
                  </a:moveTo>
                  <a:lnTo>
                    <a:pt x="24289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11727650" y="5757400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1"/>
                  </a:moveTo>
                  <a:lnTo>
                    <a:pt x="18574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1584775" y="6750825"/>
              <a:ext cx="607225" cy="25"/>
            </a:xfrm>
            <a:custGeom>
              <a:rect b="b" l="l" r="r" t="t"/>
              <a:pathLst>
                <a:path extrusionOk="0" fill="none" h="1" w="24289">
                  <a:moveTo>
                    <a:pt x="0" y="1"/>
                  </a:moveTo>
                  <a:lnTo>
                    <a:pt x="24289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1727650" y="6420425"/>
              <a:ext cx="464350" cy="25"/>
            </a:xfrm>
            <a:custGeom>
              <a:rect b="b" l="l" r="r" t="t"/>
              <a:pathLst>
                <a:path extrusionOk="0" fill="none" h="1" w="18574">
                  <a:moveTo>
                    <a:pt x="0" y="1"/>
                  </a:moveTo>
                  <a:lnTo>
                    <a:pt x="18574" y="1"/>
                  </a:lnTo>
                </a:path>
              </a:pathLst>
            </a:custGeom>
            <a:noFill/>
            <a:ln cap="rnd" cmpd="sng" w="5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28"/>
          <p:cNvSpPr/>
          <p:nvPr/>
        </p:nvSpPr>
        <p:spPr>
          <a:xfrm>
            <a:off x="-245738" y="525573"/>
            <a:ext cx="12683475" cy="5795904"/>
          </a:xfrm>
          <a:prstGeom prst="rect">
            <a:avLst/>
          </a:prstGeom>
          <a:solidFill>
            <a:srgbClr val="E6411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6" name="Google Shape;86;p3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7" name="Google Shape;87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4" name="Google Shape;94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68000" y="184196"/>
            <a:ext cx="1397726" cy="13238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leapsoftware.com/the-case-for-soft-skills-training-and-best-practices-for-delivery/" TargetMode="External"/><Relationship Id="rId4" Type="http://schemas.openxmlformats.org/officeDocument/2006/relationships/hyperlink" Target="https://virtualspeech.com/blog/importance-soft-skill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://www.careerbuilder.com/share/aboutus/pressreleasesdetail.aspx?sd=4/10/2014&amp;id=pr817&amp;ed=12/31/201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ssets.publishing.service.gov.uk/government/uploads/system/uploads/attachment_data/file/746493/ESS_2017_UK_Report_Controlled_v06.00.pdf" TargetMode="External"/><Relationship Id="rId4" Type="http://schemas.openxmlformats.org/officeDocument/2006/relationships/hyperlink" Target="http://fortune.com/2015/04/02/quit-reason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 Skills For Engineers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 Skills Training – Reality Check</a:t>
            </a:r>
            <a:endParaRPr/>
          </a:p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381000" y="1371600"/>
            <a:ext cx="1143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maintain good conduct within the office with the juniors, seniors and fellow colleagues.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Efficiency Healthy Environment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 Retention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Confidence Productivity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Rewards Customer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Awareness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Happiness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 Skills: An Exceptional Skill set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381000" y="1417639"/>
            <a:ext cx="115062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Burning Glass Technologies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Soft skills — a blend of interpersonal savvy, communication skills, and social intelligence — are in high demand by employers today.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James Winebrake, PhD, and Dean of Rochester Institute of Technology’s College of Liberal Arts</a:t>
            </a:r>
            <a:endParaRPr b="1" i="1" sz="2720"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These so-called ‘soft skills’ in fact are some of the most challenging skills that people need to master.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These skills allow people to work effectively in teams, to communicate well, and to think in ways that lead to innovation and creativity.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Author Peggy Klaus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Soft skills get little respect, but they will make or break your career.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Bezon Karter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Intrapersonal and interpersonal behaviours that develop and maximize human performance.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 v/s Soft Skills</a:t>
            </a:r>
            <a:endParaRPr/>
          </a:p>
        </p:txBody>
      </p:sp>
      <p:sp>
        <p:nvSpPr>
          <p:cNvPr id="233" name="Google Shape;233;p12"/>
          <p:cNvSpPr txBox="1"/>
          <p:nvPr>
            <p:ph idx="1" type="body"/>
          </p:nvPr>
        </p:nvSpPr>
        <p:spPr>
          <a:xfrm>
            <a:off x="609600" y="1600201"/>
            <a:ext cx="10972800" cy="4983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Hard: What You Know and Soft: How You Act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Soft Skills commonly known as people skills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A combination of various skills which help to succeed in life such as communication skills, personality development, social skills, emotional intelligence, etc.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No specific measurements for evaluating individual’s soft skills like hard skills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Hard skills are measurable, tangible and result oriented, they can be quantified.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Soft skills are not fit in one mould – having a flexible attitude, being empathetic, making small talk, confident conversations – aren’t straightforward.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For career growth and sustainability Soft Skills are important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Soft Skills Training" id="239" name="Google Shape;23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006" y="274650"/>
            <a:ext cx="9144000" cy="69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Soft Skills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609600" y="1417639"/>
            <a:ext cx="109728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Effective Communication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Effective Meetings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Effective Leadership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Conflict Resolution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Problem Solving Strategies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Dealing w/Difficult People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Stress Management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Time Management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Organizational Skills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Presentation Skills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High Performance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Team Building and Managing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Transition &amp; Change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32312"/>
            <a:ext cx="11506200" cy="562955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5"/>
          <p:cNvSpPr txBox="1"/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Unending List of Soft Skills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 Skills for Competitive Edge</a:t>
            </a:r>
            <a:endParaRPr/>
          </a:p>
        </p:txBody>
      </p:sp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Business Writing Skills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Coaching For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Negotiation Skills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Powerful 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 Skills for Engineers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Communication Skills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Teamwork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Decision making and problem solving skills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Critical thinking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Skills to meet people and crack deals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Interpersonal communication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Easily approachable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 customers/ clients across the globe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/>
          <p:nvPr/>
        </p:nvSpPr>
        <p:spPr>
          <a:xfrm>
            <a:off x="2256232" y="3606542"/>
            <a:ext cx="1259750" cy="1259750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8113715" y="1595477"/>
            <a:ext cx="1259750" cy="1259750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5541074" y="1794702"/>
            <a:ext cx="1447159" cy="1447159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323075" y="2943654"/>
            <a:ext cx="1447159" cy="1447159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8205491" y="3919673"/>
            <a:ext cx="1447159" cy="1447159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547487" y="2501362"/>
            <a:ext cx="1663913" cy="1663913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5572050" y="3290821"/>
            <a:ext cx="1663913" cy="1663913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4009973" y="3919672"/>
            <a:ext cx="1818798" cy="1818798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6599496" y="4698238"/>
            <a:ext cx="1447159" cy="1447159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541055" y="1734887"/>
            <a:ext cx="1259750" cy="1259750"/>
          </a:xfrm>
          <a:prstGeom prst="ellipse">
            <a:avLst/>
          </a:prstGeom>
          <a:solidFill>
            <a:srgbClr val="1DA2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 txBox="1"/>
          <p:nvPr>
            <p:ph idx="4294967295" type="title"/>
          </p:nvPr>
        </p:nvSpPr>
        <p:spPr>
          <a:xfrm>
            <a:off x="1655884" y="374536"/>
            <a:ext cx="8880231" cy="987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A36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Hiring Managers Want More</a:t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2378553" y="6404141"/>
            <a:ext cx="4572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* Source: CareerBuilder</a:t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1944337" y="1670331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Flexible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51%</a:t>
            </a:r>
            <a:endParaRPr/>
          </a:p>
        </p:txBody>
      </p:sp>
      <p:sp>
        <p:nvSpPr>
          <p:cNvPr id="283" name="Google Shape;283;p18"/>
          <p:cNvSpPr/>
          <p:nvPr/>
        </p:nvSpPr>
        <p:spPr>
          <a:xfrm>
            <a:off x="6171725" y="4722180"/>
            <a:ext cx="2286000" cy="1371600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66%</a:t>
            </a: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7804123" y="1504455"/>
            <a:ext cx="1871164" cy="1422884"/>
          </a:xfrm>
          <a:prstGeom prst="roundRect">
            <a:avLst>
              <a:gd fmla="val 0" name="adj"/>
            </a:avLst>
          </a:prstGeom>
          <a:solidFill>
            <a:srgbClr val="302E2B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Strong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Ethic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73%</a:t>
            </a:r>
            <a:endParaRPr/>
          </a:p>
        </p:txBody>
      </p:sp>
      <p:sp>
        <p:nvSpPr>
          <p:cNvPr id="285" name="Google Shape;285;p18"/>
          <p:cNvSpPr/>
          <p:nvPr/>
        </p:nvSpPr>
        <p:spPr>
          <a:xfrm>
            <a:off x="5030623" y="1829128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73%</a:t>
            </a:r>
            <a:endParaRPr/>
          </a:p>
        </p:txBody>
      </p:sp>
      <p:sp>
        <p:nvSpPr>
          <p:cNvPr id="286" name="Google Shape;286;p18"/>
          <p:cNvSpPr/>
          <p:nvPr/>
        </p:nvSpPr>
        <p:spPr>
          <a:xfrm>
            <a:off x="6829904" y="2941439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Positive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Attitude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72%</a:t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>
            <a:off x="5170670" y="3485991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Team-Oriented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/>
          </a:p>
        </p:txBody>
      </p:sp>
      <p:sp>
        <p:nvSpPr>
          <p:cNvPr id="288" name="Google Shape;288;p18"/>
          <p:cNvSpPr/>
          <p:nvPr/>
        </p:nvSpPr>
        <p:spPr>
          <a:xfrm>
            <a:off x="1636779" y="3580900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57%</a:t>
            </a:r>
            <a:endParaRPr/>
          </a:p>
        </p:txBody>
      </p:sp>
      <p:sp>
        <p:nvSpPr>
          <p:cNvPr id="289" name="Google Shape;289;p18"/>
          <p:cNvSpPr/>
          <p:nvPr/>
        </p:nvSpPr>
        <p:spPr>
          <a:xfrm>
            <a:off x="3690116" y="4155122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Works Well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 Pressure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57%</a:t>
            </a:r>
            <a:endParaRPr/>
          </a:p>
        </p:txBody>
      </p:sp>
      <p:sp>
        <p:nvSpPr>
          <p:cNvPr id="290" name="Google Shape;290;p18"/>
          <p:cNvSpPr/>
          <p:nvPr/>
        </p:nvSpPr>
        <p:spPr>
          <a:xfrm>
            <a:off x="3130201" y="2684929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Effective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56%</a:t>
            </a:r>
            <a:endParaRPr/>
          </a:p>
        </p:txBody>
      </p:sp>
      <p:sp>
        <p:nvSpPr>
          <p:cNvPr id="291" name="Google Shape;291;p18"/>
          <p:cNvSpPr/>
          <p:nvPr/>
        </p:nvSpPr>
        <p:spPr>
          <a:xfrm>
            <a:off x="7695028" y="3965042"/>
            <a:ext cx="2460386" cy="1422884"/>
          </a:xfrm>
          <a:prstGeom prst="roundRect">
            <a:avLst>
              <a:gd fmla="val 16667" name="adj"/>
            </a:avLst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Confident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46%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idx="4294967295" type="title"/>
          </p:nvPr>
        </p:nvSpPr>
        <p:spPr>
          <a:xfrm>
            <a:off x="2304836" y="1116753"/>
            <a:ext cx="6833333" cy="203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73A36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Resign Yourself </a:t>
            </a:r>
            <a:br>
              <a:rPr b="1" lang="en-US" sz="40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to This Reality</a:t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2286436" y="2782032"/>
            <a:ext cx="2667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46% </a:t>
            </a:r>
            <a:r>
              <a:rPr lang="en-US" sz="24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of newly hired employees will fail within 18 months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378553" y="6404141"/>
            <a:ext cx="457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* Source: “Hire for Attitude” Forbes, January 23, 2012 † Source: “Hiring for attitude: Research &amp; tools to skyrocket your success rate” Mark Murphy, Leadership IQ, 2012</a:t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5486837" y="2782032"/>
            <a:ext cx="356555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89%</a:t>
            </a:r>
            <a:r>
              <a:rPr b="1" lang="en-US" sz="36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373A36"/>
                </a:solidFill>
                <a:latin typeface="Calibri"/>
                <a:ea typeface="Calibri"/>
                <a:cs typeface="Calibri"/>
                <a:sym typeface="Calibri"/>
              </a:rPr>
              <a:t>for lack of soft skills – such as professionalism or ability to get along with others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Case Study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304800" y="1600200"/>
            <a:ext cx="1143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What is Talking the Walk?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an office, consider you spend a great deal of time developing resources to help employees in your organization make good decisions when they face ethics &amp; compliance challenges.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that same spirit, your organization wants to provide you a resource to help you and your staff consider the challenges that YOU face as professionals.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Think of this as a regular opportunity for the professional development of your team.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4294967295" type="title"/>
          </p:nvPr>
        </p:nvSpPr>
        <p:spPr>
          <a:xfrm>
            <a:off x="2789413" y="657113"/>
            <a:ext cx="6613174" cy="613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Hiring Well is Hard</a:t>
            </a:r>
            <a:endParaRPr/>
          </a:p>
        </p:txBody>
      </p:sp>
      <p:sp>
        <p:nvSpPr>
          <p:cNvPr id="307" name="Google Shape;307;p20"/>
          <p:cNvSpPr txBox="1"/>
          <p:nvPr>
            <p:ph idx="4294967295" type="body"/>
          </p:nvPr>
        </p:nvSpPr>
        <p:spPr>
          <a:xfrm>
            <a:off x="2789413" y="1260718"/>
            <a:ext cx="6613174" cy="539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This has probably been heard by you before…</a:t>
            </a:r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>
            <a:off x="2789413" y="1800112"/>
            <a:ext cx="6613174" cy="4197096"/>
            <a:chOff x="940134" y="2032455"/>
            <a:chExt cx="6613174" cy="4197096"/>
          </a:xfrm>
        </p:grpSpPr>
        <p:sp>
          <p:nvSpPr>
            <p:cNvPr id="309" name="Google Shape;309;p20"/>
            <p:cNvSpPr/>
            <p:nvPr/>
          </p:nvSpPr>
          <p:spPr>
            <a:xfrm>
              <a:off x="940134" y="2032455"/>
              <a:ext cx="6613174" cy="41970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dir="2700000" dist="38100">
                <a:srgbClr val="000000">
                  <a:alpha val="4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4272713" y="2129999"/>
              <a:ext cx="3016032" cy="4035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4"/>
                <a:buFont typeface="Calibri"/>
                <a:buNone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 appears perfect…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5"/>
                <a:buFont typeface="Calibri"/>
                <a:buNone/>
              </a:pPr>
              <a:r>
                <a:t/>
              </a:r>
              <a:endParaRPr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54"/>
                <a:buFont typeface="Noto Sans Symbols"/>
                <a:buChar char="✔"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dressed well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54"/>
                <a:buFont typeface="Noto Sans Symbols"/>
                <a:buChar char="✔"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great answers</a:t>
              </a:r>
              <a:endParaRPr/>
            </a:p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754"/>
                <a:buFont typeface="Noto Sans Symbols"/>
                <a:buChar char="✔"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sense of confidence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5"/>
                <a:buFont typeface="Calibri"/>
                <a:buNone/>
              </a:pPr>
              <a:r>
                <a:t/>
              </a:r>
              <a:endParaRPr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4"/>
                <a:buFont typeface="Calibri"/>
                <a:buNone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interviewer hires him in the organization ….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5"/>
                <a:buFont typeface="Calibri"/>
                <a:buNone/>
              </a:pPr>
              <a:r>
                <a:t/>
              </a:r>
              <a:endParaRPr sz="17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54"/>
                <a:buFont typeface="Calibri"/>
                <a:buNone/>
              </a:pP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…and he </a:t>
              </a:r>
              <a:r>
                <a:rPr lang="en-US" sz="1754">
                  <a:solidFill>
                    <a:srgbClr val="FF5000"/>
                  </a:solidFill>
                  <a:latin typeface="Calibri"/>
                  <a:ea typeface="Calibri"/>
                  <a:cs typeface="Calibri"/>
                  <a:sym typeface="Calibri"/>
                </a:rPr>
                <a:t>poisons</a:t>
              </a:r>
              <a:r>
                <a:rPr lang="en-US" sz="175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it</a:t>
              </a:r>
              <a:endParaRPr/>
            </a:p>
          </p:txBody>
        </p:sp>
        <p:pic>
          <p:nvPicPr>
            <p:cNvPr descr="http://www.geektek.com/wp-content/uploads/happy-business-man-xs.jpg" id="311" name="Google Shape;311;p20"/>
            <p:cNvPicPr preferRelativeResize="0"/>
            <p:nvPr/>
          </p:nvPicPr>
          <p:blipFill rotWithShape="1">
            <a:blip r:embed="rId3">
              <a:alphaModFix/>
            </a:blip>
            <a:srcRect b="0" l="40572" r="9428" t="0"/>
            <a:stretch/>
          </p:blipFill>
          <p:spPr>
            <a:xfrm>
              <a:off x="1019502" y="2116767"/>
              <a:ext cx="3037746" cy="4046633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Bottom Line</a:t>
            </a:r>
            <a:endParaRPr/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	</a:t>
            </a:r>
            <a:endParaRPr/>
          </a:p>
        </p:txBody>
      </p:sp>
      <p:grpSp>
        <p:nvGrpSpPr>
          <p:cNvPr id="318" name="Google Shape;318;p21"/>
          <p:cNvGrpSpPr/>
          <p:nvPr/>
        </p:nvGrpSpPr>
        <p:grpSpPr>
          <a:xfrm>
            <a:off x="1798064" y="1209244"/>
            <a:ext cx="8443470" cy="5496355"/>
            <a:chOff x="1569464" y="66244"/>
            <a:chExt cx="8443470" cy="5496355"/>
          </a:xfrm>
        </p:grpSpPr>
        <p:sp>
          <p:nvSpPr>
            <p:cNvPr id="319" name="Google Shape;319;p21"/>
            <p:cNvSpPr/>
            <p:nvPr/>
          </p:nvSpPr>
          <p:spPr>
            <a:xfrm>
              <a:off x="1569464" y="66244"/>
              <a:ext cx="3255802" cy="21705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5998" l="0" r="0" t="-5999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961206" y="2306253"/>
              <a:ext cx="4612667" cy="2849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 txBox="1"/>
            <p:nvPr/>
          </p:nvSpPr>
          <p:spPr>
            <a:xfrm>
              <a:off x="4961206" y="2306253"/>
              <a:ext cx="4612667" cy="2849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 Skills do matter in career and for sustainability for being an employee or employer</a:t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554231" y="1899627"/>
              <a:ext cx="1107783" cy="1108069"/>
            </a:xfrm>
            <a:prstGeom prst="halfFrame">
              <a:avLst>
                <a:gd fmla="val 25770" name="adj1"/>
                <a:gd fmla="val 2577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 rot="5400000">
              <a:off x="8905008" y="1899771"/>
              <a:ext cx="1108069" cy="1107783"/>
            </a:xfrm>
            <a:prstGeom prst="halfFrame">
              <a:avLst>
                <a:gd fmla="val 25770" name="adj1"/>
                <a:gd fmla="val 2577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 rot="-5400000">
              <a:off x="4554088" y="4454673"/>
              <a:ext cx="1108069" cy="1107783"/>
            </a:xfrm>
            <a:prstGeom prst="halfFrame">
              <a:avLst>
                <a:gd fmla="val 25770" name="adj1"/>
                <a:gd fmla="val 2577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 rot="10800000">
              <a:off x="8905151" y="4454530"/>
              <a:ext cx="1107783" cy="1108069"/>
            </a:xfrm>
            <a:prstGeom prst="halfFrame">
              <a:avLst>
                <a:gd fmla="val 25770" name="adj1"/>
                <a:gd fmla="val 25770" name="adj2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Image result for questions" id="331" name="Google Shape;33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702" y="1424389"/>
            <a:ext cx="7605098" cy="520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Case Study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304800" y="1600200"/>
            <a:ext cx="1165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Who Cares?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Eva’s been waiting for feedback on a major project. CEO Jamal wants to find the time to respond thoughtfully, but never has a moment to spare. Amanda is being squeezed by the needs of her reports, including Eva, and her boss, Jamal.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Everyone wants things to work better, for everyone to be happier and feel valued, but no one quite knows how. What’s an ethics and compliance team to do?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Few More Case Studies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https://www.eleapsoftware.com/the-case-for-soft-skills-training-and-best-practices-for-delivery/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https://virtualspeech.com/blog/importance-soft-skills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Soft Skills? (Gaps)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Do you need Soft Skills at Workplace?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you really good at getting clients, and not so good at retaining them?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you have lots of staff turnover and still find it difficult to retrain people?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you have lots of managers but no real leaders?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6"/>
          <p:cNvCxnSpPr/>
          <p:nvPr/>
        </p:nvCxnSpPr>
        <p:spPr>
          <a:xfrm>
            <a:off x="3247068" y="5538651"/>
            <a:ext cx="655622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6"/>
          <p:cNvSpPr txBox="1"/>
          <p:nvPr/>
        </p:nvSpPr>
        <p:spPr>
          <a:xfrm>
            <a:off x="3573466" y="5615610"/>
            <a:ext cx="1089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0" baseline="3000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140685" y="5615609"/>
            <a:ext cx="1089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baseline="30000"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6707904" y="5615608"/>
            <a:ext cx="10895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aseline="30000"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8275124" y="5615608"/>
            <a:ext cx="1116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21st Century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3553404" y="4497412"/>
            <a:ext cx="2361915" cy="74671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622791" y="4592809"/>
            <a:ext cx="13497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A2CE"/>
                </a:solidFill>
                <a:latin typeface="Calibri"/>
                <a:ea typeface="Calibri"/>
                <a:cs typeface="Calibri"/>
                <a:sym typeface="Calibri"/>
              </a:rPr>
              <a:t>Agricultural Age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3583036" y="4830876"/>
            <a:ext cx="7614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(farmers)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4883265" y="3434262"/>
            <a:ext cx="2361915" cy="74671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4952653" y="3529659"/>
            <a:ext cx="11926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A2CE"/>
                </a:solidFill>
                <a:latin typeface="Calibri"/>
                <a:ea typeface="Calibri"/>
                <a:cs typeface="Calibri"/>
                <a:sym typeface="Calibri"/>
              </a:rPr>
              <a:t>Industrial Age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4912897" y="3767726"/>
            <a:ext cx="12442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(factory workers)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6213126" y="2371112"/>
            <a:ext cx="2361915" cy="74671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282514" y="2466509"/>
            <a:ext cx="13677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A2CE"/>
                </a:solidFill>
                <a:latin typeface="Calibri"/>
                <a:ea typeface="Calibri"/>
                <a:cs typeface="Calibri"/>
                <a:sym typeface="Calibri"/>
              </a:rPr>
              <a:t>Information Age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6242758" y="2704576"/>
            <a:ext cx="14836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(knowledge workers)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542987" y="1307962"/>
            <a:ext cx="2361915" cy="74671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7612374" y="1403359"/>
            <a:ext cx="13301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DA2CE"/>
                </a:solidFill>
                <a:latin typeface="Calibri"/>
                <a:ea typeface="Calibri"/>
                <a:cs typeface="Calibri"/>
                <a:sym typeface="Calibri"/>
              </a:rPr>
              <a:t>Conceptual Age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7572618" y="1641426"/>
            <a:ext cx="18557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(creators and empathizers)</a:t>
            </a:r>
            <a:endParaRPr/>
          </a:p>
        </p:txBody>
      </p:sp>
      <p:cxnSp>
        <p:nvCxnSpPr>
          <p:cNvPr id="180" name="Google Shape;180;p6"/>
          <p:cNvCxnSpPr>
            <a:stCxn id="168" idx="0"/>
          </p:cNvCxnSpPr>
          <p:nvPr/>
        </p:nvCxnSpPr>
        <p:spPr>
          <a:xfrm flipH="1" rot="10800000">
            <a:off x="4734361" y="4180912"/>
            <a:ext cx="327900" cy="316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6"/>
          <p:cNvCxnSpPr/>
          <p:nvPr/>
        </p:nvCxnSpPr>
        <p:spPr>
          <a:xfrm flipH="1" rot="10800000">
            <a:off x="6118518" y="3123445"/>
            <a:ext cx="327991" cy="31643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6"/>
          <p:cNvCxnSpPr/>
          <p:nvPr/>
        </p:nvCxnSpPr>
        <p:spPr>
          <a:xfrm flipH="1" rot="10800000">
            <a:off x="7502674" y="2065916"/>
            <a:ext cx="327991" cy="31643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6"/>
          <p:cNvSpPr txBox="1"/>
          <p:nvPr/>
        </p:nvSpPr>
        <p:spPr>
          <a:xfrm>
            <a:off x="1868185" y="2804749"/>
            <a:ext cx="12741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Affluence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Globalization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2478583" y="964529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2529880" y="5143677"/>
            <a:ext cx="568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3405908" y="2825202"/>
            <a:ext cx="122187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Abundance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Asia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8319651" y="4841846"/>
            <a:ext cx="1389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Dan Pink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 Whole New Mind</a:t>
            </a:r>
            <a:endParaRPr/>
          </a:p>
        </p:txBody>
      </p:sp>
      <p:cxnSp>
        <p:nvCxnSpPr>
          <p:cNvPr id="188" name="Google Shape;188;p6"/>
          <p:cNvCxnSpPr/>
          <p:nvPr/>
        </p:nvCxnSpPr>
        <p:spPr>
          <a:xfrm>
            <a:off x="3117651" y="2997175"/>
            <a:ext cx="328013" cy="0"/>
          </a:xfrm>
          <a:prstGeom prst="straightConnector1">
            <a:avLst/>
          </a:prstGeom>
          <a:noFill/>
          <a:ln cap="flat" cmpd="sng" w="15875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9" name="Google Shape;189;p6"/>
          <p:cNvCxnSpPr/>
          <p:nvPr/>
        </p:nvCxnSpPr>
        <p:spPr>
          <a:xfrm>
            <a:off x="3114622" y="3240699"/>
            <a:ext cx="328013" cy="0"/>
          </a:xfrm>
          <a:prstGeom prst="straightConnector1">
            <a:avLst/>
          </a:prstGeom>
          <a:noFill/>
          <a:ln cap="flat" cmpd="sng" w="15875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3111593" y="3484223"/>
            <a:ext cx="328013" cy="0"/>
          </a:xfrm>
          <a:prstGeom prst="straightConnector1">
            <a:avLst/>
          </a:prstGeom>
          <a:noFill/>
          <a:ln cap="flat" cmpd="sng" w="15875">
            <a:solidFill>
              <a:srgbClr val="D8D8D8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3257006" y="1036321"/>
            <a:ext cx="0" cy="450233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6"/>
          <p:cNvSpPr txBox="1"/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Soft Skills? (Gaps)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156" y="1518965"/>
            <a:ext cx="2190644" cy="219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156" y="3954439"/>
            <a:ext cx="2190644" cy="2260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 txBox="1"/>
          <p:nvPr/>
        </p:nvSpPr>
        <p:spPr>
          <a:xfrm>
            <a:off x="4114800" y="995745"/>
            <a:ext cx="5562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According to CareerBuilder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4267200" y="1951480"/>
            <a:ext cx="6124489" cy="147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77% of employers believe that soft skills are just as important as hard skills.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4267200" y="4584697"/>
            <a:ext cx="6124489" cy="1003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Almost 20% said they were more important than hard skills.</a:t>
            </a:r>
            <a:endParaRPr/>
          </a:p>
        </p:txBody>
      </p:sp>
      <p:sp>
        <p:nvSpPr>
          <p:cNvPr id="203" name="Google Shape;203;p7"/>
          <p:cNvSpPr txBox="1"/>
          <p:nvPr>
            <p:ph type="title"/>
          </p:nvPr>
        </p:nvSpPr>
        <p:spPr>
          <a:xfrm>
            <a:off x="609600" y="76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Soft Skills? (Gaps)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Seeking Soft Skills</a:t>
            </a:r>
            <a:endParaRPr/>
          </a:p>
        </p:txBody>
      </p:sp>
      <p:sp>
        <p:nvSpPr>
          <p:cNvPr id="209" name="Google Shape;209;p8"/>
          <p:cNvSpPr txBox="1"/>
          <p:nvPr>
            <p:ph idx="1" type="body"/>
          </p:nvPr>
        </p:nvSpPr>
        <p:spPr>
          <a:xfrm>
            <a:off x="609600" y="1600200"/>
            <a:ext cx="11277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Industry requirement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Strong communication skills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time-management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Increased productivity</a:t>
            </a:r>
            <a:r>
              <a:rPr lang="en-US" sz="2960"/>
              <a:t> 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Improved teamwork</a:t>
            </a:r>
            <a:r>
              <a:rPr lang="en-US" sz="2960"/>
              <a:t> </a:t>
            </a:r>
            <a:r>
              <a:rPr b="1" lang="en-US" sz="2960"/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Improved retention rates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63% of UK employees would change their employer</a:t>
            </a:r>
            <a:r>
              <a:rPr lang="en-US" sz="2590"/>
              <a:t> having more training opportunities</a:t>
            </a:r>
            <a:endParaRPr b="1"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Improved employee satisfaction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Improves leadership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4"/>
              </a:rPr>
              <a:t>50% of employees leave their job due to poor managers</a:t>
            </a:r>
            <a:r>
              <a:rPr lang="en-US" sz="2590"/>
              <a:t>.</a:t>
            </a:r>
            <a:endParaRPr b="1"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Attracts new clients</a:t>
            </a:r>
            <a:endParaRPr sz="29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 Skills Training – Reality Check</a:t>
            </a:r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381000" y="1371600"/>
            <a:ext cx="1143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Speaking in a team meeting or presenting from sales pitches to internal strategy discussions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presentation and public speaking skills are key to doing well in today’s volatile business world.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Having great content is important but that’s just not enough.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must be packaged and presented in an engaging way to achieve the end objective.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is where soft skills training comes in handy.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With thorough preparation and practice, you can overcome your nervousness and perform exceptionally well for sure.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2021-01-22T10:10:33Z</dcterms:created>
  <dc:creator>Admin</dc:creator>
</cp:coreProperties>
</file>