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67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98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4635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34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189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67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445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454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927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00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580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5695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77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115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447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9034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4101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3537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27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6073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063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579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9665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8210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2853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6677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9524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2653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364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907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9497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Having knowledge in a particular area, and the willingness to go the extra mile to stand out from the crowd is seemingly necessary to get one’s foot in the career door.</a:t>
            </a:r>
          </a:p>
          <a:p>
            <a:pPr algn="l"/>
            <a:r>
              <a:rPr lang="en-US" b="0" i="0" dirty="0">
                <a:effectLst/>
                <a:latin typeface="Roboto" panose="02000000000000000000" pitchFamily="2" charset="0"/>
              </a:rPr>
              <a:t>For example, even a very competent doctor won’t be able to keep patients unless he is able to make his patients feel comfortable and put them at ease.</a:t>
            </a:r>
          </a:p>
          <a:p>
            <a:br>
              <a:rPr lang="en-US"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9096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65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365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043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32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 name="Google Shape;5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1885568" y="806653"/>
            <a:ext cx="8420862"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2313558" y="1202207"/>
            <a:ext cx="7564882" cy="27127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7"/>
        <p:cNvGrpSpPr/>
        <p:nvPr/>
      </p:nvGrpSpPr>
      <p:grpSpPr>
        <a:xfrm>
          <a:off x="0" y="0"/>
          <a:ext cx="0" cy="0"/>
          <a:chOff x="0" y="0"/>
          <a:chExt cx="0" cy="0"/>
        </a:xfrm>
      </p:grpSpPr>
      <p:sp>
        <p:nvSpPr>
          <p:cNvPr id="28" name="Google Shape;28;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pic>
        <p:nvPicPr>
          <p:cNvPr id="31" name="Google Shape;31;p19"/>
          <p:cNvPicPr preferRelativeResize="0"/>
          <p:nvPr/>
        </p:nvPicPr>
        <p:blipFill rotWithShape="1">
          <a:blip r:embed="rId2">
            <a:alphaModFix/>
          </a:blip>
          <a:srcRect/>
          <a:stretch/>
        </p:blipFill>
        <p:spPr>
          <a:xfrm>
            <a:off x="6927" y="0"/>
            <a:ext cx="1438781" cy="12741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1885568" y="806653"/>
            <a:ext cx="8420862"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0"/>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0"/>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1885568" y="806653"/>
            <a:ext cx="8420862"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885568" y="806653"/>
            <a:ext cx="8420862"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2313558" y="1202207"/>
            <a:ext cx="7564882" cy="27127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jp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4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pic>
        <p:nvPicPr>
          <p:cNvPr id="48" name="Google Shape;48;p1"/>
          <p:cNvPicPr preferRelativeResize="0"/>
          <p:nvPr/>
        </p:nvPicPr>
        <p:blipFill rotWithShape="1">
          <a:blip r:embed="rId3">
            <a:alphaModFix/>
          </a:blip>
          <a:srcRect/>
          <a:stretch/>
        </p:blipFill>
        <p:spPr>
          <a:xfrm>
            <a:off x="7544" y="88990"/>
            <a:ext cx="1438781" cy="1274174"/>
          </a:xfrm>
          <a:prstGeom prst="rect">
            <a:avLst/>
          </a:prstGeom>
          <a:noFill/>
          <a:ln>
            <a:noFill/>
          </a:ln>
        </p:spPr>
      </p:pic>
      <p:sp>
        <p:nvSpPr>
          <p:cNvPr id="49" name="Google Shape;49;p1"/>
          <p:cNvSpPr txBox="1">
            <a:spLocks noGrp="1"/>
          </p:cNvSpPr>
          <p:nvPr>
            <p:ph type="ctrTitle"/>
          </p:nvPr>
        </p:nvSpPr>
        <p:spPr>
          <a:xfrm>
            <a:off x="914400" y="2125980"/>
            <a:ext cx="10363200" cy="1231106"/>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sz="4000">
                <a:latin typeface="Constantia"/>
                <a:ea typeface="Constantia"/>
                <a:cs typeface="Constantia"/>
                <a:sym typeface="Constantia"/>
              </a:rPr>
              <a:t>SOFT SKILLS &amp; INTERPERSONAL COMMUNICATION</a:t>
            </a:r>
            <a:endParaRPr/>
          </a:p>
        </p:txBody>
      </p:sp>
      <p:sp>
        <p:nvSpPr>
          <p:cNvPr id="51" name="Google Shape;51;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772809" y="1576633"/>
            <a:ext cx="10744200" cy="4765472"/>
          </a:xfrm>
          <a:prstGeom prst="rect">
            <a:avLst/>
          </a:prstGeom>
          <a:noFill/>
          <a:ln>
            <a:noFill/>
          </a:ln>
        </p:spPr>
        <p:txBody>
          <a:bodyPr spcFirstLastPara="1" wrap="square" lIns="0" tIns="73025" rIns="0" bIns="0" anchor="t" anchorCtr="0">
            <a:spAutoFit/>
          </a:bodyPr>
          <a:lstStyle/>
          <a:p>
            <a:pPr marL="457200" indent="-457200">
              <a:lnSpc>
                <a:spcPct val="107000"/>
              </a:lnSpc>
              <a:spcAft>
                <a:spcPts val="800"/>
              </a:spcAft>
              <a:buFont typeface="Wingdings" panose="05000000000000000000" pitchFamily="2" charset="2"/>
              <a:buChar char="§"/>
            </a:pPr>
            <a:r>
              <a:rPr lang="en-IN" sz="3200" dirty="0">
                <a:latin typeface="Constantia" panose="02030602050306030303" pitchFamily="18" charset="0"/>
                <a:cs typeface="Times New Roman" panose="02020603050405020304" pitchFamily="18" charset="0"/>
              </a:rPr>
              <a:t>Poorly-worded or inefficient emails, careless reading or listening to instructions, documents that go unread due to poor design, hastily presenting inaccurate information, sloppy proofreading — all of these examples result in inevitable costs.</a:t>
            </a:r>
          </a:p>
          <a:p>
            <a:pPr>
              <a:lnSpc>
                <a:spcPct val="107000"/>
              </a:lnSpc>
              <a:spcAft>
                <a:spcPts val="800"/>
              </a:spcAft>
            </a:pPr>
            <a:endParaRPr lang="en-US" sz="3200" dirty="0">
              <a:latin typeface="Constantia" panose="02030602050306030303" pitchFamily="18"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endParaRPr lang="en-US" sz="3200" dirty="0">
              <a:latin typeface="Constantia" panose="02030602050306030303" pitchFamily="18" charset="0"/>
              <a:cs typeface="Times New Roman" panose="02020603050405020304" pitchFamily="18" charset="0"/>
            </a:endParaRPr>
          </a:p>
          <a:p>
            <a:pPr>
              <a:lnSpc>
                <a:spcPct val="107000"/>
              </a:lnSpc>
              <a:spcAft>
                <a:spcPts val="800"/>
              </a:spcAft>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10</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166398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772809" y="1576633"/>
            <a:ext cx="10744200" cy="4968861"/>
          </a:xfrm>
          <a:prstGeom prst="rect">
            <a:avLst/>
          </a:prstGeom>
          <a:noFill/>
          <a:ln>
            <a:noFill/>
          </a:ln>
        </p:spPr>
        <p:txBody>
          <a:bodyPr spcFirstLastPara="1" wrap="square" lIns="0" tIns="73025" rIns="0" bIns="0" anchor="t" anchorCtr="0">
            <a:spAutoFit/>
          </a:bodyPr>
          <a:lstStyle/>
          <a:p>
            <a:pPr marL="571500" indent="-571500" algn="l">
              <a:buFont typeface="Wingdings" panose="05000000000000000000" pitchFamily="2" charset="2"/>
              <a:buChar char="§"/>
            </a:pPr>
            <a:r>
              <a:rPr lang="en-US" sz="4000" b="0" i="0" dirty="0">
                <a:solidFill>
                  <a:srgbClr val="000000"/>
                </a:solidFill>
                <a:effectLst/>
                <a:latin typeface="Times New Roman" panose="02020603050405020304" pitchFamily="18" charset="0"/>
              </a:rPr>
              <a:t>You may have seen the Project Management Tree Cartoon before; it has been used and adapted widely to illustrate the perils of poor communication during a project.</a:t>
            </a:r>
          </a:p>
          <a:p>
            <a:br>
              <a:rPr lang="en-US" sz="4000" dirty="0"/>
            </a:br>
            <a:endParaRPr lang="en-US" sz="3200" dirty="0">
              <a:latin typeface="Constantia" panose="02030602050306030303" pitchFamily="18"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endParaRPr lang="en-US" sz="3200" dirty="0">
              <a:latin typeface="Constantia" panose="02030602050306030303" pitchFamily="18" charset="0"/>
              <a:cs typeface="Times New Roman" panose="02020603050405020304" pitchFamily="18" charset="0"/>
            </a:endParaRPr>
          </a:p>
          <a:p>
            <a:pPr>
              <a:lnSpc>
                <a:spcPct val="107000"/>
              </a:lnSpc>
              <a:spcAft>
                <a:spcPts val="800"/>
              </a:spcAft>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11</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332680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723900" y="1576633"/>
            <a:ext cx="10744200" cy="1398653"/>
          </a:xfrm>
          <a:prstGeom prst="rect">
            <a:avLst/>
          </a:prstGeom>
          <a:noFill/>
          <a:ln>
            <a:noFill/>
          </a:ln>
        </p:spPr>
        <p:txBody>
          <a:bodyPr spcFirstLastPara="1" wrap="square" lIns="0" tIns="73025" rIns="0" bIns="0" anchor="t" anchorCtr="0">
            <a:spAutoFit/>
          </a:bodyPr>
          <a:lstStyle/>
          <a:p>
            <a:pPr marL="342900" indent="-342900">
              <a:lnSpc>
                <a:spcPct val="107000"/>
              </a:lnSpc>
              <a:spcAft>
                <a:spcPts val="800"/>
              </a:spcAft>
              <a:buFont typeface="Wingdings" panose="05000000000000000000" pitchFamily="2" charset="2"/>
              <a:buChar char="§"/>
            </a:pPr>
            <a:endParaRPr lang="en-US" sz="3200" dirty="0">
              <a:latin typeface="Constantia" panose="02030602050306030303" pitchFamily="18" charset="0"/>
              <a:cs typeface="Times New Roman" panose="02020603050405020304" pitchFamily="18" charset="0"/>
            </a:endParaRPr>
          </a:p>
          <a:p>
            <a:pPr>
              <a:lnSpc>
                <a:spcPct val="107000"/>
              </a:lnSpc>
              <a:spcAft>
                <a:spcPts val="800"/>
              </a:spcAft>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12</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pic>
        <p:nvPicPr>
          <p:cNvPr id="1026" name="Picture 2" descr="Different interpretations of how to design a tree swing by different members of a team and communication failures can lead to problems during the project.">
            <a:extLst>
              <a:ext uri="{FF2B5EF4-FFF2-40B4-BE49-F238E27FC236}">
                <a16:creationId xmlns:a16="http://schemas.microsoft.com/office/drawing/2014/main" id="{B5C48322-B398-EBD4-48A1-D80B76E69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82" y="1444224"/>
            <a:ext cx="11412718" cy="527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37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699251"/>
            <a:ext cx="10744200" cy="4505721"/>
          </a:xfrm>
          <a:prstGeom prst="rect">
            <a:avLst/>
          </a:prstGeom>
          <a:noFill/>
          <a:ln>
            <a:noFill/>
          </a:ln>
        </p:spPr>
        <p:txBody>
          <a:bodyPr spcFirstLastPara="1" wrap="square" lIns="0" tIns="73025" rIns="0" bIns="0" anchor="t" anchorCtr="0">
            <a:spAutoFit/>
          </a:bodyPr>
          <a:lstStyle/>
          <a:p>
            <a:pPr algn="l" fontAlgn="base"/>
            <a:r>
              <a:rPr lang="en-US" sz="3600" b="1" i="0" dirty="0">
                <a:solidFill>
                  <a:srgbClr val="333333"/>
                </a:solidFill>
                <a:effectLst/>
                <a:latin typeface="inherit"/>
              </a:rPr>
              <a:t>Case Study: The Cost of Poor Communication</a:t>
            </a:r>
          </a:p>
          <a:p>
            <a:pPr algn="l" fontAlgn="base"/>
            <a:r>
              <a:rPr lang="en-US" sz="3200" b="0" i="0" dirty="0">
                <a:solidFill>
                  <a:srgbClr val="444444"/>
                </a:solidFill>
                <a:effectLst/>
                <a:latin typeface="Constantia" panose="02030602050306030303" pitchFamily="18" charset="0"/>
              </a:rPr>
              <a:t>Iqbal worked in Majeed Export Services Attock for a year as a Public Relations Officer (PRO), and he was laid off as the entire Attock branch was closed due to recession. He decided to meet the CEO for possible outplacement as the organization had several other branches to accommodate him.</a:t>
            </a:r>
            <a:endParaRPr lang="en-US" sz="2400" b="1" i="0" dirty="0">
              <a:solidFill>
                <a:srgbClr val="333333"/>
              </a:solidFill>
              <a:effectLst/>
              <a:latin typeface="Constantia" panose="02030602050306030303" pitchFamily="18" charset="0"/>
            </a:endParaRPr>
          </a:p>
          <a:p>
            <a:br>
              <a:rPr lang="en-US" sz="3600" dirty="0"/>
            </a:br>
            <a:endParaRPr sz="2400" dirty="0">
              <a:solidFill>
                <a:schemeClr val="dk1"/>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13</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142905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699251"/>
            <a:ext cx="10744200" cy="5859938"/>
          </a:xfrm>
          <a:prstGeom prst="rect">
            <a:avLst/>
          </a:prstGeom>
          <a:noFill/>
          <a:ln>
            <a:noFill/>
          </a:ln>
        </p:spPr>
        <p:txBody>
          <a:bodyPr spcFirstLastPara="1" wrap="square" lIns="0" tIns="73025" rIns="0" bIns="0" anchor="t" anchorCtr="0">
            <a:spAutoFit/>
          </a:bodyPr>
          <a:lstStyle/>
          <a:p>
            <a:pPr algn="l" fontAlgn="base"/>
            <a:r>
              <a:rPr lang="en-US" sz="3200" b="0" i="0" dirty="0">
                <a:solidFill>
                  <a:srgbClr val="444444"/>
                </a:solidFill>
                <a:effectLst/>
                <a:latin typeface="Constantia" panose="02030602050306030303" pitchFamily="18" charset="0"/>
              </a:rPr>
              <a:t>However the secretary of the CEO, Ms. </a:t>
            </a:r>
            <a:r>
              <a:rPr lang="en-US" sz="3200" b="0" i="0" dirty="0" err="1">
                <a:solidFill>
                  <a:srgbClr val="444444"/>
                </a:solidFill>
                <a:effectLst/>
                <a:latin typeface="Constantia" panose="02030602050306030303" pitchFamily="18" charset="0"/>
              </a:rPr>
              <a:t>Zubaida</a:t>
            </a:r>
            <a:r>
              <a:rPr lang="en-US" sz="3200" b="0" i="0" dirty="0">
                <a:solidFill>
                  <a:srgbClr val="444444"/>
                </a:solidFill>
                <a:effectLst/>
                <a:latin typeface="Constantia" panose="02030602050306030303" pitchFamily="18" charset="0"/>
              </a:rPr>
              <a:t> did not permit Iqbal to meet by saying that CEO was busy. Iqbal returned without meeting the CEO. He got better employment opportunities elsewhere and joined.</a:t>
            </a:r>
          </a:p>
          <a:p>
            <a:pPr algn="l" fontAlgn="base"/>
            <a:endParaRPr lang="en-US" sz="3200" dirty="0">
              <a:solidFill>
                <a:srgbClr val="444444"/>
              </a:solidFill>
              <a:latin typeface="Constantia" panose="02030602050306030303" pitchFamily="18" charset="0"/>
            </a:endParaRPr>
          </a:p>
          <a:p>
            <a:pPr algn="l" fontAlgn="base"/>
            <a:r>
              <a:rPr lang="en-US" sz="3200" b="0" i="0" dirty="0">
                <a:solidFill>
                  <a:srgbClr val="444444"/>
                </a:solidFill>
                <a:effectLst/>
                <a:latin typeface="Constantia" panose="02030602050306030303" pitchFamily="18" charset="0"/>
              </a:rPr>
              <a:t>Iqbal, being a competent person, wrote an article for an international journal while working in a new organization.</a:t>
            </a:r>
          </a:p>
          <a:p>
            <a:pPr algn="l" fontAlgn="base"/>
            <a:endParaRPr lang="en-US" sz="3200" dirty="0">
              <a:solidFill>
                <a:srgbClr val="444444"/>
              </a:solidFill>
              <a:latin typeface="Constantia" panose="02030602050306030303" pitchFamily="18" charset="0"/>
            </a:endParaRPr>
          </a:p>
          <a:p>
            <a:pPr algn="l" fontAlgn="base"/>
            <a:endParaRPr lang="en-US" sz="3200" dirty="0">
              <a:solidFill>
                <a:srgbClr val="444444"/>
              </a:solidFill>
              <a:latin typeface="Constantia" panose="02030602050306030303" pitchFamily="18" charset="0"/>
            </a:endParaRPr>
          </a:p>
          <a:p>
            <a:pPr algn="l" fontAlgn="base"/>
            <a:endParaRPr lang="en-US" sz="3200" dirty="0">
              <a:solidFill>
                <a:srgbClr val="444444"/>
              </a:solidFill>
              <a:latin typeface="Constantia" panose="02030602050306030303" pitchFamily="18" charset="0"/>
            </a:endParaRPr>
          </a:p>
          <a:p>
            <a:pPr algn="l" fontAlgn="base"/>
            <a:endParaRPr lang="en-US" sz="3200" dirty="0">
              <a:solidFill>
                <a:srgbClr val="444444"/>
              </a:solidFill>
              <a:latin typeface="Constantia" panose="02030602050306030303" pitchFamily="18" charset="0"/>
            </a:endParaRPr>
          </a:p>
          <a:p>
            <a:pPr algn="l" fontAlgn="base"/>
            <a:endParaRPr sz="2400" dirty="0">
              <a:solidFill>
                <a:schemeClr val="dk1"/>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14</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282297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460870"/>
            <a:ext cx="10744200" cy="3828612"/>
          </a:xfrm>
          <a:prstGeom prst="rect">
            <a:avLst/>
          </a:prstGeom>
          <a:noFill/>
          <a:ln>
            <a:noFill/>
          </a:ln>
        </p:spPr>
        <p:txBody>
          <a:bodyPr spcFirstLastPara="1" wrap="square" lIns="0" tIns="73025" rIns="0" bIns="0" anchor="t" anchorCtr="0">
            <a:spAutoFit/>
          </a:bodyPr>
          <a:lstStyle/>
          <a:p>
            <a:pPr algn="l" fontAlgn="base"/>
            <a:r>
              <a:rPr lang="en-US" sz="3200" b="0" i="0" dirty="0">
                <a:solidFill>
                  <a:srgbClr val="444444"/>
                </a:solidFill>
                <a:effectLst/>
                <a:latin typeface="Constantia" panose="02030602050306030303" pitchFamily="18" charset="0"/>
              </a:rPr>
              <a:t>It was published after 9 months and received complimentary copies from the publisher. Therefore, Iqbal wanted to share the successful publication with his former CEO and went to meet him to gift the article as a complimentary copy. Below was the conversation Iqbal had with the secretary of the CEO.</a:t>
            </a:r>
          </a:p>
          <a:p>
            <a:br>
              <a:rPr lang="en-US" sz="2800" dirty="0">
                <a:latin typeface="Constantia" panose="02030602050306030303" pitchFamily="18" charset="0"/>
              </a:rPr>
            </a:br>
            <a:endParaRPr lang="en-US" sz="2400" dirty="0">
              <a:solidFill>
                <a:schemeClr val="dk1"/>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15</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5094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460870"/>
            <a:ext cx="10744200" cy="3890168"/>
          </a:xfrm>
          <a:prstGeom prst="rect">
            <a:avLst/>
          </a:prstGeom>
          <a:noFill/>
          <a:ln>
            <a:noFill/>
          </a:ln>
        </p:spPr>
        <p:txBody>
          <a:bodyPr spcFirstLastPara="1" wrap="square" lIns="0" tIns="73025" rIns="0" bIns="0" anchor="t" anchorCtr="0">
            <a:spAutoFit/>
          </a:bodyPr>
          <a:lstStyle/>
          <a:p>
            <a:pPr algn="l" fontAlgn="base"/>
            <a:r>
              <a:rPr lang="en-US" sz="3200" b="1" i="0" dirty="0">
                <a:solidFill>
                  <a:srgbClr val="444444"/>
                </a:solidFill>
                <a:effectLst/>
                <a:latin typeface="Constantia" panose="02030602050306030303" pitchFamily="18" charset="0"/>
              </a:rPr>
              <a:t>Iqbal: </a:t>
            </a:r>
            <a:r>
              <a:rPr lang="en-US" sz="3200" b="0" i="0" dirty="0">
                <a:solidFill>
                  <a:srgbClr val="444444"/>
                </a:solidFill>
                <a:effectLst/>
                <a:latin typeface="Constantia" panose="02030602050306030303" pitchFamily="18" charset="0"/>
              </a:rPr>
              <a:t>I would appreciate if you could arrange an appointment with the CEO. I want….. (Secretary interrupted)</a:t>
            </a:r>
          </a:p>
          <a:p>
            <a:pPr algn="l" fontAlgn="base"/>
            <a:endParaRPr lang="en-US" sz="3200" b="0" i="0" dirty="0">
              <a:solidFill>
                <a:srgbClr val="444444"/>
              </a:solidFill>
              <a:effectLst/>
              <a:latin typeface="Constantia" panose="02030602050306030303" pitchFamily="18" charset="0"/>
            </a:endParaRPr>
          </a:p>
          <a:p>
            <a:pPr algn="l" fontAlgn="base"/>
            <a:r>
              <a:rPr lang="en-US" sz="3200" b="1" i="0" dirty="0">
                <a:solidFill>
                  <a:srgbClr val="444444"/>
                </a:solidFill>
                <a:effectLst/>
                <a:latin typeface="Constantia" panose="02030602050306030303" pitchFamily="18" charset="0"/>
              </a:rPr>
              <a:t>S</a:t>
            </a:r>
            <a:r>
              <a:rPr lang="en-US" sz="3200" b="1" dirty="0">
                <a:solidFill>
                  <a:srgbClr val="444444"/>
                </a:solidFill>
                <a:latin typeface="Constantia" panose="02030602050306030303" pitchFamily="18" charset="0"/>
              </a:rPr>
              <a:t>ecretary</a:t>
            </a:r>
            <a:r>
              <a:rPr lang="en-US" sz="3200" b="0" i="0" dirty="0">
                <a:solidFill>
                  <a:srgbClr val="444444"/>
                </a:solidFill>
                <a:effectLst/>
                <a:latin typeface="Constantia" panose="02030602050306030303" pitchFamily="18" charset="0"/>
              </a:rPr>
              <a:t>: Why did you come? We had already handed over your résumé to Mr. Zakir for outplacement. You may go now.</a:t>
            </a:r>
            <a:br>
              <a:rPr lang="en-US" sz="2800" dirty="0">
                <a:latin typeface="Constantia" panose="02030602050306030303" pitchFamily="18" charset="0"/>
              </a:rPr>
            </a:br>
            <a:endParaRPr lang="en-US" sz="2400" dirty="0">
              <a:solidFill>
                <a:schemeClr val="dk1"/>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16</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29568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327810"/>
            <a:ext cx="10744200" cy="5490606"/>
          </a:xfrm>
          <a:prstGeom prst="rect">
            <a:avLst/>
          </a:prstGeom>
          <a:noFill/>
          <a:ln>
            <a:noFill/>
          </a:ln>
        </p:spPr>
        <p:txBody>
          <a:bodyPr spcFirstLastPara="1" wrap="square" lIns="0" tIns="73025" rIns="0" bIns="0" anchor="t" anchorCtr="0">
            <a:spAutoFit/>
          </a:bodyPr>
          <a:lstStyle/>
          <a:p>
            <a:pPr algn="l" fontAlgn="base"/>
            <a:r>
              <a:rPr lang="en-US" sz="3200" b="1" i="0" dirty="0">
                <a:solidFill>
                  <a:srgbClr val="444444"/>
                </a:solidFill>
                <a:effectLst/>
                <a:latin typeface="Constantia" panose="02030602050306030303" pitchFamily="18" charset="0"/>
              </a:rPr>
              <a:t>Iqbal: </a:t>
            </a:r>
            <a:r>
              <a:rPr lang="en-US" sz="3200" b="0" i="0" dirty="0">
                <a:solidFill>
                  <a:srgbClr val="444444"/>
                </a:solidFill>
                <a:effectLst/>
                <a:latin typeface="Constantia" panose="02030602050306030303" pitchFamily="18" charset="0"/>
              </a:rPr>
              <a:t>I did not come for employment opportunities. Don’t assume that people would come here for employment only. I have come to gift a complimentary copy of my article featured in an international journal. The CEO would be glad to share the success.</a:t>
            </a:r>
          </a:p>
          <a:p>
            <a:pPr algn="l" fontAlgn="base"/>
            <a:r>
              <a:rPr lang="en-US" sz="3200" b="1" i="0" dirty="0">
                <a:solidFill>
                  <a:srgbClr val="444444"/>
                </a:solidFill>
                <a:effectLst/>
                <a:latin typeface="Constantia" panose="02030602050306030303" pitchFamily="18" charset="0"/>
              </a:rPr>
              <a:t>Secretary: </a:t>
            </a:r>
            <a:r>
              <a:rPr lang="en-US" sz="3200" b="0" i="0" dirty="0">
                <a:solidFill>
                  <a:srgbClr val="444444"/>
                </a:solidFill>
                <a:effectLst/>
                <a:latin typeface="Constantia" panose="02030602050306030303" pitchFamily="18" charset="0"/>
              </a:rPr>
              <a:t>No, No, the CEO sees everything and knows everything as every article publication is known to him.</a:t>
            </a:r>
          </a:p>
          <a:p>
            <a:pPr algn="l" fontAlgn="base"/>
            <a:r>
              <a:rPr lang="en-US" sz="3200" b="1" i="0" dirty="0">
                <a:solidFill>
                  <a:srgbClr val="444444"/>
                </a:solidFill>
                <a:effectLst/>
                <a:latin typeface="Constantia" panose="02030602050306030303" pitchFamily="18" charset="0"/>
              </a:rPr>
              <a:t>Iqbal: </a:t>
            </a:r>
            <a:r>
              <a:rPr lang="en-US" sz="3200" b="0" i="0" dirty="0">
                <a:solidFill>
                  <a:srgbClr val="444444"/>
                </a:solidFill>
                <a:effectLst/>
                <a:latin typeface="Constantia" panose="02030602050306030303" pitchFamily="18" charset="0"/>
              </a:rPr>
              <a:t>It is not the departmental journal. It is a prestigious journal globally and I want to inform him and gift him the article.</a:t>
            </a:r>
            <a:endParaRPr lang="en-US" sz="3200" dirty="0">
              <a:solidFill>
                <a:srgbClr val="444444"/>
              </a:solidFill>
              <a:latin typeface="Constantia" panose="02030602050306030303" pitchFamily="18" charset="0"/>
            </a:endParaRPr>
          </a:p>
          <a:p>
            <a:pPr algn="l" fontAlgn="base"/>
            <a:endParaRPr lang="en-US" sz="3200" b="0" i="0" dirty="0">
              <a:solidFill>
                <a:srgbClr val="444444"/>
              </a:solidFill>
              <a:effectLst/>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17</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112855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327810"/>
            <a:ext cx="10744200" cy="4505721"/>
          </a:xfrm>
          <a:prstGeom prst="rect">
            <a:avLst/>
          </a:prstGeom>
          <a:noFill/>
          <a:ln>
            <a:noFill/>
          </a:ln>
        </p:spPr>
        <p:txBody>
          <a:bodyPr spcFirstLastPara="1" wrap="square" lIns="0" tIns="73025" rIns="0" bIns="0" anchor="t" anchorCtr="0">
            <a:spAutoFit/>
          </a:bodyPr>
          <a:lstStyle/>
          <a:p>
            <a:pPr algn="l" fontAlgn="base"/>
            <a:r>
              <a:rPr lang="en-US" sz="3200" b="1" i="0" dirty="0">
                <a:solidFill>
                  <a:srgbClr val="444444"/>
                </a:solidFill>
                <a:effectLst/>
                <a:latin typeface="Constantia" panose="02030602050306030303" pitchFamily="18" charset="0"/>
              </a:rPr>
              <a:t>Secretary: </a:t>
            </a:r>
            <a:r>
              <a:rPr lang="en-US" sz="3200" i="0" dirty="0">
                <a:solidFill>
                  <a:srgbClr val="444444"/>
                </a:solidFill>
                <a:effectLst/>
                <a:latin typeface="Constantia" panose="02030602050306030303" pitchFamily="18" charset="0"/>
              </a:rPr>
              <a:t>“You will not get an appointment. The CEO is busy” (said firmly.) </a:t>
            </a:r>
            <a:endParaRPr lang="en-US" sz="3200" b="1" i="0" dirty="0">
              <a:solidFill>
                <a:srgbClr val="444444"/>
              </a:solidFill>
              <a:effectLst/>
              <a:latin typeface="Constantia" panose="02030602050306030303" pitchFamily="18" charset="0"/>
            </a:endParaRPr>
          </a:p>
          <a:p>
            <a:pPr algn="l" fontAlgn="base"/>
            <a:r>
              <a:rPr lang="en-US" sz="3200" b="1" i="0" dirty="0">
                <a:solidFill>
                  <a:srgbClr val="444444"/>
                </a:solidFill>
                <a:effectLst/>
                <a:latin typeface="Constantia" panose="02030602050306030303" pitchFamily="18" charset="0"/>
              </a:rPr>
              <a:t>Iqbal: </a:t>
            </a:r>
            <a:r>
              <a:rPr lang="en-US" sz="3200" i="0" dirty="0">
                <a:solidFill>
                  <a:srgbClr val="444444"/>
                </a:solidFill>
                <a:effectLst/>
                <a:latin typeface="Constantia" panose="02030602050306030303" pitchFamily="18" charset="0"/>
              </a:rPr>
              <a:t>I anticipated that CEO would be busy and I have already written the details of my name over the complimentary copy.  </a:t>
            </a:r>
          </a:p>
          <a:p>
            <a:pPr algn="l" fontAlgn="base"/>
            <a:r>
              <a:rPr lang="en-US" sz="3200" b="1" dirty="0">
                <a:solidFill>
                  <a:srgbClr val="444444"/>
                </a:solidFill>
                <a:latin typeface="Constantia" panose="02030602050306030303" pitchFamily="18" charset="0"/>
              </a:rPr>
              <a:t>Secretary: </a:t>
            </a:r>
            <a:r>
              <a:rPr lang="en-US" sz="3200" dirty="0">
                <a:solidFill>
                  <a:srgbClr val="444444"/>
                </a:solidFill>
                <a:latin typeface="Constantia" panose="02030602050306030303" pitchFamily="18" charset="0"/>
              </a:rPr>
              <a:t>Okay, leave it and go. (She said impolitely and started looking here and there)</a:t>
            </a:r>
          </a:p>
          <a:p>
            <a:pPr algn="l" fontAlgn="base"/>
            <a:r>
              <a:rPr lang="en-US" sz="3200" dirty="0">
                <a:solidFill>
                  <a:srgbClr val="444444"/>
                </a:solidFill>
                <a:latin typeface="Constantia" panose="02030602050306030303" pitchFamily="18" charset="0"/>
              </a:rPr>
              <a:t>Iqbal handed over the complimentary copy to Secretary. </a:t>
            </a:r>
          </a:p>
          <a:p>
            <a:endParaRPr lang="en-US" sz="3200" dirty="0">
              <a:solidFill>
                <a:srgbClr val="444444"/>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18</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386389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327810"/>
            <a:ext cx="10744200" cy="4690387"/>
          </a:xfrm>
          <a:prstGeom prst="rect">
            <a:avLst/>
          </a:prstGeom>
          <a:noFill/>
          <a:ln>
            <a:noFill/>
          </a:ln>
        </p:spPr>
        <p:txBody>
          <a:bodyPr spcFirstLastPara="1" wrap="square" lIns="0" tIns="73025" rIns="0" bIns="0" anchor="t" anchorCtr="0">
            <a:spAutoFit/>
          </a:bodyPr>
          <a:lstStyle/>
          <a:p>
            <a:pPr algn="l" fontAlgn="base"/>
            <a:r>
              <a:rPr lang="en-US" sz="2800" b="1" i="0" dirty="0">
                <a:solidFill>
                  <a:srgbClr val="444444"/>
                </a:solidFill>
                <a:effectLst/>
                <a:latin typeface="Constantia" panose="02030602050306030303" pitchFamily="18" charset="0"/>
              </a:rPr>
              <a:t>Iqbal</a:t>
            </a:r>
            <a:r>
              <a:rPr lang="en-US" sz="2800" b="0" i="0" dirty="0">
                <a:solidFill>
                  <a:srgbClr val="444444"/>
                </a:solidFill>
                <a:effectLst/>
                <a:latin typeface="Constantia" panose="02030602050306030303" pitchFamily="18" charset="0"/>
              </a:rPr>
              <a:t>: Fine, please hand over to the CEO. I am leaving the place. However, I will send an email to the CEO about my coming physically to gift the article. (Secretary probably worried as Iqbal had already mentally prepared to send the email and keep the CEO informed. If the Secretary had any intention to skip handing over the complimentary copy, the CEO will know as Iqbal would send mail).</a:t>
            </a:r>
          </a:p>
          <a:p>
            <a:pPr algn="l" fontAlgn="base"/>
            <a:endParaRPr lang="en-US" sz="2800" b="0" i="0" dirty="0">
              <a:solidFill>
                <a:srgbClr val="444444"/>
              </a:solidFill>
              <a:effectLst/>
              <a:latin typeface="Constantia" panose="02030602050306030303" pitchFamily="18" charset="0"/>
            </a:endParaRPr>
          </a:p>
          <a:p>
            <a:pPr algn="l" fontAlgn="base"/>
            <a:r>
              <a:rPr lang="en-US" sz="2800" b="0" i="0" dirty="0">
                <a:solidFill>
                  <a:srgbClr val="444444"/>
                </a:solidFill>
                <a:effectLst/>
                <a:latin typeface="Constantia" panose="02030602050306030303" pitchFamily="18" charset="0"/>
              </a:rPr>
              <a:t>Iqbal handed over the complimentary copy to Secretary and departed the office. He sent an email to his ex-CEO about his coming and he could not meet as the latter was busy with his schedule. </a:t>
            </a:r>
            <a:endParaRPr lang="en-US" sz="2800" dirty="0">
              <a:solidFill>
                <a:srgbClr val="444444"/>
              </a:solidFill>
              <a:latin typeface="Constantia" panose="02030602050306030303" pitchFamily="18" charset="0"/>
            </a:endParaRPr>
          </a:p>
          <a:p>
            <a:pPr algn="l" fontAlgn="base"/>
            <a:endParaRPr lang="en-US" sz="2000" dirty="0">
              <a:solidFill>
                <a:srgbClr val="444444"/>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19</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389702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609600" y="2057400"/>
            <a:ext cx="10744200" cy="5408853"/>
          </a:xfrm>
          <a:prstGeom prst="rect">
            <a:avLst/>
          </a:prstGeom>
          <a:noFill/>
          <a:ln>
            <a:noFill/>
          </a:ln>
        </p:spPr>
        <p:txBody>
          <a:bodyPr spcFirstLastPara="1" wrap="square" lIns="0" tIns="73025" rIns="0" bIns="0" anchor="t" anchorCtr="0">
            <a:spAutoFit/>
          </a:bodyPr>
          <a:lstStyle/>
          <a:p>
            <a:pPr marL="584200" indent="-571500" algn="just">
              <a:lnSpc>
                <a:spcPct val="107000"/>
              </a:lnSpc>
              <a:buClr>
                <a:schemeClr val="dk1"/>
              </a:buClr>
              <a:buSzPts val="3600"/>
              <a:buFont typeface="Noto Sans Symbols"/>
              <a:buChar char="⮚"/>
            </a:pPr>
            <a:r>
              <a:rPr lang="en-IN" sz="3600" dirty="0">
                <a:solidFill>
                  <a:schemeClr val="dk1"/>
                </a:solidFill>
                <a:latin typeface="Constantia"/>
              </a:rPr>
              <a:t>what comes to your mind when I say the word soft?</a:t>
            </a:r>
          </a:p>
          <a:p>
            <a:pPr marL="584200" indent="-571500" algn="just">
              <a:lnSpc>
                <a:spcPct val="107000"/>
              </a:lnSpc>
              <a:buClr>
                <a:schemeClr val="dk1"/>
              </a:buClr>
              <a:buSzPts val="3600"/>
              <a:buFont typeface="Noto Sans Symbols"/>
              <a:buChar char="⮚"/>
            </a:pPr>
            <a:r>
              <a:rPr lang="en-IN" sz="3600" dirty="0">
                <a:solidFill>
                  <a:schemeClr val="dk1"/>
                </a:solidFill>
                <a:latin typeface="Constantia"/>
              </a:rPr>
              <a:t>what is the hard truth about soft skills?</a:t>
            </a:r>
          </a:p>
          <a:p>
            <a:pPr marL="12700" algn="just">
              <a:lnSpc>
                <a:spcPct val="107000"/>
              </a:lnSpc>
              <a:buClr>
                <a:schemeClr val="dk1"/>
              </a:buClr>
              <a:buSzPts val="3600"/>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327810"/>
            <a:ext cx="10744200" cy="4628831"/>
          </a:xfrm>
          <a:prstGeom prst="rect">
            <a:avLst/>
          </a:prstGeom>
          <a:noFill/>
          <a:ln>
            <a:noFill/>
          </a:ln>
        </p:spPr>
        <p:txBody>
          <a:bodyPr spcFirstLastPara="1" wrap="square" lIns="0" tIns="73025" rIns="0" bIns="0" anchor="t" anchorCtr="0">
            <a:spAutoFit/>
          </a:bodyPr>
          <a:lstStyle/>
          <a:p>
            <a:pPr algn="l" fontAlgn="base"/>
            <a:r>
              <a:rPr lang="en-US" sz="2800" b="0" i="0" dirty="0">
                <a:solidFill>
                  <a:srgbClr val="444444"/>
                </a:solidFill>
                <a:effectLst/>
                <a:latin typeface="Constantia" panose="02030602050306030303" pitchFamily="18" charset="0"/>
              </a:rPr>
              <a:t>After 5 hours, the Secretary telephoned Iqbal and said firmly, “CEO told me to return the article to you. You come and take the article back.”</a:t>
            </a:r>
          </a:p>
          <a:p>
            <a:pPr algn="l" fontAlgn="base"/>
            <a:r>
              <a:rPr lang="en-US" sz="2800" b="0" i="0" dirty="0">
                <a:solidFill>
                  <a:srgbClr val="444444"/>
                </a:solidFill>
                <a:effectLst/>
                <a:latin typeface="Constantia" panose="02030602050306030303" pitchFamily="18" charset="0"/>
              </a:rPr>
              <a:t>Iqbal replied, “It is the complimentary copy meant for the CEO only”. Secretary insisted to take back the article immediately. </a:t>
            </a:r>
          </a:p>
          <a:p>
            <a:pPr algn="l" fontAlgn="base"/>
            <a:r>
              <a:rPr lang="en-US" sz="2800" b="0" i="0" dirty="0">
                <a:solidFill>
                  <a:srgbClr val="444444"/>
                </a:solidFill>
                <a:effectLst/>
                <a:latin typeface="Constantia" panose="02030602050306030303" pitchFamily="18" charset="0"/>
              </a:rPr>
              <a:t>Iqbal told Secretary to courier and he was about to give his address. Secretary interrupted Iqbal’s conversation and replied, “No we don’t send you through courier.</a:t>
            </a:r>
          </a:p>
          <a:p>
            <a:pPr algn="l" fontAlgn="base"/>
            <a:r>
              <a:rPr lang="en-US" sz="3600" b="0" i="0" dirty="0">
                <a:solidFill>
                  <a:srgbClr val="444444"/>
                </a:solidFill>
                <a:effectLst/>
                <a:latin typeface="Open Sans" panose="020B0606030504020204" pitchFamily="34" charset="0"/>
              </a:rPr>
              <a:t> </a:t>
            </a:r>
            <a:r>
              <a:rPr lang="en-US" sz="2800" dirty="0">
                <a:solidFill>
                  <a:srgbClr val="444444"/>
                </a:solidFill>
                <a:latin typeface="Constantia" panose="02030602050306030303" pitchFamily="18" charset="0"/>
              </a:rPr>
              <a:t>You have to come and take.” Iqbal responded politely, “Right now</a:t>
            </a:r>
            <a:r>
              <a:rPr lang="en-US" sz="3600" b="0" i="0" dirty="0">
                <a:solidFill>
                  <a:srgbClr val="444444"/>
                </a:solidFill>
                <a:effectLst/>
                <a:latin typeface="Open Sans" panose="020B0606030504020204" pitchFamily="34" charset="0"/>
              </a:rPr>
              <a:t>, I </a:t>
            </a:r>
            <a:r>
              <a:rPr lang="en-US" sz="2800" dirty="0">
                <a:solidFill>
                  <a:srgbClr val="444444"/>
                </a:solidFill>
                <a:latin typeface="Constantia" panose="02030602050306030303" pitchFamily="18" charset="0"/>
              </a:rPr>
              <a:t>am far away from that place.</a:t>
            </a: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20</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28990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327810"/>
            <a:ext cx="10744200" cy="2228174"/>
          </a:xfrm>
          <a:prstGeom prst="rect">
            <a:avLst/>
          </a:prstGeom>
          <a:noFill/>
          <a:ln>
            <a:noFill/>
          </a:ln>
        </p:spPr>
        <p:txBody>
          <a:bodyPr spcFirstLastPara="1" wrap="square" lIns="0" tIns="73025" rIns="0" bIns="0" anchor="t" anchorCtr="0">
            <a:spAutoFit/>
          </a:bodyPr>
          <a:lstStyle/>
          <a:p>
            <a:pPr algn="l" fontAlgn="base"/>
            <a:r>
              <a:rPr lang="en-US" sz="2800" b="0" i="0" dirty="0">
                <a:solidFill>
                  <a:srgbClr val="444444"/>
                </a:solidFill>
                <a:effectLst/>
                <a:latin typeface="Constantia" panose="02030602050306030303" pitchFamily="18" charset="0"/>
              </a:rPr>
              <a:t>When I come to that area I would take back the article.”  The very next day, Iqbal received an email from his ex-CEO congratulating him on the publication and thanking him for coming all the way to gift the article. Iqbal felt excited that his ex-CEO was pleased with the publication.</a:t>
            </a:r>
            <a:endParaRPr lang="en-US" sz="2000" dirty="0">
              <a:solidFill>
                <a:srgbClr val="444444"/>
              </a:solidFill>
              <a:latin typeface="Constantia" panose="02030602050306030303" pitchFamily="18" charset="0"/>
            </a:endParaRP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21</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258291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838200" y="1327810"/>
            <a:ext cx="10744200" cy="4259499"/>
          </a:xfrm>
          <a:prstGeom prst="rect">
            <a:avLst/>
          </a:prstGeom>
          <a:noFill/>
          <a:ln>
            <a:noFill/>
          </a:ln>
        </p:spPr>
        <p:txBody>
          <a:bodyPr spcFirstLastPara="1" wrap="square" lIns="0" tIns="73025" rIns="0" bIns="0" anchor="t" anchorCtr="0">
            <a:spAutoFit/>
          </a:bodyPr>
          <a:lstStyle/>
          <a:p>
            <a:pPr fontAlgn="base"/>
            <a:r>
              <a:rPr lang="en-US" sz="2800" b="1" i="0" dirty="0">
                <a:solidFill>
                  <a:srgbClr val="333333"/>
                </a:solidFill>
                <a:effectLst/>
                <a:latin typeface="inherit"/>
              </a:rPr>
              <a:t>Questions Regarding the Case Study: The Cost of Poor Communication</a:t>
            </a:r>
          </a:p>
          <a:p>
            <a:pPr fontAlgn="base"/>
            <a:endParaRPr lang="en-US" sz="2000" b="1" dirty="0">
              <a:solidFill>
                <a:srgbClr val="444444"/>
              </a:solidFill>
              <a:latin typeface="inherit"/>
            </a:endParaRPr>
          </a:p>
          <a:p>
            <a:pPr algn="l" fontAlgn="base">
              <a:buFont typeface="+mj-lt"/>
              <a:buAutoNum type="arabicPeriod"/>
            </a:pPr>
            <a:r>
              <a:rPr lang="en-US" sz="2800" b="0" i="0" dirty="0">
                <a:solidFill>
                  <a:srgbClr val="444444"/>
                </a:solidFill>
                <a:effectLst/>
                <a:latin typeface="inherit"/>
              </a:rPr>
              <a:t>What aspect/aspects of communication do this case study cover? </a:t>
            </a:r>
          </a:p>
          <a:p>
            <a:pPr algn="l" fontAlgn="base">
              <a:buFont typeface="+mj-lt"/>
              <a:buAutoNum type="arabicPeriod"/>
            </a:pPr>
            <a:r>
              <a:rPr lang="en-US" sz="2800" b="0" i="0" dirty="0">
                <a:solidFill>
                  <a:srgbClr val="444444"/>
                </a:solidFill>
                <a:effectLst/>
                <a:latin typeface="inherit"/>
              </a:rPr>
              <a:t>What are the possible reasons behind </a:t>
            </a:r>
            <a:r>
              <a:rPr lang="en-US" sz="2800" b="0" i="0" dirty="0" err="1">
                <a:solidFill>
                  <a:srgbClr val="444444"/>
                </a:solidFill>
                <a:effectLst/>
                <a:latin typeface="inherit"/>
              </a:rPr>
              <a:t>Zubaida’s</a:t>
            </a:r>
            <a:r>
              <a:rPr lang="en-US" sz="2800" b="0" i="0" dirty="0">
                <a:solidFill>
                  <a:srgbClr val="444444"/>
                </a:solidFill>
                <a:effectLst/>
                <a:latin typeface="inherit"/>
              </a:rPr>
              <a:t> non-cooperative attitude?</a:t>
            </a:r>
          </a:p>
          <a:p>
            <a:pPr algn="l" fontAlgn="base">
              <a:buFont typeface="+mj-lt"/>
              <a:buAutoNum type="arabicPeriod"/>
            </a:pPr>
            <a:r>
              <a:rPr lang="en-US" sz="2800" b="0" i="0" dirty="0">
                <a:solidFill>
                  <a:srgbClr val="444444"/>
                </a:solidFill>
                <a:effectLst/>
                <a:latin typeface="inherit"/>
              </a:rPr>
              <a:t>Was it right for the Secretary in insisting to come and taking the complimentary copy back physically instead of couriering? Why do you think she is doing this?</a:t>
            </a:r>
          </a:p>
          <a:p>
            <a:pPr algn="l" fontAlgn="base">
              <a:buFont typeface="+mj-lt"/>
              <a:buAutoNum type="arabicPeriod"/>
            </a:pPr>
            <a:r>
              <a:rPr lang="en-US" sz="2800" b="0" i="0" dirty="0">
                <a:solidFill>
                  <a:srgbClr val="444444"/>
                </a:solidFill>
                <a:effectLst/>
                <a:latin typeface="inherit"/>
              </a:rPr>
              <a:t>What type of officer the CEO is?</a:t>
            </a:r>
          </a:p>
          <a:p>
            <a:pPr algn="l" fontAlgn="base">
              <a:buFont typeface="+mj-lt"/>
              <a:buAutoNum type="arabicPeriod"/>
            </a:pPr>
            <a:r>
              <a:rPr lang="en-US" sz="2800" b="0" i="0" dirty="0">
                <a:solidFill>
                  <a:srgbClr val="444444"/>
                </a:solidFill>
                <a:effectLst/>
                <a:latin typeface="inherit"/>
              </a:rPr>
              <a:t>Your Recommendations?</a:t>
            </a:r>
          </a:p>
        </p:txBody>
      </p:sp>
      <p:sp>
        <p:nvSpPr>
          <p:cNvPr id="57" name="Google Shape;57;p2"/>
          <p:cNvSpPr txBox="1">
            <a:spLocks noGrp="1"/>
          </p:cNvSpPr>
          <p:nvPr>
            <p:ph type="title"/>
          </p:nvPr>
        </p:nvSpPr>
        <p:spPr>
          <a:xfrm>
            <a:off x="4267200" y="378774"/>
            <a:ext cx="4511039" cy="51529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93527"/>
            <a:ext cx="2804160" cy="311727"/>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22</a:t>
            </a:fld>
            <a:endParaRPr/>
          </a:p>
        </p:txBody>
      </p:sp>
      <p:pic>
        <p:nvPicPr>
          <p:cNvPr id="60" name="Google Shape;60;p2"/>
          <p:cNvPicPr preferRelativeResize="0"/>
          <p:nvPr/>
        </p:nvPicPr>
        <p:blipFill rotWithShape="1">
          <a:blip r:embed="rId3">
            <a:alphaModFix/>
          </a:blip>
          <a:srcRect/>
          <a:stretch/>
        </p:blipFill>
        <p:spPr>
          <a:xfrm>
            <a:off x="0" y="88302"/>
            <a:ext cx="1438781" cy="1291355"/>
          </a:xfrm>
          <a:prstGeom prst="rect">
            <a:avLst/>
          </a:prstGeom>
          <a:noFill/>
          <a:ln>
            <a:noFill/>
          </a:ln>
        </p:spPr>
      </p:pic>
    </p:spTree>
    <p:extLst>
      <p:ext uri="{BB962C8B-B14F-4D97-AF65-F5344CB8AC3E}">
        <p14:creationId xmlns:p14="http://schemas.microsoft.com/office/powerpoint/2010/main" val="61191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2819400" y="376006"/>
            <a:ext cx="716279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latin typeface="Constantia"/>
                <a:ea typeface="Constantia"/>
                <a:cs typeface="Constantia"/>
                <a:sym typeface="Constantia"/>
              </a:rPr>
              <a:t>IMPORTANT SOFT SKILLS</a:t>
            </a:r>
            <a:endParaRPr sz="3600">
              <a:latin typeface="Constantia"/>
              <a:ea typeface="Constantia"/>
              <a:cs typeface="Constantia"/>
              <a:sym typeface="Constantia"/>
            </a:endParaRPr>
          </a:p>
        </p:txBody>
      </p:sp>
      <p:sp>
        <p:nvSpPr>
          <p:cNvPr id="84" name="Google Shape;84;p5"/>
          <p:cNvSpPr txBox="1"/>
          <p:nvPr/>
        </p:nvSpPr>
        <p:spPr>
          <a:xfrm>
            <a:off x="762000" y="1752599"/>
            <a:ext cx="5029200" cy="3026341"/>
          </a:xfrm>
          <a:prstGeom prst="rect">
            <a:avLst/>
          </a:prstGeom>
          <a:noFill/>
          <a:ln>
            <a:noFill/>
          </a:ln>
        </p:spPr>
        <p:txBody>
          <a:bodyPr spcFirstLastPara="1" wrap="square" lIns="0" tIns="12050" rIns="0" bIns="0" anchor="t" anchorCtr="0">
            <a:spAutoFit/>
          </a:bodyPr>
          <a:lstStyle/>
          <a:p>
            <a:pPr marL="469264" marR="5080" lvl="0" indent="-457200" algn="l" rtl="0">
              <a:lnSpc>
                <a:spcPct val="151900"/>
              </a:lnSpc>
              <a:spcBef>
                <a:spcPts val="0"/>
              </a:spcBef>
              <a:spcAft>
                <a:spcPts val="0"/>
              </a:spcAft>
              <a:buClr>
                <a:schemeClr val="dk1"/>
              </a:buClr>
              <a:buSzPts val="3200"/>
              <a:buFont typeface="Noto Sans Symbols"/>
              <a:buChar char="⮚"/>
            </a:pPr>
            <a:r>
              <a:rPr lang="en-US" sz="3200" b="1" i="0" u="none" strike="noStrike" cap="none">
                <a:solidFill>
                  <a:schemeClr val="dk1"/>
                </a:solidFill>
                <a:latin typeface="Constantia"/>
                <a:ea typeface="Constantia"/>
                <a:cs typeface="Constantia"/>
                <a:sym typeface="Constantia"/>
              </a:rPr>
              <a:t>Communication Skills  </a:t>
            </a:r>
            <a:endParaRPr sz="3200" b="1" i="0" u="none" strike="noStrike" cap="none">
              <a:solidFill>
                <a:schemeClr val="dk1"/>
              </a:solidFill>
              <a:latin typeface="Constantia"/>
              <a:ea typeface="Constantia"/>
              <a:cs typeface="Constantia"/>
              <a:sym typeface="Constantia"/>
            </a:endParaRPr>
          </a:p>
          <a:p>
            <a:pPr marL="469264" marR="5080" lvl="0" indent="-457200" algn="l" rtl="0">
              <a:lnSpc>
                <a:spcPct val="151900"/>
              </a:lnSpc>
              <a:spcBef>
                <a:spcPts val="95"/>
              </a:spcBef>
              <a:spcAft>
                <a:spcPts val="0"/>
              </a:spcAft>
              <a:buClr>
                <a:schemeClr val="dk1"/>
              </a:buClr>
              <a:buSzPts val="3200"/>
              <a:buFont typeface="Noto Sans Symbols"/>
              <a:buChar char="⮚"/>
            </a:pPr>
            <a:r>
              <a:rPr lang="en-US" sz="3200" b="1" i="0" u="none" strike="noStrike" cap="none">
                <a:solidFill>
                  <a:schemeClr val="dk1"/>
                </a:solidFill>
                <a:latin typeface="Constantia"/>
                <a:ea typeface="Constantia"/>
                <a:cs typeface="Constantia"/>
                <a:sym typeface="Constantia"/>
              </a:rPr>
              <a:t>Leadership  Creativity</a:t>
            </a:r>
            <a:endParaRPr sz="3200" b="0" i="0" u="none" strike="noStrike" cap="none">
              <a:solidFill>
                <a:schemeClr val="dk1"/>
              </a:solidFill>
              <a:latin typeface="Constantia"/>
              <a:ea typeface="Constantia"/>
              <a:cs typeface="Constantia"/>
              <a:sym typeface="Constantia"/>
            </a:endParaRPr>
          </a:p>
          <a:p>
            <a:pPr marL="482600" marR="397510" lvl="0" indent="-457200" algn="l" rtl="0">
              <a:lnSpc>
                <a:spcPct val="159300"/>
              </a:lnSpc>
              <a:spcBef>
                <a:spcPts val="105"/>
              </a:spcBef>
              <a:spcAft>
                <a:spcPts val="0"/>
              </a:spcAft>
              <a:buClr>
                <a:schemeClr val="dk1"/>
              </a:buClr>
              <a:buSzPts val="3200"/>
              <a:buFont typeface="Noto Sans Symbols"/>
              <a:buChar char="⮚"/>
            </a:pPr>
            <a:r>
              <a:rPr lang="en-US" sz="3200" b="1" i="0" u="none" strike="noStrike" cap="none">
                <a:solidFill>
                  <a:schemeClr val="dk1"/>
                </a:solidFill>
                <a:latin typeface="Constantia"/>
                <a:ea typeface="Constantia"/>
                <a:cs typeface="Constantia"/>
                <a:sym typeface="Constantia"/>
              </a:rPr>
              <a:t>Interpersonal Skills</a:t>
            </a:r>
            <a:endParaRPr sz="3200" b="1" i="0" u="none" strike="noStrike" cap="none">
              <a:solidFill>
                <a:schemeClr val="dk1"/>
              </a:solidFill>
              <a:latin typeface="Constantia"/>
              <a:ea typeface="Constantia"/>
              <a:cs typeface="Constantia"/>
              <a:sym typeface="Constantia"/>
            </a:endParaRPr>
          </a:p>
          <a:p>
            <a:pPr marL="482600" marR="397510" lvl="0" indent="-457200" algn="l" rtl="0">
              <a:lnSpc>
                <a:spcPct val="159300"/>
              </a:lnSpc>
              <a:spcBef>
                <a:spcPts val="105"/>
              </a:spcBef>
              <a:spcAft>
                <a:spcPts val="0"/>
              </a:spcAft>
              <a:buClr>
                <a:schemeClr val="dk1"/>
              </a:buClr>
              <a:buSzPts val="3200"/>
              <a:buFont typeface="Noto Sans Symbols"/>
              <a:buChar char="⮚"/>
            </a:pPr>
            <a:r>
              <a:rPr lang="en-US" sz="3200" b="1" i="0" u="none" strike="noStrike" cap="none">
                <a:solidFill>
                  <a:schemeClr val="dk1"/>
                </a:solidFill>
                <a:latin typeface="Constantia"/>
                <a:ea typeface="Constantia"/>
                <a:cs typeface="Constantia"/>
                <a:sym typeface="Constantia"/>
              </a:rPr>
              <a:t>Professional Skills</a:t>
            </a:r>
            <a:endParaRPr sz="3200" b="0" i="0" u="none" strike="noStrike" cap="none">
              <a:solidFill>
                <a:schemeClr val="dk1"/>
              </a:solidFill>
              <a:latin typeface="Constantia"/>
              <a:ea typeface="Constantia"/>
              <a:cs typeface="Constantia"/>
              <a:sym typeface="Constantia"/>
            </a:endParaRPr>
          </a:p>
        </p:txBody>
      </p:sp>
      <p:sp>
        <p:nvSpPr>
          <p:cNvPr id="85" name="Google Shape;85;p5"/>
          <p:cNvSpPr/>
          <p:nvPr/>
        </p:nvSpPr>
        <p:spPr>
          <a:xfrm>
            <a:off x="6248400" y="1752599"/>
            <a:ext cx="4876800" cy="34930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23</a:t>
            </a:fld>
            <a:endParaRPr/>
          </a:p>
        </p:txBody>
      </p:sp>
      <p:pic>
        <p:nvPicPr>
          <p:cNvPr id="88" name="Google Shape;88;p5"/>
          <p:cNvPicPr preferRelativeResize="0"/>
          <p:nvPr/>
        </p:nvPicPr>
        <p:blipFill rotWithShape="1">
          <a:blip r:embed="rId4">
            <a:alphaModFix/>
          </a:blip>
          <a:srcRect/>
          <a:stretch/>
        </p:blipFill>
        <p:spPr>
          <a:xfrm>
            <a:off x="152400" y="18843"/>
            <a:ext cx="1603387" cy="1414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6"/>
          <p:cNvSpPr/>
          <p:nvPr/>
        </p:nvSpPr>
        <p:spPr>
          <a:xfrm>
            <a:off x="740663" y="235967"/>
            <a:ext cx="4906896" cy="608005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a:t>
            </a:r>
            <a:endParaRPr sz="1800">
              <a:solidFill>
                <a:schemeClr val="dk1"/>
              </a:solidFill>
              <a:latin typeface="Calibri"/>
              <a:ea typeface="Calibri"/>
              <a:cs typeface="Calibri"/>
              <a:sym typeface="Calibri"/>
            </a:endParaRPr>
          </a:p>
        </p:txBody>
      </p:sp>
      <p:sp>
        <p:nvSpPr>
          <p:cNvPr id="94" name="Google Shape;94;p6"/>
          <p:cNvSpPr txBox="1"/>
          <p:nvPr/>
        </p:nvSpPr>
        <p:spPr>
          <a:xfrm>
            <a:off x="973451" y="2908553"/>
            <a:ext cx="2201752" cy="861882"/>
          </a:xfrm>
          <a:prstGeom prst="rect">
            <a:avLst/>
          </a:prstGeom>
          <a:noFill/>
          <a:ln>
            <a:noFill/>
          </a:ln>
        </p:spPr>
        <p:txBody>
          <a:bodyPr spcFirstLastPara="1" wrap="square" lIns="0" tIns="48875" rIns="0" bIns="0" anchor="t" anchorCtr="0">
            <a:spAutoFit/>
          </a:bodyPr>
          <a:lstStyle/>
          <a:p>
            <a:pPr marL="701040" marR="5080" lvl="0" indent="-688975" algn="l" rtl="0">
              <a:lnSpc>
                <a:spcPct val="110000"/>
              </a:lnSpc>
              <a:spcBef>
                <a:spcPts val="0"/>
              </a:spcBef>
              <a:spcAft>
                <a:spcPts val="0"/>
              </a:spcAft>
              <a:buNone/>
            </a:pPr>
            <a:r>
              <a:rPr lang="en-US" sz="2400" dirty="0">
                <a:solidFill>
                  <a:srgbClr val="FFFFFF"/>
                </a:solidFill>
                <a:latin typeface="Arial"/>
                <a:ea typeface="Arial"/>
                <a:cs typeface="Arial"/>
                <a:sym typeface="Arial"/>
              </a:rPr>
              <a:t>Communication  skills</a:t>
            </a:r>
            <a:endParaRPr sz="2400" dirty="0">
              <a:solidFill>
                <a:schemeClr val="dk1"/>
              </a:solidFill>
              <a:latin typeface="Arial"/>
              <a:ea typeface="Arial"/>
              <a:cs typeface="Arial"/>
              <a:sym typeface="Arial"/>
            </a:endParaRPr>
          </a:p>
        </p:txBody>
      </p:sp>
      <p:sp>
        <p:nvSpPr>
          <p:cNvPr id="95" name="Google Shape;95;p6"/>
          <p:cNvSpPr txBox="1">
            <a:spLocks noGrp="1"/>
          </p:cNvSpPr>
          <p:nvPr>
            <p:ph type="title"/>
          </p:nvPr>
        </p:nvSpPr>
        <p:spPr>
          <a:xfrm>
            <a:off x="3767073" y="165353"/>
            <a:ext cx="291274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latin typeface="Arial"/>
                <a:ea typeface="Arial"/>
                <a:cs typeface="Arial"/>
                <a:sym typeface="Arial"/>
              </a:rPr>
              <a:t>Verbal Communication</a:t>
            </a:r>
            <a:endParaRPr sz="2400">
              <a:latin typeface="Arial"/>
              <a:ea typeface="Arial"/>
              <a:cs typeface="Arial"/>
              <a:sym typeface="Arial"/>
            </a:endParaRPr>
          </a:p>
        </p:txBody>
      </p:sp>
      <p:sp>
        <p:nvSpPr>
          <p:cNvPr id="96" name="Google Shape;96;p6"/>
          <p:cNvSpPr txBox="1"/>
          <p:nvPr/>
        </p:nvSpPr>
        <p:spPr>
          <a:xfrm>
            <a:off x="4863846" y="944626"/>
            <a:ext cx="2346960" cy="1227455"/>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2400" b="1">
                <a:solidFill>
                  <a:schemeClr val="dk1"/>
                </a:solidFill>
                <a:latin typeface="Arial"/>
                <a:ea typeface="Arial"/>
                <a:cs typeface="Arial"/>
                <a:sym typeface="Arial"/>
              </a:rPr>
              <a:t>Presentation Skills</a:t>
            </a:r>
            <a:endParaRPr sz="2400">
              <a:solidFill>
                <a:schemeClr val="dk1"/>
              </a:solidFill>
              <a:latin typeface="Arial"/>
              <a:ea typeface="Arial"/>
              <a:cs typeface="Arial"/>
              <a:sym typeface="Arial"/>
            </a:endParaRPr>
          </a:p>
          <a:p>
            <a:pPr marL="0" marR="0" lvl="0" indent="0" algn="l" rtl="0">
              <a:lnSpc>
                <a:spcPct val="100000"/>
              </a:lnSpc>
              <a:spcBef>
                <a:spcPts val="35"/>
              </a:spcBef>
              <a:spcAft>
                <a:spcPts val="0"/>
              </a:spcAft>
              <a:buNone/>
            </a:pPr>
            <a:endParaRPr sz="3000">
              <a:solidFill>
                <a:schemeClr val="dk1"/>
              </a:solidFill>
              <a:latin typeface="Arial"/>
              <a:ea typeface="Arial"/>
              <a:cs typeface="Arial"/>
              <a:sym typeface="Arial"/>
            </a:endParaRPr>
          </a:p>
          <a:p>
            <a:pPr marL="0" marR="62230" lvl="0" indent="0" algn="ctr" rtl="0">
              <a:lnSpc>
                <a:spcPct val="100000"/>
              </a:lnSpc>
              <a:spcBef>
                <a:spcPts val="0"/>
              </a:spcBef>
              <a:spcAft>
                <a:spcPts val="0"/>
              </a:spcAft>
              <a:buNone/>
            </a:pPr>
            <a:r>
              <a:rPr lang="en-US" sz="2400" b="1">
                <a:solidFill>
                  <a:schemeClr val="dk1"/>
                </a:solidFill>
                <a:latin typeface="Arial"/>
                <a:ea typeface="Arial"/>
                <a:cs typeface="Arial"/>
                <a:sym typeface="Arial"/>
              </a:rPr>
              <a:t>Listening</a:t>
            </a:r>
            <a:endParaRPr sz="2400">
              <a:solidFill>
                <a:schemeClr val="dk1"/>
              </a:solidFill>
              <a:latin typeface="Arial"/>
              <a:ea typeface="Arial"/>
              <a:cs typeface="Arial"/>
              <a:sym typeface="Arial"/>
            </a:endParaRPr>
          </a:p>
        </p:txBody>
      </p:sp>
      <p:sp>
        <p:nvSpPr>
          <p:cNvPr id="97" name="Google Shape;97;p6"/>
          <p:cNvSpPr txBox="1"/>
          <p:nvPr/>
        </p:nvSpPr>
        <p:spPr>
          <a:xfrm>
            <a:off x="5762371" y="3136772"/>
            <a:ext cx="20015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chemeClr val="dk1"/>
                </a:solidFill>
                <a:latin typeface="Arial"/>
                <a:ea typeface="Arial"/>
                <a:cs typeface="Arial"/>
                <a:sym typeface="Arial"/>
              </a:rPr>
              <a:t>Public Speaking</a:t>
            </a:r>
            <a:endParaRPr sz="2400">
              <a:solidFill>
                <a:schemeClr val="dk1"/>
              </a:solidFill>
              <a:latin typeface="Arial"/>
              <a:ea typeface="Arial"/>
              <a:cs typeface="Arial"/>
              <a:sym typeface="Arial"/>
            </a:endParaRPr>
          </a:p>
        </p:txBody>
      </p:sp>
      <p:sp>
        <p:nvSpPr>
          <p:cNvPr id="98" name="Google Shape;98;p6"/>
          <p:cNvSpPr/>
          <p:nvPr/>
        </p:nvSpPr>
        <p:spPr>
          <a:xfrm>
            <a:off x="8458199" y="2286001"/>
            <a:ext cx="3733799" cy="3810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6"/>
          <p:cNvGrpSpPr/>
          <p:nvPr/>
        </p:nvGrpSpPr>
        <p:grpSpPr>
          <a:xfrm>
            <a:off x="2676144" y="4978908"/>
            <a:ext cx="2004568" cy="1526031"/>
            <a:chOff x="2676144" y="4978908"/>
            <a:chExt cx="2004568" cy="1526031"/>
          </a:xfrm>
        </p:grpSpPr>
        <p:sp>
          <p:nvSpPr>
            <p:cNvPr id="100" name="Google Shape;100;p6"/>
            <p:cNvSpPr/>
            <p:nvPr/>
          </p:nvSpPr>
          <p:spPr>
            <a:xfrm>
              <a:off x="3761232" y="4978908"/>
              <a:ext cx="919480" cy="896619"/>
            </a:xfrm>
            <a:custGeom>
              <a:avLst/>
              <a:gdLst/>
              <a:ahLst/>
              <a:cxnLst/>
              <a:rect l="l" t="t" r="r" b="b"/>
              <a:pathLst>
                <a:path w="919479" h="896620" extrusionOk="0">
                  <a:moveTo>
                    <a:pt x="459485" y="0"/>
                  </a:moveTo>
                  <a:lnTo>
                    <a:pt x="412509" y="2313"/>
                  </a:lnTo>
                  <a:lnTo>
                    <a:pt x="366889" y="9105"/>
                  </a:lnTo>
                  <a:lnTo>
                    <a:pt x="322856" y="20148"/>
                  </a:lnTo>
                  <a:lnTo>
                    <a:pt x="280642" y="35218"/>
                  </a:lnTo>
                  <a:lnTo>
                    <a:pt x="240477" y="54089"/>
                  </a:lnTo>
                  <a:lnTo>
                    <a:pt x="202592" y="76536"/>
                  </a:lnTo>
                  <a:lnTo>
                    <a:pt x="167219" y="102333"/>
                  </a:lnTo>
                  <a:lnTo>
                    <a:pt x="134588" y="131254"/>
                  </a:lnTo>
                  <a:lnTo>
                    <a:pt x="104931" y="163075"/>
                  </a:lnTo>
                  <a:lnTo>
                    <a:pt x="78478" y="197569"/>
                  </a:lnTo>
                  <a:lnTo>
                    <a:pt x="55461" y="234511"/>
                  </a:lnTo>
                  <a:lnTo>
                    <a:pt x="36111" y="273677"/>
                  </a:lnTo>
                  <a:lnTo>
                    <a:pt x="20659" y="314839"/>
                  </a:lnTo>
                  <a:lnTo>
                    <a:pt x="9335" y="357773"/>
                  </a:lnTo>
                  <a:lnTo>
                    <a:pt x="2372" y="402254"/>
                  </a:lnTo>
                  <a:lnTo>
                    <a:pt x="0" y="448056"/>
                  </a:lnTo>
                  <a:lnTo>
                    <a:pt x="2372" y="493867"/>
                  </a:lnTo>
                  <a:lnTo>
                    <a:pt x="9335" y="538356"/>
                  </a:lnTo>
                  <a:lnTo>
                    <a:pt x="20659" y="581296"/>
                  </a:lnTo>
                  <a:lnTo>
                    <a:pt x="36111" y="622461"/>
                  </a:lnTo>
                  <a:lnTo>
                    <a:pt x="55461" y="661628"/>
                  </a:lnTo>
                  <a:lnTo>
                    <a:pt x="78478" y="698570"/>
                  </a:lnTo>
                  <a:lnTo>
                    <a:pt x="104931" y="733063"/>
                  </a:lnTo>
                  <a:lnTo>
                    <a:pt x="134588" y="764881"/>
                  </a:lnTo>
                  <a:lnTo>
                    <a:pt x="167219" y="793799"/>
                  </a:lnTo>
                  <a:lnTo>
                    <a:pt x="202592" y="819592"/>
                  </a:lnTo>
                  <a:lnTo>
                    <a:pt x="240477" y="842035"/>
                  </a:lnTo>
                  <a:lnTo>
                    <a:pt x="280642" y="860902"/>
                  </a:lnTo>
                  <a:lnTo>
                    <a:pt x="322856" y="875968"/>
                  </a:lnTo>
                  <a:lnTo>
                    <a:pt x="366889" y="887009"/>
                  </a:lnTo>
                  <a:lnTo>
                    <a:pt x="412509" y="893798"/>
                  </a:lnTo>
                  <a:lnTo>
                    <a:pt x="459485" y="896112"/>
                  </a:lnTo>
                  <a:lnTo>
                    <a:pt x="506462" y="893798"/>
                  </a:lnTo>
                  <a:lnTo>
                    <a:pt x="552082" y="887009"/>
                  </a:lnTo>
                  <a:lnTo>
                    <a:pt x="596115" y="875968"/>
                  </a:lnTo>
                  <a:lnTo>
                    <a:pt x="638329" y="860902"/>
                  </a:lnTo>
                  <a:lnTo>
                    <a:pt x="678494" y="842035"/>
                  </a:lnTo>
                  <a:lnTo>
                    <a:pt x="716379" y="819592"/>
                  </a:lnTo>
                  <a:lnTo>
                    <a:pt x="751752" y="793799"/>
                  </a:lnTo>
                  <a:lnTo>
                    <a:pt x="784383" y="764881"/>
                  </a:lnTo>
                  <a:lnTo>
                    <a:pt x="814040" y="733063"/>
                  </a:lnTo>
                  <a:lnTo>
                    <a:pt x="840493" y="698570"/>
                  </a:lnTo>
                  <a:lnTo>
                    <a:pt x="863510" y="661628"/>
                  </a:lnTo>
                  <a:lnTo>
                    <a:pt x="882860" y="622461"/>
                  </a:lnTo>
                  <a:lnTo>
                    <a:pt x="898312" y="581296"/>
                  </a:lnTo>
                  <a:lnTo>
                    <a:pt x="909636" y="538356"/>
                  </a:lnTo>
                  <a:lnTo>
                    <a:pt x="916599" y="493867"/>
                  </a:lnTo>
                  <a:lnTo>
                    <a:pt x="918971" y="448056"/>
                  </a:lnTo>
                  <a:lnTo>
                    <a:pt x="916599" y="402254"/>
                  </a:lnTo>
                  <a:lnTo>
                    <a:pt x="909636" y="357773"/>
                  </a:lnTo>
                  <a:lnTo>
                    <a:pt x="898312" y="314839"/>
                  </a:lnTo>
                  <a:lnTo>
                    <a:pt x="882860" y="273677"/>
                  </a:lnTo>
                  <a:lnTo>
                    <a:pt x="863510" y="234511"/>
                  </a:lnTo>
                  <a:lnTo>
                    <a:pt x="840493" y="197569"/>
                  </a:lnTo>
                  <a:lnTo>
                    <a:pt x="814040" y="163075"/>
                  </a:lnTo>
                  <a:lnTo>
                    <a:pt x="784383" y="131254"/>
                  </a:lnTo>
                  <a:lnTo>
                    <a:pt x="751752" y="102333"/>
                  </a:lnTo>
                  <a:lnTo>
                    <a:pt x="716379" y="76536"/>
                  </a:lnTo>
                  <a:lnTo>
                    <a:pt x="678494" y="54089"/>
                  </a:lnTo>
                  <a:lnTo>
                    <a:pt x="638329" y="35218"/>
                  </a:lnTo>
                  <a:lnTo>
                    <a:pt x="596115" y="20148"/>
                  </a:lnTo>
                  <a:lnTo>
                    <a:pt x="552082" y="9105"/>
                  </a:lnTo>
                  <a:lnTo>
                    <a:pt x="506462" y="2313"/>
                  </a:lnTo>
                  <a:lnTo>
                    <a:pt x="459485"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6"/>
            <p:cNvSpPr/>
            <p:nvPr/>
          </p:nvSpPr>
          <p:spPr>
            <a:xfrm>
              <a:off x="3761232" y="4978908"/>
              <a:ext cx="919480" cy="896619"/>
            </a:xfrm>
            <a:custGeom>
              <a:avLst/>
              <a:gdLst/>
              <a:ahLst/>
              <a:cxnLst/>
              <a:rect l="l" t="t" r="r" b="b"/>
              <a:pathLst>
                <a:path w="919479" h="896620" extrusionOk="0">
                  <a:moveTo>
                    <a:pt x="0" y="448056"/>
                  </a:moveTo>
                  <a:lnTo>
                    <a:pt x="2372" y="402254"/>
                  </a:lnTo>
                  <a:lnTo>
                    <a:pt x="9335" y="357773"/>
                  </a:lnTo>
                  <a:lnTo>
                    <a:pt x="20659" y="314839"/>
                  </a:lnTo>
                  <a:lnTo>
                    <a:pt x="36111" y="273677"/>
                  </a:lnTo>
                  <a:lnTo>
                    <a:pt x="55461" y="234511"/>
                  </a:lnTo>
                  <a:lnTo>
                    <a:pt x="78478" y="197569"/>
                  </a:lnTo>
                  <a:lnTo>
                    <a:pt x="104931" y="163075"/>
                  </a:lnTo>
                  <a:lnTo>
                    <a:pt x="134588" y="131254"/>
                  </a:lnTo>
                  <a:lnTo>
                    <a:pt x="167219" y="102333"/>
                  </a:lnTo>
                  <a:lnTo>
                    <a:pt x="202592" y="76536"/>
                  </a:lnTo>
                  <a:lnTo>
                    <a:pt x="240477" y="54089"/>
                  </a:lnTo>
                  <a:lnTo>
                    <a:pt x="280642" y="35218"/>
                  </a:lnTo>
                  <a:lnTo>
                    <a:pt x="322856" y="20148"/>
                  </a:lnTo>
                  <a:lnTo>
                    <a:pt x="366889" y="9105"/>
                  </a:lnTo>
                  <a:lnTo>
                    <a:pt x="412509" y="2313"/>
                  </a:lnTo>
                  <a:lnTo>
                    <a:pt x="459485" y="0"/>
                  </a:lnTo>
                  <a:lnTo>
                    <a:pt x="506462" y="2313"/>
                  </a:lnTo>
                  <a:lnTo>
                    <a:pt x="552082" y="9105"/>
                  </a:lnTo>
                  <a:lnTo>
                    <a:pt x="596115" y="20148"/>
                  </a:lnTo>
                  <a:lnTo>
                    <a:pt x="638329" y="35218"/>
                  </a:lnTo>
                  <a:lnTo>
                    <a:pt x="678494" y="54089"/>
                  </a:lnTo>
                  <a:lnTo>
                    <a:pt x="716379" y="76536"/>
                  </a:lnTo>
                  <a:lnTo>
                    <a:pt x="751752" y="102333"/>
                  </a:lnTo>
                  <a:lnTo>
                    <a:pt x="784383" y="131254"/>
                  </a:lnTo>
                  <a:lnTo>
                    <a:pt x="814040" y="163075"/>
                  </a:lnTo>
                  <a:lnTo>
                    <a:pt x="840493" y="197569"/>
                  </a:lnTo>
                  <a:lnTo>
                    <a:pt x="863510" y="234511"/>
                  </a:lnTo>
                  <a:lnTo>
                    <a:pt x="882860" y="273677"/>
                  </a:lnTo>
                  <a:lnTo>
                    <a:pt x="898312" y="314839"/>
                  </a:lnTo>
                  <a:lnTo>
                    <a:pt x="909636" y="357773"/>
                  </a:lnTo>
                  <a:lnTo>
                    <a:pt x="916599" y="402254"/>
                  </a:lnTo>
                  <a:lnTo>
                    <a:pt x="918971" y="448056"/>
                  </a:lnTo>
                  <a:lnTo>
                    <a:pt x="916599" y="493867"/>
                  </a:lnTo>
                  <a:lnTo>
                    <a:pt x="909636" y="538356"/>
                  </a:lnTo>
                  <a:lnTo>
                    <a:pt x="898312" y="581296"/>
                  </a:lnTo>
                  <a:lnTo>
                    <a:pt x="882860" y="622461"/>
                  </a:lnTo>
                  <a:lnTo>
                    <a:pt x="863510" y="661628"/>
                  </a:lnTo>
                  <a:lnTo>
                    <a:pt x="840493" y="698570"/>
                  </a:lnTo>
                  <a:lnTo>
                    <a:pt x="814040" y="733063"/>
                  </a:lnTo>
                  <a:lnTo>
                    <a:pt x="784383" y="764881"/>
                  </a:lnTo>
                  <a:lnTo>
                    <a:pt x="751752" y="793799"/>
                  </a:lnTo>
                  <a:lnTo>
                    <a:pt x="716379" y="819592"/>
                  </a:lnTo>
                  <a:lnTo>
                    <a:pt x="678494" y="842035"/>
                  </a:lnTo>
                  <a:lnTo>
                    <a:pt x="638329" y="860902"/>
                  </a:lnTo>
                  <a:lnTo>
                    <a:pt x="596115" y="875968"/>
                  </a:lnTo>
                  <a:lnTo>
                    <a:pt x="552082" y="887009"/>
                  </a:lnTo>
                  <a:lnTo>
                    <a:pt x="506462" y="893798"/>
                  </a:lnTo>
                  <a:lnTo>
                    <a:pt x="459485" y="896112"/>
                  </a:lnTo>
                  <a:lnTo>
                    <a:pt x="412509" y="893798"/>
                  </a:lnTo>
                  <a:lnTo>
                    <a:pt x="366889" y="887009"/>
                  </a:lnTo>
                  <a:lnTo>
                    <a:pt x="322856" y="875968"/>
                  </a:lnTo>
                  <a:lnTo>
                    <a:pt x="280642" y="860902"/>
                  </a:lnTo>
                  <a:lnTo>
                    <a:pt x="240477" y="842035"/>
                  </a:lnTo>
                  <a:lnTo>
                    <a:pt x="202592" y="819592"/>
                  </a:lnTo>
                  <a:lnTo>
                    <a:pt x="167219" y="793799"/>
                  </a:lnTo>
                  <a:lnTo>
                    <a:pt x="134588" y="764881"/>
                  </a:lnTo>
                  <a:lnTo>
                    <a:pt x="104931" y="733063"/>
                  </a:lnTo>
                  <a:lnTo>
                    <a:pt x="78478" y="698570"/>
                  </a:lnTo>
                  <a:lnTo>
                    <a:pt x="55461" y="661628"/>
                  </a:lnTo>
                  <a:lnTo>
                    <a:pt x="36111" y="622461"/>
                  </a:lnTo>
                  <a:lnTo>
                    <a:pt x="20659" y="581296"/>
                  </a:lnTo>
                  <a:lnTo>
                    <a:pt x="9335" y="538356"/>
                  </a:lnTo>
                  <a:lnTo>
                    <a:pt x="2372" y="493867"/>
                  </a:lnTo>
                  <a:lnTo>
                    <a:pt x="0" y="448056"/>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6"/>
            <p:cNvSpPr/>
            <p:nvPr/>
          </p:nvSpPr>
          <p:spPr>
            <a:xfrm>
              <a:off x="2676144" y="5608320"/>
              <a:ext cx="919480" cy="896619"/>
            </a:xfrm>
            <a:custGeom>
              <a:avLst/>
              <a:gdLst/>
              <a:ahLst/>
              <a:cxnLst/>
              <a:rect l="l" t="t" r="r" b="b"/>
              <a:pathLst>
                <a:path w="919479" h="896620" extrusionOk="0">
                  <a:moveTo>
                    <a:pt x="459486" y="0"/>
                  </a:moveTo>
                  <a:lnTo>
                    <a:pt x="412509" y="2313"/>
                  </a:lnTo>
                  <a:lnTo>
                    <a:pt x="366889" y="9102"/>
                  </a:lnTo>
                  <a:lnTo>
                    <a:pt x="322856" y="20143"/>
                  </a:lnTo>
                  <a:lnTo>
                    <a:pt x="280642" y="35209"/>
                  </a:lnTo>
                  <a:lnTo>
                    <a:pt x="240477" y="54076"/>
                  </a:lnTo>
                  <a:lnTo>
                    <a:pt x="202592" y="76519"/>
                  </a:lnTo>
                  <a:lnTo>
                    <a:pt x="167219" y="102312"/>
                  </a:lnTo>
                  <a:lnTo>
                    <a:pt x="134588" y="131230"/>
                  </a:lnTo>
                  <a:lnTo>
                    <a:pt x="104931" y="163048"/>
                  </a:lnTo>
                  <a:lnTo>
                    <a:pt x="78478" y="197541"/>
                  </a:lnTo>
                  <a:lnTo>
                    <a:pt x="55461" y="234483"/>
                  </a:lnTo>
                  <a:lnTo>
                    <a:pt x="36111" y="273650"/>
                  </a:lnTo>
                  <a:lnTo>
                    <a:pt x="20659" y="314815"/>
                  </a:lnTo>
                  <a:lnTo>
                    <a:pt x="9335" y="357755"/>
                  </a:lnTo>
                  <a:lnTo>
                    <a:pt x="2372" y="402244"/>
                  </a:lnTo>
                  <a:lnTo>
                    <a:pt x="0" y="448055"/>
                  </a:lnTo>
                  <a:lnTo>
                    <a:pt x="2372" y="493867"/>
                  </a:lnTo>
                  <a:lnTo>
                    <a:pt x="9335" y="538356"/>
                  </a:lnTo>
                  <a:lnTo>
                    <a:pt x="20659" y="581296"/>
                  </a:lnTo>
                  <a:lnTo>
                    <a:pt x="36111" y="622461"/>
                  </a:lnTo>
                  <a:lnTo>
                    <a:pt x="55461" y="661628"/>
                  </a:lnTo>
                  <a:lnTo>
                    <a:pt x="78478" y="698570"/>
                  </a:lnTo>
                  <a:lnTo>
                    <a:pt x="104931" y="733063"/>
                  </a:lnTo>
                  <a:lnTo>
                    <a:pt x="134588" y="764881"/>
                  </a:lnTo>
                  <a:lnTo>
                    <a:pt x="167219" y="793799"/>
                  </a:lnTo>
                  <a:lnTo>
                    <a:pt x="202592" y="819592"/>
                  </a:lnTo>
                  <a:lnTo>
                    <a:pt x="240477" y="842035"/>
                  </a:lnTo>
                  <a:lnTo>
                    <a:pt x="280642" y="860902"/>
                  </a:lnTo>
                  <a:lnTo>
                    <a:pt x="322856" y="875968"/>
                  </a:lnTo>
                  <a:lnTo>
                    <a:pt x="366889" y="887009"/>
                  </a:lnTo>
                  <a:lnTo>
                    <a:pt x="412509" y="893798"/>
                  </a:lnTo>
                  <a:lnTo>
                    <a:pt x="459486" y="896111"/>
                  </a:lnTo>
                  <a:lnTo>
                    <a:pt x="506462" y="893798"/>
                  </a:lnTo>
                  <a:lnTo>
                    <a:pt x="552082" y="887009"/>
                  </a:lnTo>
                  <a:lnTo>
                    <a:pt x="596115" y="875968"/>
                  </a:lnTo>
                  <a:lnTo>
                    <a:pt x="638329" y="860902"/>
                  </a:lnTo>
                  <a:lnTo>
                    <a:pt x="678494" y="842035"/>
                  </a:lnTo>
                  <a:lnTo>
                    <a:pt x="716379" y="819592"/>
                  </a:lnTo>
                  <a:lnTo>
                    <a:pt x="751752" y="793799"/>
                  </a:lnTo>
                  <a:lnTo>
                    <a:pt x="784383" y="764881"/>
                  </a:lnTo>
                  <a:lnTo>
                    <a:pt x="814040" y="733063"/>
                  </a:lnTo>
                  <a:lnTo>
                    <a:pt x="840493" y="698570"/>
                  </a:lnTo>
                  <a:lnTo>
                    <a:pt x="863510" y="661628"/>
                  </a:lnTo>
                  <a:lnTo>
                    <a:pt x="882860" y="622461"/>
                  </a:lnTo>
                  <a:lnTo>
                    <a:pt x="898312" y="581296"/>
                  </a:lnTo>
                  <a:lnTo>
                    <a:pt x="909636" y="538356"/>
                  </a:lnTo>
                  <a:lnTo>
                    <a:pt x="916599" y="493867"/>
                  </a:lnTo>
                  <a:lnTo>
                    <a:pt x="918971" y="448055"/>
                  </a:lnTo>
                  <a:lnTo>
                    <a:pt x="916599" y="402244"/>
                  </a:lnTo>
                  <a:lnTo>
                    <a:pt x="909636" y="357755"/>
                  </a:lnTo>
                  <a:lnTo>
                    <a:pt x="898312" y="314815"/>
                  </a:lnTo>
                  <a:lnTo>
                    <a:pt x="882860" y="273650"/>
                  </a:lnTo>
                  <a:lnTo>
                    <a:pt x="863510" y="234483"/>
                  </a:lnTo>
                  <a:lnTo>
                    <a:pt x="840493" y="197541"/>
                  </a:lnTo>
                  <a:lnTo>
                    <a:pt x="814040" y="163048"/>
                  </a:lnTo>
                  <a:lnTo>
                    <a:pt x="784383" y="131230"/>
                  </a:lnTo>
                  <a:lnTo>
                    <a:pt x="751752" y="102312"/>
                  </a:lnTo>
                  <a:lnTo>
                    <a:pt x="716379" y="76519"/>
                  </a:lnTo>
                  <a:lnTo>
                    <a:pt x="678494" y="54076"/>
                  </a:lnTo>
                  <a:lnTo>
                    <a:pt x="638329" y="35209"/>
                  </a:lnTo>
                  <a:lnTo>
                    <a:pt x="596115" y="20143"/>
                  </a:lnTo>
                  <a:lnTo>
                    <a:pt x="552082" y="9102"/>
                  </a:lnTo>
                  <a:lnTo>
                    <a:pt x="506462" y="2313"/>
                  </a:lnTo>
                  <a:lnTo>
                    <a:pt x="459486"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6"/>
            <p:cNvSpPr/>
            <p:nvPr/>
          </p:nvSpPr>
          <p:spPr>
            <a:xfrm>
              <a:off x="2676144" y="5608320"/>
              <a:ext cx="919480" cy="896619"/>
            </a:xfrm>
            <a:custGeom>
              <a:avLst/>
              <a:gdLst/>
              <a:ahLst/>
              <a:cxnLst/>
              <a:rect l="l" t="t" r="r" b="b"/>
              <a:pathLst>
                <a:path w="919479" h="896620" extrusionOk="0">
                  <a:moveTo>
                    <a:pt x="0" y="448055"/>
                  </a:moveTo>
                  <a:lnTo>
                    <a:pt x="2372" y="402244"/>
                  </a:lnTo>
                  <a:lnTo>
                    <a:pt x="9335" y="357755"/>
                  </a:lnTo>
                  <a:lnTo>
                    <a:pt x="20659" y="314815"/>
                  </a:lnTo>
                  <a:lnTo>
                    <a:pt x="36111" y="273650"/>
                  </a:lnTo>
                  <a:lnTo>
                    <a:pt x="55461" y="234483"/>
                  </a:lnTo>
                  <a:lnTo>
                    <a:pt x="78478" y="197541"/>
                  </a:lnTo>
                  <a:lnTo>
                    <a:pt x="104931" y="163048"/>
                  </a:lnTo>
                  <a:lnTo>
                    <a:pt x="134588" y="131230"/>
                  </a:lnTo>
                  <a:lnTo>
                    <a:pt x="167219" y="102312"/>
                  </a:lnTo>
                  <a:lnTo>
                    <a:pt x="202592" y="76519"/>
                  </a:lnTo>
                  <a:lnTo>
                    <a:pt x="240477" y="54076"/>
                  </a:lnTo>
                  <a:lnTo>
                    <a:pt x="280642" y="35209"/>
                  </a:lnTo>
                  <a:lnTo>
                    <a:pt x="322856" y="20143"/>
                  </a:lnTo>
                  <a:lnTo>
                    <a:pt x="366889" y="9102"/>
                  </a:lnTo>
                  <a:lnTo>
                    <a:pt x="412509" y="2313"/>
                  </a:lnTo>
                  <a:lnTo>
                    <a:pt x="459486" y="0"/>
                  </a:lnTo>
                  <a:lnTo>
                    <a:pt x="506462" y="2313"/>
                  </a:lnTo>
                  <a:lnTo>
                    <a:pt x="552082" y="9102"/>
                  </a:lnTo>
                  <a:lnTo>
                    <a:pt x="596115" y="20143"/>
                  </a:lnTo>
                  <a:lnTo>
                    <a:pt x="638329" y="35209"/>
                  </a:lnTo>
                  <a:lnTo>
                    <a:pt x="678494" y="54076"/>
                  </a:lnTo>
                  <a:lnTo>
                    <a:pt x="716379" y="76519"/>
                  </a:lnTo>
                  <a:lnTo>
                    <a:pt x="751752" y="102312"/>
                  </a:lnTo>
                  <a:lnTo>
                    <a:pt x="784383" y="131230"/>
                  </a:lnTo>
                  <a:lnTo>
                    <a:pt x="814040" y="163048"/>
                  </a:lnTo>
                  <a:lnTo>
                    <a:pt x="840493" y="197541"/>
                  </a:lnTo>
                  <a:lnTo>
                    <a:pt x="863510" y="234483"/>
                  </a:lnTo>
                  <a:lnTo>
                    <a:pt x="882860" y="273650"/>
                  </a:lnTo>
                  <a:lnTo>
                    <a:pt x="898312" y="314815"/>
                  </a:lnTo>
                  <a:lnTo>
                    <a:pt x="909636" y="357755"/>
                  </a:lnTo>
                  <a:lnTo>
                    <a:pt x="916599" y="402244"/>
                  </a:lnTo>
                  <a:lnTo>
                    <a:pt x="918971" y="448055"/>
                  </a:lnTo>
                  <a:lnTo>
                    <a:pt x="916599" y="493867"/>
                  </a:lnTo>
                  <a:lnTo>
                    <a:pt x="909636" y="538356"/>
                  </a:lnTo>
                  <a:lnTo>
                    <a:pt x="898312" y="581296"/>
                  </a:lnTo>
                  <a:lnTo>
                    <a:pt x="882860" y="622461"/>
                  </a:lnTo>
                  <a:lnTo>
                    <a:pt x="863510" y="661628"/>
                  </a:lnTo>
                  <a:lnTo>
                    <a:pt x="840493" y="698570"/>
                  </a:lnTo>
                  <a:lnTo>
                    <a:pt x="814040" y="733063"/>
                  </a:lnTo>
                  <a:lnTo>
                    <a:pt x="784383" y="764881"/>
                  </a:lnTo>
                  <a:lnTo>
                    <a:pt x="751752" y="793799"/>
                  </a:lnTo>
                  <a:lnTo>
                    <a:pt x="716379" y="819592"/>
                  </a:lnTo>
                  <a:lnTo>
                    <a:pt x="678494" y="842035"/>
                  </a:lnTo>
                  <a:lnTo>
                    <a:pt x="638329" y="860902"/>
                  </a:lnTo>
                  <a:lnTo>
                    <a:pt x="596115" y="875968"/>
                  </a:lnTo>
                  <a:lnTo>
                    <a:pt x="552082" y="887009"/>
                  </a:lnTo>
                  <a:lnTo>
                    <a:pt x="506462" y="893798"/>
                  </a:lnTo>
                  <a:lnTo>
                    <a:pt x="459486" y="896111"/>
                  </a:lnTo>
                  <a:lnTo>
                    <a:pt x="412509" y="893798"/>
                  </a:lnTo>
                  <a:lnTo>
                    <a:pt x="366889" y="887009"/>
                  </a:lnTo>
                  <a:lnTo>
                    <a:pt x="322856" y="875968"/>
                  </a:lnTo>
                  <a:lnTo>
                    <a:pt x="280642" y="860902"/>
                  </a:lnTo>
                  <a:lnTo>
                    <a:pt x="240477" y="842035"/>
                  </a:lnTo>
                  <a:lnTo>
                    <a:pt x="202592" y="819592"/>
                  </a:lnTo>
                  <a:lnTo>
                    <a:pt x="167219" y="793799"/>
                  </a:lnTo>
                  <a:lnTo>
                    <a:pt x="134588" y="764881"/>
                  </a:lnTo>
                  <a:lnTo>
                    <a:pt x="104931" y="733063"/>
                  </a:lnTo>
                  <a:lnTo>
                    <a:pt x="78478" y="698570"/>
                  </a:lnTo>
                  <a:lnTo>
                    <a:pt x="55461" y="661628"/>
                  </a:lnTo>
                  <a:lnTo>
                    <a:pt x="36111" y="622461"/>
                  </a:lnTo>
                  <a:lnTo>
                    <a:pt x="20659" y="581296"/>
                  </a:lnTo>
                  <a:lnTo>
                    <a:pt x="9335" y="538356"/>
                  </a:lnTo>
                  <a:lnTo>
                    <a:pt x="2372" y="493867"/>
                  </a:lnTo>
                  <a:lnTo>
                    <a:pt x="0" y="448055"/>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 name="Google Shape;104;p6"/>
          <p:cNvSpPr txBox="1"/>
          <p:nvPr/>
        </p:nvSpPr>
        <p:spPr>
          <a:xfrm>
            <a:off x="3671442" y="4323333"/>
            <a:ext cx="2957830" cy="2298700"/>
          </a:xfrm>
          <a:prstGeom prst="rect">
            <a:avLst/>
          </a:prstGeom>
          <a:noFill/>
          <a:ln>
            <a:noFill/>
          </a:ln>
        </p:spPr>
        <p:txBody>
          <a:bodyPr spcFirstLastPara="1" wrap="square" lIns="0" tIns="12700" rIns="0" bIns="0" anchor="t" anchorCtr="0">
            <a:spAutoFit/>
          </a:bodyPr>
          <a:lstStyle/>
          <a:p>
            <a:pPr marL="0" marR="5080" lvl="0" indent="0" algn="r" rtl="0">
              <a:lnSpc>
                <a:spcPct val="100000"/>
              </a:lnSpc>
              <a:spcBef>
                <a:spcPts val="0"/>
              </a:spcBef>
              <a:spcAft>
                <a:spcPts val="0"/>
              </a:spcAft>
              <a:buNone/>
            </a:pPr>
            <a:r>
              <a:rPr lang="en-US" sz="2400" b="1">
                <a:solidFill>
                  <a:schemeClr val="dk1"/>
                </a:solidFill>
                <a:latin typeface="Arial"/>
                <a:ea typeface="Arial"/>
                <a:cs typeface="Arial"/>
                <a:sym typeface="Arial"/>
              </a:rPr>
              <a:t>Humor</a:t>
            </a: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a:solidFill>
                <a:schemeClr val="dk1"/>
              </a:solidFill>
              <a:latin typeface="Arial"/>
              <a:ea typeface="Arial"/>
              <a:cs typeface="Arial"/>
              <a:sym typeface="Arial"/>
            </a:endParaRPr>
          </a:p>
          <a:p>
            <a:pPr marL="0" marR="0" lvl="0" indent="0" algn="l" rtl="0">
              <a:lnSpc>
                <a:spcPct val="100000"/>
              </a:lnSpc>
              <a:spcBef>
                <a:spcPts val="35"/>
              </a:spcBef>
              <a:spcAft>
                <a:spcPts val="0"/>
              </a:spcAft>
              <a:buNone/>
            </a:pPr>
            <a:endParaRPr sz="2550">
              <a:solidFill>
                <a:schemeClr val="dk1"/>
              </a:solidFill>
              <a:latin typeface="Arial"/>
              <a:ea typeface="Arial"/>
              <a:cs typeface="Arial"/>
              <a:sym typeface="Arial"/>
            </a:endParaRPr>
          </a:p>
          <a:p>
            <a:pPr marL="982980" marR="0" lvl="0" indent="0" algn="l" rtl="0">
              <a:lnSpc>
                <a:spcPct val="100000"/>
              </a:lnSpc>
              <a:spcBef>
                <a:spcPts val="5"/>
              </a:spcBef>
              <a:spcAft>
                <a:spcPts val="0"/>
              </a:spcAft>
              <a:buNone/>
            </a:pPr>
            <a:r>
              <a:rPr lang="en-US" sz="2400" b="1">
                <a:solidFill>
                  <a:schemeClr val="dk1"/>
                </a:solidFill>
                <a:latin typeface="Arial"/>
                <a:ea typeface="Arial"/>
                <a:cs typeface="Arial"/>
                <a:sym typeface="Arial"/>
              </a:rPr>
              <a:t>Interviewing</a:t>
            </a:r>
            <a:endParaRPr sz="24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255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2400" b="1">
                <a:solidFill>
                  <a:schemeClr val="dk1"/>
                </a:solidFill>
                <a:latin typeface="Arial"/>
                <a:ea typeface="Arial"/>
                <a:cs typeface="Arial"/>
                <a:sym typeface="Arial"/>
              </a:rPr>
              <a:t>Writing</a:t>
            </a:r>
            <a:endParaRPr sz="2400">
              <a:solidFill>
                <a:schemeClr val="dk1"/>
              </a:solidFill>
              <a:latin typeface="Arial"/>
              <a:ea typeface="Arial"/>
              <a:cs typeface="Arial"/>
              <a:sym typeface="Arial"/>
            </a:endParaRPr>
          </a:p>
        </p:txBody>
      </p:sp>
      <p:sp>
        <p:nvSpPr>
          <p:cNvPr id="105" name="Google Shape;105;p6"/>
          <p:cNvSpPr/>
          <p:nvPr/>
        </p:nvSpPr>
        <p:spPr>
          <a:xfrm>
            <a:off x="2536698" y="1059179"/>
            <a:ext cx="2144395" cy="4377055"/>
          </a:xfrm>
          <a:custGeom>
            <a:avLst/>
            <a:gdLst/>
            <a:ahLst/>
            <a:cxnLst/>
            <a:rect l="l" t="t" r="r" b="b"/>
            <a:pathLst>
              <a:path w="2144395" h="4377055" extrusionOk="0">
                <a:moveTo>
                  <a:pt x="296545" y="83820"/>
                </a:moveTo>
                <a:lnTo>
                  <a:pt x="292023" y="59182"/>
                </a:lnTo>
                <a:lnTo>
                  <a:pt x="281178" y="0"/>
                </a:lnTo>
                <a:lnTo>
                  <a:pt x="223393" y="62611"/>
                </a:lnTo>
                <a:lnTo>
                  <a:pt x="253860" y="71450"/>
                </a:lnTo>
                <a:lnTo>
                  <a:pt x="46482" y="785622"/>
                </a:lnTo>
                <a:lnTo>
                  <a:pt x="58674" y="789178"/>
                </a:lnTo>
                <a:lnTo>
                  <a:pt x="266065" y="74993"/>
                </a:lnTo>
                <a:lnTo>
                  <a:pt x="296545" y="83820"/>
                </a:lnTo>
                <a:close/>
              </a:path>
              <a:path w="2144395" h="4377055" extrusionOk="0">
                <a:moveTo>
                  <a:pt x="384683" y="4376928"/>
                </a:moveTo>
                <a:lnTo>
                  <a:pt x="379564" y="4326763"/>
                </a:lnTo>
                <a:lnTo>
                  <a:pt x="376047" y="4292219"/>
                </a:lnTo>
                <a:lnTo>
                  <a:pt x="349288" y="4309199"/>
                </a:lnTo>
                <a:lnTo>
                  <a:pt x="10668" y="3776091"/>
                </a:lnTo>
                <a:lnTo>
                  <a:pt x="0" y="3782949"/>
                </a:lnTo>
                <a:lnTo>
                  <a:pt x="338493" y="4316044"/>
                </a:lnTo>
                <a:lnTo>
                  <a:pt x="311785" y="4332986"/>
                </a:lnTo>
                <a:lnTo>
                  <a:pt x="384683" y="4376928"/>
                </a:lnTo>
                <a:close/>
              </a:path>
              <a:path w="2144395" h="4377055" extrusionOk="0">
                <a:moveTo>
                  <a:pt x="1258697" y="507492"/>
                </a:moveTo>
                <a:lnTo>
                  <a:pt x="1185291" y="550672"/>
                </a:lnTo>
                <a:lnTo>
                  <a:pt x="1211884" y="567969"/>
                </a:lnTo>
                <a:lnTo>
                  <a:pt x="816864" y="1177163"/>
                </a:lnTo>
                <a:lnTo>
                  <a:pt x="827532" y="1184021"/>
                </a:lnTo>
                <a:lnTo>
                  <a:pt x="1222578" y="574916"/>
                </a:lnTo>
                <a:lnTo>
                  <a:pt x="1249172" y="592201"/>
                </a:lnTo>
                <a:lnTo>
                  <a:pt x="1253096" y="557276"/>
                </a:lnTo>
                <a:lnTo>
                  <a:pt x="1258697" y="507492"/>
                </a:lnTo>
                <a:close/>
              </a:path>
              <a:path w="2144395" h="4377055" extrusionOk="0">
                <a:moveTo>
                  <a:pt x="1344168" y="3958336"/>
                </a:moveTo>
                <a:lnTo>
                  <a:pt x="1332420" y="3915156"/>
                </a:lnTo>
                <a:lnTo>
                  <a:pt x="1321816" y="3876167"/>
                </a:lnTo>
                <a:lnTo>
                  <a:pt x="1298181" y="3897261"/>
                </a:lnTo>
                <a:lnTo>
                  <a:pt x="826897" y="3369945"/>
                </a:lnTo>
                <a:lnTo>
                  <a:pt x="817499" y="3378327"/>
                </a:lnTo>
                <a:lnTo>
                  <a:pt x="1288719" y="3905707"/>
                </a:lnTo>
                <a:lnTo>
                  <a:pt x="1265047" y="3926840"/>
                </a:lnTo>
                <a:lnTo>
                  <a:pt x="1344168" y="3958336"/>
                </a:lnTo>
                <a:close/>
              </a:path>
              <a:path w="2144395" h="4377055" extrusionOk="0">
                <a:moveTo>
                  <a:pt x="1941068" y="3174238"/>
                </a:moveTo>
                <a:lnTo>
                  <a:pt x="1924342" y="3153283"/>
                </a:lnTo>
                <a:lnTo>
                  <a:pt x="1887855" y="3107563"/>
                </a:lnTo>
                <a:lnTo>
                  <a:pt x="1874520" y="3136392"/>
                </a:lnTo>
                <a:lnTo>
                  <a:pt x="1086993" y="2772537"/>
                </a:lnTo>
                <a:lnTo>
                  <a:pt x="1081659" y="2783967"/>
                </a:lnTo>
                <a:lnTo>
                  <a:pt x="1869173" y="3147949"/>
                </a:lnTo>
                <a:lnTo>
                  <a:pt x="1855851" y="3176778"/>
                </a:lnTo>
                <a:lnTo>
                  <a:pt x="1941068" y="3174238"/>
                </a:lnTo>
                <a:close/>
              </a:path>
              <a:path w="2144395" h="4377055" extrusionOk="0">
                <a:moveTo>
                  <a:pt x="1969262" y="1211580"/>
                </a:moveTo>
                <a:lnTo>
                  <a:pt x="1884807" y="1222375"/>
                </a:lnTo>
                <a:lnTo>
                  <a:pt x="1902472" y="1248740"/>
                </a:lnTo>
                <a:lnTo>
                  <a:pt x="1140206" y="1759839"/>
                </a:lnTo>
                <a:lnTo>
                  <a:pt x="1147318" y="1770380"/>
                </a:lnTo>
                <a:lnTo>
                  <a:pt x="1909559" y="1259293"/>
                </a:lnTo>
                <a:lnTo>
                  <a:pt x="1927225" y="1285621"/>
                </a:lnTo>
                <a:lnTo>
                  <a:pt x="1952167" y="1241679"/>
                </a:lnTo>
                <a:lnTo>
                  <a:pt x="1969262" y="1211580"/>
                </a:lnTo>
                <a:close/>
              </a:path>
              <a:path w="2144395" h="4377055" extrusionOk="0">
                <a:moveTo>
                  <a:pt x="2143887" y="2350008"/>
                </a:moveTo>
                <a:lnTo>
                  <a:pt x="2132380" y="2344420"/>
                </a:lnTo>
                <a:lnTo>
                  <a:pt x="2067306" y="2312797"/>
                </a:lnTo>
                <a:lnTo>
                  <a:pt x="2067674" y="2344572"/>
                </a:lnTo>
                <a:lnTo>
                  <a:pt x="1200023" y="2354834"/>
                </a:lnTo>
                <a:lnTo>
                  <a:pt x="1200277" y="2367534"/>
                </a:lnTo>
                <a:lnTo>
                  <a:pt x="2067814" y="2357272"/>
                </a:lnTo>
                <a:lnTo>
                  <a:pt x="2068195" y="2388997"/>
                </a:lnTo>
                <a:lnTo>
                  <a:pt x="2143887" y="2350008"/>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24</a:t>
            </a:fld>
            <a:endParaRPr/>
          </a:p>
        </p:txBody>
      </p:sp>
      <p:pic>
        <p:nvPicPr>
          <p:cNvPr id="108" name="Google Shape;108;p6"/>
          <p:cNvPicPr preferRelativeResize="0"/>
          <p:nvPr/>
        </p:nvPicPr>
        <p:blipFill rotWithShape="1">
          <a:blip r:embed="rId5">
            <a:alphaModFix/>
          </a:blip>
          <a:srcRect/>
          <a:stretch/>
        </p:blipFill>
        <p:spPr>
          <a:xfrm>
            <a:off x="35293" y="13321"/>
            <a:ext cx="1603387" cy="1414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p:nvPr/>
        </p:nvSpPr>
        <p:spPr>
          <a:xfrm>
            <a:off x="499621" y="230498"/>
            <a:ext cx="5181471" cy="61061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7"/>
          <p:cNvSpPr txBox="1"/>
          <p:nvPr/>
        </p:nvSpPr>
        <p:spPr>
          <a:xfrm>
            <a:off x="857839" y="3064002"/>
            <a:ext cx="238828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dirty="0">
                <a:solidFill>
                  <a:srgbClr val="FFFFFF"/>
                </a:solidFill>
                <a:latin typeface="Arial"/>
                <a:ea typeface="Arial"/>
                <a:cs typeface="Arial"/>
                <a:sym typeface="Arial"/>
              </a:rPr>
              <a:t>leadership</a:t>
            </a:r>
            <a:endParaRPr sz="3600" dirty="0">
              <a:solidFill>
                <a:schemeClr val="dk1"/>
              </a:solidFill>
              <a:latin typeface="Arial"/>
              <a:ea typeface="Arial"/>
              <a:cs typeface="Arial"/>
              <a:sym typeface="Arial"/>
            </a:endParaRPr>
          </a:p>
        </p:txBody>
      </p:sp>
      <p:sp>
        <p:nvSpPr>
          <p:cNvPr id="115" name="Google Shape;115;p7"/>
          <p:cNvSpPr txBox="1">
            <a:spLocks noGrp="1"/>
          </p:cNvSpPr>
          <p:nvPr>
            <p:ph type="title"/>
          </p:nvPr>
        </p:nvSpPr>
        <p:spPr>
          <a:xfrm>
            <a:off x="3856990" y="216865"/>
            <a:ext cx="2173605" cy="46863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2900" b="1">
                <a:latin typeface="Arial"/>
                <a:ea typeface="Arial"/>
                <a:cs typeface="Arial"/>
                <a:sym typeface="Arial"/>
              </a:rPr>
              <a:t>Team Building</a:t>
            </a:r>
            <a:endParaRPr sz="2900">
              <a:latin typeface="Arial"/>
              <a:ea typeface="Arial"/>
              <a:cs typeface="Arial"/>
              <a:sym typeface="Arial"/>
            </a:endParaRPr>
          </a:p>
        </p:txBody>
      </p:sp>
      <p:sp>
        <p:nvSpPr>
          <p:cNvPr id="116" name="Google Shape;116;p7"/>
          <p:cNvSpPr txBox="1"/>
          <p:nvPr/>
        </p:nvSpPr>
        <p:spPr>
          <a:xfrm>
            <a:off x="4943792" y="867409"/>
            <a:ext cx="2766695" cy="14255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900" b="1" dirty="0">
                <a:solidFill>
                  <a:schemeClr val="dk1"/>
                </a:solidFill>
                <a:latin typeface="Arial"/>
                <a:ea typeface="Arial"/>
                <a:cs typeface="Arial"/>
                <a:sym typeface="Arial"/>
              </a:rPr>
              <a:t>Strategic Planning</a:t>
            </a:r>
            <a:endParaRPr sz="2900" dirty="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3300" dirty="0">
              <a:solidFill>
                <a:schemeClr val="dk1"/>
              </a:solidFill>
              <a:latin typeface="Arial"/>
              <a:ea typeface="Arial"/>
              <a:cs typeface="Arial"/>
              <a:sym typeface="Arial"/>
            </a:endParaRPr>
          </a:p>
          <a:p>
            <a:pPr marL="650240" marR="0" lvl="0" indent="0" algn="l" rtl="0">
              <a:lnSpc>
                <a:spcPct val="100000"/>
              </a:lnSpc>
              <a:spcBef>
                <a:spcPts val="0"/>
              </a:spcBef>
              <a:spcAft>
                <a:spcPts val="0"/>
              </a:spcAft>
              <a:buNone/>
            </a:pPr>
            <a:r>
              <a:rPr lang="en-US" sz="2900" b="1" dirty="0">
                <a:solidFill>
                  <a:schemeClr val="dk1"/>
                </a:solidFill>
                <a:latin typeface="Arial"/>
                <a:ea typeface="Arial"/>
                <a:cs typeface="Arial"/>
                <a:sym typeface="Arial"/>
              </a:rPr>
              <a:t>Supervising</a:t>
            </a:r>
            <a:endParaRPr sz="2900" dirty="0">
              <a:solidFill>
                <a:schemeClr val="dk1"/>
              </a:solidFill>
              <a:latin typeface="Arial"/>
              <a:ea typeface="Arial"/>
              <a:cs typeface="Arial"/>
              <a:sym typeface="Arial"/>
            </a:endParaRPr>
          </a:p>
        </p:txBody>
      </p:sp>
      <p:sp>
        <p:nvSpPr>
          <p:cNvPr id="117" name="Google Shape;117;p7"/>
          <p:cNvSpPr txBox="1"/>
          <p:nvPr/>
        </p:nvSpPr>
        <p:spPr>
          <a:xfrm>
            <a:off x="5788913" y="2668905"/>
            <a:ext cx="1921573" cy="1040778"/>
          </a:xfrm>
          <a:prstGeom prst="rect">
            <a:avLst/>
          </a:prstGeom>
          <a:noFill/>
          <a:ln>
            <a:noFill/>
          </a:ln>
        </p:spPr>
        <p:txBody>
          <a:bodyPr spcFirstLastPara="1" wrap="square" lIns="0" tIns="58400" rIns="0" bIns="0" anchor="t" anchorCtr="0">
            <a:spAutoFit/>
          </a:bodyPr>
          <a:lstStyle/>
          <a:p>
            <a:pPr marL="12700" marR="5080" lvl="0" indent="0" algn="l" rtl="0">
              <a:lnSpc>
                <a:spcPct val="109655"/>
              </a:lnSpc>
              <a:spcBef>
                <a:spcPts val="0"/>
              </a:spcBef>
              <a:spcAft>
                <a:spcPts val="0"/>
              </a:spcAft>
              <a:buNone/>
            </a:pPr>
            <a:r>
              <a:rPr lang="en-US" sz="2900" b="1" dirty="0">
                <a:solidFill>
                  <a:schemeClr val="dk1"/>
                </a:solidFill>
                <a:latin typeface="Arial"/>
                <a:ea typeface="Arial"/>
                <a:cs typeface="Arial"/>
                <a:sym typeface="Arial"/>
              </a:rPr>
              <a:t>Decision  Making</a:t>
            </a:r>
            <a:endParaRPr sz="2900" dirty="0">
              <a:solidFill>
                <a:schemeClr val="dk1"/>
              </a:solidFill>
              <a:latin typeface="Arial"/>
              <a:ea typeface="Arial"/>
              <a:cs typeface="Arial"/>
              <a:sym typeface="Arial"/>
            </a:endParaRPr>
          </a:p>
        </p:txBody>
      </p:sp>
      <p:sp>
        <p:nvSpPr>
          <p:cNvPr id="118" name="Google Shape;118;p7"/>
          <p:cNvSpPr/>
          <p:nvPr/>
        </p:nvSpPr>
        <p:spPr>
          <a:xfrm>
            <a:off x="8282720" y="2359151"/>
            <a:ext cx="3838523" cy="44170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19" name="Google Shape;119;p7"/>
          <p:cNvGrpSpPr/>
          <p:nvPr/>
        </p:nvGrpSpPr>
        <p:grpSpPr>
          <a:xfrm>
            <a:off x="3064764" y="3904488"/>
            <a:ext cx="2522728" cy="2319655"/>
            <a:chOff x="3064764" y="3904488"/>
            <a:chExt cx="2522728" cy="2319655"/>
          </a:xfrm>
        </p:grpSpPr>
        <p:sp>
          <p:nvSpPr>
            <p:cNvPr id="120" name="Google Shape;120;p7"/>
            <p:cNvSpPr/>
            <p:nvPr/>
          </p:nvSpPr>
          <p:spPr>
            <a:xfrm>
              <a:off x="4675632" y="3904488"/>
              <a:ext cx="911860" cy="828040"/>
            </a:xfrm>
            <a:custGeom>
              <a:avLst/>
              <a:gdLst/>
              <a:ahLst/>
              <a:cxnLst/>
              <a:rect l="l" t="t" r="r" b="b"/>
              <a:pathLst>
                <a:path w="911860" h="828039" extrusionOk="0">
                  <a:moveTo>
                    <a:pt x="455675" y="0"/>
                  </a:moveTo>
                  <a:lnTo>
                    <a:pt x="406016" y="2428"/>
                  </a:lnTo>
                  <a:lnTo>
                    <a:pt x="357907" y="9545"/>
                  </a:lnTo>
                  <a:lnTo>
                    <a:pt x="311627" y="21098"/>
                  </a:lnTo>
                  <a:lnTo>
                    <a:pt x="267454" y="36834"/>
                  </a:lnTo>
                  <a:lnTo>
                    <a:pt x="225664" y="56500"/>
                  </a:lnTo>
                  <a:lnTo>
                    <a:pt x="186537" y="79845"/>
                  </a:lnTo>
                  <a:lnTo>
                    <a:pt x="150349" y="106615"/>
                  </a:lnTo>
                  <a:lnTo>
                    <a:pt x="117379" y="136557"/>
                  </a:lnTo>
                  <a:lnTo>
                    <a:pt x="87904" y="169420"/>
                  </a:lnTo>
                  <a:lnTo>
                    <a:pt x="62201" y="204949"/>
                  </a:lnTo>
                  <a:lnTo>
                    <a:pt x="40549" y="242894"/>
                  </a:lnTo>
                  <a:lnTo>
                    <a:pt x="23225" y="283000"/>
                  </a:lnTo>
                  <a:lnTo>
                    <a:pt x="10507" y="325016"/>
                  </a:lnTo>
                  <a:lnTo>
                    <a:pt x="2673" y="368689"/>
                  </a:lnTo>
                  <a:lnTo>
                    <a:pt x="0" y="413766"/>
                  </a:lnTo>
                  <a:lnTo>
                    <a:pt x="2673" y="458842"/>
                  </a:lnTo>
                  <a:lnTo>
                    <a:pt x="10507" y="502515"/>
                  </a:lnTo>
                  <a:lnTo>
                    <a:pt x="23225" y="544531"/>
                  </a:lnTo>
                  <a:lnTo>
                    <a:pt x="40549" y="584637"/>
                  </a:lnTo>
                  <a:lnTo>
                    <a:pt x="62201" y="622582"/>
                  </a:lnTo>
                  <a:lnTo>
                    <a:pt x="87904" y="658111"/>
                  </a:lnTo>
                  <a:lnTo>
                    <a:pt x="117379" y="690974"/>
                  </a:lnTo>
                  <a:lnTo>
                    <a:pt x="150349" y="720916"/>
                  </a:lnTo>
                  <a:lnTo>
                    <a:pt x="186537" y="747686"/>
                  </a:lnTo>
                  <a:lnTo>
                    <a:pt x="225664" y="771031"/>
                  </a:lnTo>
                  <a:lnTo>
                    <a:pt x="267454" y="790697"/>
                  </a:lnTo>
                  <a:lnTo>
                    <a:pt x="311627" y="806433"/>
                  </a:lnTo>
                  <a:lnTo>
                    <a:pt x="357907" y="817986"/>
                  </a:lnTo>
                  <a:lnTo>
                    <a:pt x="406016" y="825103"/>
                  </a:lnTo>
                  <a:lnTo>
                    <a:pt x="455675" y="827532"/>
                  </a:lnTo>
                  <a:lnTo>
                    <a:pt x="505335" y="825103"/>
                  </a:lnTo>
                  <a:lnTo>
                    <a:pt x="553444" y="817986"/>
                  </a:lnTo>
                  <a:lnTo>
                    <a:pt x="599724" y="806433"/>
                  </a:lnTo>
                  <a:lnTo>
                    <a:pt x="643897" y="790697"/>
                  </a:lnTo>
                  <a:lnTo>
                    <a:pt x="685687" y="771031"/>
                  </a:lnTo>
                  <a:lnTo>
                    <a:pt x="724814" y="747686"/>
                  </a:lnTo>
                  <a:lnTo>
                    <a:pt x="761002" y="720916"/>
                  </a:lnTo>
                  <a:lnTo>
                    <a:pt x="793972" y="690974"/>
                  </a:lnTo>
                  <a:lnTo>
                    <a:pt x="823447" y="658111"/>
                  </a:lnTo>
                  <a:lnTo>
                    <a:pt x="849150" y="622582"/>
                  </a:lnTo>
                  <a:lnTo>
                    <a:pt x="870802" y="584637"/>
                  </a:lnTo>
                  <a:lnTo>
                    <a:pt x="888126" y="544531"/>
                  </a:lnTo>
                  <a:lnTo>
                    <a:pt x="900844" y="502515"/>
                  </a:lnTo>
                  <a:lnTo>
                    <a:pt x="908678" y="458842"/>
                  </a:lnTo>
                  <a:lnTo>
                    <a:pt x="911351" y="413766"/>
                  </a:lnTo>
                  <a:lnTo>
                    <a:pt x="908678" y="368689"/>
                  </a:lnTo>
                  <a:lnTo>
                    <a:pt x="900844" y="325016"/>
                  </a:lnTo>
                  <a:lnTo>
                    <a:pt x="888126" y="283000"/>
                  </a:lnTo>
                  <a:lnTo>
                    <a:pt x="870802" y="242894"/>
                  </a:lnTo>
                  <a:lnTo>
                    <a:pt x="849150" y="204949"/>
                  </a:lnTo>
                  <a:lnTo>
                    <a:pt x="823447" y="169420"/>
                  </a:lnTo>
                  <a:lnTo>
                    <a:pt x="793972" y="136557"/>
                  </a:lnTo>
                  <a:lnTo>
                    <a:pt x="761002" y="106615"/>
                  </a:lnTo>
                  <a:lnTo>
                    <a:pt x="724814" y="79845"/>
                  </a:lnTo>
                  <a:lnTo>
                    <a:pt x="685687" y="56500"/>
                  </a:lnTo>
                  <a:lnTo>
                    <a:pt x="643897" y="36834"/>
                  </a:lnTo>
                  <a:lnTo>
                    <a:pt x="599724" y="21098"/>
                  </a:lnTo>
                  <a:lnTo>
                    <a:pt x="553444" y="9545"/>
                  </a:lnTo>
                  <a:lnTo>
                    <a:pt x="505335" y="2428"/>
                  </a:lnTo>
                  <a:lnTo>
                    <a:pt x="455675"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7"/>
            <p:cNvSpPr/>
            <p:nvPr/>
          </p:nvSpPr>
          <p:spPr>
            <a:xfrm>
              <a:off x="4675632" y="3904488"/>
              <a:ext cx="911860" cy="828040"/>
            </a:xfrm>
            <a:custGeom>
              <a:avLst/>
              <a:gdLst/>
              <a:ahLst/>
              <a:cxnLst/>
              <a:rect l="l" t="t" r="r" b="b"/>
              <a:pathLst>
                <a:path w="911860" h="828039" extrusionOk="0">
                  <a:moveTo>
                    <a:pt x="0" y="413766"/>
                  </a:moveTo>
                  <a:lnTo>
                    <a:pt x="2673" y="368689"/>
                  </a:lnTo>
                  <a:lnTo>
                    <a:pt x="10507" y="325016"/>
                  </a:lnTo>
                  <a:lnTo>
                    <a:pt x="23225" y="283000"/>
                  </a:lnTo>
                  <a:lnTo>
                    <a:pt x="40549" y="242894"/>
                  </a:lnTo>
                  <a:lnTo>
                    <a:pt x="62201" y="204949"/>
                  </a:lnTo>
                  <a:lnTo>
                    <a:pt x="87904" y="169420"/>
                  </a:lnTo>
                  <a:lnTo>
                    <a:pt x="117379" y="136557"/>
                  </a:lnTo>
                  <a:lnTo>
                    <a:pt x="150349" y="106615"/>
                  </a:lnTo>
                  <a:lnTo>
                    <a:pt x="186537" y="79845"/>
                  </a:lnTo>
                  <a:lnTo>
                    <a:pt x="225664" y="56500"/>
                  </a:lnTo>
                  <a:lnTo>
                    <a:pt x="267454" y="36834"/>
                  </a:lnTo>
                  <a:lnTo>
                    <a:pt x="311627" y="21098"/>
                  </a:lnTo>
                  <a:lnTo>
                    <a:pt x="357907" y="9545"/>
                  </a:lnTo>
                  <a:lnTo>
                    <a:pt x="406016" y="2428"/>
                  </a:lnTo>
                  <a:lnTo>
                    <a:pt x="455675" y="0"/>
                  </a:lnTo>
                  <a:lnTo>
                    <a:pt x="505335" y="2428"/>
                  </a:lnTo>
                  <a:lnTo>
                    <a:pt x="553444" y="9545"/>
                  </a:lnTo>
                  <a:lnTo>
                    <a:pt x="599724" y="21098"/>
                  </a:lnTo>
                  <a:lnTo>
                    <a:pt x="643897" y="36834"/>
                  </a:lnTo>
                  <a:lnTo>
                    <a:pt x="685687" y="56500"/>
                  </a:lnTo>
                  <a:lnTo>
                    <a:pt x="724814" y="79845"/>
                  </a:lnTo>
                  <a:lnTo>
                    <a:pt x="761002" y="106615"/>
                  </a:lnTo>
                  <a:lnTo>
                    <a:pt x="793972" y="136557"/>
                  </a:lnTo>
                  <a:lnTo>
                    <a:pt x="823447" y="169420"/>
                  </a:lnTo>
                  <a:lnTo>
                    <a:pt x="849150" y="204949"/>
                  </a:lnTo>
                  <a:lnTo>
                    <a:pt x="870802" y="242894"/>
                  </a:lnTo>
                  <a:lnTo>
                    <a:pt x="888126" y="283000"/>
                  </a:lnTo>
                  <a:lnTo>
                    <a:pt x="900844" y="325016"/>
                  </a:lnTo>
                  <a:lnTo>
                    <a:pt x="908678" y="368689"/>
                  </a:lnTo>
                  <a:lnTo>
                    <a:pt x="911351" y="413766"/>
                  </a:lnTo>
                  <a:lnTo>
                    <a:pt x="908678" y="458842"/>
                  </a:lnTo>
                  <a:lnTo>
                    <a:pt x="900844" y="502515"/>
                  </a:lnTo>
                  <a:lnTo>
                    <a:pt x="888126" y="544531"/>
                  </a:lnTo>
                  <a:lnTo>
                    <a:pt x="870802" y="584637"/>
                  </a:lnTo>
                  <a:lnTo>
                    <a:pt x="849150" y="622582"/>
                  </a:lnTo>
                  <a:lnTo>
                    <a:pt x="823447" y="658111"/>
                  </a:lnTo>
                  <a:lnTo>
                    <a:pt x="793972" y="690974"/>
                  </a:lnTo>
                  <a:lnTo>
                    <a:pt x="761002" y="720916"/>
                  </a:lnTo>
                  <a:lnTo>
                    <a:pt x="724814" y="747686"/>
                  </a:lnTo>
                  <a:lnTo>
                    <a:pt x="685687" y="771031"/>
                  </a:lnTo>
                  <a:lnTo>
                    <a:pt x="643897" y="790697"/>
                  </a:lnTo>
                  <a:lnTo>
                    <a:pt x="599724" y="806433"/>
                  </a:lnTo>
                  <a:lnTo>
                    <a:pt x="553444" y="817986"/>
                  </a:lnTo>
                  <a:lnTo>
                    <a:pt x="505335" y="825103"/>
                  </a:lnTo>
                  <a:lnTo>
                    <a:pt x="455675" y="827532"/>
                  </a:lnTo>
                  <a:lnTo>
                    <a:pt x="406016" y="825103"/>
                  </a:lnTo>
                  <a:lnTo>
                    <a:pt x="357907" y="817986"/>
                  </a:lnTo>
                  <a:lnTo>
                    <a:pt x="311627" y="806433"/>
                  </a:lnTo>
                  <a:lnTo>
                    <a:pt x="267454" y="790697"/>
                  </a:lnTo>
                  <a:lnTo>
                    <a:pt x="225664" y="771031"/>
                  </a:lnTo>
                  <a:lnTo>
                    <a:pt x="186537" y="747686"/>
                  </a:lnTo>
                  <a:lnTo>
                    <a:pt x="150349" y="720916"/>
                  </a:lnTo>
                  <a:lnTo>
                    <a:pt x="117379" y="690974"/>
                  </a:lnTo>
                  <a:lnTo>
                    <a:pt x="87904" y="658111"/>
                  </a:lnTo>
                  <a:lnTo>
                    <a:pt x="62201" y="622582"/>
                  </a:lnTo>
                  <a:lnTo>
                    <a:pt x="40549" y="584637"/>
                  </a:lnTo>
                  <a:lnTo>
                    <a:pt x="23225" y="544531"/>
                  </a:lnTo>
                  <a:lnTo>
                    <a:pt x="10507" y="502515"/>
                  </a:lnTo>
                  <a:lnTo>
                    <a:pt x="2673" y="458842"/>
                  </a:lnTo>
                  <a:lnTo>
                    <a:pt x="0" y="413766"/>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7"/>
            <p:cNvSpPr/>
            <p:nvPr/>
          </p:nvSpPr>
          <p:spPr>
            <a:xfrm>
              <a:off x="4072128" y="4800600"/>
              <a:ext cx="911860" cy="828040"/>
            </a:xfrm>
            <a:custGeom>
              <a:avLst/>
              <a:gdLst/>
              <a:ahLst/>
              <a:cxnLst/>
              <a:rect l="l" t="t" r="r" b="b"/>
              <a:pathLst>
                <a:path w="911860" h="828039" extrusionOk="0">
                  <a:moveTo>
                    <a:pt x="455675" y="0"/>
                  </a:moveTo>
                  <a:lnTo>
                    <a:pt x="406016" y="2428"/>
                  </a:lnTo>
                  <a:lnTo>
                    <a:pt x="357907" y="9545"/>
                  </a:lnTo>
                  <a:lnTo>
                    <a:pt x="311627" y="21098"/>
                  </a:lnTo>
                  <a:lnTo>
                    <a:pt x="267454" y="36834"/>
                  </a:lnTo>
                  <a:lnTo>
                    <a:pt x="225664" y="56500"/>
                  </a:lnTo>
                  <a:lnTo>
                    <a:pt x="186537" y="79845"/>
                  </a:lnTo>
                  <a:lnTo>
                    <a:pt x="150349" y="106615"/>
                  </a:lnTo>
                  <a:lnTo>
                    <a:pt x="117379" y="136557"/>
                  </a:lnTo>
                  <a:lnTo>
                    <a:pt x="87904" y="169420"/>
                  </a:lnTo>
                  <a:lnTo>
                    <a:pt x="62201" y="204949"/>
                  </a:lnTo>
                  <a:lnTo>
                    <a:pt x="40549" y="242894"/>
                  </a:lnTo>
                  <a:lnTo>
                    <a:pt x="23225" y="283000"/>
                  </a:lnTo>
                  <a:lnTo>
                    <a:pt x="10507" y="325016"/>
                  </a:lnTo>
                  <a:lnTo>
                    <a:pt x="2673" y="368689"/>
                  </a:lnTo>
                  <a:lnTo>
                    <a:pt x="0" y="413766"/>
                  </a:lnTo>
                  <a:lnTo>
                    <a:pt x="2673" y="458842"/>
                  </a:lnTo>
                  <a:lnTo>
                    <a:pt x="10507" y="502515"/>
                  </a:lnTo>
                  <a:lnTo>
                    <a:pt x="23225" y="544531"/>
                  </a:lnTo>
                  <a:lnTo>
                    <a:pt x="40549" y="584637"/>
                  </a:lnTo>
                  <a:lnTo>
                    <a:pt x="62201" y="622582"/>
                  </a:lnTo>
                  <a:lnTo>
                    <a:pt x="87904" y="658111"/>
                  </a:lnTo>
                  <a:lnTo>
                    <a:pt x="117379" y="690974"/>
                  </a:lnTo>
                  <a:lnTo>
                    <a:pt x="150349" y="720916"/>
                  </a:lnTo>
                  <a:lnTo>
                    <a:pt x="186537" y="747686"/>
                  </a:lnTo>
                  <a:lnTo>
                    <a:pt x="225664" y="771031"/>
                  </a:lnTo>
                  <a:lnTo>
                    <a:pt x="267454" y="790697"/>
                  </a:lnTo>
                  <a:lnTo>
                    <a:pt x="311627" y="806433"/>
                  </a:lnTo>
                  <a:lnTo>
                    <a:pt x="357907" y="817986"/>
                  </a:lnTo>
                  <a:lnTo>
                    <a:pt x="406016" y="825103"/>
                  </a:lnTo>
                  <a:lnTo>
                    <a:pt x="455675" y="827532"/>
                  </a:lnTo>
                  <a:lnTo>
                    <a:pt x="505335" y="825103"/>
                  </a:lnTo>
                  <a:lnTo>
                    <a:pt x="553444" y="817986"/>
                  </a:lnTo>
                  <a:lnTo>
                    <a:pt x="599724" y="806433"/>
                  </a:lnTo>
                  <a:lnTo>
                    <a:pt x="643897" y="790697"/>
                  </a:lnTo>
                  <a:lnTo>
                    <a:pt x="685687" y="771031"/>
                  </a:lnTo>
                  <a:lnTo>
                    <a:pt x="724814" y="747686"/>
                  </a:lnTo>
                  <a:lnTo>
                    <a:pt x="761002" y="720916"/>
                  </a:lnTo>
                  <a:lnTo>
                    <a:pt x="793972" y="690974"/>
                  </a:lnTo>
                  <a:lnTo>
                    <a:pt x="823447" y="658111"/>
                  </a:lnTo>
                  <a:lnTo>
                    <a:pt x="849150" y="622582"/>
                  </a:lnTo>
                  <a:lnTo>
                    <a:pt x="870802" y="584637"/>
                  </a:lnTo>
                  <a:lnTo>
                    <a:pt x="888126" y="544531"/>
                  </a:lnTo>
                  <a:lnTo>
                    <a:pt x="900844" y="502515"/>
                  </a:lnTo>
                  <a:lnTo>
                    <a:pt x="908678" y="458842"/>
                  </a:lnTo>
                  <a:lnTo>
                    <a:pt x="911351" y="413766"/>
                  </a:lnTo>
                  <a:lnTo>
                    <a:pt x="908678" y="368689"/>
                  </a:lnTo>
                  <a:lnTo>
                    <a:pt x="900844" y="325016"/>
                  </a:lnTo>
                  <a:lnTo>
                    <a:pt x="888126" y="283000"/>
                  </a:lnTo>
                  <a:lnTo>
                    <a:pt x="870802" y="242894"/>
                  </a:lnTo>
                  <a:lnTo>
                    <a:pt x="849150" y="204949"/>
                  </a:lnTo>
                  <a:lnTo>
                    <a:pt x="823447" y="169420"/>
                  </a:lnTo>
                  <a:lnTo>
                    <a:pt x="793972" y="136557"/>
                  </a:lnTo>
                  <a:lnTo>
                    <a:pt x="761002" y="106615"/>
                  </a:lnTo>
                  <a:lnTo>
                    <a:pt x="724814" y="79845"/>
                  </a:lnTo>
                  <a:lnTo>
                    <a:pt x="685687" y="56500"/>
                  </a:lnTo>
                  <a:lnTo>
                    <a:pt x="643897" y="36834"/>
                  </a:lnTo>
                  <a:lnTo>
                    <a:pt x="599724" y="21098"/>
                  </a:lnTo>
                  <a:lnTo>
                    <a:pt x="553444" y="9545"/>
                  </a:lnTo>
                  <a:lnTo>
                    <a:pt x="505335" y="2428"/>
                  </a:lnTo>
                  <a:lnTo>
                    <a:pt x="455675"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7"/>
            <p:cNvSpPr/>
            <p:nvPr/>
          </p:nvSpPr>
          <p:spPr>
            <a:xfrm>
              <a:off x="4072128" y="4800600"/>
              <a:ext cx="911860" cy="828040"/>
            </a:xfrm>
            <a:custGeom>
              <a:avLst/>
              <a:gdLst/>
              <a:ahLst/>
              <a:cxnLst/>
              <a:rect l="l" t="t" r="r" b="b"/>
              <a:pathLst>
                <a:path w="911860" h="828039" extrusionOk="0">
                  <a:moveTo>
                    <a:pt x="0" y="413766"/>
                  </a:moveTo>
                  <a:lnTo>
                    <a:pt x="2673" y="368689"/>
                  </a:lnTo>
                  <a:lnTo>
                    <a:pt x="10507" y="325016"/>
                  </a:lnTo>
                  <a:lnTo>
                    <a:pt x="23225" y="283000"/>
                  </a:lnTo>
                  <a:lnTo>
                    <a:pt x="40549" y="242894"/>
                  </a:lnTo>
                  <a:lnTo>
                    <a:pt x="62201" y="204949"/>
                  </a:lnTo>
                  <a:lnTo>
                    <a:pt x="87904" y="169420"/>
                  </a:lnTo>
                  <a:lnTo>
                    <a:pt x="117379" y="136557"/>
                  </a:lnTo>
                  <a:lnTo>
                    <a:pt x="150349" y="106615"/>
                  </a:lnTo>
                  <a:lnTo>
                    <a:pt x="186537" y="79845"/>
                  </a:lnTo>
                  <a:lnTo>
                    <a:pt x="225664" y="56500"/>
                  </a:lnTo>
                  <a:lnTo>
                    <a:pt x="267454" y="36834"/>
                  </a:lnTo>
                  <a:lnTo>
                    <a:pt x="311627" y="21098"/>
                  </a:lnTo>
                  <a:lnTo>
                    <a:pt x="357907" y="9545"/>
                  </a:lnTo>
                  <a:lnTo>
                    <a:pt x="406016" y="2428"/>
                  </a:lnTo>
                  <a:lnTo>
                    <a:pt x="455675" y="0"/>
                  </a:lnTo>
                  <a:lnTo>
                    <a:pt x="505335" y="2428"/>
                  </a:lnTo>
                  <a:lnTo>
                    <a:pt x="553444" y="9545"/>
                  </a:lnTo>
                  <a:lnTo>
                    <a:pt x="599724" y="21098"/>
                  </a:lnTo>
                  <a:lnTo>
                    <a:pt x="643897" y="36834"/>
                  </a:lnTo>
                  <a:lnTo>
                    <a:pt x="685687" y="56500"/>
                  </a:lnTo>
                  <a:lnTo>
                    <a:pt x="724814" y="79845"/>
                  </a:lnTo>
                  <a:lnTo>
                    <a:pt x="761002" y="106615"/>
                  </a:lnTo>
                  <a:lnTo>
                    <a:pt x="793972" y="136557"/>
                  </a:lnTo>
                  <a:lnTo>
                    <a:pt x="823447" y="169420"/>
                  </a:lnTo>
                  <a:lnTo>
                    <a:pt x="849150" y="204949"/>
                  </a:lnTo>
                  <a:lnTo>
                    <a:pt x="870802" y="242894"/>
                  </a:lnTo>
                  <a:lnTo>
                    <a:pt x="888126" y="283000"/>
                  </a:lnTo>
                  <a:lnTo>
                    <a:pt x="900844" y="325016"/>
                  </a:lnTo>
                  <a:lnTo>
                    <a:pt x="908678" y="368689"/>
                  </a:lnTo>
                  <a:lnTo>
                    <a:pt x="911351" y="413766"/>
                  </a:lnTo>
                  <a:lnTo>
                    <a:pt x="908678" y="458842"/>
                  </a:lnTo>
                  <a:lnTo>
                    <a:pt x="900844" y="502515"/>
                  </a:lnTo>
                  <a:lnTo>
                    <a:pt x="888126" y="544531"/>
                  </a:lnTo>
                  <a:lnTo>
                    <a:pt x="870802" y="584637"/>
                  </a:lnTo>
                  <a:lnTo>
                    <a:pt x="849150" y="622582"/>
                  </a:lnTo>
                  <a:lnTo>
                    <a:pt x="823447" y="658111"/>
                  </a:lnTo>
                  <a:lnTo>
                    <a:pt x="793972" y="690974"/>
                  </a:lnTo>
                  <a:lnTo>
                    <a:pt x="761002" y="720916"/>
                  </a:lnTo>
                  <a:lnTo>
                    <a:pt x="724814" y="747686"/>
                  </a:lnTo>
                  <a:lnTo>
                    <a:pt x="685687" y="771031"/>
                  </a:lnTo>
                  <a:lnTo>
                    <a:pt x="643897" y="790697"/>
                  </a:lnTo>
                  <a:lnTo>
                    <a:pt x="599724" y="806433"/>
                  </a:lnTo>
                  <a:lnTo>
                    <a:pt x="553444" y="817986"/>
                  </a:lnTo>
                  <a:lnTo>
                    <a:pt x="505335" y="825103"/>
                  </a:lnTo>
                  <a:lnTo>
                    <a:pt x="455675" y="827532"/>
                  </a:lnTo>
                  <a:lnTo>
                    <a:pt x="406016" y="825103"/>
                  </a:lnTo>
                  <a:lnTo>
                    <a:pt x="357907" y="817986"/>
                  </a:lnTo>
                  <a:lnTo>
                    <a:pt x="311627" y="806433"/>
                  </a:lnTo>
                  <a:lnTo>
                    <a:pt x="267454" y="790697"/>
                  </a:lnTo>
                  <a:lnTo>
                    <a:pt x="225664" y="771031"/>
                  </a:lnTo>
                  <a:lnTo>
                    <a:pt x="186537" y="747686"/>
                  </a:lnTo>
                  <a:lnTo>
                    <a:pt x="150349" y="720916"/>
                  </a:lnTo>
                  <a:lnTo>
                    <a:pt x="117379" y="690974"/>
                  </a:lnTo>
                  <a:lnTo>
                    <a:pt x="87904" y="658111"/>
                  </a:lnTo>
                  <a:lnTo>
                    <a:pt x="62201" y="622582"/>
                  </a:lnTo>
                  <a:lnTo>
                    <a:pt x="40549" y="584637"/>
                  </a:lnTo>
                  <a:lnTo>
                    <a:pt x="23225" y="544531"/>
                  </a:lnTo>
                  <a:lnTo>
                    <a:pt x="10507" y="502515"/>
                  </a:lnTo>
                  <a:lnTo>
                    <a:pt x="2673" y="458842"/>
                  </a:lnTo>
                  <a:lnTo>
                    <a:pt x="0" y="413766"/>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7"/>
            <p:cNvSpPr/>
            <p:nvPr/>
          </p:nvSpPr>
          <p:spPr>
            <a:xfrm>
              <a:off x="3064764" y="5398008"/>
              <a:ext cx="911860" cy="826135"/>
            </a:xfrm>
            <a:custGeom>
              <a:avLst/>
              <a:gdLst/>
              <a:ahLst/>
              <a:cxnLst/>
              <a:rect l="l" t="t" r="r" b="b"/>
              <a:pathLst>
                <a:path w="911860" h="826135" extrusionOk="0">
                  <a:moveTo>
                    <a:pt x="455675" y="0"/>
                  </a:moveTo>
                  <a:lnTo>
                    <a:pt x="406016" y="2423"/>
                  </a:lnTo>
                  <a:lnTo>
                    <a:pt x="357907" y="9526"/>
                  </a:lnTo>
                  <a:lnTo>
                    <a:pt x="311627" y="21055"/>
                  </a:lnTo>
                  <a:lnTo>
                    <a:pt x="267454" y="36760"/>
                  </a:lnTo>
                  <a:lnTo>
                    <a:pt x="225664" y="56387"/>
                  </a:lnTo>
                  <a:lnTo>
                    <a:pt x="186537" y="79686"/>
                  </a:lnTo>
                  <a:lnTo>
                    <a:pt x="150349" y="106405"/>
                  </a:lnTo>
                  <a:lnTo>
                    <a:pt x="117379" y="136290"/>
                  </a:lnTo>
                  <a:lnTo>
                    <a:pt x="87904" y="169090"/>
                  </a:lnTo>
                  <a:lnTo>
                    <a:pt x="62201" y="204554"/>
                  </a:lnTo>
                  <a:lnTo>
                    <a:pt x="40549" y="242429"/>
                  </a:lnTo>
                  <a:lnTo>
                    <a:pt x="23225" y="282464"/>
                  </a:lnTo>
                  <a:lnTo>
                    <a:pt x="10507" y="324406"/>
                  </a:lnTo>
                  <a:lnTo>
                    <a:pt x="2673" y="368003"/>
                  </a:lnTo>
                  <a:lnTo>
                    <a:pt x="0" y="413003"/>
                  </a:lnTo>
                  <a:lnTo>
                    <a:pt x="2673" y="458004"/>
                  </a:lnTo>
                  <a:lnTo>
                    <a:pt x="10507" y="501601"/>
                  </a:lnTo>
                  <a:lnTo>
                    <a:pt x="23225" y="543543"/>
                  </a:lnTo>
                  <a:lnTo>
                    <a:pt x="40549" y="583578"/>
                  </a:lnTo>
                  <a:lnTo>
                    <a:pt x="62201" y="621453"/>
                  </a:lnTo>
                  <a:lnTo>
                    <a:pt x="87904" y="656917"/>
                  </a:lnTo>
                  <a:lnTo>
                    <a:pt x="117379" y="689717"/>
                  </a:lnTo>
                  <a:lnTo>
                    <a:pt x="150349" y="719602"/>
                  </a:lnTo>
                  <a:lnTo>
                    <a:pt x="186537" y="746321"/>
                  </a:lnTo>
                  <a:lnTo>
                    <a:pt x="225664" y="769619"/>
                  </a:lnTo>
                  <a:lnTo>
                    <a:pt x="267454" y="789247"/>
                  </a:lnTo>
                  <a:lnTo>
                    <a:pt x="311627" y="804952"/>
                  </a:lnTo>
                  <a:lnTo>
                    <a:pt x="357907" y="816481"/>
                  </a:lnTo>
                  <a:lnTo>
                    <a:pt x="406016" y="823584"/>
                  </a:lnTo>
                  <a:lnTo>
                    <a:pt x="455675" y="826007"/>
                  </a:lnTo>
                  <a:lnTo>
                    <a:pt x="505335" y="823584"/>
                  </a:lnTo>
                  <a:lnTo>
                    <a:pt x="553444" y="816481"/>
                  </a:lnTo>
                  <a:lnTo>
                    <a:pt x="599724" y="804952"/>
                  </a:lnTo>
                  <a:lnTo>
                    <a:pt x="643897" y="789247"/>
                  </a:lnTo>
                  <a:lnTo>
                    <a:pt x="685687" y="769619"/>
                  </a:lnTo>
                  <a:lnTo>
                    <a:pt x="724814" y="746321"/>
                  </a:lnTo>
                  <a:lnTo>
                    <a:pt x="761002" y="719602"/>
                  </a:lnTo>
                  <a:lnTo>
                    <a:pt x="793972" y="689717"/>
                  </a:lnTo>
                  <a:lnTo>
                    <a:pt x="823447" y="656917"/>
                  </a:lnTo>
                  <a:lnTo>
                    <a:pt x="849150" y="621453"/>
                  </a:lnTo>
                  <a:lnTo>
                    <a:pt x="870802" y="583578"/>
                  </a:lnTo>
                  <a:lnTo>
                    <a:pt x="888126" y="543543"/>
                  </a:lnTo>
                  <a:lnTo>
                    <a:pt x="900844" y="501601"/>
                  </a:lnTo>
                  <a:lnTo>
                    <a:pt x="908678" y="458004"/>
                  </a:lnTo>
                  <a:lnTo>
                    <a:pt x="911351" y="413003"/>
                  </a:lnTo>
                  <a:lnTo>
                    <a:pt x="908678" y="368003"/>
                  </a:lnTo>
                  <a:lnTo>
                    <a:pt x="900844" y="324406"/>
                  </a:lnTo>
                  <a:lnTo>
                    <a:pt x="888126" y="282464"/>
                  </a:lnTo>
                  <a:lnTo>
                    <a:pt x="870802" y="242429"/>
                  </a:lnTo>
                  <a:lnTo>
                    <a:pt x="849150" y="204554"/>
                  </a:lnTo>
                  <a:lnTo>
                    <a:pt x="823447" y="169090"/>
                  </a:lnTo>
                  <a:lnTo>
                    <a:pt x="793972" y="136290"/>
                  </a:lnTo>
                  <a:lnTo>
                    <a:pt x="761002" y="106405"/>
                  </a:lnTo>
                  <a:lnTo>
                    <a:pt x="724814" y="79686"/>
                  </a:lnTo>
                  <a:lnTo>
                    <a:pt x="685687" y="56387"/>
                  </a:lnTo>
                  <a:lnTo>
                    <a:pt x="643897" y="36760"/>
                  </a:lnTo>
                  <a:lnTo>
                    <a:pt x="599724" y="21055"/>
                  </a:lnTo>
                  <a:lnTo>
                    <a:pt x="553444" y="9526"/>
                  </a:lnTo>
                  <a:lnTo>
                    <a:pt x="505335" y="2423"/>
                  </a:lnTo>
                  <a:lnTo>
                    <a:pt x="455675"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7"/>
            <p:cNvSpPr/>
            <p:nvPr/>
          </p:nvSpPr>
          <p:spPr>
            <a:xfrm>
              <a:off x="3064764" y="5398008"/>
              <a:ext cx="911860" cy="826135"/>
            </a:xfrm>
            <a:custGeom>
              <a:avLst/>
              <a:gdLst/>
              <a:ahLst/>
              <a:cxnLst/>
              <a:rect l="l" t="t" r="r" b="b"/>
              <a:pathLst>
                <a:path w="911860" h="826135" extrusionOk="0">
                  <a:moveTo>
                    <a:pt x="0" y="413003"/>
                  </a:moveTo>
                  <a:lnTo>
                    <a:pt x="2673" y="368003"/>
                  </a:lnTo>
                  <a:lnTo>
                    <a:pt x="10507" y="324406"/>
                  </a:lnTo>
                  <a:lnTo>
                    <a:pt x="23225" y="282464"/>
                  </a:lnTo>
                  <a:lnTo>
                    <a:pt x="40549" y="242429"/>
                  </a:lnTo>
                  <a:lnTo>
                    <a:pt x="62201" y="204554"/>
                  </a:lnTo>
                  <a:lnTo>
                    <a:pt x="87904" y="169090"/>
                  </a:lnTo>
                  <a:lnTo>
                    <a:pt x="117379" y="136290"/>
                  </a:lnTo>
                  <a:lnTo>
                    <a:pt x="150349" y="106405"/>
                  </a:lnTo>
                  <a:lnTo>
                    <a:pt x="186537" y="79686"/>
                  </a:lnTo>
                  <a:lnTo>
                    <a:pt x="225664" y="56387"/>
                  </a:lnTo>
                  <a:lnTo>
                    <a:pt x="267454" y="36760"/>
                  </a:lnTo>
                  <a:lnTo>
                    <a:pt x="311627" y="21055"/>
                  </a:lnTo>
                  <a:lnTo>
                    <a:pt x="357907" y="9526"/>
                  </a:lnTo>
                  <a:lnTo>
                    <a:pt x="406016" y="2423"/>
                  </a:lnTo>
                  <a:lnTo>
                    <a:pt x="455675" y="0"/>
                  </a:lnTo>
                  <a:lnTo>
                    <a:pt x="505335" y="2423"/>
                  </a:lnTo>
                  <a:lnTo>
                    <a:pt x="553444" y="9526"/>
                  </a:lnTo>
                  <a:lnTo>
                    <a:pt x="599724" y="21055"/>
                  </a:lnTo>
                  <a:lnTo>
                    <a:pt x="643897" y="36760"/>
                  </a:lnTo>
                  <a:lnTo>
                    <a:pt x="685687" y="56387"/>
                  </a:lnTo>
                  <a:lnTo>
                    <a:pt x="724814" y="79686"/>
                  </a:lnTo>
                  <a:lnTo>
                    <a:pt x="761002" y="106405"/>
                  </a:lnTo>
                  <a:lnTo>
                    <a:pt x="793972" y="136290"/>
                  </a:lnTo>
                  <a:lnTo>
                    <a:pt x="823447" y="169090"/>
                  </a:lnTo>
                  <a:lnTo>
                    <a:pt x="849150" y="204554"/>
                  </a:lnTo>
                  <a:lnTo>
                    <a:pt x="870802" y="242429"/>
                  </a:lnTo>
                  <a:lnTo>
                    <a:pt x="888126" y="282464"/>
                  </a:lnTo>
                  <a:lnTo>
                    <a:pt x="900844" y="324406"/>
                  </a:lnTo>
                  <a:lnTo>
                    <a:pt x="908678" y="368003"/>
                  </a:lnTo>
                  <a:lnTo>
                    <a:pt x="911351" y="413003"/>
                  </a:lnTo>
                  <a:lnTo>
                    <a:pt x="908678" y="458004"/>
                  </a:lnTo>
                  <a:lnTo>
                    <a:pt x="900844" y="501601"/>
                  </a:lnTo>
                  <a:lnTo>
                    <a:pt x="888126" y="543543"/>
                  </a:lnTo>
                  <a:lnTo>
                    <a:pt x="870802" y="583578"/>
                  </a:lnTo>
                  <a:lnTo>
                    <a:pt x="849150" y="621453"/>
                  </a:lnTo>
                  <a:lnTo>
                    <a:pt x="823447" y="656917"/>
                  </a:lnTo>
                  <a:lnTo>
                    <a:pt x="793972" y="689717"/>
                  </a:lnTo>
                  <a:lnTo>
                    <a:pt x="761002" y="719602"/>
                  </a:lnTo>
                  <a:lnTo>
                    <a:pt x="724814" y="746321"/>
                  </a:lnTo>
                  <a:lnTo>
                    <a:pt x="685687" y="769619"/>
                  </a:lnTo>
                  <a:lnTo>
                    <a:pt x="643897" y="789247"/>
                  </a:lnTo>
                  <a:lnTo>
                    <a:pt x="599724" y="804952"/>
                  </a:lnTo>
                  <a:lnTo>
                    <a:pt x="553444" y="816481"/>
                  </a:lnTo>
                  <a:lnTo>
                    <a:pt x="505335" y="823584"/>
                  </a:lnTo>
                  <a:lnTo>
                    <a:pt x="455675" y="826007"/>
                  </a:lnTo>
                  <a:lnTo>
                    <a:pt x="406016" y="823584"/>
                  </a:lnTo>
                  <a:lnTo>
                    <a:pt x="357907" y="816481"/>
                  </a:lnTo>
                  <a:lnTo>
                    <a:pt x="311627" y="804952"/>
                  </a:lnTo>
                  <a:lnTo>
                    <a:pt x="267454" y="789247"/>
                  </a:lnTo>
                  <a:lnTo>
                    <a:pt x="225664" y="769619"/>
                  </a:lnTo>
                  <a:lnTo>
                    <a:pt x="186537" y="746321"/>
                  </a:lnTo>
                  <a:lnTo>
                    <a:pt x="150349" y="719602"/>
                  </a:lnTo>
                  <a:lnTo>
                    <a:pt x="117379" y="689717"/>
                  </a:lnTo>
                  <a:lnTo>
                    <a:pt x="87904" y="656917"/>
                  </a:lnTo>
                  <a:lnTo>
                    <a:pt x="62201" y="621453"/>
                  </a:lnTo>
                  <a:lnTo>
                    <a:pt x="40549" y="583578"/>
                  </a:lnTo>
                  <a:lnTo>
                    <a:pt x="23225" y="543543"/>
                  </a:lnTo>
                  <a:lnTo>
                    <a:pt x="10507" y="501601"/>
                  </a:lnTo>
                  <a:lnTo>
                    <a:pt x="2673" y="458004"/>
                  </a:lnTo>
                  <a:lnTo>
                    <a:pt x="0" y="413003"/>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6" name="Google Shape;126;p7"/>
          <p:cNvSpPr txBox="1"/>
          <p:nvPr/>
        </p:nvSpPr>
        <p:spPr>
          <a:xfrm>
            <a:off x="4184141" y="4048759"/>
            <a:ext cx="3941764" cy="2350135"/>
          </a:xfrm>
          <a:prstGeom prst="rect">
            <a:avLst/>
          </a:prstGeom>
          <a:noFill/>
          <a:ln>
            <a:noFill/>
          </a:ln>
        </p:spPr>
        <p:txBody>
          <a:bodyPr spcFirstLastPara="1" wrap="square" lIns="0" tIns="12050" rIns="0" bIns="0" anchor="t" anchorCtr="0">
            <a:spAutoFit/>
          </a:bodyPr>
          <a:lstStyle/>
          <a:p>
            <a:pPr marL="1501775" marR="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Delegation</a:t>
            </a:r>
            <a:endParaRPr sz="2800" dirty="0">
              <a:solidFill>
                <a:schemeClr val="dk1"/>
              </a:solidFill>
              <a:latin typeface="Arial"/>
              <a:ea typeface="Arial"/>
              <a:cs typeface="Arial"/>
              <a:sym typeface="Arial"/>
            </a:endParaRPr>
          </a:p>
          <a:p>
            <a:pPr marL="12700" marR="552450" lvl="0" indent="973455" algn="l" rtl="0">
              <a:lnSpc>
                <a:spcPct val="187400"/>
              </a:lnSpc>
              <a:spcBef>
                <a:spcPts val="2355"/>
              </a:spcBef>
              <a:spcAft>
                <a:spcPts val="0"/>
              </a:spcAft>
              <a:buNone/>
            </a:pPr>
            <a:r>
              <a:rPr lang="en-US" sz="2800" b="1" dirty="0">
                <a:solidFill>
                  <a:schemeClr val="dk1"/>
                </a:solidFill>
                <a:latin typeface="Arial"/>
                <a:ea typeface="Arial"/>
                <a:cs typeface="Arial"/>
                <a:sym typeface="Arial"/>
              </a:rPr>
              <a:t>Mentoring  Giving Feedback</a:t>
            </a:r>
            <a:endParaRPr sz="2800" dirty="0">
              <a:solidFill>
                <a:schemeClr val="dk1"/>
              </a:solidFill>
              <a:latin typeface="Arial"/>
              <a:ea typeface="Arial"/>
              <a:cs typeface="Arial"/>
              <a:sym typeface="Arial"/>
            </a:endParaRPr>
          </a:p>
        </p:txBody>
      </p:sp>
      <p:sp>
        <p:nvSpPr>
          <p:cNvPr id="127" name="Google Shape;127;p7"/>
          <p:cNvSpPr/>
          <p:nvPr/>
        </p:nvSpPr>
        <p:spPr>
          <a:xfrm>
            <a:off x="2535936" y="1168907"/>
            <a:ext cx="2252345" cy="4350385"/>
          </a:xfrm>
          <a:custGeom>
            <a:avLst/>
            <a:gdLst/>
            <a:ahLst/>
            <a:cxnLst/>
            <a:rect l="l" t="t" r="r" b="b"/>
            <a:pathLst>
              <a:path w="2252345" h="4350385" extrusionOk="0">
                <a:moveTo>
                  <a:pt x="270256" y="84328"/>
                </a:moveTo>
                <a:lnTo>
                  <a:pt x="266446" y="58293"/>
                </a:lnTo>
                <a:lnTo>
                  <a:pt x="257937" y="0"/>
                </a:lnTo>
                <a:lnTo>
                  <a:pt x="197866" y="60452"/>
                </a:lnTo>
                <a:lnTo>
                  <a:pt x="228041" y="70408"/>
                </a:lnTo>
                <a:lnTo>
                  <a:pt x="0" y="763778"/>
                </a:lnTo>
                <a:lnTo>
                  <a:pt x="12065" y="767715"/>
                </a:lnTo>
                <a:lnTo>
                  <a:pt x="240131" y="74396"/>
                </a:lnTo>
                <a:lnTo>
                  <a:pt x="270256" y="84328"/>
                </a:lnTo>
                <a:close/>
              </a:path>
              <a:path w="2252345" h="4350385" extrusionOk="0">
                <a:moveTo>
                  <a:pt x="662305" y="4350004"/>
                </a:moveTo>
                <a:lnTo>
                  <a:pt x="655218" y="4301617"/>
                </a:lnTo>
                <a:lnTo>
                  <a:pt x="649986" y="4265803"/>
                </a:lnTo>
                <a:lnTo>
                  <a:pt x="623912" y="4283938"/>
                </a:lnTo>
                <a:lnTo>
                  <a:pt x="227711" y="3714877"/>
                </a:lnTo>
                <a:lnTo>
                  <a:pt x="217297" y="3722243"/>
                </a:lnTo>
                <a:lnTo>
                  <a:pt x="613486" y="4291177"/>
                </a:lnTo>
                <a:lnTo>
                  <a:pt x="587502" y="4309237"/>
                </a:lnTo>
                <a:lnTo>
                  <a:pt x="662305" y="4350004"/>
                </a:lnTo>
                <a:close/>
              </a:path>
              <a:path w="2252345" h="4350385" extrusionOk="0">
                <a:moveTo>
                  <a:pt x="1200404" y="545592"/>
                </a:moveTo>
                <a:lnTo>
                  <a:pt x="1123950" y="583184"/>
                </a:lnTo>
                <a:lnTo>
                  <a:pt x="1149286" y="602437"/>
                </a:lnTo>
                <a:lnTo>
                  <a:pt x="723392" y="1163320"/>
                </a:lnTo>
                <a:lnTo>
                  <a:pt x="733552" y="1171067"/>
                </a:lnTo>
                <a:lnTo>
                  <a:pt x="1159332" y="610057"/>
                </a:lnTo>
                <a:lnTo>
                  <a:pt x="1184656" y="629285"/>
                </a:lnTo>
                <a:lnTo>
                  <a:pt x="1191602" y="592328"/>
                </a:lnTo>
                <a:lnTo>
                  <a:pt x="1200404" y="545592"/>
                </a:lnTo>
                <a:close/>
              </a:path>
              <a:path w="2252345" h="4350385" extrusionOk="0">
                <a:moveTo>
                  <a:pt x="1593977" y="3723259"/>
                </a:moveTo>
                <a:lnTo>
                  <a:pt x="1577340" y="3702685"/>
                </a:lnTo>
                <a:lnTo>
                  <a:pt x="1540383" y="3656965"/>
                </a:lnTo>
                <a:lnTo>
                  <a:pt x="1527213" y="3685819"/>
                </a:lnTo>
                <a:lnTo>
                  <a:pt x="761606" y="3336417"/>
                </a:lnTo>
                <a:lnTo>
                  <a:pt x="756285" y="3347847"/>
                </a:lnTo>
                <a:lnTo>
                  <a:pt x="1521942" y="3697401"/>
                </a:lnTo>
                <a:lnTo>
                  <a:pt x="1508760" y="3726307"/>
                </a:lnTo>
                <a:lnTo>
                  <a:pt x="1593977" y="3723259"/>
                </a:lnTo>
                <a:close/>
              </a:path>
              <a:path w="2252345" h="4350385" extrusionOk="0">
                <a:moveTo>
                  <a:pt x="1811020" y="1281684"/>
                </a:moveTo>
                <a:lnTo>
                  <a:pt x="1725803" y="1283081"/>
                </a:lnTo>
                <a:lnTo>
                  <a:pt x="1740484" y="1311287"/>
                </a:lnTo>
                <a:lnTo>
                  <a:pt x="1094359" y="1647698"/>
                </a:lnTo>
                <a:lnTo>
                  <a:pt x="1100201" y="1658874"/>
                </a:lnTo>
                <a:lnTo>
                  <a:pt x="1746300" y="1322463"/>
                </a:lnTo>
                <a:lnTo>
                  <a:pt x="1760982" y="1350645"/>
                </a:lnTo>
                <a:lnTo>
                  <a:pt x="1793786" y="1305433"/>
                </a:lnTo>
                <a:lnTo>
                  <a:pt x="1811020" y="1281684"/>
                </a:lnTo>
                <a:close/>
              </a:path>
              <a:path w="2252345" h="4350385" extrusionOk="0">
                <a:moveTo>
                  <a:pt x="2122932" y="3034538"/>
                </a:moveTo>
                <a:lnTo>
                  <a:pt x="2116429" y="3029712"/>
                </a:lnTo>
                <a:lnTo>
                  <a:pt x="2054606" y="2983738"/>
                </a:lnTo>
                <a:lnTo>
                  <a:pt x="2049043" y="3015056"/>
                </a:lnTo>
                <a:lnTo>
                  <a:pt x="1122807" y="2851277"/>
                </a:lnTo>
                <a:lnTo>
                  <a:pt x="1120521" y="2863723"/>
                </a:lnTo>
                <a:lnTo>
                  <a:pt x="2046820" y="3027515"/>
                </a:lnTo>
                <a:lnTo>
                  <a:pt x="2041271" y="3058795"/>
                </a:lnTo>
                <a:lnTo>
                  <a:pt x="2122932" y="3034538"/>
                </a:lnTo>
                <a:close/>
              </a:path>
              <a:path w="2252345" h="4350385" extrusionOk="0">
                <a:moveTo>
                  <a:pt x="2251837" y="2071116"/>
                </a:moveTo>
                <a:lnTo>
                  <a:pt x="2170303" y="2046351"/>
                </a:lnTo>
                <a:lnTo>
                  <a:pt x="2175637" y="2077694"/>
                </a:lnTo>
                <a:lnTo>
                  <a:pt x="1199896" y="2244217"/>
                </a:lnTo>
                <a:lnTo>
                  <a:pt x="1201928" y="2256663"/>
                </a:lnTo>
                <a:lnTo>
                  <a:pt x="2177770" y="2090140"/>
                </a:lnTo>
                <a:lnTo>
                  <a:pt x="2183130" y="2121535"/>
                </a:lnTo>
                <a:lnTo>
                  <a:pt x="2245779" y="2075561"/>
                </a:lnTo>
                <a:lnTo>
                  <a:pt x="2251837" y="2071116"/>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25</a:t>
            </a:fld>
            <a:endParaRPr/>
          </a:p>
        </p:txBody>
      </p:sp>
      <p:pic>
        <p:nvPicPr>
          <p:cNvPr id="130" name="Google Shape;130;p7"/>
          <p:cNvPicPr preferRelativeResize="0"/>
          <p:nvPr/>
        </p:nvPicPr>
        <p:blipFill rotWithShape="1">
          <a:blip r:embed="rId5">
            <a:alphaModFix/>
          </a:blip>
          <a:srcRect/>
          <a:stretch/>
        </p:blipFill>
        <p:spPr>
          <a:xfrm>
            <a:off x="76822" y="-5138"/>
            <a:ext cx="1603387" cy="1414395"/>
          </a:xfrm>
          <a:prstGeom prst="rect">
            <a:avLst/>
          </a:prstGeom>
          <a:noFill/>
          <a:ln>
            <a:noFill/>
          </a:ln>
        </p:spPr>
      </p:pic>
    </p:spTree>
    <p:extLst>
      <p:ext uri="{BB962C8B-B14F-4D97-AF65-F5344CB8AC3E}">
        <p14:creationId xmlns:p14="http://schemas.microsoft.com/office/powerpoint/2010/main" val="259594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1885568" y="806653"/>
            <a:ext cx="8420862" cy="1477328"/>
          </a:xfrm>
        </p:spPr>
        <p:txBody>
          <a:bodyPr/>
          <a:lstStyle/>
          <a:p>
            <a:r>
              <a:rPr lang="en-US" b="1" i="0" dirty="0">
                <a:solidFill>
                  <a:srgbClr val="373737"/>
                </a:solidFill>
                <a:effectLst/>
                <a:latin typeface="Inria Serif"/>
              </a:rPr>
              <a:t>Importance of Soft Skills for Leaders</a:t>
            </a:r>
            <a:br>
              <a:rPr lang="en-US" b="1" i="0" dirty="0">
                <a:solidFill>
                  <a:srgbClr val="0A0A0A"/>
                </a:solidFill>
                <a:effectLst/>
                <a:latin typeface="Inria Serif"/>
              </a:rPr>
            </a:br>
            <a:br>
              <a:rPr lang="en-US"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640264"/>
            <a:ext cx="10473179" cy="6463308"/>
          </a:xfrm>
        </p:spPr>
        <p:txBody>
          <a:bodyPr/>
          <a:lstStyle/>
          <a:p>
            <a:pPr marL="685800" indent="-457200">
              <a:buFont typeface="Arial" panose="020B0604020202020204" pitchFamily="34" charset="0"/>
              <a:buChar char="•"/>
            </a:pPr>
            <a:r>
              <a:rPr lang="en-US" b="0" i="0" dirty="0">
                <a:effectLst/>
                <a:latin typeface="Roboto" panose="02000000000000000000" pitchFamily="2" charset="0"/>
              </a:rPr>
              <a:t>All professionals need a certain level of soft skills to succeed in their professions. </a:t>
            </a:r>
          </a:p>
          <a:p>
            <a:pPr marL="228600" indent="0"/>
            <a:endParaRPr lang="en-US" b="0" i="0" dirty="0">
              <a:effectLst/>
              <a:latin typeface="Roboto" panose="02000000000000000000" pitchFamily="2" charset="0"/>
            </a:endParaRPr>
          </a:p>
          <a:p>
            <a:pPr marL="685800" indent="-457200">
              <a:buFont typeface="Arial" panose="020B0604020202020204" pitchFamily="34" charset="0"/>
              <a:buChar char="•"/>
            </a:pPr>
            <a:r>
              <a:rPr lang="en-US" b="0" i="0" dirty="0">
                <a:effectLst/>
                <a:latin typeface="Roboto" panose="02000000000000000000" pitchFamily="2" charset="0"/>
              </a:rPr>
              <a:t>According to </a:t>
            </a:r>
            <a:r>
              <a:rPr lang="en-US" dirty="0">
                <a:solidFill>
                  <a:srgbClr val="008FFF"/>
                </a:solidFill>
                <a:latin typeface="Roboto" panose="02000000000000000000" pitchFamily="2" charset="0"/>
              </a:rPr>
              <a:t>this survey</a:t>
            </a:r>
            <a:r>
              <a:rPr lang="en-US" b="0" i="0" dirty="0">
                <a:effectLst/>
                <a:latin typeface="Roboto" panose="02000000000000000000" pitchFamily="2" charset="0"/>
              </a:rPr>
              <a:t> by Adecco reported on CNBC, executives are much more concerned with the lack of soft skills such as communication, adaptation, creativity, and more as opposed to the lack of technical skills in the new workforce.</a:t>
            </a:r>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IN"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Tree>
    <p:extLst>
      <p:ext uri="{BB962C8B-B14F-4D97-AF65-F5344CB8AC3E}">
        <p14:creationId xmlns:p14="http://schemas.microsoft.com/office/powerpoint/2010/main" val="218969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1885568" y="806653"/>
            <a:ext cx="8420862" cy="1477328"/>
          </a:xfrm>
        </p:spPr>
        <p:txBody>
          <a:bodyPr/>
          <a:lstStyle/>
          <a:p>
            <a:r>
              <a:rPr lang="en-US" b="1" i="0" dirty="0">
                <a:solidFill>
                  <a:srgbClr val="373737"/>
                </a:solidFill>
                <a:effectLst/>
                <a:latin typeface="Inria Serif"/>
              </a:rPr>
              <a:t>Importance of Soft Skills for Leaders</a:t>
            </a:r>
            <a:br>
              <a:rPr lang="en-US" b="1" i="0" dirty="0">
                <a:solidFill>
                  <a:srgbClr val="0A0A0A"/>
                </a:solidFill>
                <a:effectLst/>
                <a:latin typeface="Inria Serif"/>
              </a:rPr>
            </a:br>
            <a:br>
              <a:rPr lang="en-US"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640264"/>
            <a:ext cx="10473179" cy="7325082"/>
          </a:xfrm>
        </p:spPr>
        <p:txBody>
          <a:bodyPr/>
          <a:lstStyle/>
          <a:p>
            <a:pPr marL="685800" indent="-457200">
              <a:buFont typeface="Arial" panose="020B0604020202020204" pitchFamily="34" charset="0"/>
              <a:buChar char="•"/>
            </a:pPr>
            <a:r>
              <a:rPr lang="en-US" dirty="0">
                <a:latin typeface="Roboto" panose="02000000000000000000" pitchFamily="2" charset="0"/>
              </a:rPr>
              <a:t>E</a:t>
            </a:r>
            <a:r>
              <a:rPr lang="en-US" b="0" i="0" dirty="0">
                <a:effectLst/>
                <a:latin typeface="Roboto" panose="02000000000000000000" pitchFamily="2" charset="0"/>
              </a:rPr>
              <a:t>veryone is striving to go the extra mile to stand out from the crowd.</a:t>
            </a:r>
          </a:p>
          <a:p>
            <a:pPr marL="685800" indent="-457200">
              <a:buFont typeface="Arial" panose="020B0604020202020204" pitchFamily="34" charset="0"/>
              <a:buChar char="•"/>
            </a:pPr>
            <a:endParaRPr lang="en-US" dirty="0">
              <a:latin typeface="Roboto" panose="02000000000000000000" pitchFamily="2" charset="0"/>
            </a:endParaRPr>
          </a:p>
          <a:p>
            <a:pPr marL="685800" indent="-457200">
              <a:buFont typeface="Arial" panose="020B0604020202020204" pitchFamily="34" charset="0"/>
              <a:buChar char="•"/>
            </a:pPr>
            <a:r>
              <a:rPr lang="en-US" dirty="0">
                <a:latin typeface="Roboto" panose="02000000000000000000" pitchFamily="2" charset="0"/>
              </a:rPr>
              <a:t>E</a:t>
            </a:r>
            <a:r>
              <a:rPr lang="en-US" b="0" i="0" dirty="0">
                <a:effectLst/>
                <a:latin typeface="Roboto" panose="02000000000000000000" pitchFamily="2" charset="0"/>
              </a:rPr>
              <a:t>mployers believe there is a huge skill gap</a:t>
            </a:r>
          </a:p>
          <a:p>
            <a:pPr marL="228600" indent="0"/>
            <a:endParaRPr lang="en-US" b="0" i="0" dirty="0">
              <a:effectLst/>
              <a:latin typeface="Roboto" panose="02000000000000000000" pitchFamily="2" charset="0"/>
            </a:endParaRPr>
          </a:p>
          <a:p>
            <a:pPr marL="685800" indent="-457200">
              <a:buFont typeface="Arial" panose="020B0604020202020204" pitchFamily="34" charset="0"/>
              <a:buChar char="•"/>
            </a:pPr>
            <a:r>
              <a:rPr lang="en-US" b="0" i="0" dirty="0">
                <a:effectLst/>
                <a:latin typeface="Roboto" panose="02000000000000000000" pitchFamily="2" charset="0"/>
              </a:rPr>
              <a:t>Being mediocre isn’t enough anymore. Having knowledge in a particular area, and the willingness to go the extra mile to stand out from the crowd is seemingly necessary to get one’s foot in the career door.</a:t>
            </a: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IN"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Tree>
    <p:extLst>
      <p:ext uri="{BB962C8B-B14F-4D97-AF65-F5344CB8AC3E}">
        <p14:creationId xmlns:p14="http://schemas.microsoft.com/office/powerpoint/2010/main" val="3029875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1885568" y="806653"/>
            <a:ext cx="8420862" cy="1477328"/>
          </a:xfrm>
        </p:spPr>
        <p:txBody>
          <a:bodyPr/>
          <a:lstStyle/>
          <a:p>
            <a:r>
              <a:rPr lang="en-US" b="1" i="0" dirty="0">
                <a:solidFill>
                  <a:srgbClr val="373737"/>
                </a:solidFill>
                <a:effectLst/>
                <a:latin typeface="Inria Serif"/>
              </a:rPr>
              <a:t>Importance of Soft Skills for Leaders…</a:t>
            </a:r>
            <a:br>
              <a:rPr lang="en-US" b="1" i="0" dirty="0">
                <a:solidFill>
                  <a:srgbClr val="0A0A0A"/>
                </a:solidFill>
                <a:effectLst/>
                <a:latin typeface="Inria Serif"/>
              </a:rPr>
            </a:br>
            <a:br>
              <a:rPr lang="en-US"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640264"/>
            <a:ext cx="10473179" cy="4739759"/>
          </a:xfrm>
        </p:spPr>
        <p:txBody>
          <a:bodyPr/>
          <a:lstStyle/>
          <a:p>
            <a:pPr marL="685800" indent="-457200">
              <a:buFont typeface="Arial" panose="020B0604020202020204" pitchFamily="34" charset="0"/>
              <a:buChar char="•"/>
            </a:pPr>
            <a:r>
              <a:rPr lang="en-US" b="0" i="0" dirty="0">
                <a:effectLst/>
                <a:latin typeface="Roboto" panose="02000000000000000000" pitchFamily="2" charset="0"/>
              </a:rPr>
              <a:t>Most soft skills aren’t really learned in a classroom but through myriads of everyday experiences.</a:t>
            </a:r>
          </a:p>
          <a:p>
            <a:pPr marL="685800" indent="-457200">
              <a:buFont typeface="Arial" panose="020B0604020202020204" pitchFamily="34" charset="0"/>
              <a:buChar char="•"/>
            </a:pPr>
            <a:endParaRPr lang="en-US" dirty="0">
              <a:latin typeface="Roboto" panose="02000000000000000000" pitchFamily="2" charset="0"/>
            </a:endParaRPr>
          </a:p>
          <a:p>
            <a:pPr marL="685800" indent="-457200">
              <a:buFont typeface="Arial" panose="020B0604020202020204" pitchFamily="34" charset="0"/>
              <a:buChar char="•"/>
            </a:pPr>
            <a:r>
              <a:rPr lang="en-US" b="0" i="0" dirty="0">
                <a:effectLst/>
                <a:latin typeface="Roboto" panose="02000000000000000000" pitchFamily="2" charset="0"/>
              </a:rPr>
              <a:t> It’s critical to understand that no matter how “smart” or technically proficient you are, your soft skills are what will enable you to truly utilize your knowledge and put your hard skills to use.</a:t>
            </a:r>
          </a:p>
          <a:p>
            <a:pPr marL="685800" indent="-457200">
              <a:buFont typeface="Arial" panose="020B0604020202020204" pitchFamily="34" charset="0"/>
              <a:buChar char="•"/>
            </a:pPr>
            <a:endParaRPr lang="en-US" dirty="0">
              <a:latin typeface="Roboto" panose="02000000000000000000" pitchFamily="2" charset="0"/>
            </a:endParaRPr>
          </a:p>
          <a:p>
            <a:endParaRPr lang="en-US" dirty="0">
              <a:latin typeface="Roboto" panose="02000000000000000000" pitchFamily="2" charset="0"/>
            </a:endParaRPr>
          </a:p>
          <a:p>
            <a:endParaRPr lang="en-US" dirty="0">
              <a:latin typeface="Roboto" panose="02000000000000000000" pitchFamily="2" charset="0"/>
            </a:endParaRPr>
          </a:p>
          <a:p>
            <a:endParaRPr lang="en-IN"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Tree>
    <p:extLst>
      <p:ext uri="{BB962C8B-B14F-4D97-AF65-F5344CB8AC3E}">
        <p14:creationId xmlns:p14="http://schemas.microsoft.com/office/powerpoint/2010/main" val="2235785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1885568" y="806653"/>
            <a:ext cx="8420862" cy="1477328"/>
          </a:xfrm>
        </p:spPr>
        <p:txBody>
          <a:bodyPr/>
          <a:lstStyle/>
          <a:p>
            <a:r>
              <a:rPr lang="en-US" b="1" dirty="0">
                <a:solidFill>
                  <a:srgbClr val="373737"/>
                </a:solidFill>
                <a:latin typeface="Inria Serif"/>
              </a:rPr>
              <a:t>How to be a good Leader</a:t>
            </a:r>
            <a:r>
              <a:rPr lang="en-US" b="1" i="0" dirty="0">
                <a:solidFill>
                  <a:srgbClr val="373737"/>
                </a:solidFill>
                <a:effectLst/>
                <a:latin typeface="Inria Serif"/>
              </a:rPr>
              <a:t>…</a:t>
            </a:r>
            <a:br>
              <a:rPr lang="en-US" b="1" i="0" dirty="0">
                <a:solidFill>
                  <a:srgbClr val="0A0A0A"/>
                </a:solidFill>
                <a:effectLst/>
                <a:latin typeface="Inria Serif"/>
              </a:rPr>
            </a:br>
            <a:br>
              <a:rPr lang="en-US"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2121030"/>
            <a:ext cx="10473179" cy="1690847"/>
          </a:xfrm>
        </p:spPr>
        <p:txBody>
          <a:bodyPr/>
          <a:lstStyle/>
          <a:p>
            <a:pPr marL="514350" indent="-285750">
              <a:lnSpc>
                <a:spcPct val="107000"/>
              </a:lnSpc>
              <a:spcAft>
                <a:spcPts val="800"/>
              </a:spcAft>
              <a:buFont typeface="Arial" panose="020B0604020202020204" pitchFamily="34" charset="0"/>
              <a:buChar char="•"/>
            </a:pPr>
            <a:r>
              <a:rPr lang="en-IN" dirty="0">
                <a:latin typeface="Roboto" panose="02000000000000000000" pitchFamily="2" charset="0"/>
                <a:ea typeface="Calibri" panose="020F0502020204030204" pitchFamily="34" charset="0"/>
                <a:cs typeface="Mangal" panose="02040503050203030202" pitchFamily="18" charset="0"/>
              </a:rPr>
              <a:t>L</a:t>
            </a:r>
            <a:r>
              <a:rPr lang="en-IN" dirty="0">
                <a:effectLst/>
                <a:latin typeface="Roboto" panose="02000000000000000000" pitchFamily="2" charset="0"/>
                <a:ea typeface="Calibri" panose="020F0502020204030204" pitchFamily="34" charset="0"/>
                <a:cs typeface="Mangal" panose="02040503050203030202" pitchFamily="18" charset="0"/>
              </a:rPr>
              <a:t>eadership is  about transitions and consistency</a:t>
            </a:r>
          </a:p>
          <a:p>
            <a:pPr marL="514350" indent="-285750">
              <a:lnSpc>
                <a:spcPct val="107000"/>
              </a:lnSpc>
              <a:spcAft>
                <a:spcPts val="800"/>
              </a:spcAft>
              <a:buFont typeface="Arial" panose="020B0604020202020204" pitchFamily="34" charset="0"/>
              <a:buChar char="•"/>
            </a:pPr>
            <a:r>
              <a:rPr lang="en-IN" dirty="0">
                <a:latin typeface="Roboto" panose="02000000000000000000" pitchFamily="2" charset="0"/>
                <a:ea typeface="Calibri" panose="020F0502020204030204" pitchFamily="34" charset="0"/>
                <a:cs typeface="Mangal" panose="02040503050203030202" pitchFamily="18" charset="0"/>
              </a:rPr>
              <a:t>I</a:t>
            </a:r>
            <a:r>
              <a:rPr lang="en-IN" dirty="0">
                <a:effectLst/>
                <a:latin typeface="Roboto" panose="02000000000000000000" pitchFamily="2" charset="0"/>
                <a:ea typeface="Calibri" panose="020F0502020204030204" pitchFamily="34" charset="0"/>
                <a:cs typeface="Mangal" panose="02040503050203030202" pitchFamily="18" charset="0"/>
              </a:rPr>
              <a:t>t's an</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a:effectLst/>
                <a:latin typeface="Roboto" panose="02000000000000000000" pitchFamily="2" charset="0"/>
                <a:ea typeface="Calibri" panose="020F0502020204030204" pitchFamily="34" charset="0"/>
                <a:cs typeface="Mangal" panose="02040503050203030202" pitchFamily="18" charset="0"/>
              </a:rPr>
              <a:t>accumulation of lots and lots of little</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a:effectLst/>
                <a:latin typeface="Roboto" panose="02000000000000000000" pitchFamily="2" charset="0"/>
                <a:ea typeface="Calibri" panose="020F0502020204030204" pitchFamily="34" charset="0"/>
                <a:cs typeface="Mangal" panose="02040503050203030202" pitchFamily="18" charset="0"/>
              </a:rPr>
              <a:t>things</a:t>
            </a:r>
          </a:p>
          <a:p>
            <a:pPr marL="514350" indent="-285750">
              <a:lnSpc>
                <a:spcPct val="107000"/>
              </a:lnSpc>
              <a:spcAft>
                <a:spcPts val="800"/>
              </a:spcAft>
              <a:buFont typeface="Arial" panose="020B0604020202020204" pitchFamily="34" charset="0"/>
              <a:buChar char="•"/>
            </a:pPr>
            <a:r>
              <a:rPr lang="en-IN" dirty="0">
                <a:latin typeface="Roboto" panose="02000000000000000000" pitchFamily="2" charset="0"/>
                <a:ea typeface="Calibri" panose="020F0502020204030204" pitchFamily="34" charset="0"/>
                <a:cs typeface="Mangal" panose="02040503050203030202" pitchFamily="18" charset="0"/>
              </a:rPr>
              <a:t>P</a:t>
            </a:r>
            <a:r>
              <a:rPr lang="en-IN" dirty="0">
                <a:effectLst/>
                <a:latin typeface="Roboto" panose="02000000000000000000" pitchFamily="2" charset="0"/>
                <a:ea typeface="Calibri" panose="020F0502020204030204" pitchFamily="34" charset="0"/>
                <a:cs typeface="Mangal" panose="02040503050203030202" pitchFamily="18" charset="0"/>
              </a:rPr>
              <a:t>eople will look</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a:effectLst/>
                <a:latin typeface="Roboto" panose="02000000000000000000" pitchFamily="2" charset="0"/>
                <a:ea typeface="Calibri" panose="020F0502020204030204" pitchFamily="34" charset="0"/>
                <a:cs typeface="Mangal" panose="02040503050203030202" pitchFamily="18" charset="0"/>
              </a:rPr>
              <a:t>at little things that good</a:t>
            </a:r>
            <a:r>
              <a:rPr lang="en-IN" dirty="0">
                <a:latin typeface="Calibri" panose="020F0502020204030204" pitchFamily="34" charset="0"/>
                <a:ea typeface="Calibri" panose="020F0502020204030204" pitchFamily="34" charset="0"/>
                <a:cs typeface="Mangal" panose="02040503050203030202" pitchFamily="18" charset="0"/>
              </a:rPr>
              <a:t> </a:t>
            </a:r>
            <a:r>
              <a:rPr lang="en-IN" dirty="0">
                <a:effectLst/>
                <a:latin typeface="Roboto" panose="02000000000000000000" pitchFamily="2" charset="0"/>
                <a:ea typeface="Calibri" panose="020F0502020204030204" pitchFamily="34" charset="0"/>
                <a:cs typeface="Mangal" panose="02040503050203030202" pitchFamily="18" charset="0"/>
              </a:rPr>
              <a:t>leadership practice </a:t>
            </a:r>
            <a:endParaRPr lang="en-IN" sz="40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Tree>
    <p:extLst>
      <p:ext uri="{BB962C8B-B14F-4D97-AF65-F5344CB8AC3E}">
        <p14:creationId xmlns:p14="http://schemas.microsoft.com/office/powerpoint/2010/main" val="64323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p:nvPr/>
        </p:nvSpPr>
        <p:spPr>
          <a:xfrm>
            <a:off x="609600" y="2057400"/>
            <a:ext cx="10744200" cy="2760628"/>
          </a:xfrm>
          <a:prstGeom prst="rect">
            <a:avLst/>
          </a:prstGeom>
          <a:noFill/>
          <a:ln>
            <a:noFill/>
          </a:ln>
        </p:spPr>
        <p:txBody>
          <a:bodyPr spcFirstLastPara="1" wrap="square" lIns="0" tIns="73025" rIns="0" bIns="0" anchor="t" anchorCtr="0">
            <a:spAutoFit/>
          </a:bodyPr>
          <a:lstStyle/>
          <a:p>
            <a:pPr marL="584200" marR="5080" lvl="0" indent="-571500" algn="just" rtl="0">
              <a:lnSpc>
                <a:spcPct val="9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onstantia"/>
                <a:ea typeface="Constantia"/>
                <a:cs typeface="Constantia"/>
                <a:sym typeface="Constantia"/>
              </a:rPr>
              <a:t>Soft skills refer to a cluster of </a:t>
            </a:r>
            <a:r>
              <a:rPr lang="en-US" sz="3600" b="0" i="1" u="none" strike="noStrike" cap="none" dirty="0">
                <a:solidFill>
                  <a:schemeClr val="dk1"/>
                </a:solidFill>
                <a:latin typeface="Constantia"/>
                <a:ea typeface="Constantia"/>
                <a:cs typeface="Constantia"/>
                <a:sym typeface="Constantia"/>
              </a:rPr>
              <a:t>personal qualities,  habits, attitudes and social graces </a:t>
            </a:r>
            <a:r>
              <a:rPr lang="en-US" sz="3600" b="0" i="0" u="none" strike="noStrike" cap="none" dirty="0">
                <a:solidFill>
                  <a:schemeClr val="dk1"/>
                </a:solidFill>
                <a:latin typeface="Constantia"/>
                <a:ea typeface="Constantia"/>
                <a:cs typeface="Constantia"/>
                <a:sym typeface="Constantia"/>
              </a:rPr>
              <a:t>that make  someone a good employee and compatible to work  with.</a:t>
            </a:r>
            <a:endParaRPr sz="3600" b="0" i="0" u="none" strike="noStrike" cap="none" dirty="0">
              <a:solidFill>
                <a:schemeClr val="dk1"/>
              </a:solidFill>
              <a:latin typeface="Constantia"/>
              <a:ea typeface="Constantia"/>
              <a:cs typeface="Constantia"/>
              <a:sym typeface="Constantia"/>
            </a:endParaRPr>
          </a:p>
          <a:p>
            <a:pPr marL="584200" marR="0" lvl="0" indent="-571500" algn="just" rtl="0">
              <a:lnSpc>
                <a:spcPct val="100000"/>
              </a:lnSpc>
              <a:spcBef>
                <a:spcPts val="640"/>
              </a:spcBef>
              <a:spcAft>
                <a:spcPts val="0"/>
              </a:spcAft>
              <a:buClr>
                <a:schemeClr val="dk1"/>
              </a:buClr>
              <a:buSzPts val="3600"/>
              <a:buFont typeface="Noto Sans Symbols"/>
              <a:buChar char="⮚"/>
            </a:pPr>
            <a:r>
              <a:rPr lang="en-US" sz="3600" b="0" i="0" u="none" strike="noStrike" cap="none" dirty="0">
                <a:solidFill>
                  <a:schemeClr val="dk1"/>
                </a:solidFill>
                <a:latin typeface="Constantia"/>
                <a:ea typeface="Constantia"/>
                <a:cs typeface="Constantia"/>
                <a:sym typeface="Constantia"/>
              </a:rPr>
              <a:t>Soft skills </a:t>
            </a:r>
            <a:r>
              <a:rPr lang="en-US" sz="3600" b="1" i="0" u="none" strike="noStrike" cap="none" dirty="0">
                <a:solidFill>
                  <a:schemeClr val="dk1"/>
                </a:solidFill>
                <a:latin typeface="Constantia"/>
                <a:ea typeface="Constantia"/>
                <a:cs typeface="Constantia"/>
                <a:sym typeface="Constantia"/>
              </a:rPr>
              <a:t>influence </a:t>
            </a:r>
            <a:r>
              <a:rPr lang="en-US" sz="3600" b="0" i="0" u="none" strike="noStrike" cap="none" dirty="0">
                <a:solidFill>
                  <a:schemeClr val="dk1"/>
                </a:solidFill>
                <a:latin typeface="Constantia"/>
                <a:ea typeface="Constantia"/>
                <a:cs typeface="Constantia"/>
                <a:sym typeface="Constantia"/>
              </a:rPr>
              <a:t>how we </a:t>
            </a:r>
            <a:r>
              <a:rPr lang="en-US" sz="3600" b="1" i="0" u="none" strike="noStrike" cap="none" dirty="0">
                <a:solidFill>
                  <a:schemeClr val="dk1"/>
                </a:solidFill>
                <a:latin typeface="Constantia"/>
                <a:ea typeface="Constantia"/>
                <a:cs typeface="Constantia"/>
                <a:sym typeface="Constantia"/>
              </a:rPr>
              <a:t>interact </a:t>
            </a:r>
            <a:r>
              <a:rPr lang="en-US" sz="3600" b="0" i="0" u="none" strike="noStrike" cap="none" dirty="0">
                <a:solidFill>
                  <a:schemeClr val="dk1"/>
                </a:solidFill>
                <a:latin typeface="Constantia"/>
                <a:ea typeface="Constantia"/>
                <a:cs typeface="Constantia"/>
                <a:sym typeface="Constantia"/>
              </a:rPr>
              <a:t>with others</a:t>
            </a:r>
            <a:r>
              <a:rPr lang="en-US" sz="4000" b="0" i="0" u="none" strike="noStrike" cap="none" dirty="0">
                <a:solidFill>
                  <a:schemeClr val="dk1"/>
                </a:solidFill>
                <a:latin typeface="Constantia"/>
                <a:ea typeface="Constantia"/>
                <a:cs typeface="Constantia"/>
                <a:sym typeface="Constantia"/>
              </a:rPr>
              <a:t>.</a:t>
            </a:r>
            <a:endParaRPr dirty="0"/>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3</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74142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707011" y="1583703"/>
            <a:ext cx="10652288" cy="4492768"/>
          </a:xfrm>
        </p:spPr>
        <p:txBody>
          <a:bodyPr/>
          <a:lstStyle/>
          <a:p>
            <a:pPr marL="139700">
              <a:spcBef>
                <a:spcPts val="890"/>
              </a:spcBef>
              <a:spcAft>
                <a:spcPts val="0"/>
              </a:spcAft>
            </a:pPr>
            <a:r>
              <a:rPr lang="en-US" sz="3200" i="1" spc="-320" dirty="0">
                <a:solidFill>
                  <a:srgbClr val="323031"/>
                </a:solidFill>
                <a:effectLst/>
                <a:latin typeface="Arial" panose="020B0604020202020204" pitchFamily="34" charset="0"/>
                <a:ea typeface="Arial MT"/>
                <a:cs typeface="Arial MT"/>
              </a:rPr>
              <a:t> </a:t>
            </a:r>
            <a:r>
              <a:rPr lang="en-US" sz="3200" b="1" spc="-5" dirty="0">
                <a:solidFill>
                  <a:srgbClr val="231F20"/>
                </a:solidFill>
                <a:effectLst/>
                <a:latin typeface="MS UI Gothic" panose="020B0600070205080204" pitchFamily="34" charset="-128"/>
                <a:ea typeface="Arial MT"/>
                <a:cs typeface="Arial MT"/>
              </a:rPr>
              <a:t>THE</a:t>
            </a:r>
            <a:r>
              <a:rPr lang="en-US" sz="3200" b="1" spc="-65" dirty="0">
                <a:solidFill>
                  <a:srgbClr val="231F20"/>
                </a:solidFill>
                <a:effectLst/>
                <a:latin typeface="MS UI Gothic" panose="020B0600070205080204" pitchFamily="34" charset="-128"/>
                <a:ea typeface="Arial MT"/>
                <a:cs typeface="Arial MT"/>
              </a:rPr>
              <a:t> </a:t>
            </a:r>
            <a:r>
              <a:rPr lang="en-US" sz="3200" b="1" spc="-5" dirty="0">
                <a:solidFill>
                  <a:srgbClr val="231F20"/>
                </a:solidFill>
                <a:effectLst/>
                <a:latin typeface="MS UI Gothic" panose="020B0600070205080204" pitchFamily="34" charset="-128"/>
                <a:ea typeface="Arial MT"/>
                <a:cs typeface="Arial MT"/>
              </a:rPr>
              <a:t>CHARACTERS :</a:t>
            </a:r>
            <a:endParaRPr lang="en-IN" sz="3200" b="1" dirty="0">
              <a:effectLst/>
              <a:latin typeface="Arial MT"/>
              <a:ea typeface="Arial MT"/>
              <a:cs typeface="Arial MT"/>
            </a:endParaRPr>
          </a:p>
          <a:p>
            <a:pPr marL="139700">
              <a:spcBef>
                <a:spcPts val="580"/>
              </a:spcBef>
              <a:spcAft>
                <a:spcPts val="0"/>
              </a:spcAft>
            </a:pPr>
            <a:r>
              <a:rPr lang="en-US" sz="3200" b="1" dirty="0">
                <a:solidFill>
                  <a:srgbClr val="231F20"/>
                </a:solidFill>
                <a:effectLst/>
                <a:latin typeface="Arial MT"/>
                <a:ea typeface="Arial MT"/>
                <a:cs typeface="Arial MT"/>
              </a:rPr>
              <a:t>  </a:t>
            </a:r>
            <a:r>
              <a:rPr lang="en-US" sz="3600" b="1" dirty="0">
                <a:solidFill>
                  <a:srgbClr val="231F20"/>
                </a:solidFill>
                <a:effectLst/>
                <a:latin typeface="Arial MT"/>
                <a:ea typeface="Arial MT"/>
                <a:cs typeface="Arial MT"/>
              </a:rPr>
              <a:t>Tim:</a:t>
            </a:r>
            <a:r>
              <a:rPr lang="en-US" sz="3600" b="1" spc="-1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The</a:t>
            </a:r>
            <a:r>
              <a:rPr lang="en-US" sz="3600" spc="-1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CECO</a:t>
            </a:r>
            <a:endParaRPr lang="en-IN" sz="3600" dirty="0">
              <a:effectLst/>
              <a:latin typeface="Arial MT"/>
              <a:ea typeface="Arial MT"/>
              <a:cs typeface="Arial MT"/>
            </a:endParaRPr>
          </a:p>
          <a:p>
            <a:pPr marL="139700">
              <a:lnSpc>
                <a:spcPct val="112000"/>
              </a:lnSpc>
              <a:spcBef>
                <a:spcPts val="650"/>
              </a:spcBef>
              <a:spcAft>
                <a:spcPts val="0"/>
              </a:spcAft>
            </a:pPr>
            <a:r>
              <a:rPr lang="en-US" sz="3600" dirty="0">
                <a:solidFill>
                  <a:srgbClr val="231F20"/>
                </a:solidFill>
                <a:effectLst/>
                <a:latin typeface="Arial MT"/>
                <a:ea typeface="Arial MT"/>
                <a:cs typeface="Arial MT"/>
              </a:rPr>
              <a:t>  </a:t>
            </a:r>
            <a:r>
              <a:rPr lang="en-US" sz="3600" b="1" dirty="0">
                <a:solidFill>
                  <a:srgbClr val="231F20"/>
                </a:solidFill>
                <a:latin typeface="Arial MT"/>
              </a:rPr>
              <a:t>Yvonne Upton</a:t>
            </a:r>
            <a:r>
              <a:rPr lang="en-US" sz="3600" dirty="0">
                <a:solidFill>
                  <a:srgbClr val="231F20"/>
                </a:solidFill>
                <a:effectLst/>
                <a:latin typeface="Arial MT"/>
                <a:ea typeface="Arial MT"/>
                <a:cs typeface="Arial MT"/>
              </a:rPr>
              <a:t>:</a:t>
            </a:r>
            <a:r>
              <a:rPr lang="en-US" sz="3600" spc="3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An</a:t>
            </a:r>
            <a:r>
              <a:rPr lang="en-US" sz="3600" spc="3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E&amp;C</a:t>
            </a:r>
            <a:r>
              <a:rPr lang="en-US" sz="3600" spc="3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team</a:t>
            </a:r>
            <a:r>
              <a:rPr lang="en-US" sz="3600" spc="-25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lead;</a:t>
            </a:r>
            <a:r>
              <a:rPr lang="en-US" sz="3600" spc="-2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reports</a:t>
            </a:r>
            <a:r>
              <a:rPr lang="en-US" sz="3600" spc="-2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to</a:t>
            </a:r>
            <a:r>
              <a:rPr lang="en-US" sz="3600" spc="-2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Tim</a:t>
            </a:r>
            <a:endParaRPr lang="en-IN" sz="3600" dirty="0">
              <a:effectLst/>
              <a:latin typeface="Arial MT"/>
              <a:ea typeface="Arial MT"/>
              <a:cs typeface="Arial MT"/>
            </a:endParaRPr>
          </a:p>
          <a:p>
            <a:pPr marL="139700" marR="250190">
              <a:lnSpc>
                <a:spcPct val="112000"/>
              </a:lnSpc>
              <a:spcBef>
                <a:spcPts val="500"/>
              </a:spcBef>
              <a:spcAft>
                <a:spcPts val="0"/>
              </a:spcAft>
            </a:pPr>
            <a:r>
              <a:rPr lang="en-US" sz="3600" b="1" dirty="0">
                <a:solidFill>
                  <a:srgbClr val="231F20"/>
                </a:solidFill>
                <a:effectLst/>
                <a:latin typeface="Arial MT"/>
                <a:ea typeface="Arial MT"/>
                <a:cs typeface="Arial MT"/>
              </a:rPr>
              <a:t>  Phil: </a:t>
            </a:r>
            <a:r>
              <a:rPr lang="en-US" sz="3600" dirty="0">
                <a:solidFill>
                  <a:srgbClr val="231F20"/>
                </a:solidFill>
                <a:effectLst/>
                <a:latin typeface="Arial MT"/>
                <a:ea typeface="Arial MT"/>
                <a:cs typeface="Arial MT"/>
              </a:rPr>
              <a:t>A member of the E&amp;C</a:t>
            </a:r>
            <a:r>
              <a:rPr lang="en-US" sz="3600" spc="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team known for being a</a:t>
            </a:r>
            <a:r>
              <a:rPr lang="en-US" sz="3600" spc="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straight shooter and some-</a:t>
            </a:r>
            <a:r>
              <a:rPr lang="en-US" sz="3600" spc="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times</a:t>
            </a:r>
            <a:r>
              <a:rPr lang="en-US" sz="3600" spc="-4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overly</a:t>
            </a:r>
            <a:r>
              <a:rPr lang="en-US" sz="3600" spc="-4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blunt;</a:t>
            </a:r>
            <a:r>
              <a:rPr lang="en-US" sz="3600" spc="-4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reports</a:t>
            </a:r>
            <a:r>
              <a:rPr lang="en-US" sz="3600" spc="-4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to</a:t>
            </a:r>
            <a:r>
              <a:rPr lang="en-US" sz="3600" spc="-265"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Yvonne</a:t>
            </a:r>
            <a:endParaRPr lang="en-IN" sz="3600" dirty="0">
              <a:effectLst/>
              <a:latin typeface="Arial MT"/>
              <a:ea typeface="Arial MT"/>
              <a:cs typeface="Arial MT"/>
            </a:endParaRPr>
          </a:p>
          <a:p>
            <a:pPr marL="139700">
              <a:spcBef>
                <a:spcPts val="505"/>
              </a:spcBef>
              <a:spcAft>
                <a:spcPts val="0"/>
              </a:spcAft>
            </a:pPr>
            <a:r>
              <a:rPr lang="en-US" sz="3600" b="1" dirty="0">
                <a:solidFill>
                  <a:srgbClr val="231F20"/>
                </a:solidFill>
                <a:effectLst/>
                <a:latin typeface="Arial MT"/>
                <a:ea typeface="Arial MT"/>
                <a:cs typeface="Arial MT"/>
              </a:rPr>
              <a:t>  Isabella</a:t>
            </a:r>
            <a:r>
              <a:rPr lang="en-US" sz="3600" dirty="0">
                <a:solidFill>
                  <a:srgbClr val="231F20"/>
                </a:solidFill>
                <a:effectLst/>
                <a:latin typeface="Arial MT"/>
                <a:ea typeface="Arial MT"/>
                <a:cs typeface="Arial MT"/>
              </a:rPr>
              <a:t>:</a:t>
            </a:r>
            <a:r>
              <a:rPr lang="en-US" sz="3600" spc="6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The</a:t>
            </a:r>
            <a:r>
              <a:rPr lang="en-US" sz="3600" spc="60" dirty="0">
                <a:solidFill>
                  <a:srgbClr val="231F20"/>
                </a:solidFill>
                <a:effectLst/>
                <a:latin typeface="Arial MT"/>
                <a:ea typeface="Arial MT"/>
                <a:cs typeface="Arial MT"/>
              </a:rPr>
              <a:t> </a:t>
            </a:r>
            <a:r>
              <a:rPr lang="en-US" sz="3600" dirty="0">
                <a:solidFill>
                  <a:srgbClr val="231F20"/>
                </a:solidFill>
                <a:effectLst/>
                <a:latin typeface="Arial MT"/>
                <a:ea typeface="Arial MT"/>
                <a:cs typeface="Arial MT"/>
              </a:rPr>
              <a:t>intern</a:t>
            </a:r>
            <a:endParaRPr lang="en-IN" sz="3600" dirty="0">
              <a:effectLst/>
              <a:latin typeface="Arial MT"/>
              <a:ea typeface="Arial MT"/>
              <a:cs typeface="Arial MT"/>
            </a:endParaRPr>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Tree>
    <p:extLst>
      <p:ext uri="{BB962C8B-B14F-4D97-AF65-F5344CB8AC3E}">
        <p14:creationId xmlns:p14="http://schemas.microsoft.com/office/powerpoint/2010/main" val="3570788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3"/>
            <a:ext cx="10473179" cy="5224635"/>
          </a:xfrm>
        </p:spPr>
        <p:txBody>
          <a:bodyPr/>
          <a:lstStyle/>
          <a:p>
            <a:pPr marL="514350" indent="-285750">
              <a:lnSpc>
                <a:spcPct val="107000"/>
              </a:lnSpc>
              <a:spcAft>
                <a:spcPts val="800"/>
              </a:spcAft>
              <a:buFont typeface="Arial" panose="020B0604020202020204" pitchFamily="34" charset="0"/>
              <a:buChar char="•"/>
            </a:pPr>
            <a:r>
              <a:rPr lang="en-US" sz="3200" i="1" spc="-5" dirty="0">
                <a:solidFill>
                  <a:srgbClr val="323031"/>
                </a:solidFill>
                <a:effectLst/>
                <a:latin typeface="Arial" panose="020B0604020202020204" pitchFamily="34" charset="0"/>
                <a:ea typeface="Arial MT"/>
                <a:cs typeface="Arial MT"/>
              </a:rPr>
              <a:t>I know Mom’s not herself. She’s sick and </a:t>
            </a:r>
            <a:r>
              <a:rPr lang="en-US" sz="3200" i="1" dirty="0">
                <a:solidFill>
                  <a:srgbClr val="323031"/>
                </a:solidFill>
                <a:effectLst/>
                <a:latin typeface="Arial" panose="020B0604020202020204" pitchFamily="34" charset="0"/>
                <a:ea typeface="Arial MT"/>
                <a:cs typeface="Arial MT"/>
              </a:rPr>
              <a:t>in pain. I</a:t>
            </a:r>
            <a:r>
              <a:rPr lang="en-US" sz="3200" i="1" spc="-320" dirty="0">
                <a:solidFill>
                  <a:srgbClr val="323031"/>
                </a:solidFill>
                <a:effectLst/>
                <a:latin typeface="Arial" panose="020B0604020202020204" pitchFamily="34" charset="0"/>
                <a:ea typeface="Arial MT"/>
                <a:cs typeface="Arial MT"/>
              </a:rPr>
              <a:t> </a:t>
            </a:r>
            <a:r>
              <a:rPr lang="en-US" sz="3200" i="1" dirty="0">
                <a:solidFill>
                  <a:srgbClr val="323031"/>
                </a:solidFill>
                <a:effectLst/>
                <a:latin typeface="Arial" panose="020B0604020202020204" pitchFamily="34" charset="0"/>
                <a:ea typeface="Arial MT"/>
                <a:cs typeface="Arial MT"/>
              </a:rPr>
              <a:t>shouldn’t let it get to me. But the constant stream of</a:t>
            </a:r>
            <a:r>
              <a:rPr lang="en-US" sz="3200" i="1" spc="5" dirty="0">
                <a:solidFill>
                  <a:srgbClr val="323031"/>
                </a:solidFill>
                <a:effectLst/>
                <a:latin typeface="Arial" panose="020B0604020202020204" pitchFamily="34" charset="0"/>
                <a:ea typeface="Arial MT"/>
                <a:cs typeface="Arial MT"/>
              </a:rPr>
              <a:t> </a:t>
            </a:r>
            <a:r>
              <a:rPr lang="en-US" sz="3200" i="1" dirty="0">
                <a:solidFill>
                  <a:srgbClr val="323031"/>
                </a:solidFill>
                <a:effectLst/>
                <a:latin typeface="Arial" panose="020B0604020202020204" pitchFamily="34" charset="0"/>
                <a:ea typeface="Arial MT"/>
                <a:cs typeface="Arial MT"/>
              </a:rPr>
              <a:t>snide remarks and biting complaints is eating away</a:t>
            </a:r>
            <a:r>
              <a:rPr lang="en-US" sz="3200" i="1" spc="5" dirty="0">
                <a:solidFill>
                  <a:srgbClr val="323031"/>
                </a:solidFill>
                <a:effectLst/>
                <a:latin typeface="Arial" panose="020B0604020202020204" pitchFamily="34" charset="0"/>
                <a:ea typeface="Arial MT"/>
                <a:cs typeface="Arial MT"/>
              </a:rPr>
              <a:t> </a:t>
            </a:r>
            <a:r>
              <a:rPr lang="en-US" sz="3200" i="1" dirty="0">
                <a:solidFill>
                  <a:srgbClr val="323031"/>
                </a:solidFill>
                <a:effectLst/>
                <a:latin typeface="Arial" panose="020B0604020202020204" pitchFamily="34" charset="0"/>
                <a:ea typeface="Arial MT"/>
                <a:cs typeface="Arial MT"/>
              </a:rPr>
              <a:t>at me. It’s barely 7:00 am, and she’s already ripped</a:t>
            </a:r>
            <a:r>
              <a:rPr lang="en-US" sz="3200" i="1" spc="5" dirty="0">
                <a:solidFill>
                  <a:srgbClr val="323031"/>
                </a:solidFill>
                <a:effectLst/>
                <a:latin typeface="Arial" panose="020B0604020202020204" pitchFamily="34" charset="0"/>
                <a:ea typeface="Arial MT"/>
                <a:cs typeface="Arial MT"/>
              </a:rPr>
              <a:t> </a:t>
            </a:r>
            <a:r>
              <a:rPr lang="en-US" sz="3200" i="1" dirty="0">
                <a:solidFill>
                  <a:srgbClr val="323031"/>
                </a:solidFill>
                <a:effectLst/>
                <a:latin typeface="Arial" panose="020B0604020202020204" pitchFamily="34" charset="0"/>
                <a:ea typeface="Arial MT"/>
                <a:cs typeface="Arial MT"/>
              </a:rPr>
              <a:t>me to shreds because I made the eggs </a:t>
            </a:r>
            <a:r>
              <a:rPr lang="en-US" sz="3200" i="1" dirty="0">
                <a:solidFill>
                  <a:srgbClr val="323031"/>
                </a:solidFill>
                <a:latin typeface="Arial" panose="020B0604020202020204" pitchFamily="34" charset="0"/>
              </a:rPr>
              <a:t>too</a:t>
            </a:r>
            <a:r>
              <a:rPr lang="en-US" sz="3200" i="1" dirty="0">
                <a:solidFill>
                  <a:srgbClr val="323031"/>
                </a:solidFill>
                <a:effectLst/>
                <a:latin typeface="Arial" panose="020B0604020202020204" pitchFamily="34" charset="0"/>
                <a:ea typeface="Arial MT"/>
                <a:cs typeface="Arial MT"/>
              </a:rPr>
              <a:t> hard and</a:t>
            </a:r>
            <a:r>
              <a:rPr lang="en-US" sz="3200" i="1" spc="-320" dirty="0">
                <a:solidFill>
                  <a:srgbClr val="323031"/>
                </a:solidFill>
                <a:effectLst/>
                <a:latin typeface="Arial" panose="020B0604020202020204" pitchFamily="34" charset="0"/>
                <a:ea typeface="Arial MT"/>
                <a:cs typeface="Arial MT"/>
              </a:rPr>
              <a:t> </a:t>
            </a:r>
            <a:r>
              <a:rPr lang="en-US" sz="3200" i="1" dirty="0">
                <a:solidFill>
                  <a:srgbClr val="323031"/>
                </a:solidFill>
                <a:latin typeface="Arial" panose="020B0604020202020204" pitchFamily="34" charset="0"/>
              </a:rPr>
              <a:t>forgot</a:t>
            </a:r>
            <a:r>
              <a:rPr lang="en-US" sz="1800" i="1" dirty="0">
                <a:solidFill>
                  <a:srgbClr val="323031"/>
                </a:solidFill>
                <a:effectLst/>
                <a:latin typeface="Arial" panose="020B0604020202020204" pitchFamily="34" charset="0"/>
                <a:ea typeface="Arial MT"/>
                <a:cs typeface="Arial MT"/>
              </a:rPr>
              <a:t> </a:t>
            </a:r>
            <a:r>
              <a:rPr lang="en-US" sz="3200" i="1" dirty="0">
                <a:solidFill>
                  <a:srgbClr val="323031"/>
                </a:solidFill>
                <a:latin typeface="Arial" panose="020B0604020202020204" pitchFamily="34" charset="0"/>
              </a:rPr>
              <a:t>to put a dryer sheet in with the load. “Are you even trying, Yvonne?” she said. “Don’t you care about me at all?! I’m your mother, and I deserve better.”</a:t>
            </a:r>
            <a:endParaRPr lang="en-IN" sz="3200" i="1" dirty="0">
              <a:solidFill>
                <a:srgbClr val="323031"/>
              </a:solidFill>
              <a:latin typeface="Arial" panose="020B0604020202020204" pitchFamily="34" charset="0"/>
            </a:endParaRPr>
          </a:p>
          <a:p>
            <a:pPr>
              <a:spcBef>
                <a:spcPts val="15"/>
              </a:spcBef>
            </a:pPr>
            <a:r>
              <a:rPr lang="en-US" sz="1800" dirty="0">
                <a:effectLst/>
                <a:latin typeface="Arial MT"/>
                <a:ea typeface="Arial MT"/>
                <a:cs typeface="Arial MT"/>
              </a:rPr>
              <a:t> </a:t>
            </a:r>
            <a:endParaRPr lang="en-IN" sz="1800" dirty="0">
              <a:effectLst/>
              <a:latin typeface="Arial MT"/>
              <a:ea typeface="Arial MT"/>
              <a:cs typeface="Arial MT"/>
            </a:endParaRPr>
          </a:p>
          <a:p>
            <a:pPr marL="514350" indent="-285750">
              <a:lnSpc>
                <a:spcPct val="107000"/>
              </a:lnSpc>
              <a:spcAft>
                <a:spcPts val="800"/>
              </a:spcAft>
              <a:buFont typeface="Arial" panose="020B0604020202020204" pitchFamily="34" charset="0"/>
              <a:buChar char="•"/>
            </a:pPr>
            <a:r>
              <a:rPr lang="en-US" sz="3200" i="1" spc="-320" dirty="0">
                <a:solidFill>
                  <a:srgbClr val="323031"/>
                </a:solidFill>
                <a:effectLst/>
                <a:latin typeface="Arial" panose="020B0604020202020204" pitchFamily="34" charset="0"/>
                <a:ea typeface="Arial MT"/>
                <a:cs typeface="Arial MT"/>
              </a:rPr>
              <a:t> </a:t>
            </a:r>
            <a:endParaRPr lang="en-IN" sz="60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Tree>
    <p:extLst>
      <p:ext uri="{BB962C8B-B14F-4D97-AF65-F5344CB8AC3E}">
        <p14:creationId xmlns:p14="http://schemas.microsoft.com/office/powerpoint/2010/main" val="1763669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3"/>
            <a:ext cx="10473179" cy="5901103"/>
          </a:xfrm>
        </p:spPr>
        <p:txBody>
          <a:bodyPr/>
          <a:lstStyle/>
          <a:p>
            <a:pPr marL="228600" indent="0">
              <a:lnSpc>
                <a:spcPct val="107000"/>
              </a:lnSpc>
              <a:spcAft>
                <a:spcPts val="800"/>
              </a:spcAft>
            </a:pPr>
            <a:r>
              <a:rPr kumimoji="0" lang="en-US" altLang="en-US" sz="3200" b="0" i="1" u="none" strike="noStrike" cap="none" normalizeH="0" baseline="0" dirty="0">
                <a:ln>
                  <a:noFill/>
                </a:ln>
                <a:solidFill>
                  <a:srgbClr val="323031"/>
                </a:solidFill>
                <a:effectLst/>
                <a:latin typeface="Arial" panose="020B0604020202020204" pitchFamily="34" charset="0"/>
                <a:ea typeface="Arial MT"/>
                <a:cs typeface="Arial" panose="020B0604020202020204" pitchFamily="34" charset="0"/>
              </a:rPr>
              <a:t>I love her but don’t know how much longer I can take this. Hopefully, things will be easier at the office</a:t>
            </a:r>
            <a:r>
              <a:rPr kumimoji="0" lang="en-US" altLang="en-US" sz="3200" b="0" i="0" u="none" strike="noStrike" cap="none" normalizeH="0" baseline="0" dirty="0">
                <a:ln>
                  <a:noFill/>
                </a:ln>
                <a:solidFill>
                  <a:srgbClr val="323031"/>
                </a:solidFill>
                <a:effectLst/>
                <a:ea typeface="Arial MT"/>
                <a:cs typeface="Arial MT"/>
              </a:rPr>
              <a:t> Yvonne</a:t>
            </a:r>
            <a:r>
              <a:rPr kumimoji="0" lang="en-US" altLang="en-US" sz="3200" b="0" i="0" u="none" strike="noStrike" cap="none" normalizeH="0" baseline="0" dirty="0">
                <a:ln>
                  <a:noFill/>
                </a:ln>
                <a:solidFill>
                  <a:srgbClr val="323031"/>
                </a:solidFill>
                <a:effectLst/>
                <a:latin typeface="Arial" panose="020B0604020202020204" pitchFamily="34" charset="0"/>
                <a:ea typeface="Arial MT"/>
                <a:cs typeface="Arial MT"/>
              </a:rPr>
              <a:t> thinks as she heads out the door.</a:t>
            </a:r>
            <a:r>
              <a:rPr lang="en-US" sz="3200" i="1" spc="-320" dirty="0">
                <a:solidFill>
                  <a:srgbClr val="323031"/>
                </a:solidFill>
                <a:effectLst/>
                <a:latin typeface="Arial" panose="020B0604020202020204" pitchFamily="34" charset="0"/>
                <a:ea typeface="Arial MT"/>
                <a:cs typeface="Arial MT"/>
              </a:rPr>
              <a:t> </a:t>
            </a:r>
            <a:r>
              <a:rPr lang="en-US" sz="3200" i="1" dirty="0">
                <a:solidFill>
                  <a:srgbClr val="323031"/>
                </a:solidFill>
                <a:latin typeface="Arial" panose="020B0604020202020204" pitchFamily="34" charset="0"/>
                <a:cs typeface="Arial" panose="020B0604020202020204" pitchFamily="34" charset="0"/>
              </a:rPr>
              <a:t>The spilled, scorching cup of coffee and extra-long commute don’t help her mood. She arrives just a few minutes before the staff meeting. Instead of being able to put down her things and collect her thoughts, she sees Isabella, their intern, waiting for her.</a:t>
            </a:r>
            <a:endParaRPr lang="en-IN" sz="3200" i="1" dirty="0">
              <a:solidFill>
                <a:srgbClr val="323031"/>
              </a:solidFill>
              <a:latin typeface="Arial" panose="020B0604020202020204" pitchFamily="34" charset="0"/>
              <a:cs typeface="Arial" panose="020B0604020202020204" pitchFamily="34" charset="0"/>
            </a:endParaRPr>
          </a:p>
          <a:p>
            <a:pPr>
              <a:spcBef>
                <a:spcPts val="45"/>
              </a:spcBef>
            </a:pPr>
            <a:r>
              <a:rPr lang="en-US" sz="3200" i="1" dirty="0">
                <a:solidFill>
                  <a:srgbClr val="323031"/>
                </a:solidFill>
                <a:latin typeface="Arial" panose="020B0604020202020204" pitchFamily="34" charset="0"/>
                <a:cs typeface="Arial" panose="020B0604020202020204" pitchFamily="34" charset="0"/>
              </a:rPr>
              <a:t> </a:t>
            </a:r>
            <a:endParaRPr lang="en-IN" sz="3200" i="1" dirty="0">
              <a:solidFill>
                <a:srgbClr val="323031"/>
              </a:solidFill>
              <a:latin typeface="Arial" panose="020B0604020202020204" pitchFamily="34" charset="0"/>
              <a:cs typeface="Arial" panose="020B0604020202020204" pitchFamily="34" charset="0"/>
            </a:endParaRPr>
          </a:p>
          <a:p>
            <a:pPr marL="228600" indent="0">
              <a:lnSpc>
                <a:spcPct val="107000"/>
              </a:lnSpc>
              <a:spcAft>
                <a:spcPts val="800"/>
              </a:spcAft>
            </a:pPr>
            <a:endParaRPr lang="en-IN" sz="60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41934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3"/>
            <a:ext cx="10473179" cy="4756976"/>
          </a:xfrm>
        </p:spPr>
        <p:txBody>
          <a:bodyPr/>
          <a:lstStyle/>
          <a:p>
            <a:pPr marL="228600" indent="0">
              <a:lnSpc>
                <a:spcPct val="107000"/>
              </a:lnSpc>
              <a:spcAft>
                <a:spcPts val="800"/>
              </a:spcAft>
            </a:pPr>
            <a:r>
              <a:rPr lang="en-US" sz="3200" dirty="0"/>
              <a:t>Isabella always manages to look eager to please and terrified at the same time. Some days, Yvonne finds her endearing. Today, she’s just grating.</a:t>
            </a:r>
          </a:p>
          <a:p>
            <a:pPr marL="228600" indent="0">
              <a:lnSpc>
                <a:spcPct val="107000"/>
              </a:lnSpc>
              <a:spcAft>
                <a:spcPts val="800"/>
              </a:spcAft>
            </a:pPr>
            <a:r>
              <a:rPr lang="en-US" sz="3200" dirty="0"/>
              <a:t>“Um, </a:t>
            </a:r>
            <a:r>
              <a:rPr lang="en-US" sz="3200" dirty="0" err="1"/>
              <a:t>Ms</a:t>
            </a:r>
            <a:r>
              <a:rPr lang="en-US" sz="3200" dirty="0"/>
              <a:t> Upton?”</a:t>
            </a:r>
          </a:p>
          <a:p>
            <a:pPr marL="228600" indent="0">
              <a:lnSpc>
                <a:spcPct val="107000"/>
              </a:lnSpc>
              <a:spcAft>
                <a:spcPts val="800"/>
              </a:spcAft>
            </a:pPr>
            <a:r>
              <a:rPr lang="en-US" sz="3200" dirty="0"/>
              <a:t>“Please, it’s Yvonne. Remember?”</a:t>
            </a:r>
          </a:p>
          <a:p>
            <a:pPr marL="228600" indent="0">
              <a:lnSpc>
                <a:spcPct val="107000"/>
              </a:lnSpc>
              <a:spcAft>
                <a:spcPts val="800"/>
              </a:spcAft>
            </a:pPr>
            <a:r>
              <a:rPr lang="en-US" sz="3200" dirty="0"/>
              <a:t>“The thing is, I really wanted to follow up with you about our talk from last week? </a:t>
            </a:r>
            <a:endParaRPr lang="en-IN" sz="3200" dirty="0"/>
          </a:p>
          <a:p>
            <a:pPr marL="228600" indent="0">
              <a:lnSpc>
                <a:spcPct val="107000"/>
              </a:lnSpc>
              <a:spcAft>
                <a:spcPts val="800"/>
              </a:spcAft>
            </a:pPr>
            <a:r>
              <a:rPr lang="en-US" sz="3200" dirty="0"/>
              <a:t> </a:t>
            </a:r>
            <a:endParaRPr lang="en-IN" sz="3200" dirty="0"/>
          </a:p>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08217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10373737"/>
          </a:xfrm>
        </p:spPr>
        <p:txBody>
          <a:bodyPr/>
          <a:lstStyle/>
          <a:p>
            <a:pPr marL="228600" indent="0">
              <a:lnSpc>
                <a:spcPct val="107000"/>
              </a:lnSpc>
              <a:spcAft>
                <a:spcPts val="800"/>
              </a:spcAft>
            </a:pPr>
            <a:r>
              <a:rPr lang="en-US" sz="3200" dirty="0"/>
              <a:t>Um, I was just wondering if you’d talked with Phil about what he said to me? It’s just that I’m having a hard time, you know? Because he was so mean?” Each sentence is spoken as a question. Which they aren’t. “I’m sorry, Isabella, but I don’t have time to discuss this. Phil can be harsh. But you need to learn to let things roll off your back. This isn’t school. Not everyone is going to be nice to you. You shouldn’t take everything he says so personally.”</a:t>
            </a:r>
            <a:endParaRPr lang="en-IN" sz="3200" dirty="0"/>
          </a:p>
          <a:p>
            <a:pPr>
              <a:spcBef>
                <a:spcPts val="40"/>
              </a:spcBef>
            </a:pPr>
            <a:r>
              <a:rPr lang="en-US" sz="3200" dirty="0"/>
              <a:t> </a:t>
            </a:r>
            <a:endParaRPr lang="en-IN" sz="3200" dirty="0"/>
          </a:p>
          <a:p>
            <a:pPr marL="228600" indent="0">
              <a:lnSpc>
                <a:spcPct val="107000"/>
              </a:lnSpc>
              <a:spcAft>
                <a:spcPts val="800"/>
              </a:spcAft>
            </a:pPr>
            <a:endParaRPr lang="en-IN" sz="3200" dirty="0"/>
          </a:p>
          <a:p>
            <a:pPr marL="228600" indent="0">
              <a:lnSpc>
                <a:spcPct val="107000"/>
              </a:lnSpc>
              <a:spcAft>
                <a:spcPts val="800"/>
              </a:spcAft>
            </a:pPr>
            <a:r>
              <a:rPr lang="en-US" sz="3200" dirty="0"/>
              <a:t> </a:t>
            </a:r>
            <a:endParaRPr lang="en-IN" sz="3200" dirty="0"/>
          </a:p>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67572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1293829" y="1740991"/>
            <a:ext cx="9763812" cy="4739759"/>
          </a:xfrm>
          <a:prstGeom prst="rect">
            <a:avLst/>
          </a:prstGeom>
          <a:noFill/>
        </p:spPr>
        <p:txBody>
          <a:bodyPr wrap="square">
            <a:spAutoFit/>
          </a:bodyPr>
          <a:lstStyle/>
          <a:p>
            <a:r>
              <a:rPr lang="en-US" sz="3200" dirty="0">
                <a:solidFill>
                  <a:schemeClr val="dk1"/>
                </a:solidFill>
              </a:rPr>
              <a:t>Isabella is surprised by Yvonne’s sharp tone and words. “Oh, okay, Ms. Upton,” she replies, hurt and crestfallen.</a:t>
            </a:r>
          </a:p>
          <a:p>
            <a:endParaRPr lang="en-US" sz="3200" dirty="0">
              <a:solidFill>
                <a:schemeClr val="dk1"/>
              </a:solidFill>
            </a:endParaRPr>
          </a:p>
          <a:p>
            <a:r>
              <a:rPr lang="en-US" sz="3200" dirty="0">
                <a:solidFill>
                  <a:schemeClr val="dk1"/>
                </a:solidFill>
              </a:rPr>
              <a:t>A few days later, Yvonne’s boss Tim beckons her into his office. “I just got off the phone with HR,” he starts.</a:t>
            </a:r>
          </a:p>
          <a:p>
            <a:endParaRPr lang="en-US" sz="3200" dirty="0">
              <a:solidFill>
                <a:schemeClr val="dk1"/>
              </a:solidFill>
            </a:endParaRPr>
          </a:p>
          <a:p>
            <a:r>
              <a:rPr lang="en-US" sz="3200" dirty="0">
                <a:solidFill>
                  <a:schemeClr val="dk1"/>
                </a:solidFill>
              </a:rPr>
              <a:t>This can’t be good.</a:t>
            </a:r>
          </a:p>
          <a:p>
            <a:endParaRPr lang="en-US" dirty="0"/>
          </a:p>
        </p:txBody>
      </p:sp>
    </p:spTree>
    <p:extLst>
      <p:ext uri="{BB962C8B-B14F-4D97-AF65-F5344CB8AC3E}">
        <p14:creationId xmlns:p14="http://schemas.microsoft.com/office/powerpoint/2010/main" val="3537010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886119" y="1720769"/>
            <a:ext cx="9763812" cy="3754874"/>
          </a:xfrm>
          <a:prstGeom prst="rect">
            <a:avLst/>
          </a:prstGeom>
          <a:noFill/>
        </p:spPr>
        <p:txBody>
          <a:bodyPr wrap="square">
            <a:spAutoFit/>
          </a:bodyPr>
          <a:lstStyle/>
          <a:p>
            <a:r>
              <a:rPr lang="en-US" sz="3200" dirty="0">
                <a:solidFill>
                  <a:schemeClr val="dk1"/>
                </a:solidFill>
              </a:rPr>
              <a:t>Isabella was really upset after meeting with you. Apparently, she’s spoken with you—twice, now—about some abusive comments made by her project supervisor, and you haven’t taken her concerns very seriously. She said you even blamed her for what happened. That your team is ‘toxic,’ and she doesn’t feel comfortable working with Phil or you anymore.</a:t>
            </a:r>
          </a:p>
          <a:p>
            <a:endParaRPr lang="en-US" dirty="0"/>
          </a:p>
        </p:txBody>
      </p:sp>
    </p:spTree>
    <p:extLst>
      <p:ext uri="{BB962C8B-B14F-4D97-AF65-F5344CB8AC3E}">
        <p14:creationId xmlns:p14="http://schemas.microsoft.com/office/powerpoint/2010/main" val="3949581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1046375" y="1720769"/>
            <a:ext cx="9763812" cy="3539430"/>
          </a:xfrm>
          <a:prstGeom prst="rect">
            <a:avLst/>
          </a:prstGeom>
          <a:noFill/>
        </p:spPr>
        <p:txBody>
          <a:bodyPr wrap="square">
            <a:spAutoFit/>
          </a:bodyPr>
          <a:lstStyle/>
          <a:p>
            <a:r>
              <a:rPr lang="en-US" sz="3200" dirty="0">
                <a:solidFill>
                  <a:schemeClr val="dk1"/>
                </a:solidFill>
              </a:rPr>
              <a:t>Yvonne</a:t>
            </a:r>
            <a:r>
              <a:rPr lang="en-US" sz="3200" dirty="0"/>
              <a:t>, </a:t>
            </a:r>
            <a:r>
              <a:rPr lang="en-US" sz="3200" dirty="0">
                <a:solidFill>
                  <a:schemeClr val="dk1"/>
                </a:solidFill>
              </a:rPr>
              <a:t>this</a:t>
            </a:r>
            <a:r>
              <a:rPr lang="en-US" sz="3200" dirty="0"/>
              <a:t> is not acceptable. It’s not how I run my department…”</a:t>
            </a:r>
          </a:p>
          <a:p>
            <a:endParaRPr lang="en-US" sz="3200" dirty="0"/>
          </a:p>
          <a:p>
            <a:r>
              <a:rPr lang="en-US" sz="3200" dirty="0"/>
              <a:t>Sure, why not?! Add it to the list, Yvonne thinks bitterly. Apparently, Mom was right: I mess up everything.</a:t>
            </a:r>
          </a:p>
          <a:p>
            <a:r>
              <a:rPr lang="en-US" sz="3200" dirty="0"/>
              <a:t> </a:t>
            </a:r>
          </a:p>
        </p:txBody>
      </p:sp>
    </p:spTree>
    <p:extLst>
      <p:ext uri="{BB962C8B-B14F-4D97-AF65-F5344CB8AC3E}">
        <p14:creationId xmlns:p14="http://schemas.microsoft.com/office/powerpoint/2010/main" val="1368597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1046375" y="1720769"/>
            <a:ext cx="9763812" cy="2062103"/>
          </a:xfrm>
          <a:prstGeom prst="rect">
            <a:avLst/>
          </a:prstGeom>
          <a:noFill/>
        </p:spPr>
        <p:txBody>
          <a:bodyPr wrap="square">
            <a:spAutoFit/>
          </a:bodyPr>
          <a:lstStyle/>
          <a:p>
            <a:r>
              <a:rPr lang="en-US" sz="3200"/>
              <a:t>◾	Talking the Talk: the suggestions we would make to the characters in the situation.</a:t>
            </a:r>
          </a:p>
          <a:p>
            <a:r>
              <a:rPr lang="en-US" sz="3200"/>
              <a:t>◾	Walking the Walk: the relevance of this situation to us, and the ways we might address the issue.</a:t>
            </a:r>
            <a:endParaRPr lang="en-US" sz="3200" dirty="0"/>
          </a:p>
        </p:txBody>
      </p:sp>
    </p:spTree>
    <p:extLst>
      <p:ext uri="{BB962C8B-B14F-4D97-AF65-F5344CB8AC3E}">
        <p14:creationId xmlns:p14="http://schemas.microsoft.com/office/powerpoint/2010/main" val="485753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1046375" y="1720769"/>
            <a:ext cx="9763812" cy="5016758"/>
          </a:xfrm>
          <a:prstGeom prst="rect">
            <a:avLst/>
          </a:prstGeom>
          <a:noFill/>
        </p:spPr>
        <p:txBody>
          <a:bodyPr wrap="square">
            <a:spAutoFit/>
          </a:bodyPr>
          <a:lstStyle/>
          <a:p>
            <a:r>
              <a:rPr lang="en-US" sz="3200" b="1" dirty="0"/>
              <a:t>Talking the Talk</a:t>
            </a:r>
            <a:r>
              <a:rPr lang="en-US" sz="3200" dirty="0"/>
              <a:t>: the suggestions we would make to the characters in the situation.</a:t>
            </a:r>
          </a:p>
          <a:p>
            <a:r>
              <a:rPr lang="en-US" sz="3200" dirty="0"/>
              <a:t>◾	….</a:t>
            </a:r>
            <a:r>
              <a:rPr lang="en-US" sz="3200" dirty="0">
                <a:solidFill>
                  <a:srgbClr val="0070C0"/>
                </a:solidFill>
              </a:rPr>
              <a:t>Yvonne is going through a difficult time in her personal life. What can she do to lessen the impact on her work? Her team?</a:t>
            </a:r>
          </a:p>
          <a:p>
            <a:r>
              <a:rPr lang="en-US" sz="3200" dirty="0">
                <a:solidFill>
                  <a:srgbClr val="0070C0"/>
                </a:solidFill>
              </a:rPr>
              <a:t>◾	Isabella also makes mistakes. What should she have done differently?</a:t>
            </a:r>
          </a:p>
          <a:p>
            <a:r>
              <a:rPr lang="en-US" sz="3200" dirty="0">
                <a:solidFill>
                  <a:srgbClr val="0070C0"/>
                </a:solidFill>
              </a:rPr>
              <a:t>◾	What should Yvonne do now?</a:t>
            </a:r>
          </a:p>
          <a:p>
            <a:r>
              <a:rPr lang="en-US" sz="3200" dirty="0">
                <a:solidFill>
                  <a:srgbClr val="0070C0"/>
                </a:solidFill>
              </a:rPr>
              <a:t>◾	What do you think of Tim’s approach to the situation?</a:t>
            </a:r>
          </a:p>
        </p:txBody>
      </p:sp>
    </p:spTree>
    <p:extLst>
      <p:ext uri="{BB962C8B-B14F-4D97-AF65-F5344CB8AC3E}">
        <p14:creationId xmlns:p14="http://schemas.microsoft.com/office/powerpoint/2010/main" val="98389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546475" y="422859"/>
            <a:ext cx="6130925"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latin typeface="Constantia"/>
                <a:ea typeface="Constantia"/>
                <a:cs typeface="Constantia"/>
                <a:sym typeface="Constantia"/>
              </a:rPr>
              <a:t>WHY SOFT SKILLS</a:t>
            </a:r>
            <a:endParaRPr/>
          </a:p>
        </p:txBody>
      </p:sp>
      <p:sp>
        <p:nvSpPr>
          <p:cNvPr id="66" name="Google Shape;66;p3"/>
          <p:cNvSpPr txBox="1"/>
          <p:nvPr/>
        </p:nvSpPr>
        <p:spPr>
          <a:xfrm>
            <a:off x="914400" y="1600200"/>
            <a:ext cx="10668000" cy="4392869"/>
          </a:xfrm>
          <a:prstGeom prst="rect">
            <a:avLst/>
          </a:prstGeom>
          <a:noFill/>
          <a:ln>
            <a:noFill/>
          </a:ln>
        </p:spPr>
        <p:txBody>
          <a:bodyPr spcFirstLastPara="1" wrap="square" lIns="0" tIns="67925" rIns="0" bIns="0" anchor="t" anchorCtr="0">
            <a:spAutoFit/>
          </a:bodyPr>
          <a:lstStyle/>
          <a:p>
            <a:pPr marL="12065" marR="0" lvl="0" indent="0" algn="l" rtl="0">
              <a:spcBef>
                <a:spcPts val="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Soft skills are required by an individual not only to  enter into the workplace but also to sustain oneself in the workplace as they help in:</a:t>
            </a:r>
            <a:endParaRPr sz="3200" b="0" i="0" u="none" strike="noStrike" cap="none" dirty="0">
              <a:solidFill>
                <a:schemeClr val="dk1"/>
              </a:solidFill>
              <a:latin typeface="Times New Roman"/>
              <a:ea typeface="Times New Roman"/>
              <a:cs typeface="Times New Roman"/>
              <a:sym typeface="Times New Roman"/>
            </a:endParaRPr>
          </a:p>
          <a:p>
            <a:pPr marL="527685" marR="0" lvl="0" indent="-515619" algn="l" rtl="0">
              <a:lnSpc>
                <a:spcPct val="100000"/>
              </a:lnSpc>
              <a:spcBef>
                <a:spcPts val="555"/>
              </a:spcBef>
              <a:spcAft>
                <a:spcPts val="0"/>
              </a:spcAft>
              <a:buClr>
                <a:schemeClr val="dk1"/>
              </a:buClr>
              <a:buSzPts val="3200"/>
              <a:buFont typeface="Noto Sans Symbols"/>
              <a:buChar char="⮚"/>
            </a:pPr>
            <a:r>
              <a:rPr lang="en-US" sz="3200" b="0" i="0" u="none" strike="noStrike" cap="none" dirty="0">
                <a:solidFill>
                  <a:schemeClr val="dk1"/>
                </a:solidFill>
                <a:latin typeface="Times New Roman"/>
                <a:ea typeface="Times New Roman"/>
                <a:cs typeface="Times New Roman"/>
                <a:sym typeface="Times New Roman"/>
              </a:rPr>
              <a:t>Taking a proper decision</a:t>
            </a:r>
            <a:endParaRPr dirty="0"/>
          </a:p>
          <a:p>
            <a:pPr marL="527685" marR="0" lvl="0" indent="-515619" algn="l" rtl="0">
              <a:lnSpc>
                <a:spcPct val="100000"/>
              </a:lnSpc>
              <a:spcBef>
                <a:spcPts val="610"/>
              </a:spcBef>
              <a:spcAft>
                <a:spcPts val="0"/>
              </a:spcAft>
              <a:buClr>
                <a:schemeClr val="dk1"/>
              </a:buClr>
              <a:buSzPts val="3200"/>
              <a:buFont typeface="Noto Sans Symbols"/>
              <a:buChar char="⮚"/>
            </a:pPr>
            <a:r>
              <a:rPr lang="en-US" sz="3200" b="0" i="0" u="none" strike="noStrike" cap="none" dirty="0">
                <a:solidFill>
                  <a:schemeClr val="dk1"/>
                </a:solidFill>
                <a:latin typeface="Times New Roman"/>
                <a:ea typeface="Times New Roman"/>
                <a:cs typeface="Times New Roman"/>
                <a:sym typeface="Times New Roman"/>
              </a:rPr>
              <a:t>Handling interpersonal relationships</a:t>
            </a:r>
            <a:endParaRPr dirty="0"/>
          </a:p>
          <a:p>
            <a:pPr marL="527685" marR="0" lvl="0" indent="-515619" algn="l" rtl="0">
              <a:lnSpc>
                <a:spcPct val="100000"/>
              </a:lnSpc>
              <a:spcBef>
                <a:spcPts val="625"/>
              </a:spcBef>
              <a:spcAft>
                <a:spcPts val="0"/>
              </a:spcAft>
              <a:buClr>
                <a:schemeClr val="dk1"/>
              </a:buClr>
              <a:buSzPts val="3200"/>
              <a:buFont typeface="Noto Sans Symbols"/>
              <a:buChar char="⮚"/>
            </a:pPr>
            <a:r>
              <a:rPr lang="en-US" sz="3200" b="0" i="0" u="none" strike="noStrike" cap="none" dirty="0">
                <a:solidFill>
                  <a:schemeClr val="dk1"/>
                </a:solidFill>
                <a:latin typeface="Times New Roman"/>
                <a:ea typeface="Times New Roman"/>
                <a:cs typeface="Times New Roman"/>
                <a:sym typeface="Times New Roman"/>
              </a:rPr>
              <a:t>Communicating with others properly and effectively</a:t>
            </a:r>
            <a:endParaRPr sz="3200" b="0" i="0" u="none" strike="noStrike" cap="none" dirty="0">
              <a:solidFill>
                <a:schemeClr val="dk1"/>
              </a:solidFill>
              <a:latin typeface="Times New Roman"/>
              <a:ea typeface="Times New Roman"/>
              <a:cs typeface="Times New Roman"/>
              <a:sym typeface="Times New Roman"/>
            </a:endParaRPr>
          </a:p>
          <a:p>
            <a:pPr marL="527685" marR="0" lvl="0" indent="-515619" algn="l" rtl="0">
              <a:lnSpc>
                <a:spcPct val="100000"/>
              </a:lnSpc>
              <a:spcBef>
                <a:spcPts val="615"/>
              </a:spcBef>
              <a:spcAft>
                <a:spcPts val="0"/>
              </a:spcAft>
              <a:buClr>
                <a:schemeClr val="dk1"/>
              </a:buClr>
              <a:buSzPts val="3200"/>
              <a:buFont typeface="Noto Sans Symbols"/>
              <a:buChar char="⮚"/>
            </a:pPr>
            <a:r>
              <a:rPr lang="en-US" sz="3200" b="0" i="0" u="none" strike="noStrike" cap="none" dirty="0">
                <a:solidFill>
                  <a:schemeClr val="dk1"/>
                </a:solidFill>
                <a:latin typeface="Times New Roman"/>
                <a:ea typeface="Times New Roman"/>
                <a:cs typeface="Times New Roman"/>
                <a:sym typeface="Times New Roman"/>
              </a:rPr>
              <a:t>Gaining Professional development</a:t>
            </a:r>
            <a:endParaRPr sz="3200" b="0" i="0" u="none" strike="noStrike" cap="none" dirty="0">
              <a:solidFill>
                <a:schemeClr val="dk1"/>
              </a:solidFill>
              <a:latin typeface="Times New Roman"/>
              <a:ea typeface="Times New Roman"/>
              <a:cs typeface="Times New Roman"/>
              <a:sym typeface="Times New Roman"/>
            </a:endParaRPr>
          </a:p>
          <a:p>
            <a:pPr marL="527685" marR="0" lvl="0" indent="-515619" algn="l" rtl="0">
              <a:lnSpc>
                <a:spcPct val="100000"/>
              </a:lnSpc>
              <a:spcBef>
                <a:spcPts val="615"/>
              </a:spcBef>
              <a:spcAft>
                <a:spcPts val="0"/>
              </a:spcAft>
              <a:buClr>
                <a:schemeClr val="dk1"/>
              </a:buClr>
              <a:buSzPts val="3200"/>
              <a:buFont typeface="Noto Sans Symbols"/>
              <a:buChar char="⮚"/>
            </a:pPr>
            <a:r>
              <a:rPr lang="en-US" sz="3200" b="0" i="0" u="none" strike="noStrike" cap="none" dirty="0">
                <a:solidFill>
                  <a:schemeClr val="dk1"/>
                </a:solidFill>
                <a:latin typeface="Times New Roman"/>
                <a:ea typeface="Times New Roman"/>
                <a:cs typeface="Times New Roman"/>
                <a:sym typeface="Times New Roman"/>
              </a:rPr>
              <a:t>Having a good impact or impression on others</a:t>
            </a:r>
            <a:endParaRPr dirty="0"/>
          </a:p>
        </p:txBody>
      </p:sp>
      <p:sp>
        <p:nvSpPr>
          <p:cNvPr id="68" name="Google Shape;68;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a:t>
            </a:fld>
            <a:endParaRPr/>
          </a:p>
        </p:txBody>
      </p:sp>
      <p:pic>
        <p:nvPicPr>
          <p:cNvPr id="69" name="Google Shape;69;p3"/>
          <p:cNvPicPr preferRelativeResize="0"/>
          <p:nvPr/>
        </p:nvPicPr>
        <p:blipFill rotWithShape="1">
          <a:blip r:embed="rId3">
            <a:alphaModFix/>
          </a:blip>
          <a:srcRect/>
          <a:stretch/>
        </p:blipFill>
        <p:spPr>
          <a:xfrm>
            <a:off x="0" y="0"/>
            <a:ext cx="1600200" cy="1407999"/>
          </a:xfrm>
          <a:prstGeom prst="rect">
            <a:avLst/>
          </a:prstGeom>
          <a:noFill/>
          <a:ln>
            <a:noFill/>
          </a:ln>
        </p:spPr>
      </p:pic>
    </p:spTree>
    <p:extLst>
      <p:ext uri="{BB962C8B-B14F-4D97-AF65-F5344CB8AC3E}">
        <p14:creationId xmlns:p14="http://schemas.microsoft.com/office/powerpoint/2010/main" val="109595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1046375" y="1720769"/>
            <a:ext cx="9763812" cy="4524315"/>
          </a:xfrm>
          <a:prstGeom prst="rect">
            <a:avLst/>
          </a:prstGeom>
          <a:noFill/>
        </p:spPr>
        <p:txBody>
          <a:bodyPr wrap="square">
            <a:spAutoFit/>
          </a:bodyPr>
          <a:lstStyle/>
          <a:p>
            <a:r>
              <a:rPr lang="en-US" sz="3200" b="1" dirty="0">
                <a:solidFill>
                  <a:schemeClr val="tx1"/>
                </a:solidFill>
              </a:rPr>
              <a:t>Walking the Walk</a:t>
            </a:r>
            <a:r>
              <a:rPr lang="en-US" sz="3200" dirty="0">
                <a:solidFill>
                  <a:srgbClr val="0070C0"/>
                </a:solidFill>
              </a:rPr>
              <a:t>: </a:t>
            </a:r>
            <a:r>
              <a:rPr lang="en-US" sz="3200" dirty="0">
                <a:solidFill>
                  <a:schemeClr val="tx1"/>
                </a:solidFill>
              </a:rPr>
              <a:t>the relevance of this situation to us, and the ways we might address the issue.</a:t>
            </a:r>
          </a:p>
          <a:p>
            <a:r>
              <a:rPr lang="en-US" sz="3200" dirty="0">
                <a:solidFill>
                  <a:srgbClr val="0070C0"/>
                </a:solidFill>
              </a:rPr>
              <a:t>1.	How likely is something like this for our E&amp;C team?</a:t>
            </a:r>
          </a:p>
          <a:p>
            <a:r>
              <a:rPr lang="en-US" sz="3200" dirty="0">
                <a:solidFill>
                  <a:srgbClr val="0070C0"/>
                </a:solidFill>
              </a:rPr>
              <a:t>Yvonne is going through a painful time in her life, and it makes her less focused and patient at work. How much should a person be expected to leave</a:t>
            </a:r>
          </a:p>
          <a:p>
            <a:r>
              <a:rPr lang="en-US" sz="3200" dirty="0">
                <a:solidFill>
                  <a:srgbClr val="0070C0"/>
                </a:solidFill>
              </a:rPr>
              <a:t>their personal life—and challenges—at the door?</a:t>
            </a:r>
          </a:p>
          <a:p>
            <a:endParaRPr lang="en-US" sz="3200" dirty="0">
              <a:solidFill>
                <a:srgbClr val="0070C0"/>
              </a:solidFill>
            </a:endParaRPr>
          </a:p>
        </p:txBody>
      </p:sp>
    </p:spTree>
    <p:extLst>
      <p:ext uri="{BB962C8B-B14F-4D97-AF65-F5344CB8AC3E}">
        <p14:creationId xmlns:p14="http://schemas.microsoft.com/office/powerpoint/2010/main" val="1803786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F1AF-91A9-8AAB-6561-77C40EAB5887}"/>
              </a:ext>
            </a:extLst>
          </p:cNvPr>
          <p:cNvSpPr>
            <a:spLocks noGrp="1"/>
          </p:cNvSpPr>
          <p:nvPr>
            <p:ph type="title"/>
          </p:nvPr>
        </p:nvSpPr>
        <p:spPr>
          <a:xfrm>
            <a:off x="2271859" y="517321"/>
            <a:ext cx="8091131" cy="553998"/>
          </a:xfrm>
        </p:spPr>
        <p:txBody>
          <a:bodyPr/>
          <a:lstStyle/>
          <a:p>
            <a:r>
              <a:rPr lang="en-US" sz="3600" b="1" dirty="0">
                <a:solidFill>
                  <a:srgbClr val="373737"/>
                </a:solidFill>
                <a:latin typeface="Inria Serif"/>
              </a:rPr>
              <a:t>Case Study…</a:t>
            </a:r>
            <a:endParaRPr lang="en-IN" sz="3600" dirty="0"/>
          </a:p>
        </p:txBody>
      </p:sp>
      <p:sp>
        <p:nvSpPr>
          <p:cNvPr id="3" name="Text Placeholder 2">
            <a:extLst>
              <a:ext uri="{FF2B5EF4-FFF2-40B4-BE49-F238E27FC236}">
                <a16:creationId xmlns:a16="http://schemas.microsoft.com/office/drawing/2014/main" id="{40CCF774-C282-A03D-D9A3-C179F54C11E0}"/>
              </a:ext>
            </a:extLst>
          </p:cNvPr>
          <p:cNvSpPr>
            <a:spLocks noGrp="1"/>
          </p:cNvSpPr>
          <p:nvPr>
            <p:ph type="body" idx="1"/>
          </p:nvPr>
        </p:nvSpPr>
        <p:spPr>
          <a:xfrm>
            <a:off x="886119" y="1583704"/>
            <a:ext cx="10473179" cy="3777188"/>
          </a:xfrm>
        </p:spPr>
        <p:txBody>
          <a:bodyPr/>
          <a:lstStyle/>
          <a:p>
            <a:pPr marL="228600" indent="0">
              <a:lnSpc>
                <a:spcPct val="107000"/>
              </a:lnSpc>
              <a:spcAft>
                <a:spcPts val="800"/>
              </a:spcAft>
            </a:pPr>
            <a:endParaRPr lang="en-IN"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US" sz="3200" dirty="0"/>
          </a:p>
          <a:p>
            <a:pPr marL="228600" indent="0">
              <a:lnSpc>
                <a:spcPct val="107000"/>
              </a:lnSpc>
              <a:spcAft>
                <a:spcPts val="800"/>
              </a:spcAft>
            </a:pPr>
            <a:endParaRPr lang="en-IN" sz="3200" dirty="0"/>
          </a:p>
          <a:p>
            <a:pPr marL="228600" indent="0">
              <a:lnSpc>
                <a:spcPct val="107000"/>
              </a:lnSpc>
              <a:spcAft>
                <a:spcPts val="800"/>
              </a:spcAft>
            </a:pPr>
            <a:endParaRPr lang="en-IN" sz="3200" dirty="0"/>
          </a:p>
        </p:txBody>
      </p:sp>
      <p:sp>
        <p:nvSpPr>
          <p:cNvPr id="4" name="Slide Number Placeholder 3">
            <a:extLst>
              <a:ext uri="{FF2B5EF4-FFF2-40B4-BE49-F238E27FC236}">
                <a16:creationId xmlns:a16="http://schemas.microsoft.com/office/drawing/2014/main" id="{D9053A7C-9322-DA84-DC84-DED55D21E8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sz="1800" b="0" i="0" u="none" strike="noStrike" cap="none">
              <a:latin typeface="Calibri"/>
              <a:ea typeface="Calibri"/>
              <a:cs typeface="Calibri"/>
              <a:sym typeface="Calibri"/>
            </a:endParaRPr>
          </a:p>
        </p:txBody>
      </p:sp>
      <p:pic>
        <p:nvPicPr>
          <p:cNvPr id="5" name="Google Shape;108;p6">
            <a:extLst>
              <a:ext uri="{FF2B5EF4-FFF2-40B4-BE49-F238E27FC236}">
                <a16:creationId xmlns:a16="http://schemas.microsoft.com/office/drawing/2014/main" id="{27EE05FD-5E1A-EE19-F925-6339416FF33B}"/>
              </a:ext>
            </a:extLst>
          </p:cNvPr>
          <p:cNvPicPr preferRelativeResize="0"/>
          <p:nvPr/>
        </p:nvPicPr>
        <p:blipFill rotWithShape="1">
          <a:blip r:embed="rId3">
            <a:alphaModFix/>
          </a:blip>
          <a:srcRect/>
          <a:stretch/>
        </p:blipFill>
        <p:spPr>
          <a:xfrm>
            <a:off x="35293" y="13321"/>
            <a:ext cx="1603387" cy="1414395"/>
          </a:xfrm>
          <a:prstGeom prst="rect">
            <a:avLst/>
          </a:prstGeom>
          <a:noFill/>
          <a:ln>
            <a:noFill/>
          </a:ln>
        </p:spPr>
      </p:pic>
      <p:sp>
        <p:nvSpPr>
          <p:cNvPr id="11" name="Rectangle 8">
            <a:extLst>
              <a:ext uri="{FF2B5EF4-FFF2-40B4-BE49-F238E27FC236}">
                <a16:creationId xmlns:a16="http://schemas.microsoft.com/office/drawing/2014/main" id="{87F0700F-D54B-40E2-7C50-EE1974D9C1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6AB8F3EB-3196-0033-0798-91C7CA846DD1}"/>
              </a:ext>
            </a:extLst>
          </p:cNvPr>
          <p:cNvSpPr txBox="1"/>
          <p:nvPr/>
        </p:nvSpPr>
        <p:spPr>
          <a:xfrm>
            <a:off x="1046375" y="1720769"/>
            <a:ext cx="9763812" cy="5016758"/>
          </a:xfrm>
          <a:prstGeom prst="rect">
            <a:avLst/>
          </a:prstGeom>
          <a:noFill/>
        </p:spPr>
        <p:txBody>
          <a:bodyPr wrap="square">
            <a:spAutoFit/>
          </a:bodyPr>
          <a:lstStyle/>
          <a:p>
            <a:r>
              <a:rPr lang="en-US" sz="3200" dirty="0">
                <a:solidFill>
                  <a:srgbClr val="0070C0"/>
                </a:solidFill>
              </a:rPr>
              <a:t>3.	What strategies should a professional use to limit personal problems impacting their work and work relationships? What can colleagues do to help?</a:t>
            </a:r>
          </a:p>
          <a:p>
            <a:r>
              <a:rPr lang="en-US" sz="3200" dirty="0">
                <a:solidFill>
                  <a:srgbClr val="0070C0"/>
                </a:solidFill>
              </a:rPr>
              <a:t>4.	Yvonne suggests that Isabella is too thin-skinned. How can a manager help an employee who is particularly sensitive?</a:t>
            </a:r>
          </a:p>
          <a:p>
            <a:r>
              <a:rPr lang="en-US" sz="3200" dirty="0">
                <a:solidFill>
                  <a:srgbClr val="0070C0"/>
                </a:solidFill>
              </a:rPr>
              <a:t>5.	Phil is very blunt. When does a comment become abusive?</a:t>
            </a:r>
          </a:p>
          <a:p>
            <a:endParaRPr lang="en-US" sz="3200" dirty="0">
              <a:solidFill>
                <a:srgbClr val="0070C0"/>
              </a:solidFill>
            </a:endParaRPr>
          </a:p>
          <a:p>
            <a:endParaRPr lang="en-US" sz="3200" dirty="0">
              <a:solidFill>
                <a:srgbClr val="0070C0"/>
              </a:solidFill>
            </a:endParaRPr>
          </a:p>
        </p:txBody>
      </p:sp>
    </p:spTree>
    <p:extLst>
      <p:ext uri="{BB962C8B-B14F-4D97-AF65-F5344CB8AC3E}">
        <p14:creationId xmlns:p14="http://schemas.microsoft.com/office/powerpoint/2010/main" val="3999727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p:nvPr/>
        </p:nvSpPr>
        <p:spPr>
          <a:xfrm>
            <a:off x="1067627" y="452502"/>
            <a:ext cx="5365749" cy="59128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
          <p:cNvSpPr txBox="1"/>
          <p:nvPr/>
        </p:nvSpPr>
        <p:spPr>
          <a:xfrm>
            <a:off x="1461155" y="2984703"/>
            <a:ext cx="2402057" cy="1004372"/>
          </a:xfrm>
          <a:prstGeom prst="rect">
            <a:avLst/>
          </a:prstGeom>
          <a:noFill/>
          <a:ln>
            <a:noFill/>
          </a:ln>
        </p:spPr>
        <p:txBody>
          <a:bodyPr spcFirstLastPara="1" wrap="square" lIns="0" tIns="55875" rIns="0" bIns="0" anchor="t" anchorCtr="0">
            <a:spAutoFit/>
          </a:bodyPr>
          <a:lstStyle/>
          <a:p>
            <a:pPr marL="632460" marR="5080" lvl="0" indent="-620395" algn="l" rtl="0">
              <a:lnSpc>
                <a:spcPct val="109642"/>
              </a:lnSpc>
              <a:spcBef>
                <a:spcPts val="0"/>
              </a:spcBef>
              <a:spcAft>
                <a:spcPts val="0"/>
              </a:spcAft>
              <a:buNone/>
            </a:pPr>
            <a:r>
              <a:rPr lang="en-US" sz="2800" dirty="0">
                <a:solidFill>
                  <a:srgbClr val="FFFFFF"/>
                </a:solidFill>
                <a:latin typeface="Arial"/>
                <a:ea typeface="Arial"/>
                <a:cs typeface="Arial"/>
                <a:sym typeface="Arial"/>
              </a:rPr>
              <a:t>interpersonal  skills</a:t>
            </a:r>
            <a:endParaRPr sz="2800" dirty="0">
              <a:solidFill>
                <a:schemeClr val="dk1"/>
              </a:solidFill>
              <a:latin typeface="Arial"/>
              <a:ea typeface="Arial"/>
              <a:cs typeface="Arial"/>
              <a:sym typeface="Arial"/>
            </a:endParaRPr>
          </a:p>
        </p:txBody>
      </p:sp>
      <p:sp>
        <p:nvSpPr>
          <p:cNvPr id="137" name="Google Shape;137;p8"/>
          <p:cNvSpPr txBox="1"/>
          <p:nvPr/>
        </p:nvSpPr>
        <p:spPr>
          <a:xfrm>
            <a:off x="4131690" y="246710"/>
            <a:ext cx="5365750" cy="22231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600" b="1">
                <a:solidFill>
                  <a:schemeClr val="dk1"/>
                </a:solidFill>
                <a:latin typeface="Arial"/>
                <a:ea typeface="Arial"/>
                <a:cs typeface="Arial"/>
                <a:sym typeface="Arial"/>
              </a:rPr>
              <a:t>Networking</a:t>
            </a:r>
            <a:endParaRPr sz="2600">
              <a:solidFill>
                <a:schemeClr val="dk1"/>
              </a:solidFill>
              <a:latin typeface="Arial"/>
              <a:ea typeface="Arial"/>
              <a:cs typeface="Arial"/>
              <a:sym typeface="Arial"/>
            </a:endParaRPr>
          </a:p>
          <a:p>
            <a:pPr marL="1598930" marR="0" lvl="0" indent="0" algn="l" rtl="0">
              <a:lnSpc>
                <a:spcPct val="100000"/>
              </a:lnSpc>
              <a:spcBef>
                <a:spcPts val="1895"/>
              </a:spcBef>
              <a:spcAft>
                <a:spcPts val="0"/>
              </a:spcAft>
              <a:buNone/>
            </a:pPr>
            <a:r>
              <a:rPr lang="en-US" sz="2600" b="1">
                <a:solidFill>
                  <a:schemeClr val="dk1"/>
                </a:solidFill>
                <a:latin typeface="Arial"/>
                <a:ea typeface="Arial"/>
                <a:cs typeface="Arial"/>
                <a:sym typeface="Arial"/>
              </a:rPr>
              <a:t>Interpersonal Relationships</a:t>
            </a:r>
            <a:endParaRPr sz="2600">
              <a:solidFill>
                <a:schemeClr val="dk1"/>
              </a:solidFill>
              <a:latin typeface="Arial"/>
              <a:ea typeface="Arial"/>
              <a:cs typeface="Arial"/>
              <a:sym typeface="Arial"/>
            </a:endParaRPr>
          </a:p>
          <a:p>
            <a:pPr marL="0" marR="0" lvl="0" indent="0" algn="l" rtl="0">
              <a:lnSpc>
                <a:spcPct val="100000"/>
              </a:lnSpc>
              <a:spcBef>
                <a:spcPts val="15"/>
              </a:spcBef>
              <a:spcAft>
                <a:spcPts val="0"/>
              </a:spcAft>
              <a:buNone/>
            </a:pPr>
            <a:endParaRPr sz="2850">
              <a:solidFill>
                <a:schemeClr val="dk1"/>
              </a:solidFill>
              <a:latin typeface="Arial"/>
              <a:ea typeface="Arial"/>
              <a:cs typeface="Arial"/>
              <a:sym typeface="Arial"/>
            </a:endParaRPr>
          </a:p>
          <a:p>
            <a:pPr marL="2147570" marR="318135" lvl="0" indent="0" algn="l" rtl="0">
              <a:lnSpc>
                <a:spcPct val="110000"/>
              </a:lnSpc>
              <a:spcBef>
                <a:spcPts val="0"/>
              </a:spcBef>
              <a:spcAft>
                <a:spcPts val="0"/>
              </a:spcAft>
              <a:buNone/>
            </a:pPr>
            <a:r>
              <a:rPr lang="en-US" sz="2600" b="1">
                <a:solidFill>
                  <a:schemeClr val="dk1"/>
                </a:solidFill>
                <a:latin typeface="Arial"/>
                <a:ea typeface="Arial"/>
                <a:cs typeface="Arial"/>
                <a:sym typeface="Arial"/>
              </a:rPr>
              <a:t>Dealing with Difficult  People</a:t>
            </a:r>
            <a:endParaRPr sz="2600">
              <a:solidFill>
                <a:schemeClr val="dk1"/>
              </a:solidFill>
              <a:latin typeface="Arial"/>
              <a:ea typeface="Arial"/>
              <a:cs typeface="Arial"/>
              <a:sym typeface="Arial"/>
            </a:endParaRPr>
          </a:p>
        </p:txBody>
      </p:sp>
      <p:sp>
        <p:nvSpPr>
          <p:cNvPr id="138" name="Google Shape;138;p8"/>
          <p:cNvSpPr txBox="1"/>
          <p:nvPr/>
        </p:nvSpPr>
        <p:spPr>
          <a:xfrm>
            <a:off x="6469760" y="3149600"/>
            <a:ext cx="2613660" cy="4222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600" b="1">
                <a:solidFill>
                  <a:schemeClr val="dk1"/>
                </a:solidFill>
                <a:latin typeface="Arial"/>
                <a:ea typeface="Arial"/>
                <a:cs typeface="Arial"/>
                <a:sym typeface="Arial"/>
              </a:rPr>
              <a:t>Conflict Resolution</a:t>
            </a:r>
            <a:endParaRPr sz="2600">
              <a:solidFill>
                <a:schemeClr val="dk1"/>
              </a:solidFill>
              <a:latin typeface="Arial"/>
              <a:ea typeface="Arial"/>
              <a:cs typeface="Arial"/>
              <a:sym typeface="Arial"/>
            </a:endParaRPr>
          </a:p>
        </p:txBody>
      </p:sp>
      <p:sp>
        <p:nvSpPr>
          <p:cNvPr id="139" name="Google Shape;139;p8"/>
          <p:cNvSpPr txBox="1"/>
          <p:nvPr/>
        </p:nvSpPr>
        <p:spPr>
          <a:xfrm>
            <a:off x="4687315" y="4381627"/>
            <a:ext cx="3136932" cy="1592580"/>
          </a:xfrm>
          <a:prstGeom prst="rect">
            <a:avLst/>
          </a:prstGeom>
          <a:noFill/>
          <a:ln>
            <a:noFill/>
          </a:ln>
        </p:spPr>
        <p:txBody>
          <a:bodyPr spcFirstLastPara="1" wrap="square" lIns="0" tIns="12050" rIns="0" bIns="0" anchor="t" anchorCtr="0">
            <a:spAutoFit/>
          </a:bodyPr>
          <a:lstStyle/>
          <a:p>
            <a:pPr marL="1416685" marR="5080" lvl="0" indent="0" algn="l" rtl="0">
              <a:lnSpc>
                <a:spcPct val="100000"/>
              </a:lnSpc>
              <a:spcBef>
                <a:spcPts val="0"/>
              </a:spcBef>
              <a:spcAft>
                <a:spcPts val="0"/>
              </a:spcAft>
              <a:buNone/>
            </a:pPr>
            <a:r>
              <a:rPr lang="en-US" sz="2800" b="1" dirty="0">
                <a:solidFill>
                  <a:schemeClr val="dk1"/>
                </a:solidFill>
                <a:latin typeface="Arial"/>
                <a:ea typeface="Arial"/>
                <a:cs typeface="Arial"/>
                <a:sym typeface="Arial"/>
              </a:rPr>
              <a:t>Personal  Branding</a:t>
            </a:r>
            <a:endParaRPr sz="2800" b="1" dirty="0">
              <a:solidFill>
                <a:schemeClr val="dk1"/>
              </a:solidFill>
              <a:latin typeface="Arial"/>
              <a:ea typeface="Arial"/>
              <a:cs typeface="Arial"/>
              <a:sym typeface="Arial"/>
            </a:endParaRPr>
          </a:p>
          <a:p>
            <a:pPr marL="12700" marR="0" lvl="0" indent="0" algn="l" rtl="0">
              <a:lnSpc>
                <a:spcPct val="100000"/>
              </a:lnSpc>
              <a:spcBef>
                <a:spcPts val="2260"/>
              </a:spcBef>
              <a:spcAft>
                <a:spcPts val="0"/>
              </a:spcAft>
              <a:buNone/>
            </a:pPr>
            <a:r>
              <a:rPr lang="en-US" sz="2800" b="1" dirty="0">
                <a:solidFill>
                  <a:schemeClr val="dk1"/>
                </a:solidFill>
                <a:latin typeface="Arial"/>
                <a:ea typeface="Arial"/>
                <a:cs typeface="Arial"/>
                <a:sym typeface="Arial"/>
              </a:rPr>
              <a:t>      Office politics</a:t>
            </a:r>
            <a:endParaRPr sz="2800" dirty="0">
              <a:solidFill>
                <a:schemeClr val="dk1"/>
              </a:solidFill>
              <a:latin typeface="Arial"/>
              <a:ea typeface="Arial"/>
              <a:cs typeface="Arial"/>
              <a:sym typeface="Arial"/>
            </a:endParaRPr>
          </a:p>
        </p:txBody>
      </p:sp>
      <p:sp>
        <p:nvSpPr>
          <p:cNvPr id="140" name="Google Shape;140;p8"/>
          <p:cNvSpPr/>
          <p:nvPr/>
        </p:nvSpPr>
        <p:spPr>
          <a:xfrm>
            <a:off x="8253983" y="4413502"/>
            <a:ext cx="3938016" cy="242925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8"/>
          <p:cNvSpPr/>
          <p:nvPr/>
        </p:nvSpPr>
        <p:spPr>
          <a:xfrm>
            <a:off x="3182112" y="1219199"/>
            <a:ext cx="2187575" cy="4125595"/>
          </a:xfrm>
          <a:custGeom>
            <a:avLst/>
            <a:gdLst/>
            <a:ahLst/>
            <a:cxnLst/>
            <a:rect l="l" t="t" r="r" b="b"/>
            <a:pathLst>
              <a:path w="2187575" h="4125595" extrusionOk="0">
                <a:moveTo>
                  <a:pt x="250063" y="83820"/>
                </a:moveTo>
                <a:lnTo>
                  <a:pt x="245541" y="59182"/>
                </a:lnTo>
                <a:lnTo>
                  <a:pt x="234696" y="0"/>
                </a:lnTo>
                <a:lnTo>
                  <a:pt x="176911" y="62611"/>
                </a:lnTo>
                <a:lnTo>
                  <a:pt x="207378" y="71450"/>
                </a:lnTo>
                <a:lnTo>
                  <a:pt x="0" y="785622"/>
                </a:lnTo>
                <a:lnTo>
                  <a:pt x="12192" y="789178"/>
                </a:lnTo>
                <a:lnTo>
                  <a:pt x="219583" y="74993"/>
                </a:lnTo>
                <a:lnTo>
                  <a:pt x="250063" y="83820"/>
                </a:lnTo>
                <a:close/>
              </a:path>
              <a:path w="2187575" h="4125595" extrusionOk="0">
                <a:moveTo>
                  <a:pt x="709930" y="4125341"/>
                </a:moveTo>
                <a:lnTo>
                  <a:pt x="695286" y="4087114"/>
                </a:lnTo>
                <a:lnTo>
                  <a:pt x="679450" y="4045712"/>
                </a:lnTo>
                <a:lnTo>
                  <a:pt x="658012" y="4069156"/>
                </a:lnTo>
                <a:lnTo>
                  <a:pt x="193294" y="3643757"/>
                </a:lnTo>
                <a:lnTo>
                  <a:pt x="184658" y="3653155"/>
                </a:lnTo>
                <a:lnTo>
                  <a:pt x="649401" y="4078579"/>
                </a:lnTo>
                <a:lnTo>
                  <a:pt x="628015" y="4101973"/>
                </a:lnTo>
                <a:lnTo>
                  <a:pt x="709930" y="4125341"/>
                </a:lnTo>
                <a:close/>
              </a:path>
              <a:path w="2187575" h="4125595" extrusionOk="0">
                <a:moveTo>
                  <a:pt x="1212215" y="507492"/>
                </a:moveTo>
                <a:lnTo>
                  <a:pt x="1138809" y="550672"/>
                </a:lnTo>
                <a:lnTo>
                  <a:pt x="1165402" y="567969"/>
                </a:lnTo>
                <a:lnTo>
                  <a:pt x="770382" y="1177163"/>
                </a:lnTo>
                <a:lnTo>
                  <a:pt x="781050" y="1184021"/>
                </a:lnTo>
                <a:lnTo>
                  <a:pt x="1176096" y="574916"/>
                </a:lnTo>
                <a:lnTo>
                  <a:pt x="1202690" y="592201"/>
                </a:lnTo>
                <a:lnTo>
                  <a:pt x="1206614" y="557276"/>
                </a:lnTo>
                <a:lnTo>
                  <a:pt x="1212215" y="507492"/>
                </a:lnTo>
                <a:close/>
              </a:path>
              <a:path w="2187575" h="4125595" extrusionOk="0">
                <a:moveTo>
                  <a:pt x="1667510" y="3400679"/>
                </a:moveTo>
                <a:lnTo>
                  <a:pt x="1653857" y="3387344"/>
                </a:lnTo>
                <a:lnTo>
                  <a:pt x="1606550" y="3341116"/>
                </a:lnTo>
                <a:lnTo>
                  <a:pt x="1596859" y="3371405"/>
                </a:lnTo>
                <a:lnTo>
                  <a:pt x="891921" y="3145536"/>
                </a:lnTo>
                <a:lnTo>
                  <a:pt x="888111" y="3157728"/>
                </a:lnTo>
                <a:lnTo>
                  <a:pt x="1592999" y="3383457"/>
                </a:lnTo>
                <a:lnTo>
                  <a:pt x="1583309" y="3413760"/>
                </a:lnTo>
                <a:lnTo>
                  <a:pt x="1667510" y="3400679"/>
                </a:lnTo>
                <a:close/>
              </a:path>
              <a:path w="2187575" h="4125595" extrusionOk="0">
                <a:moveTo>
                  <a:pt x="1922780" y="1211580"/>
                </a:moveTo>
                <a:lnTo>
                  <a:pt x="1838325" y="1222375"/>
                </a:lnTo>
                <a:lnTo>
                  <a:pt x="1855990" y="1248740"/>
                </a:lnTo>
                <a:lnTo>
                  <a:pt x="1093724" y="1759839"/>
                </a:lnTo>
                <a:lnTo>
                  <a:pt x="1100836" y="1770380"/>
                </a:lnTo>
                <a:lnTo>
                  <a:pt x="1863077" y="1259293"/>
                </a:lnTo>
                <a:lnTo>
                  <a:pt x="1880743" y="1285621"/>
                </a:lnTo>
                <a:lnTo>
                  <a:pt x="1905685" y="1241679"/>
                </a:lnTo>
                <a:lnTo>
                  <a:pt x="1922780" y="1211580"/>
                </a:lnTo>
                <a:close/>
              </a:path>
              <a:path w="2187575" h="4125595" extrusionOk="0">
                <a:moveTo>
                  <a:pt x="2187321" y="2273808"/>
                </a:moveTo>
                <a:lnTo>
                  <a:pt x="2185073" y="2272919"/>
                </a:lnTo>
                <a:lnTo>
                  <a:pt x="2108073" y="2242312"/>
                </a:lnTo>
                <a:lnTo>
                  <a:pt x="2110816" y="2274011"/>
                </a:lnTo>
                <a:lnTo>
                  <a:pt x="1153160" y="2355977"/>
                </a:lnTo>
                <a:lnTo>
                  <a:pt x="1154176" y="2368677"/>
                </a:lnTo>
                <a:lnTo>
                  <a:pt x="2111921" y="2286584"/>
                </a:lnTo>
                <a:lnTo>
                  <a:pt x="2114677" y="2318270"/>
                </a:lnTo>
                <a:lnTo>
                  <a:pt x="2187321" y="2273808"/>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9"/>
          <p:cNvSpPr/>
          <p:nvPr/>
        </p:nvSpPr>
        <p:spPr>
          <a:xfrm>
            <a:off x="740663" y="3432"/>
            <a:ext cx="4932800" cy="63125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9"/>
          <p:cNvSpPr txBox="1"/>
          <p:nvPr/>
        </p:nvSpPr>
        <p:spPr>
          <a:xfrm>
            <a:off x="989814" y="2930779"/>
            <a:ext cx="2156661" cy="635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4000" dirty="0">
                <a:solidFill>
                  <a:srgbClr val="FFFFFF"/>
                </a:solidFill>
                <a:latin typeface="Arial"/>
                <a:ea typeface="Arial"/>
                <a:cs typeface="Arial"/>
                <a:sym typeface="Arial"/>
              </a:rPr>
              <a:t>creativity</a:t>
            </a:r>
            <a:endParaRPr sz="4000" dirty="0">
              <a:solidFill>
                <a:schemeClr val="dk1"/>
              </a:solidFill>
              <a:latin typeface="Arial"/>
              <a:ea typeface="Arial"/>
              <a:cs typeface="Arial"/>
              <a:sym typeface="Arial"/>
            </a:endParaRPr>
          </a:p>
        </p:txBody>
      </p:sp>
      <p:sp>
        <p:nvSpPr>
          <p:cNvPr id="150" name="Google Shape;150;p9"/>
          <p:cNvSpPr txBox="1">
            <a:spLocks noGrp="1"/>
          </p:cNvSpPr>
          <p:nvPr>
            <p:ph type="title"/>
          </p:nvPr>
        </p:nvSpPr>
        <p:spPr>
          <a:xfrm>
            <a:off x="3772027" y="129362"/>
            <a:ext cx="2413635"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800" b="1">
                <a:latin typeface="Arial"/>
                <a:ea typeface="Arial"/>
                <a:cs typeface="Arial"/>
                <a:sym typeface="Arial"/>
              </a:rPr>
              <a:t>Problem Solving</a:t>
            </a:r>
            <a:endParaRPr sz="2800">
              <a:latin typeface="Arial"/>
              <a:ea typeface="Arial"/>
              <a:cs typeface="Arial"/>
              <a:sym typeface="Arial"/>
            </a:endParaRPr>
          </a:p>
        </p:txBody>
      </p:sp>
      <p:sp>
        <p:nvSpPr>
          <p:cNvPr id="151" name="Google Shape;151;p9"/>
          <p:cNvSpPr txBox="1"/>
          <p:nvPr/>
        </p:nvSpPr>
        <p:spPr>
          <a:xfrm>
            <a:off x="4945126" y="763650"/>
            <a:ext cx="2757805" cy="157416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Arial"/>
                <a:ea typeface="Arial"/>
                <a:cs typeface="Arial"/>
                <a:sym typeface="Arial"/>
              </a:rPr>
              <a:t>Innovation</a:t>
            </a:r>
            <a:endParaRPr sz="2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a:solidFill>
                <a:schemeClr val="dk1"/>
              </a:solidFill>
              <a:latin typeface="Arial"/>
              <a:ea typeface="Arial"/>
              <a:cs typeface="Arial"/>
              <a:sym typeface="Arial"/>
            </a:endParaRPr>
          </a:p>
          <a:p>
            <a:pPr marL="815339" marR="0" lvl="0" indent="0" algn="l" rtl="0">
              <a:lnSpc>
                <a:spcPct val="100000"/>
              </a:lnSpc>
              <a:spcBef>
                <a:spcPts val="2060"/>
              </a:spcBef>
              <a:spcAft>
                <a:spcPts val="0"/>
              </a:spcAft>
              <a:buNone/>
            </a:pPr>
            <a:r>
              <a:rPr lang="en-US" sz="2800" b="1">
                <a:solidFill>
                  <a:schemeClr val="dk1"/>
                </a:solidFill>
                <a:latin typeface="Arial"/>
                <a:ea typeface="Arial"/>
                <a:cs typeface="Arial"/>
                <a:sym typeface="Arial"/>
              </a:rPr>
              <a:t>Design Sense</a:t>
            </a:r>
            <a:endParaRPr sz="2800">
              <a:solidFill>
                <a:schemeClr val="dk1"/>
              </a:solidFill>
              <a:latin typeface="Arial"/>
              <a:ea typeface="Arial"/>
              <a:cs typeface="Arial"/>
              <a:sym typeface="Arial"/>
            </a:endParaRPr>
          </a:p>
        </p:txBody>
      </p:sp>
      <p:sp>
        <p:nvSpPr>
          <p:cNvPr id="152" name="Google Shape;152;p9"/>
          <p:cNvSpPr txBox="1"/>
          <p:nvPr/>
        </p:nvSpPr>
        <p:spPr>
          <a:xfrm>
            <a:off x="5780278" y="3393440"/>
            <a:ext cx="2012950"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solidFill>
                  <a:schemeClr val="dk1"/>
                </a:solidFill>
                <a:latin typeface="Arial"/>
                <a:ea typeface="Arial"/>
                <a:cs typeface="Arial"/>
                <a:sym typeface="Arial"/>
              </a:rPr>
              <a:t>Artistic Sense</a:t>
            </a:r>
            <a:endParaRPr sz="2800">
              <a:solidFill>
                <a:schemeClr val="dk1"/>
              </a:solidFill>
              <a:latin typeface="Arial"/>
              <a:ea typeface="Arial"/>
              <a:cs typeface="Arial"/>
              <a:sym typeface="Arial"/>
            </a:endParaRPr>
          </a:p>
        </p:txBody>
      </p:sp>
      <p:sp>
        <p:nvSpPr>
          <p:cNvPr id="153" name="Google Shape;153;p9"/>
          <p:cNvSpPr/>
          <p:nvPr/>
        </p:nvSpPr>
        <p:spPr>
          <a:xfrm>
            <a:off x="8695943" y="1585845"/>
            <a:ext cx="3496055" cy="52721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54" name="Google Shape;154;p9"/>
          <p:cNvGrpSpPr/>
          <p:nvPr/>
        </p:nvGrpSpPr>
        <p:grpSpPr>
          <a:xfrm>
            <a:off x="2558796" y="1085087"/>
            <a:ext cx="2035810" cy="5215383"/>
            <a:chOff x="2558796" y="1085087"/>
            <a:chExt cx="2035810" cy="5215383"/>
          </a:xfrm>
        </p:grpSpPr>
        <p:sp>
          <p:nvSpPr>
            <p:cNvPr id="155" name="Google Shape;155;p9"/>
            <p:cNvSpPr/>
            <p:nvPr/>
          </p:nvSpPr>
          <p:spPr>
            <a:xfrm>
              <a:off x="3130295" y="5379720"/>
              <a:ext cx="1050290" cy="920750"/>
            </a:xfrm>
            <a:custGeom>
              <a:avLst/>
              <a:gdLst/>
              <a:ahLst/>
              <a:cxnLst/>
              <a:rect l="l" t="t" r="r" b="b"/>
              <a:pathLst>
                <a:path w="1050289" h="920750" extrusionOk="0">
                  <a:moveTo>
                    <a:pt x="525018" y="0"/>
                  </a:moveTo>
                  <a:lnTo>
                    <a:pt x="474458" y="2107"/>
                  </a:lnTo>
                  <a:lnTo>
                    <a:pt x="425257" y="8301"/>
                  </a:lnTo>
                  <a:lnTo>
                    <a:pt x="377635" y="18388"/>
                  </a:lnTo>
                  <a:lnTo>
                    <a:pt x="331813" y="32174"/>
                  </a:lnTo>
                  <a:lnTo>
                    <a:pt x="288010" y="49468"/>
                  </a:lnTo>
                  <a:lnTo>
                    <a:pt x="246447" y="70076"/>
                  </a:lnTo>
                  <a:lnTo>
                    <a:pt x="207343" y="93804"/>
                  </a:lnTo>
                  <a:lnTo>
                    <a:pt x="170919" y="120460"/>
                  </a:lnTo>
                  <a:lnTo>
                    <a:pt x="137395" y="149851"/>
                  </a:lnTo>
                  <a:lnTo>
                    <a:pt x="106990" y="181783"/>
                  </a:lnTo>
                  <a:lnTo>
                    <a:pt x="79925" y="216063"/>
                  </a:lnTo>
                  <a:lnTo>
                    <a:pt x="56421" y="252499"/>
                  </a:lnTo>
                  <a:lnTo>
                    <a:pt x="36696" y="290897"/>
                  </a:lnTo>
                  <a:lnTo>
                    <a:pt x="20971" y="331064"/>
                  </a:lnTo>
                  <a:lnTo>
                    <a:pt x="9467" y="372806"/>
                  </a:lnTo>
                  <a:lnTo>
                    <a:pt x="2403" y="415932"/>
                  </a:lnTo>
                  <a:lnTo>
                    <a:pt x="0" y="460247"/>
                  </a:lnTo>
                  <a:lnTo>
                    <a:pt x="2403" y="504573"/>
                  </a:lnTo>
                  <a:lnTo>
                    <a:pt x="9467" y="547706"/>
                  </a:lnTo>
                  <a:lnTo>
                    <a:pt x="20971" y="589454"/>
                  </a:lnTo>
                  <a:lnTo>
                    <a:pt x="36696" y="629624"/>
                  </a:lnTo>
                  <a:lnTo>
                    <a:pt x="56421" y="668024"/>
                  </a:lnTo>
                  <a:lnTo>
                    <a:pt x="79925" y="704460"/>
                  </a:lnTo>
                  <a:lnTo>
                    <a:pt x="106990" y="738739"/>
                  </a:lnTo>
                  <a:lnTo>
                    <a:pt x="137395" y="770669"/>
                  </a:lnTo>
                  <a:lnTo>
                    <a:pt x="170919" y="800057"/>
                  </a:lnTo>
                  <a:lnTo>
                    <a:pt x="207343" y="826710"/>
                  </a:lnTo>
                  <a:lnTo>
                    <a:pt x="246447" y="850434"/>
                  </a:lnTo>
                  <a:lnTo>
                    <a:pt x="288010" y="871038"/>
                  </a:lnTo>
                  <a:lnTo>
                    <a:pt x="331813" y="888329"/>
                  </a:lnTo>
                  <a:lnTo>
                    <a:pt x="377635" y="902112"/>
                  </a:lnTo>
                  <a:lnTo>
                    <a:pt x="425257" y="912197"/>
                  </a:lnTo>
                  <a:lnTo>
                    <a:pt x="474458" y="918389"/>
                  </a:lnTo>
                  <a:lnTo>
                    <a:pt x="525018" y="920495"/>
                  </a:lnTo>
                  <a:lnTo>
                    <a:pt x="575577" y="918389"/>
                  </a:lnTo>
                  <a:lnTo>
                    <a:pt x="624778" y="912197"/>
                  </a:lnTo>
                  <a:lnTo>
                    <a:pt x="672400" y="902112"/>
                  </a:lnTo>
                  <a:lnTo>
                    <a:pt x="718222" y="888329"/>
                  </a:lnTo>
                  <a:lnTo>
                    <a:pt x="762025" y="871038"/>
                  </a:lnTo>
                  <a:lnTo>
                    <a:pt x="803588" y="850434"/>
                  </a:lnTo>
                  <a:lnTo>
                    <a:pt x="842692" y="826710"/>
                  </a:lnTo>
                  <a:lnTo>
                    <a:pt x="879116" y="800057"/>
                  </a:lnTo>
                  <a:lnTo>
                    <a:pt x="912640" y="770669"/>
                  </a:lnTo>
                  <a:lnTo>
                    <a:pt x="943045" y="738739"/>
                  </a:lnTo>
                  <a:lnTo>
                    <a:pt x="970110" y="704460"/>
                  </a:lnTo>
                  <a:lnTo>
                    <a:pt x="993614" y="668024"/>
                  </a:lnTo>
                  <a:lnTo>
                    <a:pt x="1013339" y="629624"/>
                  </a:lnTo>
                  <a:lnTo>
                    <a:pt x="1029064" y="589454"/>
                  </a:lnTo>
                  <a:lnTo>
                    <a:pt x="1040568" y="547706"/>
                  </a:lnTo>
                  <a:lnTo>
                    <a:pt x="1047632" y="504573"/>
                  </a:lnTo>
                  <a:lnTo>
                    <a:pt x="1050036" y="460247"/>
                  </a:lnTo>
                  <a:lnTo>
                    <a:pt x="1047632" y="415932"/>
                  </a:lnTo>
                  <a:lnTo>
                    <a:pt x="1040568" y="372806"/>
                  </a:lnTo>
                  <a:lnTo>
                    <a:pt x="1029064" y="331064"/>
                  </a:lnTo>
                  <a:lnTo>
                    <a:pt x="1013339" y="290897"/>
                  </a:lnTo>
                  <a:lnTo>
                    <a:pt x="993614" y="252499"/>
                  </a:lnTo>
                  <a:lnTo>
                    <a:pt x="970110" y="216063"/>
                  </a:lnTo>
                  <a:lnTo>
                    <a:pt x="943045" y="181783"/>
                  </a:lnTo>
                  <a:lnTo>
                    <a:pt x="912640" y="149851"/>
                  </a:lnTo>
                  <a:lnTo>
                    <a:pt x="879116" y="120460"/>
                  </a:lnTo>
                  <a:lnTo>
                    <a:pt x="842692" y="93804"/>
                  </a:lnTo>
                  <a:lnTo>
                    <a:pt x="803588" y="70076"/>
                  </a:lnTo>
                  <a:lnTo>
                    <a:pt x="762025" y="49468"/>
                  </a:lnTo>
                  <a:lnTo>
                    <a:pt x="718222" y="32174"/>
                  </a:lnTo>
                  <a:lnTo>
                    <a:pt x="672400" y="18388"/>
                  </a:lnTo>
                  <a:lnTo>
                    <a:pt x="624778" y="8301"/>
                  </a:lnTo>
                  <a:lnTo>
                    <a:pt x="575577" y="2107"/>
                  </a:lnTo>
                  <a:lnTo>
                    <a:pt x="525018"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9"/>
            <p:cNvSpPr/>
            <p:nvPr/>
          </p:nvSpPr>
          <p:spPr>
            <a:xfrm>
              <a:off x="3130295" y="5379720"/>
              <a:ext cx="1050290" cy="920750"/>
            </a:xfrm>
            <a:custGeom>
              <a:avLst/>
              <a:gdLst/>
              <a:ahLst/>
              <a:cxnLst/>
              <a:rect l="l" t="t" r="r" b="b"/>
              <a:pathLst>
                <a:path w="1050289" h="920750" extrusionOk="0">
                  <a:moveTo>
                    <a:pt x="0" y="460247"/>
                  </a:moveTo>
                  <a:lnTo>
                    <a:pt x="2403" y="415932"/>
                  </a:lnTo>
                  <a:lnTo>
                    <a:pt x="9467" y="372806"/>
                  </a:lnTo>
                  <a:lnTo>
                    <a:pt x="20971" y="331064"/>
                  </a:lnTo>
                  <a:lnTo>
                    <a:pt x="36696" y="290897"/>
                  </a:lnTo>
                  <a:lnTo>
                    <a:pt x="56421" y="252499"/>
                  </a:lnTo>
                  <a:lnTo>
                    <a:pt x="79925" y="216063"/>
                  </a:lnTo>
                  <a:lnTo>
                    <a:pt x="106990" y="181783"/>
                  </a:lnTo>
                  <a:lnTo>
                    <a:pt x="137395" y="149851"/>
                  </a:lnTo>
                  <a:lnTo>
                    <a:pt x="170919" y="120460"/>
                  </a:lnTo>
                  <a:lnTo>
                    <a:pt x="207343" y="93804"/>
                  </a:lnTo>
                  <a:lnTo>
                    <a:pt x="246447" y="70076"/>
                  </a:lnTo>
                  <a:lnTo>
                    <a:pt x="288010" y="49468"/>
                  </a:lnTo>
                  <a:lnTo>
                    <a:pt x="331813" y="32174"/>
                  </a:lnTo>
                  <a:lnTo>
                    <a:pt x="377635" y="18388"/>
                  </a:lnTo>
                  <a:lnTo>
                    <a:pt x="425257" y="8301"/>
                  </a:lnTo>
                  <a:lnTo>
                    <a:pt x="474458" y="2107"/>
                  </a:lnTo>
                  <a:lnTo>
                    <a:pt x="525018" y="0"/>
                  </a:lnTo>
                  <a:lnTo>
                    <a:pt x="575577" y="2107"/>
                  </a:lnTo>
                  <a:lnTo>
                    <a:pt x="624778" y="8301"/>
                  </a:lnTo>
                  <a:lnTo>
                    <a:pt x="672400" y="18388"/>
                  </a:lnTo>
                  <a:lnTo>
                    <a:pt x="718222" y="32174"/>
                  </a:lnTo>
                  <a:lnTo>
                    <a:pt x="762025" y="49468"/>
                  </a:lnTo>
                  <a:lnTo>
                    <a:pt x="803588" y="70076"/>
                  </a:lnTo>
                  <a:lnTo>
                    <a:pt x="842692" y="93804"/>
                  </a:lnTo>
                  <a:lnTo>
                    <a:pt x="879116" y="120460"/>
                  </a:lnTo>
                  <a:lnTo>
                    <a:pt x="912640" y="149851"/>
                  </a:lnTo>
                  <a:lnTo>
                    <a:pt x="943045" y="181783"/>
                  </a:lnTo>
                  <a:lnTo>
                    <a:pt x="970110" y="216063"/>
                  </a:lnTo>
                  <a:lnTo>
                    <a:pt x="993614" y="252499"/>
                  </a:lnTo>
                  <a:lnTo>
                    <a:pt x="1013339" y="290897"/>
                  </a:lnTo>
                  <a:lnTo>
                    <a:pt x="1029064" y="331064"/>
                  </a:lnTo>
                  <a:lnTo>
                    <a:pt x="1040568" y="372806"/>
                  </a:lnTo>
                  <a:lnTo>
                    <a:pt x="1047632" y="415932"/>
                  </a:lnTo>
                  <a:lnTo>
                    <a:pt x="1050036" y="460247"/>
                  </a:lnTo>
                  <a:lnTo>
                    <a:pt x="1047632" y="504573"/>
                  </a:lnTo>
                  <a:lnTo>
                    <a:pt x="1040568" y="547706"/>
                  </a:lnTo>
                  <a:lnTo>
                    <a:pt x="1029064" y="589454"/>
                  </a:lnTo>
                  <a:lnTo>
                    <a:pt x="1013339" y="629624"/>
                  </a:lnTo>
                  <a:lnTo>
                    <a:pt x="993614" y="668024"/>
                  </a:lnTo>
                  <a:lnTo>
                    <a:pt x="970110" y="704460"/>
                  </a:lnTo>
                  <a:lnTo>
                    <a:pt x="943045" y="738739"/>
                  </a:lnTo>
                  <a:lnTo>
                    <a:pt x="912640" y="770669"/>
                  </a:lnTo>
                  <a:lnTo>
                    <a:pt x="879116" y="800057"/>
                  </a:lnTo>
                  <a:lnTo>
                    <a:pt x="842692" y="826710"/>
                  </a:lnTo>
                  <a:lnTo>
                    <a:pt x="803588" y="850434"/>
                  </a:lnTo>
                  <a:lnTo>
                    <a:pt x="762025" y="871038"/>
                  </a:lnTo>
                  <a:lnTo>
                    <a:pt x="718222" y="888329"/>
                  </a:lnTo>
                  <a:lnTo>
                    <a:pt x="672400" y="902112"/>
                  </a:lnTo>
                  <a:lnTo>
                    <a:pt x="624778" y="912197"/>
                  </a:lnTo>
                  <a:lnTo>
                    <a:pt x="575577" y="918389"/>
                  </a:lnTo>
                  <a:lnTo>
                    <a:pt x="525018" y="920495"/>
                  </a:lnTo>
                  <a:lnTo>
                    <a:pt x="474458" y="918389"/>
                  </a:lnTo>
                  <a:lnTo>
                    <a:pt x="425257" y="912197"/>
                  </a:lnTo>
                  <a:lnTo>
                    <a:pt x="377635" y="902112"/>
                  </a:lnTo>
                  <a:lnTo>
                    <a:pt x="331813" y="888329"/>
                  </a:lnTo>
                  <a:lnTo>
                    <a:pt x="288010" y="871038"/>
                  </a:lnTo>
                  <a:lnTo>
                    <a:pt x="246447" y="850434"/>
                  </a:lnTo>
                  <a:lnTo>
                    <a:pt x="207343" y="826710"/>
                  </a:lnTo>
                  <a:lnTo>
                    <a:pt x="170919" y="800057"/>
                  </a:lnTo>
                  <a:lnTo>
                    <a:pt x="137395" y="770669"/>
                  </a:lnTo>
                  <a:lnTo>
                    <a:pt x="106990" y="738739"/>
                  </a:lnTo>
                  <a:lnTo>
                    <a:pt x="79925" y="704460"/>
                  </a:lnTo>
                  <a:lnTo>
                    <a:pt x="56421" y="668024"/>
                  </a:lnTo>
                  <a:lnTo>
                    <a:pt x="36696" y="629624"/>
                  </a:lnTo>
                  <a:lnTo>
                    <a:pt x="20971" y="589454"/>
                  </a:lnTo>
                  <a:lnTo>
                    <a:pt x="9467" y="547706"/>
                  </a:lnTo>
                  <a:lnTo>
                    <a:pt x="2403" y="504573"/>
                  </a:lnTo>
                  <a:lnTo>
                    <a:pt x="0" y="460247"/>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9"/>
            <p:cNvSpPr/>
            <p:nvPr/>
          </p:nvSpPr>
          <p:spPr>
            <a:xfrm>
              <a:off x="2558796" y="1085087"/>
              <a:ext cx="2035810" cy="4124325"/>
            </a:xfrm>
            <a:custGeom>
              <a:avLst/>
              <a:gdLst/>
              <a:ahLst/>
              <a:cxnLst/>
              <a:rect l="l" t="t" r="r" b="b"/>
              <a:pathLst>
                <a:path w="2035810" h="4124325" extrusionOk="0">
                  <a:moveTo>
                    <a:pt x="250063" y="83820"/>
                  </a:moveTo>
                  <a:lnTo>
                    <a:pt x="245541" y="59182"/>
                  </a:lnTo>
                  <a:lnTo>
                    <a:pt x="234696" y="0"/>
                  </a:lnTo>
                  <a:lnTo>
                    <a:pt x="176911" y="62611"/>
                  </a:lnTo>
                  <a:lnTo>
                    <a:pt x="207378" y="71450"/>
                  </a:lnTo>
                  <a:lnTo>
                    <a:pt x="0" y="785622"/>
                  </a:lnTo>
                  <a:lnTo>
                    <a:pt x="12192" y="789178"/>
                  </a:lnTo>
                  <a:lnTo>
                    <a:pt x="219583" y="74993"/>
                  </a:lnTo>
                  <a:lnTo>
                    <a:pt x="250063" y="83820"/>
                  </a:lnTo>
                  <a:close/>
                </a:path>
                <a:path w="2035810" h="4124325" extrusionOk="0">
                  <a:moveTo>
                    <a:pt x="708406" y="4123817"/>
                  </a:moveTo>
                  <a:lnTo>
                    <a:pt x="693762" y="4085590"/>
                  </a:lnTo>
                  <a:lnTo>
                    <a:pt x="677926" y="4044188"/>
                  </a:lnTo>
                  <a:lnTo>
                    <a:pt x="656488" y="4067632"/>
                  </a:lnTo>
                  <a:lnTo>
                    <a:pt x="191770" y="3642233"/>
                  </a:lnTo>
                  <a:lnTo>
                    <a:pt x="183134" y="3651631"/>
                  </a:lnTo>
                  <a:lnTo>
                    <a:pt x="647877" y="4077055"/>
                  </a:lnTo>
                  <a:lnTo>
                    <a:pt x="626491" y="4100449"/>
                  </a:lnTo>
                  <a:lnTo>
                    <a:pt x="708406" y="4123817"/>
                  </a:lnTo>
                  <a:close/>
                </a:path>
                <a:path w="2035810" h="4124325" extrusionOk="0">
                  <a:moveTo>
                    <a:pt x="1212215" y="507492"/>
                  </a:moveTo>
                  <a:lnTo>
                    <a:pt x="1138809" y="550672"/>
                  </a:lnTo>
                  <a:lnTo>
                    <a:pt x="1165402" y="567969"/>
                  </a:lnTo>
                  <a:lnTo>
                    <a:pt x="770382" y="1177163"/>
                  </a:lnTo>
                  <a:lnTo>
                    <a:pt x="781050" y="1184021"/>
                  </a:lnTo>
                  <a:lnTo>
                    <a:pt x="1176096" y="574916"/>
                  </a:lnTo>
                  <a:lnTo>
                    <a:pt x="1202690" y="592201"/>
                  </a:lnTo>
                  <a:lnTo>
                    <a:pt x="1206614" y="557276"/>
                  </a:lnTo>
                  <a:lnTo>
                    <a:pt x="1212215" y="507492"/>
                  </a:lnTo>
                  <a:close/>
                </a:path>
                <a:path w="2035810" h="4124325" extrusionOk="0">
                  <a:moveTo>
                    <a:pt x="1622806" y="3528695"/>
                  </a:moveTo>
                  <a:lnTo>
                    <a:pt x="1605889" y="3506597"/>
                  </a:lnTo>
                  <a:lnTo>
                    <a:pt x="1570990" y="3461004"/>
                  </a:lnTo>
                  <a:lnTo>
                    <a:pt x="1557108" y="3489591"/>
                  </a:lnTo>
                  <a:lnTo>
                    <a:pt x="819658" y="3130677"/>
                  </a:lnTo>
                  <a:lnTo>
                    <a:pt x="814070" y="3142107"/>
                  </a:lnTo>
                  <a:lnTo>
                    <a:pt x="1551559" y="3501047"/>
                  </a:lnTo>
                  <a:lnTo>
                    <a:pt x="1537716" y="3529584"/>
                  </a:lnTo>
                  <a:lnTo>
                    <a:pt x="1622806" y="3528695"/>
                  </a:lnTo>
                  <a:close/>
                </a:path>
                <a:path w="2035810" h="4124325" extrusionOk="0">
                  <a:moveTo>
                    <a:pt x="1873123" y="1429512"/>
                  </a:moveTo>
                  <a:lnTo>
                    <a:pt x="1788033" y="1424813"/>
                  </a:lnTo>
                  <a:lnTo>
                    <a:pt x="1800593" y="1453870"/>
                  </a:lnTo>
                  <a:lnTo>
                    <a:pt x="1094740" y="1758823"/>
                  </a:lnTo>
                  <a:lnTo>
                    <a:pt x="1099820" y="1770507"/>
                  </a:lnTo>
                  <a:lnTo>
                    <a:pt x="1805660" y="1465567"/>
                  </a:lnTo>
                  <a:lnTo>
                    <a:pt x="1818259" y="1494663"/>
                  </a:lnTo>
                  <a:lnTo>
                    <a:pt x="1856867" y="1448816"/>
                  </a:lnTo>
                  <a:lnTo>
                    <a:pt x="1873123" y="1429512"/>
                  </a:lnTo>
                  <a:close/>
                </a:path>
                <a:path w="2035810" h="4124325" extrusionOk="0">
                  <a:moveTo>
                    <a:pt x="2033549" y="2447048"/>
                  </a:moveTo>
                  <a:lnTo>
                    <a:pt x="1963547" y="2402840"/>
                  </a:lnTo>
                  <a:lnTo>
                    <a:pt x="1960359" y="2434488"/>
                  </a:lnTo>
                  <a:lnTo>
                    <a:pt x="1154303" y="2354326"/>
                  </a:lnTo>
                  <a:lnTo>
                    <a:pt x="1153033" y="2367026"/>
                  </a:lnTo>
                  <a:lnTo>
                    <a:pt x="1959102" y="2447048"/>
                  </a:lnTo>
                  <a:lnTo>
                    <a:pt x="1971916" y="2447048"/>
                  </a:lnTo>
                  <a:lnTo>
                    <a:pt x="2033549" y="2447048"/>
                  </a:lnTo>
                  <a:close/>
                </a:path>
                <a:path w="2035810" h="4124325" extrusionOk="0">
                  <a:moveTo>
                    <a:pt x="2035556" y="2448318"/>
                  </a:moveTo>
                  <a:lnTo>
                    <a:pt x="1971802" y="2448318"/>
                  </a:lnTo>
                  <a:lnTo>
                    <a:pt x="1958975" y="2448318"/>
                  </a:lnTo>
                  <a:lnTo>
                    <a:pt x="1955927" y="2478659"/>
                  </a:lnTo>
                  <a:lnTo>
                    <a:pt x="2035556" y="2448318"/>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9"/>
          <p:cNvSpPr txBox="1"/>
          <p:nvPr/>
        </p:nvSpPr>
        <p:spPr>
          <a:xfrm>
            <a:off x="4260341" y="4823586"/>
            <a:ext cx="3382010" cy="1543685"/>
          </a:xfrm>
          <a:prstGeom prst="rect">
            <a:avLst/>
          </a:prstGeom>
          <a:noFill/>
          <a:ln>
            <a:noFill/>
          </a:ln>
        </p:spPr>
        <p:txBody>
          <a:bodyPr spcFirstLastPara="1" wrap="square" lIns="0" tIns="12050" rIns="0" bIns="0" anchor="t" anchorCtr="0">
            <a:spAutoFit/>
          </a:bodyPr>
          <a:lstStyle/>
          <a:p>
            <a:pPr marL="1003300" marR="0" lvl="0" indent="0" algn="l" rtl="0">
              <a:lnSpc>
                <a:spcPct val="100000"/>
              </a:lnSpc>
              <a:spcBef>
                <a:spcPts val="0"/>
              </a:spcBef>
              <a:spcAft>
                <a:spcPts val="0"/>
              </a:spcAft>
              <a:buNone/>
            </a:pPr>
            <a:r>
              <a:rPr lang="en-US" sz="2800" b="1">
                <a:solidFill>
                  <a:schemeClr val="dk1"/>
                </a:solidFill>
                <a:latin typeface="Arial"/>
                <a:ea typeface="Arial"/>
                <a:cs typeface="Arial"/>
                <a:sym typeface="Arial"/>
              </a:rPr>
              <a:t>Critical Thinking</a:t>
            </a:r>
            <a:endParaRPr sz="2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a:solidFill>
                <a:schemeClr val="dk1"/>
              </a:solidFill>
              <a:latin typeface="Arial"/>
              <a:ea typeface="Arial"/>
              <a:cs typeface="Arial"/>
              <a:sym typeface="Arial"/>
            </a:endParaRPr>
          </a:p>
          <a:p>
            <a:pPr marL="12700" marR="0" lvl="0" indent="0" algn="l" rtl="0">
              <a:lnSpc>
                <a:spcPct val="100000"/>
              </a:lnSpc>
              <a:spcBef>
                <a:spcPts val="1820"/>
              </a:spcBef>
              <a:spcAft>
                <a:spcPts val="0"/>
              </a:spcAft>
              <a:buNone/>
            </a:pPr>
            <a:r>
              <a:rPr lang="en-US" sz="2800" b="1">
                <a:solidFill>
                  <a:schemeClr val="dk1"/>
                </a:solidFill>
                <a:latin typeface="Arial"/>
                <a:ea typeface="Arial"/>
                <a:cs typeface="Arial"/>
                <a:sym typeface="Arial"/>
              </a:rPr>
              <a:t>Troubleshooting</a:t>
            </a:r>
            <a:endParaRPr sz="2800">
              <a:solidFill>
                <a:schemeClr val="dk1"/>
              </a:solidFill>
              <a:latin typeface="Arial"/>
              <a:ea typeface="Arial"/>
              <a:cs typeface="Arial"/>
              <a:sym typeface="Arial"/>
            </a:endParaRPr>
          </a:p>
        </p:txBody>
      </p:sp>
      <p:sp>
        <p:nvSpPr>
          <p:cNvPr id="160" name="Google Shape;160;p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43</a:t>
            </a:fld>
            <a:endParaRPr/>
          </a:p>
        </p:txBody>
      </p:sp>
      <p:pic>
        <p:nvPicPr>
          <p:cNvPr id="161" name="Google Shape;161;p9"/>
          <p:cNvPicPr preferRelativeResize="0"/>
          <p:nvPr/>
        </p:nvPicPr>
        <p:blipFill rotWithShape="1">
          <a:blip r:embed="rId5">
            <a:alphaModFix/>
          </a:blip>
          <a:srcRect/>
          <a:stretch/>
        </p:blipFill>
        <p:spPr>
          <a:xfrm>
            <a:off x="46342" y="0"/>
            <a:ext cx="1603387" cy="1414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p:nvPr/>
        </p:nvSpPr>
        <p:spPr>
          <a:xfrm>
            <a:off x="1055802" y="152779"/>
            <a:ext cx="5544257" cy="61617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0"/>
          <p:cNvSpPr txBox="1"/>
          <p:nvPr/>
        </p:nvSpPr>
        <p:spPr>
          <a:xfrm>
            <a:off x="1462532" y="2664409"/>
            <a:ext cx="2372995" cy="1534646"/>
          </a:xfrm>
          <a:prstGeom prst="rect">
            <a:avLst/>
          </a:prstGeom>
          <a:noFill/>
          <a:ln>
            <a:noFill/>
          </a:ln>
        </p:spPr>
        <p:txBody>
          <a:bodyPr spcFirstLastPara="1" wrap="square" lIns="0" tIns="78100" rIns="0" bIns="0" anchor="t" anchorCtr="0">
            <a:spAutoFit/>
          </a:bodyPr>
          <a:lstStyle/>
          <a:p>
            <a:pPr marL="443865" marR="5080" lvl="0" indent="-431800" algn="l" rtl="0">
              <a:lnSpc>
                <a:spcPct val="110000"/>
              </a:lnSpc>
              <a:spcBef>
                <a:spcPts val="0"/>
              </a:spcBef>
              <a:spcAft>
                <a:spcPts val="0"/>
              </a:spcAft>
              <a:buNone/>
            </a:pPr>
            <a:r>
              <a:rPr lang="en-US" sz="4300" dirty="0">
                <a:solidFill>
                  <a:srgbClr val="FFFFFF"/>
                </a:solidFill>
                <a:latin typeface="Arial"/>
                <a:ea typeface="Arial"/>
                <a:cs typeface="Arial"/>
                <a:sym typeface="Arial"/>
              </a:rPr>
              <a:t>personal  skills</a:t>
            </a:r>
            <a:endParaRPr sz="4300" dirty="0">
              <a:solidFill>
                <a:schemeClr val="dk1"/>
              </a:solidFill>
              <a:latin typeface="Arial"/>
              <a:ea typeface="Arial"/>
              <a:cs typeface="Arial"/>
              <a:sym typeface="Arial"/>
            </a:endParaRPr>
          </a:p>
        </p:txBody>
      </p:sp>
      <p:sp>
        <p:nvSpPr>
          <p:cNvPr id="168" name="Google Shape;168;p10"/>
          <p:cNvSpPr txBox="1"/>
          <p:nvPr/>
        </p:nvSpPr>
        <p:spPr>
          <a:xfrm>
            <a:off x="4342891" y="24813"/>
            <a:ext cx="4637405" cy="2801388"/>
          </a:xfrm>
          <a:prstGeom prst="rect">
            <a:avLst/>
          </a:prstGeom>
          <a:noFill/>
          <a:ln>
            <a:noFill/>
          </a:ln>
        </p:spPr>
        <p:txBody>
          <a:bodyPr spcFirstLastPara="1" wrap="square" lIns="0" tIns="112375" rIns="0" bIns="0" anchor="t" anchorCtr="0">
            <a:spAutoFit/>
          </a:bodyPr>
          <a:lstStyle/>
          <a:p>
            <a:pPr marL="12700" marR="0" lvl="0" indent="0" algn="l" rtl="0">
              <a:lnSpc>
                <a:spcPct val="100000"/>
              </a:lnSpc>
              <a:spcBef>
                <a:spcPts val="0"/>
              </a:spcBef>
              <a:spcAft>
                <a:spcPts val="0"/>
              </a:spcAft>
              <a:buNone/>
            </a:pPr>
            <a:r>
              <a:rPr lang="en-US" sz="2700" b="1" dirty="0">
                <a:solidFill>
                  <a:schemeClr val="dk1"/>
                </a:solidFill>
                <a:latin typeface="Arial"/>
                <a:ea typeface="Arial"/>
                <a:cs typeface="Arial"/>
                <a:sym typeface="Arial"/>
              </a:rPr>
              <a:t>Friendliness</a:t>
            </a:r>
            <a:endParaRPr sz="2700" b="1" dirty="0">
              <a:solidFill>
                <a:schemeClr val="dk1"/>
              </a:solidFill>
              <a:latin typeface="Arial"/>
              <a:ea typeface="Arial"/>
              <a:cs typeface="Arial"/>
              <a:sym typeface="Arial"/>
            </a:endParaRPr>
          </a:p>
          <a:p>
            <a:pPr marL="12700"/>
            <a:r>
              <a:rPr lang="en-US" sz="2700" b="1" dirty="0">
                <a:solidFill>
                  <a:schemeClr val="dk1"/>
                </a:solidFill>
              </a:rPr>
              <a:t>          Work-Life Balance</a:t>
            </a:r>
            <a:endParaRPr sz="2700" b="1" dirty="0">
              <a:solidFill>
                <a:schemeClr val="dk1"/>
              </a:solidFill>
            </a:endParaRPr>
          </a:p>
          <a:p>
            <a:pPr marL="0" marR="0" lvl="0" indent="0" algn="l" rtl="0">
              <a:lnSpc>
                <a:spcPct val="100000"/>
              </a:lnSpc>
              <a:spcBef>
                <a:spcPts val="0"/>
              </a:spcBef>
              <a:spcAft>
                <a:spcPts val="0"/>
              </a:spcAft>
              <a:buNone/>
            </a:pPr>
            <a:endParaRPr sz="27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3300" dirty="0">
              <a:solidFill>
                <a:schemeClr val="dk1"/>
              </a:solidFill>
              <a:latin typeface="Arial"/>
              <a:ea typeface="Arial"/>
              <a:cs typeface="Arial"/>
              <a:sym typeface="Arial"/>
            </a:endParaRPr>
          </a:p>
          <a:p>
            <a:pPr marL="2005964" marR="0" lvl="0" indent="0" algn="l" rtl="0">
              <a:lnSpc>
                <a:spcPct val="100000"/>
              </a:lnSpc>
              <a:spcBef>
                <a:spcPts val="0"/>
              </a:spcBef>
              <a:spcAft>
                <a:spcPts val="0"/>
              </a:spcAft>
              <a:buNone/>
            </a:pPr>
            <a:r>
              <a:rPr lang="en-US" sz="2700" b="1" dirty="0">
                <a:solidFill>
                  <a:schemeClr val="dk1"/>
                </a:solidFill>
                <a:latin typeface="Arial"/>
                <a:ea typeface="Arial"/>
                <a:cs typeface="Arial"/>
                <a:sym typeface="Arial"/>
              </a:rPr>
              <a:t>Time management</a:t>
            </a:r>
            <a:endParaRPr sz="2700" b="1" dirty="0">
              <a:solidFill>
                <a:schemeClr val="dk1"/>
              </a:solidFill>
              <a:latin typeface="Arial"/>
              <a:ea typeface="Arial"/>
              <a:cs typeface="Arial"/>
              <a:sym typeface="Arial"/>
            </a:endParaRPr>
          </a:p>
        </p:txBody>
      </p:sp>
      <p:sp>
        <p:nvSpPr>
          <p:cNvPr id="169" name="Google Shape;169;p10"/>
          <p:cNvSpPr txBox="1"/>
          <p:nvPr/>
        </p:nvSpPr>
        <p:spPr>
          <a:xfrm>
            <a:off x="6677150" y="3275457"/>
            <a:ext cx="2561118" cy="84382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700" b="1" dirty="0">
                <a:solidFill>
                  <a:schemeClr val="dk1"/>
                </a:solidFill>
                <a:latin typeface="Arial"/>
                <a:ea typeface="Arial"/>
                <a:cs typeface="Arial"/>
                <a:sym typeface="Arial"/>
              </a:rPr>
              <a:t>Self Confidence</a:t>
            </a:r>
            <a:endParaRPr sz="2700" b="1" dirty="0">
              <a:solidFill>
                <a:schemeClr val="dk1"/>
              </a:solidFill>
              <a:latin typeface="Arial"/>
              <a:ea typeface="Arial"/>
              <a:cs typeface="Arial"/>
              <a:sym typeface="Arial"/>
            </a:endParaRPr>
          </a:p>
        </p:txBody>
      </p:sp>
      <p:sp>
        <p:nvSpPr>
          <p:cNvPr id="170" name="Google Shape;170;p10"/>
          <p:cNvSpPr/>
          <p:nvPr/>
        </p:nvSpPr>
        <p:spPr>
          <a:xfrm>
            <a:off x="7927670" y="3734180"/>
            <a:ext cx="4264330" cy="31043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1" name="Google Shape;171;p10"/>
          <p:cNvGrpSpPr/>
          <p:nvPr/>
        </p:nvGrpSpPr>
        <p:grpSpPr>
          <a:xfrm>
            <a:off x="3088005" y="1028699"/>
            <a:ext cx="2372995" cy="5279136"/>
            <a:chOff x="3088005" y="1028699"/>
            <a:chExt cx="2372995" cy="5279136"/>
          </a:xfrm>
        </p:grpSpPr>
        <p:sp>
          <p:nvSpPr>
            <p:cNvPr id="172" name="Google Shape;172;p10"/>
            <p:cNvSpPr/>
            <p:nvPr/>
          </p:nvSpPr>
          <p:spPr>
            <a:xfrm>
              <a:off x="3088005" y="1028699"/>
              <a:ext cx="2372995" cy="4257675"/>
            </a:xfrm>
            <a:custGeom>
              <a:avLst/>
              <a:gdLst/>
              <a:ahLst/>
              <a:cxnLst/>
              <a:rect l="l" t="t" r="r" b="b"/>
              <a:pathLst>
                <a:path w="2372995" h="4257675" extrusionOk="0">
                  <a:moveTo>
                    <a:pt x="465709" y="85217"/>
                  </a:moveTo>
                  <a:lnTo>
                    <a:pt x="465201" y="54483"/>
                  </a:lnTo>
                  <a:lnTo>
                    <a:pt x="464312" y="0"/>
                  </a:lnTo>
                  <a:lnTo>
                    <a:pt x="397002" y="52324"/>
                  </a:lnTo>
                  <a:lnTo>
                    <a:pt x="425627" y="66040"/>
                  </a:lnTo>
                  <a:lnTo>
                    <a:pt x="0" y="954786"/>
                  </a:lnTo>
                  <a:lnTo>
                    <a:pt x="11430" y="960247"/>
                  </a:lnTo>
                  <a:lnTo>
                    <a:pt x="437108" y="71526"/>
                  </a:lnTo>
                  <a:lnTo>
                    <a:pt x="465709" y="85217"/>
                  </a:lnTo>
                  <a:close/>
                </a:path>
                <a:path w="2372995" h="4257675" extrusionOk="0">
                  <a:moveTo>
                    <a:pt x="984377" y="4257167"/>
                  </a:moveTo>
                  <a:lnTo>
                    <a:pt x="969454" y="4219702"/>
                  </a:lnTo>
                  <a:lnTo>
                    <a:pt x="952881" y="4178046"/>
                  </a:lnTo>
                  <a:lnTo>
                    <a:pt x="931760" y="4201769"/>
                  </a:lnTo>
                  <a:lnTo>
                    <a:pt x="384810" y="3713861"/>
                  </a:lnTo>
                  <a:lnTo>
                    <a:pt x="376428" y="3723259"/>
                  </a:lnTo>
                  <a:lnTo>
                    <a:pt x="923315" y="4211244"/>
                  </a:lnTo>
                  <a:lnTo>
                    <a:pt x="902208" y="4234942"/>
                  </a:lnTo>
                  <a:lnTo>
                    <a:pt x="984377" y="4257167"/>
                  </a:lnTo>
                  <a:close/>
                </a:path>
                <a:path w="2372995" h="4257675" extrusionOk="0">
                  <a:moveTo>
                    <a:pt x="1507109" y="478536"/>
                  </a:moveTo>
                  <a:lnTo>
                    <a:pt x="1427099" y="507746"/>
                  </a:lnTo>
                  <a:lnTo>
                    <a:pt x="1450149" y="529539"/>
                  </a:lnTo>
                  <a:lnTo>
                    <a:pt x="636651" y="1390650"/>
                  </a:lnTo>
                  <a:lnTo>
                    <a:pt x="645795" y="1399286"/>
                  </a:lnTo>
                  <a:lnTo>
                    <a:pt x="1459407" y="538289"/>
                  </a:lnTo>
                  <a:lnTo>
                    <a:pt x="1482471" y="560070"/>
                  </a:lnTo>
                  <a:lnTo>
                    <a:pt x="1494472" y="520319"/>
                  </a:lnTo>
                  <a:lnTo>
                    <a:pt x="1507109" y="478536"/>
                  </a:lnTo>
                  <a:close/>
                </a:path>
                <a:path w="2372995" h="4257675" extrusionOk="0">
                  <a:moveTo>
                    <a:pt x="1960626" y="3703066"/>
                  </a:moveTo>
                  <a:lnTo>
                    <a:pt x="1943290" y="3677666"/>
                  </a:lnTo>
                  <a:lnTo>
                    <a:pt x="1912620" y="3632708"/>
                  </a:lnTo>
                  <a:lnTo>
                    <a:pt x="1897100" y="3660457"/>
                  </a:lnTo>
                  <a:lnTo>
                    <a:pt x="627507" y="2952496"/>
                  </a:lnTo>
                  <a:lnTo>
                    <a:pt x="621411" y="2963672"/>
                  </a:lnTo>
                  <a:lnTo>
                    <a:pt x="1890915" y="3671519"/>
                  </a:lnTo>
                  <a:lnTo>
                    <a:pt x="1875409" y="3699256"/>
                  </a:lnTo>
                  <a:lnTo>
                    <a:pt x="1960626" y="3703066"/>
                  </a:lnTo>
                  <a:close/>
                </a:path>
                <a:path w="2372995" h="4257675" extrusionOk="0">
                  <a:moveTo>
                    <a:pt x="2091182" y="1536192"/>
                  </a:moveTo>
                  <a:lnTo>
                    <a:pt x="2009267" y="1512824"/>
                  </a:lnTo>
                  <a:lnTo>
                    <a:pt x="2015134" y="1543989"/>
                  </a:lnTo>
                  <a:lnTo>
                    <a:pt x="566928" y="1815084"/>
                  </a:lnTo>
                  <a:lnTo>
                    <a:pt x="569214" y="1827530"/>
                  </a:lnTo>
                  <a:lnTo>
                    <a:pt x="2017483" y="1556435"/>
                  </a:lnTo>
                  <a:lnTo>
                    <a:pt x="2023364" y="1587627"/>
                  </a:lnTo>
                  <a:lnTo>
                    <a:pt x="2083981" y="1541653"/>
                  </a:lnTo>
                  <a:lnTo>
                    <a:pt x="2091182" y="1536192"/>
                  </a:lnTo>
                  <a:close/>
                </a:path>
                <a:path w="2372995" h="4257675" extrusionOk="0">
                  <a:moveTo>
                    <a:pt x="2372741" y="2704846"/>
                  </a:moveTo>
                  <a:lnTo>
                    <a:pt x="2367127" y="2700782"/>
                  </a:lnTo>
                  <a:lnTo>
                    <a:pt x="2303780" y="2654808"/>
                  </a:lnTo>
                  <a:lnTo>
                    <a:pt x="2298585" y="2686151"/>
                  </a:lnTo>
                  <a:lnTo>
                    <a:pt x="625475" y="2410841"/>
                  </a:lnTo>
                  <a:lnTo>
                    <a:pt x="623443" y="2423287"/>
                  </a:lnTo>
                  <a:lnTo>
                    <a:pt x="2296503" y="2698712"/>
                  </a:lnTo>
                  <a:lnTo>
                    <a:pt x="2291334" y="2729992"/>
                  </a:lnTo>
                  <a:lnTo>
                    <a:pt x="2372741" y="2704846"/>
                  </a:lnTo>
                  <a:close/>
                </a:path>
              </a:pathLst>
            </a:custGeom>
            <a:solidFill>
              <a:srgbClr val="5B9B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0"/>
            <p:cNvSpPr/>
            <p:nvPr/>
          </p:nvSpPr>
          <p:spPr>
            <a:xfrm>
              <a:off x="3998975" y="5286755"/>
              <a:ext cx="1027430" cy="1021080"/>
            </a:xfrm>
            <a:custGeom>
              <a:avLst/>
              <a:gdLst/>
              <a:ahLst/>
              <a:cxnLst/>
              <a:rect l="l" t="t" r="r" b="b"/>
              <a:pathLst>
                <a:path w="1027429" h="1021079" extrusionOk="0">
                  <a:moveTo>
                    <a:pt x="513588" y="0"/>
                  </a:moveTo>
                  <a:lnTo>
                    <a:pt x="466849" y="2086"/>
                  </a:lnTo>
                  <a:lnTo>
                    <a:pt x="421284" y="8226"/>
                  </a:lnTo>
                  <a:lnTo>
                    <a:pt x="377075" y="18238"/>
                  </a:lnTo>
                  <a:lnTo>
                    <a:pt x="334403" y="31943"/>
                  </a:lnTo>
                  <a:lnTo>
                    <a:pt x="293449" y="49160"/>
                  </a:lnTo>
                  <a:lnTo>
                    <a:pt x="254395" y="69708"/>
                  </a:lnTo>
                  <a:lnTo>
                    <a:pt x="217422" y="93409"/>
                  </a:lnTo>
                  <a:lnTo>
                    <a:pt x="182712" y="120080"/>
                  </a:lnTo>
                  <a:lnTo>
                    <a:pt x="150447" y="149542"/>
                  </a:lnTo>
                  <a:lnTo>
                    <a:pt x="120807" y="181615"/>
                  </a:lnTo>
                  <a:lnTo>
                    <a:pt x="93975" y="216118"/>
                  </a:lnTo>
                  <a:lnTo>
                    <a:pt x="70132" y="252871"/>
                  </a:lnTo>
                  <a:lnTo>
                    <a:pt x="49459" y="291693"/>
                  </a:lnTo>
                  <a:lnTo>
                    <a:pt x="32137" y="332405"/>
                  </a:lnTo>
                  <a:lnTo>
                    <a:pt x="18349" y="374826"/>
                  </a:lnTo>
                  <a:lnTo>
                    <a:pt x="8276" y="418775"/>
                  </a:lnTo>
                  <a:lnTo>
                    <a:pt x="2099" y="464073"/>
                  </a:lnTo>
                  <a:lnTo>
                    <a:pt x="0" y="510540"/>
                  </a:lnTo>
                  <a:lnTo>
                    <a:pt x="2099" y="557009"/>
                  </a:lnTo>
                  <a:lnTo>
                    <a:pt x="8276" y="602310"/>
                  </a:lnTo>
                  <a:lnTo>
                    <a:pt x="18349" y="646262"/>
                  </a:lnTo>
                  <a:lnTo>
                    <a:pt x="32137" y="688684"/>
                  </a:lnTo>
                  <a:lnTo>
                    <a:pt x="49459" y="729397"/>
                  </a:lnTo>
                  <a:lnTo>
                    <a:pt x="70132" y="768220"/>
                  </a:lnTo>
                  <a:lnTo>
                    <a:pt x="93975" y="804972"/>
                  </a:lnTo>
                  <a:lnTo>
                    <a:pt x="120807" y="839475"/>
                  </a:lnTo>
                  <a:lnTo>
                    <a:pt x="150447" y="871547"/>
                  </a:lnTo>
                  <a:lnTo>
                    <a:pt x="182712" y="901008"/>
                  </a:lnTo>
                  <a:lnTo>
                    <a:pt x="217422" y="927678"/>
                  </a:lnTo>
                  <a:lnTo>
                    <a:pt x="254395" y="951376"/>
                  </a:lnTo>
                  <a:lnTo>
                    <a:pt x="293449" y="971924"/>
                  </a:lnTo>
                  <a:lnTo>
                    <a:pt x="334403" y="989139"/>
                  </a:lnTo>
                  <a:lnTo>
                    <a:pt x="377075" y="1002843"/>
                  </a:lnTo>
                  <a:lnTo>
                    <a:pt x="421284" y="1012854"/>
                  </a:lnTo>
                  <a:lnTo>
                    <a:pt x="466849" y="1018993"/>
                  </a:lnTo>
                  <a:lnTo>
                    <a:pt x="513588" y="1021080"/>
                  </a:lnTo>
                  <a:lnTo>
                    <a:pt x="560326" y="1018993"/>
                  </a:lnTo>
                  <a:lnTo>
                    <a:pt x="605891" y="1012854"/>
                  </a:lnTo>
                  <a:lnTo>
                    <a:pt x="650100" y="1002843"/>
                  </a:lnTo>
                  <a:lnTo>
                    <a:pt x="692772" y="989139"/>
                  </a:lnTo>
                  <a:lnTo>
                    <a:pt x="733726" y="971924"/>
                  </a:lnTo>
                  <a:lnTo>
                    <a:pt x="772780" y="951376"/>
                  </a:lnTo>
                  <a:lnTo>
                    <a:pt x="809753" y="927678"/>
                  </a:lnTo>
                  <a:lnTo>
                    <a:pt x="844463" y="901008"/>
                  </a:lnTo>
                  <a:lnTo>
                    <a:pt x="876728" y="871547"/>
                  </a:lnTo>
                  <a:lnTo>
                    <a:pt x="906368" y="839475"/>
                  </a:lnTo>
                  <a:lnTo>
                    <a:pt x="933200" y="804972"/>
                  </a:lnTo>
                  <a:lnTo>
                    <a:pt x="957043" y="768220"/>
                  </a:lnTo>
                  <a:lnTo>
                    <a:pt x="977716" y="729397"/>
                  </a:lnTo>
                  <a:lnTo>
                    <a:pt x="995038" y="688684"/>
                  </a:lnTo>
                  <a:lnTo>
                    <a:pt x="1008826" y="646262"/>
                  </a:lnTo>
                  <a:lnTo>
                    <a:pt x="1018899" y="602310"/>
                  </a:lnTo>
                  <a:lnTo>
                    <a:pt x="1025076" y="557009"/>
                  </a:lnTo>
                  <a:lnTo>
                    <a:pt x="1027176" y="510540"/>
                  </a:lnTo>
                  <a:lnTo>
                    <a:pt x="1025076" y="464073"/>
                  </a:lnTo>
                  <a:lnTo>
                    <a:pt x="1018899" y="418775"/>
                  </a:lnTo>
                  <a:lnTo>
                    <a:pt x="1008826" y="374826"/>
                  </a:lnTo>
                  <a:lnTo>
                    <a:pt x="995038" y="332405"/>
                  </a:lnTo>
                  <a:lnTo>
                    <a:pt x="977716" y="291693"/>
                  </a:lnTo>
                  <a:lnTo>
                    <a:pt x="957043" y="252871"/>
                  </a:lnTo>
                  <a:lnTo>
                    <a:pt x="933200" y="216118"/>
                  </a:lnTo>
                  <a:lnTo>
                    <a:pt x="906368" y="181615"/>
                  </a:lnTo>
                  <a:lnTo>
                    <a:pt x="876728" y="149542"/>
                  </a:lnTo>
                  <a:lnTo>
                    <a:pt x="844463" y="120080"/>
                  </a:lnTo>
                  <a:lnTo>
                    <a:pt x="809753" y="93409"/>
                  </a:lnTo>
                  <a:lnTo>
                    <a:pt x="772780" y="69708"/>
                  </a:lnTo>
                  <a:lnTo>
                    <a:pt x="733726" y="49160"/>
                  </a:lnTo>
                  <a:lnTo>
                    <a:pt x="692772" y="31943"/>
                  </a:lnTo>
                  <a:lnTo>
                    <a:pt x="650100" y="18238"/>
                  </a:lnTo>
                  <a:lnTo>
                    <a:pt x="605891" y="8226"/>
                  </a:lnTo>
                  <a:lnTo>
                    <a:pt x="560326" y="2086"/>
                  </a:lnTo>
                  <a:lnTo>
                    <a:pt x="513588"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0"/>
            <p:cNvSpPr/>
            <p:nvPr/>
          </p:nvSpPr>
          <p:spPr>
            <a:xfrm>
              <a:off x="3998975" y="5286755"/>
              <a:ext cx="1027430" cy="1021080"/>
            </a:xfrm>
            <a:custGeom>
              <a:avLst/>
              <a:gdLst/>
              <a:ahLst/>
              <a:cxnLst/>
              <a:rect l="l" t="t" r="r" b="b"/>
              <a:pathLst>
                <a:path w="1027429" h="1021079" extrusionOk="0">
                  <a:moveTo>
                    <a:pt x="0" y="510540"/>
                  </a:moveTo>
                  <a:lnTo>
                    <a:pt x="2099" y="464073"/>
                  </a:lnTo>
                  <a:lnTo>
                    <a:pt x="8276" y="418775"/>
                  </a:lnTo>
                  <a:lnTo>
                    <a:pt x="18349" y="374826"/>
                  </a:lnTo>
                  <a:lnTo>
                    <a:pt x="32137" y="332405"/>
                  </a:lnTo>
                  <a:lnTo>
                    <a:pt x="49459" y="291693"/>
                  </a:lnTo>
                  <a:lnTo>
                    <a:pt x="70132" y="252871"/>
                  </a:lnTo>
                  <a:lnTo>
                    <a:pt x="93975" y="216118"/>
                  </a:lnTo>
                  <a:lnTo>
                    <a:pt x="120807" y="181615"/>
                  </a:lnTo>
                  <a:lnTo>
                    <a:pt x="150447" y="149542"/>
                  </a:lnTo>
                  <a:lnTo>
                    <a:pt x="182712" y="120080"/>
                  </a:lnTo>
                  <a:lnTo>
                    <a:pt x="217422" y="93409"/>
                  </a:lnTo>
                  <a:lnTo>
                    <a:pt x="254395" y="69708"/>
                  </a:lnTo>
                  <a:lnTo>
                    <a:pt x="293449" y="49160"/>
                  </a:lnTo>
                  <a:lnTo>
                    <a:pt x="334403" y="31943"/>
                  </a:lnTo>
                  <a:lnTo>
                    <a:pt x="377075" y="18238"/>
                  </a:lnTo>
                  <a:lnTo>
                    <a:pt x="421284" y="8226"/>
                  </a:lnTo>
                  <a:lnTo>
                    <a:pt x="466849" y="2086"/>
                  </a:lnTo>
                  <a:lnTo>
                    <a:pt x="513588" y="0"/>
                  </a:lnTo>
                  <a:lnTo>
                    <a:pt x="560326" y="2086"/>
                  </a:lnTo>
                  <a:lnTo>
                    <a:pt x="605891" y="8226"/>
                  </a:lnTo>
                  <a:lnTo>
                    <a:pt x="650100" y="18238"/>
                  </a:lnTo>
                  <a:lnTo>
                    <a:pt x="692772" y="31943"/>
                  </a:lnTo>
                  <a:lnTo>
                    <a:pt x="733726" y="49160"/>
                  </a:lnTo>
                  <a:lnTo>
                    <a:pt x="772780" y="69708"/>
                  </a:lnTo>
                  <a:lnTo>
                    <a:pt x="809753" y="93409"/>
                  </a:lnTo>
                  <a:lnTo>
                    <a:pt x="844463" y="120080"/>
                  </a:lnTo>
                  <a:lnTo>
                    <a:pt x="876728" y="149542"/>
                  </a:lnTo>
                  <a:lnTo>
                    <a:pt x="906368" y="181615"/>
                  </a:lnTo>
                  <a:lnTo>
                    <a:pt x="933200" y="216118"/>
                  </a:lnTo>
                  <a:lnTo>
                    <a:pt x="957043" y="252871"/>
                  </a:lnTo>
                  <a:lnTo>
                    <a:pt x="977716" y="291693"/>
                  </a:lnTo>
                  <a:lnTo>
                    <a:pt x="995038" y="332405"/>
                  </a:lnTo>
                  <a:lnTo>
                    <a:pt x="1008826" y="374826"/>
                  </a:lnTo>
                  <a:lnTo>
                    <a:pt x="1018899" y="418775"/>
                  </a:lnTo>
                  <a:lnTo>
                    <a:pt x="1025076" y="464073"/>
                  </a:lnTo>
                  <a:lnTo>
                    <a:pt x="1027176" y="510540"/>
                  </a:lnTo>
                  <a:lnTo>
                    <a:pt x="1025076" y="557009"/>
                  </a:lnTo>
                  <a:lnTo>
                    <a:pt x="1018899" y="602310"/>
                  </a:lnTo>
                  <a:lnTo>
                    <a:pt x="1008826" y="646262"/>
                  </a:lnTo>
                  <a:lnTo>
                    <a:pt x="995038" y="688684"/>
                  </a:lnTo>
                  <a:lnTo>
                    <a:pt x="977716" y="729397"/>
                  </a:lnTo>
                  <a:lnTo>
                    <a:pt x="957043" y="768220"/>
                  </a:lnTo>
                  <a:lnTo>
                    <a:pt x="933200" y="804972"/>
                  </a:lnTo>
                  <a:lnTo>
                    <a:pt x="906368" y="839475"/>
                  </a:lnTo>
                  <a:lnTo>
                    <a:pt x="876728" y="871547"/>
                  </a:lnTo>
                  <a:lnTo>
                    <a:pt x="844463" y="901008"/>
                  </a:lnTo>
                  <a:lnTo>
                    <a:pt x="809753" y="927678"/>
                  </a:lnTo>
                  <a:lnTo>
                    <a:pt x="772780" y="951376"/>
                  </a:lnTo>
                  <a:lnTo>
                    <a:pt x="733726" y="971924"/>
                  </a:lnTo>
                  <a:lnTo>
                    <a:pt x="692772" y="989139"/>
                  </a:lnTo>
                  <a:lnTo>
                    <a:pt x="650100" y="1002843"/>
                  </a:lnTo>
                  <a:lnTo>
                    <a:pt x="605891" y="1012854"/>
                  </a:lnTo>
                  <a:lnTo>
                    <a:pt x="560326" y="1018993"/>
                  </a:lnTo>
                  <a:lnTo>
                    <a:pt x="513588" y="1021080"/>
                  </a:lnTo>
                  <a:lnTo>
                    <a:pt x="466849" y="1018993"/>
                  </a:lnTo>
                  <a:lnTo>
                    <a:pt x="421284" y="1012854"/>
                  </a:lnTo>
                  <a:lnTo>
                    <a:pt x="377075" y="1002843"/>
                  </a:lnTo>
                  <a:lnTo>
                    <a:pt x="334403" y="989139"/>
                  </a:lnTo>
                  <a:lnTo>
                    <a:pt x="293449" y="971924"/>
                  </a:lnTo>
                  <a:lnTo>
                    <a:pt x="254395" y="951376"/>
                  </a:lnTo>
                  <a:lnTo>
                    <a:pt x="217422" y="927678"/>
                  </a:lnTo>
                  <a:lnTo>
                    <a:pt x="182712" y="901008"/>
                  </a:lnTo>
                  <a:lnTo>
                    <a:pt x="150447" y="871547"/>
                  </a:lnTo>
                  <a:lnTo>
                    <a:pt x="120807" y="839475"/>
                  </a:lnTo>
                  <a:lnTo>
                    <a:pt x="93975" y="804972"/>
                  </a:lnTo>
                  <a:lnTo>
                    <a:pt x="70132" y="768220"/>
                  </a:lnTo>
                  <a:lnTo>
                    <a:pt x="49459" y="729397"/>
                  </a:lnTo>
                  <a:lnTo>
                    <a:pt x="32137" y="688684"/>
                  </a:lnTo>
                  <a:lnTo>
                    <a:pt x="18349" y="646262"/>
                  </a:lnTo>
                  <a:lnTo>
                    <a:pt x="8276" y="602310"/>
                  </a:lnTo>
                  <a:lnTo>
                    <a:pt x="2099" y="557009"/>
                  </a:lnTo>
                  <a:lnTo>
                    <a:pt x="0" y="510540"/>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5" name="Google Shape;175;p10"/>
          <p:cNvSpPr txBox="1"/>
          <p:nvPr/>
        </p:nvSpPr>
        <p:spPr>
          <a:xfrm>
            <a:off x="5128386" y="4605654"/>
            <a:ext cx="2561118" cy="1828800"/>
          </a:xfrm>
          <a:prstGeom prst="rect">
            <a:avLst/>
          </a:prstGeom>
          <a:noFill/>
          <a:ln>
            <a:noFill/>
          </a:ln>
        </p:spPr>
        <p:txBody>
          <a:bodyPr spcFirstLastPara="1" wrap="square" lIns="0" tIns="12700" rIns="0" bIns="0" anchor="t" anchorCtr="0">
            <a:spAutoFit/>
          </a:bodyPr>
          <a:lstStyle/>
          <a:p>
            <a:pPr marL="1216025" marR="5080" lvl="0" indent="0" algn="l" rtl="0">
              <a:lnSpc>
                <a:spcPct val="100000"/>
              </a:lnSpc>
              <a:spcBef>
                <a:spcPts val="0"/>
              </a:spcBef>
              <a:spcAft>
                <a:spcPts val="0"/>
              </a:spcAft>
              <a:buNone/>
            </a:pPr>
            <a:r>
              <a:rPr lang="en-US" sz="2400" b="1" dirty="0">
                <a:solidFill>
                  <a:schemeClr val="dk1"/>
                </a:solidFill>
                <a:latin typeface="Arial"/>
                <a:ea typeface="Arial"/>
                <a:cs typeface="Arial"/>
                <a:sym typeface="Arial"/>
              </a:rPr>
              <a:t>Taking  Criticism</a:t>
            </a:r>
            <a:endParaRPr b="1" dirty="0"/>
          </a:p>
          <a:p>
            <a:pPr marL="0" marR="0" lvl="0" indent="0" algn="l" rtl="0">
              <a:lnSpc>
                <a:spcPct val="100000"/>
              </a:lnSpc>
              <a:spcBef>
                <a:spcPts val="0"/>
              </a:spcBef>
              <a:spcAft>
                <a:spcPts val="0"/>
              </a:spcAft>
              <a:buNone/>
            </a:pPr>
            <a:endParaRPr sz="2400" b="1" dirty="0">
              <a:solidFill>
                <a:schemeClr val="dk1"/>
              </a:solidFill>
              <a:latin typeface="Arial"/>
              <a:ea typeface="Arial"/>
              <a:cs typeface="Arial"/>
              <a:sym typeface="Arial"/>
            </a:endParaRPr>
          </a:p>
          <a:p>
            <a:pPr marL="12700" marR="0" lvl="0" indent="0" algn="l" rtl="0">
              <a:lnSpc>
                <a:spcPct val="100000"/>
              </a:lnSpc>
              <a:spcBef>
                <a:spcPts val="2150"/>
              </a:spcBef>
              <a:spcAft>
                <a:spcPts val="0"/>
              </a:spcAft>
              <a:buNone/>
            </a:pPr>
            <a:r>
              <a:rPr lang="en-US" sz="2800" b="1" dirty="0">
                <a:solidFill>
                  <a:schemeClr val="dk1"/>
                </a:solidFill>
                <a:latin typeface="Arial"/>
                <a:ea typeface="Arial"/>
                <a:cs typeface="Arial"/>
                <a:sym typeface="Arial"/>
              </a:rPr>
              <a:t>Enthusiasm</a:t>
            </a:r>
            <a:endParaRPr sz="2800" b="1" dirty="0">
              <a:solidFill>
                <a:schemeClr val="dk1"/>
              </a:solidFill>
              <a:latin typeface="Arial"/>
              <a:ea typeface="Arial"/>
              <a:cs typeface="Arial"/>
              <a:sym typeface="Arial"/>
            </a:endParaRPr>
          </a:p>
        </p:txBody>
      </p:sp>
      <p:sp>
        <p:nvSpPr>
          <p:cNvPr id="177" name="Google Shape;177;p1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3124200" y="280082"/>
            <a:ext cx="7086600" cy="58315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latin typeface="Constantia"/>
                <a:ea typeface="Constantia"/>
                <a:cs typeface="Constantia"/>
                <a:sym typeface="Constantia"/>
              </a:rPr>
              <a:t>LEARNING SOFT SKILLS</a:t>
            </a:r>
            <a:endParaRPr sz="3600">
              <a:latin typeface="Constantia"/>
              <a:ea typeface="Constantia"/>
              <a:cs typeface="Constantia"/>
              <a:sym typeface="Constantia"/>
            </a:endParaRPr>
          </a:p>
        </p:txBody>
      </p:sp>
      <p:sp>
        <p:nvSpPr>
          <p:cNvPr id="183" name="Google Shape;183;p11"/>
          <p:cNvSpPr txBox="1"/>
          <p:nvPr/>
        </p:nvSpPr>
        <p:spPr>
          <a:xfrm>
            <a:off x="914400" y="1676399"/>
            <a:ext cx="9956164" cy="4602670"/>
          </a:xfrm>
          <a:prstGeom prst="rect">
            <a:avLst/>
          </a:prstGeom>
          <a:noFill/>
          <a:ln>
            <a:noFill/>
          </a:ln>
        </p:spPr>
        <p:txBody>
          <a:bodyPr spcFirstLastPara="1" wrap="square" lIns="0" tIns="98425" rIns="0" bIns="0" anchor="t" anchorCtr="0">
            <a:spAutoFit/>
          </a:bodyPr>
          <a:lstStyle/>
          <a:p>
            <a:pPr marL="469900" marR="0" lvl="0" indent="-457200" algn="l" rtl="0">
              <a:lnSpc>
                <a:spcPct val="100000"/>
              </a:lnSpc>
              <a:spcBef>
                <a:spcPts val="0"/>
              </a:spcBef>
              <a:spcAft>
                <a:spcPts val="0"/>
              </a:spcAft>
              <a:buClr>
                <a:schemeClr val="dk1"/>
              </a:buClr>
              <a:buSzPts val="2800"/>
              <a:buFont typeface="Noto Sans Symbols"/>
              <a:buChar char="⮚"/>
            </a:pPr>
            <a:r>
              <a:rPr lang="en-US" sz="2800" dirty="0">
                <a:solidFill>
                  <a:schemeClr val="dk1"/>
                </a:solidFill>
                <a:latin typeface="Constantia"/>
                <a:ea typeface="Constantia"/>
                <a:cs typeface="Constantia"/>
                <a:sym typeface="Constantia"/>
              </a:rPr>
              <a:t>The good news is that, like any skill, soft skills can be learned</a:t>
            </a:r>
            <a:endParaRPr sz="2800" dirty="0">
              <a:solidFill>
                <a:schemeClr val="dk1"/>
              </a:solidFill>
              <a:latin typeface="Constantia"/>
              <a:ea typeface="Constantia"/>
              <a:cs typeface="Constantia"/>
              <a:sym typeface="Constantia"/>
            </a:endParaRPr>
          </a:p>
          <a:p>
            <a:pPr marL="469900" marR="5080" lvl="0" indent="-457200" algn="l" rtl="0">
              <a:lnSpc>
                <a:spcPct val="107857"/>
              </a:lnSpc>
              <a:spcBef>
                <a:spcPts val="1055"/>
              </a:spcBef>
              <a:spcAft>
                <a:spcPts val="0"/>
              </a:spcAft>
              <a:buClr>
                <a:schemeClr val="dk1"/>
              </a:buClr>
              <a:buSzPts val="2800"/>
              <a:buFont typeface="Noto Sans Symbols"/>
              <a:buChar char="⮚"/>
            </a:pPr>
            <a:r>
              <a:rPr lang="en-US" sz="2800" dirty="0">
                <a:solidFill>
                  <a:schemeClr val="dk1"/>
                </a:solidFill>
                <a:latin typeface="Constantia"/>
                <a:ea typeface="Constantia"/>
                <a:cs typeface="Constantia"/>
                <a:sym typeface="Constantia"/>
              </a:rPr>
              <a:t>Boosting your soft skills not only gives you a leg up on a new job or  promotion, but these skills also have obvious applications in all areas of a  person's life </a:t>
            </a:r>
            <a:r>
              <a:rPr lang="en-US" sz="2800" dirty="0" err="1">
                <a:solidFill>
                  <a:schemeClr val="dk1"/>
                </a:solidFill>
                <a:latin typeface="Constantia"/>
                <a:ea typeface="Constantia"/>
                <a:cs typeface="Constantia"/>
                <a:sym typeface="Constantia"/>
              </a:rPr>
              <a:t>i.e</a:t>
            </a:r>
            <a:r>
              <a:rPr lang="en-US" sz="2800" dirty="0">
                <a:solidFill>
                  <a:schemeClr val="dk1"/>
                </a:solidFill>
                <a:latin typeface="Constantia"/>
                <a:ea typeface="Constantia"/>
                <a:cs typeface="Constantia"/>
                <a:sym typeface="Constantia"/>
              </a:rPr>
              <a:t> both professional and personal.</a:t>
            </a:r>
            <a:endParaRPr sz="2800" dirty="0">
              <a:solidFill>
                <a:schemeClr val="dk1"/>
              </a:solidFill>
              <a:latin typeface="Constantia"/>
              <a:ea typeface="Constantia"/>
              <a:cs typeface="Constantia"/>
              <a:sym typeface="Constantia"/>
            </a:endParaRPr>
          </a:p>
          <a:p>
            <a:pPr marL="469900" marR="0" lvl="0" indent="-457200" algn="l" rtl="0">
              <a:lnSpc>
                <a:spcPct val="100000"/>
              </a:lnSpc>
              <a:spcBef>
                <a:spcPts val="625"/>
              </a:spcBef>
              <a:spcAft>
                <a:spcPts val="0"/>
              </a:spcAft>
              <a:buClr>
                <a:schemeClr val="dk1"/>
              </a:buClr>
              <a:buSzPts val="2800"/>
              <a:buFont typeface="Noto Sans Symbols"/>
              <a:buChar char="✔"/>
            </a:pPr>
            <a:r>
              <a:rPr lang="en-US" sz="2800">
                <a:solidFill>
                  <a:schemeClr val="dk1"/>
                </a:solidFill>
                <a:latin typeface="Constantia"/>
                <a:ea typeface="Constantia"/>
                <a:cs typeface="Constantia"/>
                <a:sym typeface="Constantia"/>
              </a:rPr>
              <a:t>Some of methods to learn</a:t>
            </a:r>
            <a:endParaRPr sz="2800">
              <a:solidFill>
                <a:schemeClr val="dk1"/>
              </a:solidFill>
              <a:latin typeface="Constantia"/>
              <a:ea typeface="Constantia"/>
              <a:cs typeface="Constantia"/>
              <a:sym typeface="Constantia"/>
            </a:endParaRPr>
          </a:p>
          <a:p>
            <a:pPr marL="527685" marR="0" lvl="0" indent="-515619" algn="l" rtl="0">
              <a:lnSpc>
                <a:spcPct val="100000"/>
              </a:lnSpc>
              <a:spcBef>
                <a:spcPts val="665"/>
              </a:spcBef>
              <a:spcAft>
                <a:spcPts val="0"/>
              </a:spcAft>
              <a:buClr>
                <a:schemeClr val="dk1"/>
              </a:buClr>
              <a:buSzPts val="2800"/>
              <a:buFont typeface="Noto Sans Symbols"/>
              <a:buChar char="⮚"/>
            </a:pPr>
            <a:r>
              <a:rPr lang="en-US" sz="2800" dirty="0">
                <a:solidFill>
                  <a:schemeClr val="dk1"/>
                </a:solidFill>
                <a:latin typeface="Constantia"/>
                <a:ea typeface="Constantia"/>
                <a:cs typeface="Constantia"/>
                <a:sym typeface="Constantia"/>
              </a:rPr>
              <a:t>Take a Course</a:t>
            </a:r>
            <a:endParaRPr sz="2800" dirty="0">
              <a:solidFill>
                <a:schemeClr val="dk1"/>
              </a:solidFill>
              <a:latin typeface="Constantia"/>
              <a:ea typeface="Constantia"/>
              <a:cs typeface="Constantia"/>
              <a:sym typeface="Constantia"/>
            </a:endParaRPr>
          </a:p>
          <a:p>
            <a:pPr marL="527685" marR="0" lvl="0" indent="-515619" algn="l" rtl="0">
              <a:lnSpc>
                <a:spcPct val="100000"/>
              </a:lnSpc>
              <a:spcBef>
                <a:spcPts val="670"/>
              </a:spcBef>
              <a:spcAft>
                <a:spcPts val="0"/>
              </a:spcAft>
              <a:buClr>
                <a:schemeClr val="dk1"/>
              </a:buClr>
              <a:buSzPts val="2800"/>
              <a:buFont typeface="Noto Sans Symbols"/>
              <a:buChar char="⮚"/>
            </a:pPr>
            <a:r>
              <a:rPr lang="en-US" sz="2800" dirty="0">
                <a:solidFill>
                  <a:schemeClr val="dk1"/>
                </a:solidFill>
                <a:latin typeface="Constantia"/>
                <a:ea typeface="Constantia"/>
                <a:cs typeface="Constantia"/>
                <a:sym typeface="Constantia"/>
              </a:rPr>
              <a:t>Seek Mentors</a:t>
            </a:r>
            <a:endParaRPr sz="2800" dirty="0">
              <a:solidFill>
                <a:schemeClr val="dk1"/>
              </a:solidFill>
              <a:latin typeface="Constantia"/>
              <a:ea typeface="Constantia"/>
              <a:cs typeface="Constantia"/>
              <a:sym typeface="Constantia"/>
            </a:endParaRPr>
          </a:p>
          <a:p>
            <a:pPr marL="527685" marR="0" lvl="0" indent="-515619" algn="l" rtl="0">
              <a:lnSpc>
                <a:spcPct val="100000"/>
              </a:lnSpc>
              <a:spcBef>
                <a:spcPts val="660"/>
              </a:spcBef>
              <a:spcAft>
                <a:spcPts val="0"/>
              </a:spcAft>
              <a:buClr>
                <a:schemeClr val="dk1"/>
              </a:buClr>
              <a:buSzPts val="2800"/>
              <a:buFont typeface="Noto Sans Symbols"/>
              <a:buChar char="⮚"/>
            </a:pPr>
            <a:r>
              <a:rPr lang="en-US" sz="2800" dirty="0">
                <a:solidFill>
                  <a:schemeClr val="dk1"/>
                </a:solidFill>
                <a:latin typeface="Constantia"/>
                <a:ea typeface="Constantia"/>
                <a:cs typeface="Constantia"/>
                <a:sym typeface="Constantia"/>
              </a:rPr>
              <a:t>Volunteer</a:t>
            </a:r>
            <a:endParaRPr sz="2800" dirty="0">
              <a:solidFill>
                <a:schemeClr val="dk1"/>
              </a:solidFill>
              <a:latin typeface="Constantia"/>
              <a:ea typeface="Constantia"/>
              <a:cs typeface="Constantia"/>
              <a:sym typeface="Constantia"/>
            </a:endParaRPr>
          </a:p>
        </p:txBody>
      </p:sp>
      <p:sp>
        <p:nvSpPr>
          <p:cNvPr id="184" name="Google Shape;184;p11"/>
          <p:cNvSpPr/>
          <p:nvPr/>
        </p:nvSpPr>
        <p:spPr>
          <a:xfrm>
            <a:off x="6438706" y="3949831"/>
            <a:ext cx="4969237" cy="25195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45</a:t>
            </a:fld>
            <a:endParaRPr/>
          </a:p>
        </p:txBody>
      </p:sp>
      <p:pic>
        <p:nvPicPr>
          <p:cNvPr id="187" name="Google Shape;187;p11"/>
          <p:cNvPicPr preferRelativeResize="0"/>
          <p:nvPr/>
        </p:nvPicPr>
        <p:blipFill rotWithShape="1">
          <a:blip r:embed="rId4">
            <a:alphaModFix/>
          </a:blip>
          <a:srcRect/>
          <a:stretch/>
        </p:blipFill>
        <p:spPr>
          <a:xfrm>
            <a:off x="0" y="41223"/>
            <a:ext cx="1603387" cy="1414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2"/>
          <p:cNvSpPr/>
          <p:nvPr/>
        </p:nvSpPr>
        <p:spPr>
          <a:xfrm>
            <a:off x="1275588" y="1467611"/>
            <a:ext cx="3885183" cy="483298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2"/>
          <p:cNvSpPr txBox="1"/>
          <p:nvPr/>
        </p:nvSpPr>
        <p:spPr>
          <a:xfrm>
            <a:off x="609600" y="1962914"/>
            <a:ext cx="1749374" cy="69057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a:solidFill>
                  <a:schemeClr val="dk1"/>
                </a:solidFill>
                <a:latin typeface="Constantia"/>
                <a:ea typeface="Constantia"/>
                <a:cs typeface="Constantia"/>
                <a:sym typeface="Constantia"/>
              </a:rPr>
              <a:t>PROS</a:t>
            </a:r>
            <a:endParaRPr sz="4400">
              <a:solidFill>
                <a:schemeClr val="dk1"/>
              </a:solidFill>
              <a:latin typeface="Constantia"/>
              <a:ea typeface="Constantia"/>
              <a:cs typeface="Constantia"/>
              <a:sym typeface="Constantia"/>
            </a:endParaRPr>
          </a:p>
        </p:txBody>
      </p:sp>
      <p:grpSp>
        <p:nvGrpSpPr>
          <p:cNvPr id="194" name="Google Shape;194;p12"/>
          <p:cNvGrpSpPr/>
          <p:nvPr/>
        </p:nvGrpSpPr>
        <p:grpSpPr>
          <a:xfrm>
            <a:off x="5219699" y="460247"/>
            <a:ext cx="853440" cy="5887212"/>
            <a:chOff x="5219699" y="460247"/>
            <a:chExt cx="853440" cy="5887212"/>
          </a:xfrm>
        </p:grpSpPr>
        <p:sp>
          <p:nvSpPr>
            <p:cNvPr id="195" name="Google Shape;195;p12"/>
            <p:cNvSpPr/>
            <p:nvPr/>
          </p:nvSpPr>
          <p:spPr>
            <a:xfrm>
              <a:off x="5219699" y="460247"/>
              <a:ext cx="853440" cy="853440"/>
            </a:xfrm>
            <a:custGeom>
              <a:avLst/>
              <a:gdLst/>
              <a:ahLst/>
              <a:cxnLst/>
              <a:rect l="l" t="t" r="r" b="b"/>
              <a:pathLst>
                <a:path w="853439" h="853440" extrusionOk="0">
                  <a:moveTo>
                    <a:pt x="426720" y="0"/>
                  </a:moveTo>
                  <a:lnTo>
                    <a:pt x="380217" y="2503"/>
                  </a:lnTo>
                  <a:lnTo>
                    <a:pt x="335166" y="9840"/>
                  </a:lnTo>
                  <a:lnTo>
                    <a:pt x="291827" y="21750"/>
                  </a:lnTo>
                  <a:lnTo>
                    <a:pt x="250461" y="37974"/>
                  </a:lnTo>
                  <a:lnTo>
                    <a:pt x="211328" y="58250"/>
                  </a:lnTo>
                  <a:lnTo>
                    <a:pt x="174686" y="82320"/>
                  </a:lnTo>
                  <a:lnTo>
                    <a:pt x="140798" y="109923"/>
                  </a:lnTo>
                  <a:lnTo>
                    <a:pt x="109923" y="140798"/>
                  </a:lnTo>
                  <a:lnTo>
                    <a:pt x="82320" y="174686"/>
                  </a:lnTo>
                  <a:lnTo>
                    <a:pt x="58250" y="211327"/>
                  </a:lnTo>
                  <a:lnTo>
                    <a:pt x="37974" y="250461"/>
                  </a:lnTo>
                  <a:lnTo>
                    <a:pt x="21750" y="291827"/>
                  </a:lnTo>
                  <a:lnTo>
                    <a:pt x="9840" y="335166"/>
                  </a:lnTo>
                  <a:lnTo>
                    <a:pt x="2503" y="380217"/>
                  </a:lnTo>
                  <a:lnTo>
                    <a:pt x="0" y="426719"/>
                  </a:lnTo>
                  <a:lnTo>
                    <a:pt x="2503" y="473222"/>
                  </a:lnTo>
                  <a:lnTo>
                    <a:pt x="9840" y="518273"/>
                  </a:lnTo>
                  <a:lnTo>
                    <a:pt x="21750" y="561612"/>
                  </a:lnTo>
                  <a:lnTo>
                    <a:pt x="37974" y="602978"/>
                  </a:lnTo>
                  <a:lnTo>
                    <a:pt x="58250" y="642111"/>
                  </a:lnTo>
                  <a:lnTo>
                    <a:pt x="82320" y="678753"/>
                  </a:lnTo>
                  <a:lnTo>
                    <a:pt x="109923" y="712641"/>
                  </a:lnTo>
                  <a:lnTo>
                    <a:pt x="140798" y="743516"/>
                  </a:lnTo>
                  <a:lnTo>
                    <a:pt x="174686" y="771119"/>
                  </a:lnTo>
                  <a:lnTo>
                    <a:pt x="211327" y="795189"/>
                  </a:lnTo>
                  <a:lnTo>
                    <a:pt x="250461" y="815465"/>
                  </a:lnTo>
                  <a:lnTo>
                    <a:pt x="291827" y="831689"/>
                  </a:lnTo>
                  <a:lnTo>
                    <a:pt x="335166" y="843599"/>
                  </a:lnTo>
                  <a:lnTo>
                    <a:pt x="380217" y="850936"/>
                  </a:lnTo>
                  <a:lnTo>
                    <a:pt x="426720" y="853439"/>
                  </a:lnTo>
                  <a:lnTo>
                    <a:pt x="473222" y="850936"/>
                  </a:lnTo>
                  <a:lnTo>
                    <a:pt x="518273" y="843599"/>
                  </a:lnTo>
                  <a:lnTo>
                    <a:pt x="561612" y="831689"/>
                  </a:lnTo>
                  <a:lnTo>
                    <a:pt x="602978" y="815465"/>
                  </a:lnTo>
                  <a:lnTo>
                    <a:pt x="642112" y="795189"/>
                  </a:lnTo>
                  <a:lnTo>
                    <a:pt x="678753" y="771119"/>
                  </a:lnTo>
                  <a:lnTo>
                    <a:pt x="712641" y="743516"/>
                  </a:lnTo>
                  <a:lnTo>
                    <a:pt x="743516" y="712641"/>
                  </a:lnTo>
                  <a:lnTo>
                    <a:pt x="771119" y="678753"/>
                  </a:lnTo>
                  <a:lnTo>
                    <a:pt x="795189" y="642112"/>
                  </a:lnTo>
                  <a:lnTo>
                    <a:pt x="815465" y="602978"/>
                  </a:lnTo>
                  <a:lnTo>
                    <a:pt x="831689" y="561612"/>
                  </a:lnTo>
                  <a:lnTo>
                    <a:pt x="843599" y="518273"/>
                  </a:lnTo>
                  <a:lnTo>
                    <a:pt x="850936" y="473222"/>
                  </a:lnTo>
                  <a:lnTo>
                    <a:pt x="853439" y="426719"/>
                  </a:lnTo>
                  <a:lnTo>
                    <a:pt x="850936" y="380217"/>
                  </a:lnTo>
                  <a:lnTo>
                    <a:pt x="843599" y="335166"/>
                  </a:lnTo>
                  <a:lnTo>
                    <a:pt x="831689" y="291827"/>
                  </a:lnTo>
                  <a:lnTo>
                    <a:pt x="815465" y="250461"/>
                  </a:lnTo>
                  <a:lnTo>
                    <a:pt x="795189" y="211327"/>
                  </a:lnTo>
                  <a:lnTo>
                    <a:pt x="771119" y="174686"/>
                  </a:lnTo>
                  <a:lnTo>
                    <a:pt x="743516" y="140798"/>
                  </a:lnTo>
                  <a:lnTo>
                    <a:pt x="712641" y="109923"/>
                  </a:lnTo>
                  <a:lnTo>
                    <a:pt x="678753" y="82320"/>
                  </a:lnTo>
                  <a:lnTo>
                    <a:pt x="642112" y="58250"/>
                  </a:lnTo>
                  <a:lnTo>
                    <a:pt x="602978" y="37974"/>
                  </a:lnTo>
                  <a:lnTo>
                    <a:pt x="561612" y="21750"/>
                  </a:lnTo>
                  <a:lnTo>
                    <a:pt x="518273" y="9840"/>
                  </a:lnTo>
                  <a:lnTo>
                    <a:pt x="473222" y="2503"/>
                  </a:lnTo>
                  <a:lnTo>
                    <a:pt x="42672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2"/>
            <p:cNvSpPr/>
            <p:nvPr/>
          </p:nvSpPr>
          <p:spPr>
            <a:xfrm>
              <a:off x="5219699" y="460247"/>
              <a:ext cx="853440" cy="853440"/>
            </a:xfrm>
            <a:custGeom>
              <a:avLst/>
              <a:gdLst/>
              <a:ahLst/>
              <a:cxnLst/>
              <a:rect l="l" t="t" r="r" b="b"/>
              <a:pathLst>
                <a:path w="853439" h="853440" extrusionOk="0">
                  <a:moveTo>
                    <a:pt x="0" y="426719"/>
                  </a:moveTo>
                  <a:lnTo>
                    <a:pt x="2503" y="380217"/>
                  </a:lnTo>
                  <a:lnTo>
                    <a:pt x="9840" y="335166"/>
                  </a:lnTo>
                  <a:lnTo>
                    <a:pt x="21750" y="291827"/>
                  </a:lnTo>
                  <a:lnTo>
                    <a:pt x="37974" y="250461"/>
                  </a:lnTo>
                  <a:lnTo>
                    <a:pt x="58250" y="211327"/>
                  </a:lnTo>
                  <a:lnTo>
                    <a:pt x="82320" y="174686"/>
                  </a:lnTo>
                  <a:lnTo>
                    <a:pt x="109923" y="140798"/>
                  </a:lnTo>
                  <a:lnTo>
                    <a:pt x="140798" y="109923"/>
                  </a:lnTo>
                  <a:lnTo>
                    <a:pt x="174686" y="82320"/>
                  </a:lnTo>
                  <a:lnTo>
                    <a:pt x="211328" y="58250"/>
                  </a:lnTo>
                  <a:lnTo>
                    <a:pt x="250461" y="37974"/>
                  </a:lnTo>
                  <a:lnTo>
                    <a:pt x="291827" y="21750"/>
                  </a:lnTo>
                  <a:lnTo>
                    <a:pt x="335166" y="9840"/>
                  </a:lnTo>
                  <a:lnTo>
                    <a:pt x="380217" y="2503"/>
                  </a:lnTo>
                  <a:lnTo>
                    <a:pt x="426720" y="0"/>
                  </a:lnTo>
                  <a:lnTo>
                    <a:pt x="473222" y="2503"/>
                  </a:lnTo>
                  <a:lnTo>
                    <a:pt x="518273" y="9840"/>
                  </a:lnTo>
                  <a:lnTo>
                    <a:pt x="561612" y="21750"/>
                  </a:lnTo>
                  <a:lnTo>
                    <a:pt x="602978" y="37974"/>
                  </a:lnTo>
                  <a:lnTo>
                    <a:pt x="642112" y="58250"/>
                  </a:lnTo>
                  <a:lnTo>
                    <a:pt x="678753" y="82320"/>
                  </a:lnTo>
                  <a:lnTo>
                    <a:pt x="712641" y="109923"/>
                  </a:lnTo>
                  <a:lnTo>
                    <a:pt x="743516" y="140798"/>
                  </a:lnTo>
                  <a:lnTo>
                    <a:pt x="771119" y="174686"/>
                  </a:lnTo>
                  <a:lnTo>
                    <a:pt x="795189" y="211327"/>
                  </a:lnTo>
                  <a:lnTo>
                    <a:pt x="815465" y="250461"/>
                  </a:lnTo>
                  <a:lnTo>
                    <a:pt x="831689" y="291827"/>
                  </a:lnTo>
                  <a:lnTo>
                    <a:pt x="843599" y="335166"/>
                  </a:lnTo>
                  <a:lnTo>
                    <a:pt x="850936" y="380217"/>
                  </a:lnTo>
                  <a:lnTo>
                    <a:pt x="853439" y="426719"/>
                  </a:lnTo>
                  <a:lnTo>
                    <a:pt x="850936" y="473222"/>
                  </a:lnTo>
                  <a:lnTo>
                    <a:pt x="843599" y="518273"/>
                  </a:lnTo>
                  <a:lnTo>
                    <a:pt x="831689" y="561612"/>
                  </a:lnTo>
                  <a:lnTo>
                    <a:pt x="815465" y="602978"/>
                  </a:lnTo>
                  <a:lnTo>
                    <a:pt x="795189" y="642112"/>
                  </a:lnTo>
                  <a:lnTo>
                    <a:pt x="771119" y="678753"/>
                  </a:lnTo>
                  <a:lnTo>
                    <a:pt x="743516" y="712641"/>
                  </a:lnTo>
                  <a:lnTo>
                    <a:pt x="712641" y="743516"/>
                  </a:lnTo>
                  <a:lnTo>
                    <a:pt x="678753" y="771119"/>
                  </a:lnTo>
                  <a:lnTo>
                    <a:pt x="642112" y="795189"/>
                  </a:lnTo>
                  <a:lnTo>
                    <a:pt x="602978" y="815465"/>
                  </a:lnTo>
                  <a:lnTo>
                    <a:pt x="561612" y="831689"/>
                  </a:lnTo>
                  <a:lnTo>
                    <a:pt x="518273" y="843599"/>
                  </a:lnTo>
                  <a:lnTo>
                    <a:pt x="473222" y="850936"/>
                  </a:lnTo>
                  <a:lnTo>
                    <a:pt x="426720" y="853439"/>
                  </a:lnTo>
                  <a:lnTo>
                    <a:pt x="380217" y="850936"/>
                  </a:lnTo>
                  <a:lnTo>
                    <a:pt x="335166" y="843599"/>
                  </a:lnTo>
                  <a:lnTo>
                    <a:pt x="291827" y="831689"/>
                  </a:lnTo>
                  <a:lnTo>
                    <a:pt x="250461" y="815465"/>
                  </a:lnTo>
                  <a:lnTo>
                    <a:pt x="211327" y="795189"/>
                  </a:lnTo>
                  <a:lnTo>
                    <a:pt x="174686" y="771119"/>
                  </a:lnTo>
                  <a:lnTo>
                    <a:pt x="140798" y="743516"/>
                  </a:lnTo>
                  <a:lnTo>
                    <a:pt x="109923" y="712641"/>
                  </a:lnTo>
                  <a:lnTo>
                    <a:pt x="82320" y="678753"/>
                  </a:lnTo>
                  <a:lnTo>
                    <a:pt x="58250" y="642111"/>
                  </a:lnTo>
                  <a:lnTo>
                    <a:pt x="37974" y="602978"/>
                  </a:lnTo>
                  <a:lnTo>
                    <a:pt x="21750" y="561612"/>
                  </a:lnTo>
                  <a:lnTo>
                    <a:pt x="9840" y="518273"/>
                  </a:lnTo>
                  <a:lnTo>
                    <a:pt x="2503" y="473222"/>
                  </a:lnTo>
                  <a:lnTo>
                    <a:pt x="0" y="426719"/>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2"/>
            <p:cNvSpPr/>
            <p:nvPr/>
          </p:nvSpPr>
          <p:spPr>
            <a:xfrm>
              <a:off x="5219699" y="1467612"/>
              <a:ext cx="853440" cy="852169"/>
            </a:xfrm>
            <a:custGeom>
              <a:avLst/>
              <a:gdLst/>
              <a:ahLst/>
              <a:cxnLst/>
              <a:rect l="l" t="t" r="r" b="b"/>
              <a:pathLst>
                <a:path w="853439" h="852169" extrusionOk="0">
                  <a:moveTo>
                    <a:pt x="426720" y="0"/>
                  </a:moveTo>
                  <a:lnTo>
                    <a:pt x="380217" y="2500"/>
                  </a:lnTo>
                  <a:lnTo>
                    <a:pt x="335166" y="9826"/>
                  </a:lnTo>
                  <a:lnTo>
                    <a:pt x="291827" y="21720"/>
                  </a:lnTo>
                  <a:lnTo>
                    <a:pt x="250461" y="37919"/>
                  </a:lnTo>
                  <a:lnTo>
                    <a:pt x="211328" y="58166"/>
                  </a:lnTo>
                  <a:lnTo>
                    <a:pt x="174686" y="82198"/>
                  </a:lnTo>
                  <a:lnTo>
                    <a:pt x="140798" y="109757"/>
                  </a:lnTo>
                  <a:lnTo>
                    <a:pt x="109923" y="140581"/>
                  </a:lnTo>
                  <a:lnTo>
                    <a:pt x="82320" y="174412"/>
                  </a:lnTo>
                  <a:lnTo>
                    <a:pt x="58250" y="210989"/>
                  </a:lnTo>
                  <a:lnTo>
                    <a:pt x="37974" y="250051"/>
                  </a:lnTo>
                  <a:lnTo>
                    <a:pt x="21750" y="291340"/>
                  </a:lnTo>
                  <a:lnTo>
                    <a:pt x="9840" y="334593"/>
                  </a:lnTo>
                  <a:lnTo>
                    <a:pt x="2503" y="379553"/>
                  </a:lnTo>
                  <a:lnTo>
                    <a:pt x="0" y="425958"/>
                  </a:lnTo>
                  <a:lnTo>
                    <a:pt x="2503" y="472362"/>
                  </a:lnTo>
                  <a:lnTo>
                    <a:pt x="9840" y="517322"/>
                  </a:lnTo>
                  <a:lnTo>
                    <a:pt x="21750" y="560575"/>
                  </a:lnTo>
                  <a:lnTo>
                    <a:pt x="37974" y="601864"/>
                  </a:lnTo>
                  <a:lnTo>
                    <a:pt x="58250" y="640926"/>
                  </a:lnTo>
                  <a:lnTo>
                    <a:pt x="82320" y="677503"/>
                  </a:lnTo>
                  <a:lnTo>
                    <a:pt x="109923" y="711334"/>
                  </a:lnTo>
                  <a:lnTo>
                    <a:pt x="140798" y="742158"/>
                  </a:lnTo>
                  <a:lnTo>
                    <a:pt x="174686" y="769717"/>
                  </a:lnTo>
                  <a:lnTo>
                    <a:pt x="211327" y="793750"/>
                  </a:lnTo>
                  <a:lnTo>
                    <a:pt x="250461" y="813996"/>
                  </a:lnTo>
                  <a:lnTo>
                    <a:pt x="291827" y="830195"/>
                  </a:lnTo>
                  <a:lnTo>
                    <a:pt x="335166" y="842089"/>
                  </a:lnTo>
                  <a:lnTo>
                    <a:pt x="380217" y="849415"/>
                  </a:lnTo>
                  <a:lnTo>
                    <a:pt x="426720" y="851915"/>
                  </a:lnTo>
                  <a:lnTo>
                    <a:pt x="473222" y="849415"/>
                  </a:lnTo>
                  <a:lnTo>
                    <a:pt x="518273" y="842089"/>
                  </a:lnTo>
                  <a:lnTo>
                    <a:pt x="561612" y="830195"/>
                  </a:lnTo>
                  <a:lnTo>
                    <a:pt x="602978" y="813996"/>
                  </a:lnTo>
                  <a:lnTo>
                    <a:pt x="642112" y="793749"/>
                  </a:lnTo>
                  <a:lnTo>
                    <a:pt x="678753" y="769717"/>
                  </a:lnTo>
                  <a:lnTo>
                    <a:pt x="712641" y="742158"/>
                  </a:lnTo>
                  <a:lnTo>
                    <a:pt x="743516" y="711334"/>
                  </a:lnTo>
                  <a:lnTo>
                    <a:pt x="771119" y="677503"/>
                  </a:lnTo>
                  <a:lnTo>
                    <a:pt x="795189" y="640926"/>
                  </a:lnTo>
                  <a:lnTo>
                    <a:pt x="815465" y="601864"/>
                  </a:lnTo>
                  <a:lnTo>
                    <a:pt x="831689" y="560575"/>
                  </a:lnTo>
                  <a:lnTo>
                    <a:pt x="843599" y="517322"/>
                  </a:lnTo>
                  <a:lnTo>
                    <a:pt x="850936" y="472362"/>
                  </a:lnTo>
                  <a:lnTo>
                    <a:pt x="853439" y="425958"/>
                  </a:lnTo>
                  <a:lnTo>
                    <a:pt x="850936" y="379553"/>
                  </a:lnTo>
                  <a:lnTo>
                    <a:pt x="843599" y="334593"/>
                  </a:lnTo>
                  <a:lnTo>
                    <a:pt x="831689" y="291340"/>
                  </a:lnTo>
                  <a:lnTo>
                    <a:pt x="815465" y="250051"/>
                  </a:lnTo>
                  <a:lnTo>
                    <a:pt x="795189" y="210989"/>
                  </a:lnTo>
                  <a:lnTo>
                    <a:pt x="771119" y="174412"/>
                  </a:lnTo>
                  <a:lnTo>
                    <a:pt x="743516" y="140581"/>
                  </a:lnTo>
                  <a:lnTo>
                    <a:pt x="712641" y="109757"/>
                  </a:lnTo>
                  <a:lnTo>
                    <a:pt x="678753" y="82198"/>
                  </a:lnTo>
                  <a:lnTo>
                    <a:pt x="642112" y="58165"/>
                  </a:lnTo>
                  <a:lnTo>
                    <a:pt x="602978" y="37919"/>
                  </a:lnTo>
                  <a:lnTo>
                    <a:pt x="561612" y="21720"/>
                  </a:lnTo>
                  <a:lnTo>
                    <a:pt x="518273" y="9826"/>
                  </a:lnTo>
                  <a:lnTo>
                    <a:pt x="473222" y="2500"/>
                  </a:lnTo>
                  <a:lnTo>
                    <a:pt x="42672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2"/>
            <p:cNvSpPr/>
            <p:nvPr/>
          </p:nvSpPr>
          <p:spPr>
            <a:xfrm>
              <a:off x="5219699" y="1467612"/>
              <a:ext cx="853440" cy="852169"/>
            </a:xfrm>
            <a:custGeom>
              <a:avLst/>
              <a:gdLst/>
              <a:ahLst/>
              <a:cxnLst/>
              <a:rect l="l" t="t" r="r" b="b"/>
              <a:pathLst>
                <a:path w="853439" h="852169" extrusionOk="0">
                  <a:moveTo>
                    <a:pt x="0" y="425958"/>
                  </a:moveTo>
                  <a:lnTo>
                    <a:pt x="2503" y="379553"/>
                  </a:lnTo>
                  <a:lnTo>
                    <a:pt x="9840" y="334593"/>
                  </a:lnTo>
                  <a:lnTo>
                    <a:pt x="21750" y="291340"/>
                  </a:lnTo>
                  <a:lnTo>
                    <a:pt x="37974" y="250051"/>
                  </a:lnTo>
                  <a:lnTo>
                    <a:pt x="58250" y="210989"/>
                  </a:lnTo>
                  <a:lnTo>
                    <a:pt x="82320" y="174412"/>
                  </a:lnTo>
                  <a:lnTo>
                    <a:pt x="109923" y="140581"/>
                  </a:lnTo>
                  <a:lnTo>
                    <a:pt x="140798" y="109757"/>
                  </a:lnTo>
                  <a:lnTo>
                    <a:pt x="174686" y="82198"/>
                  </a:lnTo>
                  <a:lnTo>
                    <a:pt x="211328" y="58166"/>
                  </a:lnTo>
                  <a:lnTo>
                    <a:pt x="250461" y="37919"/>
                  </a:lnTo>
                  <a:lnTo>
                    <a:pt x="291827" y="21720"/>
                  </a:lnTo>
                  <a:lnTo>
                    <a:pt x="335166" y="9826"/>
                  </a:lnTo>
                  <a:lnTo>
                    <a:pt x="380217" y="2500"/>
                  </a:lnTo>
                  <a:lnTo>
                    <a:pt x="426720" y="0"/>
                  </a:lnTo>
                  <a:lnTo>
                    <a:pt x="473222" y="2500"/>
                  </a:lnTo>
                  <a:lnTo>
                    <a:pt x="518273" y="9826"/>
                  </a:lnTo>
                  <a:lnTo>
                    <a:pt x="561612" y="21720"/>
                  </a:lnTo>
                  <a:lnTo>
                    <a:pt x="602978" y="37919"/>
                  </a:lnTo>
                  <a:lnTo>
                    <a:pt x="642112" y="58165"/>
                  </a:lnTo>
                  <a:lnTo>
                    <a:pt x="678753" y="82198"/>
                  </a:lnTo>
                  <a:lnTo>
                    <a:pt x="712641" y="109757"/>
                  </a:lnTo>
                  <a:lnTo>
                    <a:pt x="743516" y="140581"/>
                  </a:lnTo>
                  <a:lnTo>
                    <a:pt x="771119" y="174412"/>
                  </a:lnTo>
                  <a:lnTo>
                    <a:pt x="795189" y="210989"/>
                  </a:lnTo>
                  <a:lnTo>
                    <a:pt x="815465" y="250051"/>
                  </a:lnTo>
                  <a:lnTo>
                    <a:pt x="831689" y="291340"/>
                  </a:lnTo>
                  <a:lnTo>
                    <a:pt x="843599" y="334593"/>
                  </a:lnTo>
                  <a:lnTo>
                    <a:pt x="850936" y="379553"/>
                  </a:lnTo>
                  <a:lnTo>
                    <a:pt x="853439" y="425958"/>
                  </a:lnTo>
                  <a:lnTo>
                    <a:pt x="850936" y="472362"/>
                  </a:lnTo>
                  <a:lnTo>
                    <a:pt x="843599" y="517322"/>
                  </a:lnTo>
                  <a:lnTo>
                    <a:pt x="831689" y="560575"/>
                  </a:lnTo>
                  <a:lnTo>
                    <a:pt x="815465" y="601864"/>
                  </a:lnTo>
                  <a:lnTo>
                    <a:pt x="795189" y="640926"/>
                  </a:lnTo>
                  <a:lnTo>
                    <a:pt x="771119" y="677503"/>
                  </a:lnTo>
                  <a:lnTo>
                    <a:pt x="743516" y="711334"/>
                  </a:lnTo>
                  <a:lnTo>
                    <a:pt x="712641" y="742158"/>
                  </a:lnTo>
                  <a:lnTo>
                    <a:pt x="678753" y="769717"/>
                  </a:lnTo>
                  <a:lnTo>
                    <a:pt x="642112" y="793749"/>
                  </a:lnTo>
                  <a:lnTo>
                    <a:pt x="602978" y="813996"/>
                  </a:lnTo>
                  <a:lnTo>
                    <a:pt x="561612" y="830195"/>
                  </a:lnTo>
                  <a:lnTo>
                    <a:pt x="518273" y="842089"/>
                  </a:lnTo>
                  <a:lnTo>
                    <a:pt x="473222" y="849415"/>
                  </a:lnTo>
                  <a:lnTo>
                    <a:pt x="426720" y="851915"/>
                  </a:lnTo>
                  <a:lnTo>
                    <a:pt x="380217" y="849415"/>
                  </a:lnTo>
                  <a:lnTo>
                    <a:pt x="335166" y="842089"/>
                  </a:lnTo>
                  <a:lnTo>
                    <a:pt x="291827" y="830195"/>
                  </a:lnTo>
                  <a:lnTo>
                    <a:pt x="250461" y="813996"/>
                  </a:lnTo>
                  <a:lnTo>
                    <a:pt x="211327" y="793750"/>
                  </a:lnTo>
                  <a:lnTo>
                    <a:pt x="174686" y="769717"/>
                  </a:lnTo>
                  <a:lnTo>
                    <a:pt x="140798" y="742158"/>
                  </a:lnTo>
                  <a:lnTo>
                    <a:pt x="109923" y="711334"/>
                  </a:lnTo>
                  <a:lnTo>
                    <a:pt x="82320" y="677503"/>
                  </a:lnTo>
                  <a:lnTo>
                    <a:pt x="58250" y="640926"/>
                  </a:lnTo>
                  <a:lnTo>
                    <a:pt x="37974" y="601864"/>
                  </a:lnTo>
                  <a:lnTo>
                    <a:pt x="21750" y="560575"/>
                  </a:lnTo>
                  <a:lnTo>
                    <a:pt x="9840" y="517322"/>
                  </a:lnTo>
                  <a:lnTo>
                    <a:pt x="2503" y="472362"/>
                  </a:lnTo>
                  <a:lnTo>
                    <a:pt x="0" y="425958"/>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2"/>
            <p:cNvSpPr/>
            <p:nvPr/>
          </p:nvSpPr>
          <p:spPr>
            <a:xfrm>
              <a:off x="5219699" y="2473451"/>
              <a:ext cx="853440" cy="853440"/>
            </a:xfrm>
            <a:custGeom>
              <a:avLst/>
              <a:gdLst/>
              <a:ahLst/>
              <a:cxnLst/>
              <a:rect l="l" t="t" r="r" b="b"/>
              <a:pathLst>
                <a:path w="853439" h="853439" extrusionOk="0">
                  <a:moveTo>
                    <a:pt x="426720" y="0"/>
                  </a:moveTo>
                  <a:lnTo>
                    <a:pt x="380217" y="2503"/>
                  </a:lnTo>
                  <a:lnTo>
                    <a:pt x="335166" y="9840"/>
                  </a:lnTo>
                  <a:lnTo>
                    <a:pt x="291827" y="21750"/>
                  </a:lnTo>
                  <a:lnTo>
                    <a:pt x="250461" y="37974"/>
                  </a:lnTo>
                  <a:lnTo>
                    <a:pt x="211328" y="58250"/>
                  </a:lnTo>
                  <a:lnTo>
                    <a:pt x="174686" y="82320"/>
                  </a:lnTo>
                  <a:lnTo>
                    <a:pt x="140798" y="109923"/>
                  </a:lnTo>
                  <a:lnTo>
                    <a:pt x="109923" y="140798"/>
                  </a:lnTo>
                  <a:lnTo>
                    <a:pt x="82320" y="174686"/>
                  </a:lnTo>
                  <a:lnTo>
                    <a:pt x="58250" y="211327"/>
                  </a:lnTo>
                  <a:lnTo>
                    <a:pt x="37974" y="250461"/>
                  </a:lnTo>
                  <a:lnTo>
                    <a:pt x="21750" y="291827"/>
                  </a:lnTo>
                  <a:lnTo>
                    <a:pt x="9840" y="335166"/>
                  </a:lnTo>
                  <a:lnTo>
                    <a:pt x="2503" y="380217"/>
                  </a:lnTo>
                  <a:lnTo>
                    <a:pt x="0" y="426720"/>
                  </a:lnTo>
                  <a:lnTo>
                    <a:pt x="2503" y="473222"/>
                  </a:lnTo>
                  <a:lnTo>
                    <a:pt x="9840" y="518273"/>
                  </a:lnTo>
                  <a:lnTo>
                    <a:pt x="21750" y="561612"/>
                  </a:lnTo>
                  <a:lnTo>
                    <a:pt x="37974" y="602978"/>
                  </a:lnTo>
                  <a:lnTo>
                    <a:pt x="58250" y="642112"/>
                  </a:lnTo>
                  <a:lnTo>
                    <a:pt x="82320" y="678753"/>
                  </a:lnTo>
                  <a:lnTo>
                    <a:pt x="109923" y="712641"/>
                  </a:lnTo>
                  <a:lnTo>
                    <a:pt x="140798" y="743516"/>
                  </a:lnTo>
                  <a:lnTo>
                    <a:pt x="174686" y="771119"/>
                  </a:lnTo>
                  <a:lnTo>
                    <a:pt x="211327" y="795189"/>
                  </a:lnTo>
                  <a:lnTo>
                    <a:pt x="250461" y="815465"/>
                  </a:lnTo>
                  <a:lnTo>
                    <a:pt x="291827" y="831689"/>
                  </a:lnTo>
                  <a:lnTo>
                    <a:pt x="335166" y="843599"/>
                  </a:lnTo>
                  <a:lnTo>
                    <a:pt x="380217" y="850936"/>
                  </a:lnTo>
                  <a:lnTo>
                    <a:pt x="426720" y="853439"/>
                  </a:lnTo>
                  <a:lnTo>
                    <a:pt x="473222" y="850936"/>
                  </a:lnTo>
                  <a:lnTo>
                    <a:pt x="518273" y="843599"/>
                  </a:lnTo>
                  <a:lnTo>
                    <a:pt x="561612" y="831689"/>
                  </a:lnTo>
                  <a:lnTo>
                    <a:pt x="602978" y="815465"/>
                  </a:lnTo>
                  <a:lnTo>
                    <a:pt x="642112" y="795189"/>
                  </a:lnTo>
                  <a:lnTo>
                    <a:pt x="678753" y="771119"/>
                  </a:lnTo>
                  <a:lnTo>
                    <a:pt x="712641" y="743516"/>
                  </a:lnTo>
                  <a:lnTo>
                    <a:pt x="743516" y="712641"/>
                  </a:lnTo>
                  <a:lnTo>
                    <a:pt x="771119" y="678753"/>
                  </a:lnTo>
                  <a:lnTo>
                    <a:pt x="795189" y="642112"/>
                  </a:lnTo>
                  <a:lnTo>
                    <a:pt x="815465" y="602978"/>
                  </a:lnTo>
                  <a:lnTo>
                    <a:pt x="831689" y="561612"/>
                  </a:lnTo>
                  <a:lnTo>
                    <a:pt x="843599" y="518273"/>
                  </a:lnTo>
                  <a:lnTo>
                    <a:pt x="850936" y="473222"/>
                  </a:lnTo>
                  <a:lnTo>
                    <a:pt x="853439" y="426720"/>
                  </a:lnTo>
                  <a:lnTo>
                    <a:pt x="850936" y="380217"/>
                  </a:lnTo>
                  <a:lnTo>
                    <a:pt x="843599" y="335166"/>
                  </a:lnTo>
                  <a:lnTo>
                    <a:pt x="831689" y="291827"/>
                  </a:lnTo>
                  <a:lnTo>
                    <a:pt x="815465" y="250461"/>
                  </a:lnTo>
                  <a:lnTo>
                    <a:pt x="795189" y="211328"/>
                  </a:lnTo>
                  <a:lnTo>
                    <a:pt x="771119" y="174686"/>
                  </a:lnTo>
                  <a:lnTo>
                    <a:pt x="743516" y="140798"/>
                  </a:lnTo>
                  <a:lnTo>
                    <a:pt x="712641" y="109923"/>
                  </a:lnTo>
                  <a:lnTo>
                    <a:pt x="678753" y="82320"/>
                  </a:lnTo>
                  <a:lnTo>
                    <a:pt x="642112" y="58250"/>
                  </a:lnTo>
                  <a:lnTo>
                    <a:pt x="602978" y="37974"/>
                  </a:lnTo>
                  <a:lnTo>
                    <a:pt x="561612" y="21750"/>
                  </a:lnTo>
                  <a:lnTo>
                    <a:pt x="518273" y="9840"/>
                  </a:lnTo>
                  <a:lnTo>
                    <a:pt x="473222" y="2503"/>
                  </a:lnTo>
                  <a:lnTo>
                    <a:pt x="42672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2"/>
            <p:cNvSpPr/>
            <p:nvPr/>
          </p:nvSpPr>
          <p:spPr>
            <a:xfrm>
              <a:off x="5219699" y="2473451"/>
              <a:ext cx="853440" cy="853440"/>
            </a:xfrm>
            <a:custGeom>
              <a:avLst/>
              <a:gdLst/>
              <a:ahLst/>
              <a:cxnLst/>
              <a:rect l="l" t="t" r="r" b="b"/>
              <a:pathLst>
                <a:path w="853439" h="853439" extrusionOk="0">
                  <a:moveTo>
                    <a:pt x="0" y="426720"/>
                  </a:moveTo>
                  <a:lnTo>
                    <a:pt x="2503" y="380217"/>
                  </a:lnTo>
                  <a:lnTo>
                    <a:pt x="9840" y="335166"/>
                  </a:lnTo>
                  <a:lnTo>
                    <a:pt x="21750" y="291827"/>
                  </a:lnTo>
                  <a:lnTo>
                    <a:pt x="37974" y="250461"/>
                  </a:lnTo>
                  <a:lnTo>
                    <a:pt x="58250" y="211327"/>
                  </a:lnTo>
                  <a:lnTo>
                    <a:pt x="82320" y="174686"/>
                  </a:lnTo>
                  <a:lnTo>
                    <a:pt x="109923" y="140798"/>
                  </a:lnTo>
                  <a:lnTo>
                    <a:pt x="140798" y="109923"/>
                  </a:lnTo>
                  <a:lnTo>
                    <a:pt x="174686" y="82320"/>
                  </a:lnTo>
                  <a:lnTo>
                    <a:pt x="211328" y="58250"/>
                  </a:lnTo>
                  <a:lnTo>
                    <a:pt x="250461" y="37974"/>
                  </a:lnTo>
                  <a:lnTo>
                    <a:pt x="291827" y="21750"/>
                  </a:lnTo>
                  <a:lnTo>
                    <a:pt x="335166" y="9840"/>
                  </a:lnTo>
                  <a:lnTo>
                    <a:pt x="380217" y="2503"/>
                  </a:lnTo>
                  <a:lnTo>
                    <a:pt x="426720" y="0"/>
                  </a:lnTo>
                  <a:lnTo>
                    <a:pt x="473222" y="2503"/>
                  </a:lnTo>
                  <a:lnTo>
                    <a:pt x="518273" y="9840"/>
                  </a:lnTo>
                  <a:lnTo>
                    <a:pt x="561612" y="21750"/>
                  </a:lnTo>
                  <a:lnTo>
                    <a:pt x="602978" y="37974"/>
                  </a:lnTo>
                  <a:lnTo>
                    <a:pt x="642112" y="58250"/>
                  </a:lnTo>
                  <a:lnTo>
                    <a:pt x="678753" y="82320"/>
                  </a:lnTo>
                  <a:lnTo>
                    <a:pt x="712641" y="109923"/>
                  </a:lnTo>
                  <a:lnTo>
                    <a:pt x="743516" y="140798"/>
                  </a:lnTo>
                  <a:lnTo>
                    <a:pt x="771119" y="174686"/>
                  </a:lnTo>
                  <a:lnTo>
                    <a:pt x="795189" y="211328"/>
                  </a:lnTo>
                  <a:lnTo>
                    <a:pt x="815465" y="250461"/>
                  </a:lnTo>
                  <a:lnTo>
                    <a:pt x="831689" y="291827"/>
                  </a:lnTo>
                  <a:lnTo>
                    <a:pt x="843599" y="335166"/>
                  </a:lnTo>
                  <a:lnTo>
                    <a:pt x="850936" y="380217"/>
                  </a:lnTo>
                  <a:lnTo>
                    <a:pt x="853439" y="426720"/>
                  </a:lnTo>
                  <a:lnTo>
                    <a:pt x="850936" y="473222"/>
                  </a:lnTo>
                  <a:lnTo>
                    <a:pt x="843599" y="518273"/>
                  </a:lnTo>
                  <a:lnTo>
                    <a:pt x="831689" y="561612"/>
                  </a:lnTo>
                  <a:lnTo>
                    <a:pt x="815465" y="602978"/>
                  </a:lnTo>
                  <a:lnTo>
                    <a:pt x="795189" y="642112"/>
                  </a:lnTo>
                  <a:lnTo>
                    <a:pt x="771119" y="678753"/>
                  </a:lnTo>
                  <a:lnTo>
                    <a:pt x="743516" y="712641"/>
                  </a:lnTo>
                  <a:lnTo>
                    <a:pt x="712641" y="743516"/>
                  </a:lnTo>
                  <a:lnTo>
                    <a:pt x="678753" y="771119"/>
                  </a:lnTo>
                  <a:lnTo>
                    <a:pt x="642112" y="795189"/>
                  </a:lnTo>
                  <a:lnTo>
                    <a:pt x="602978" y="815465"/>
                  </a:lnTo>
                  <a:lnTo>
                    <a:pt x="561612" y="831689"/>
                  </a:lnTo>
                  <a:lnTo>
                    <a:pt x="518273" y="843599"/>
                  </a:lnTo>
                  <a:lnTo>
                    <a:pt x="473222" y="850936"/>
                  </a:lnTo>
                  <a:lnTo>
                    <a:pt x="426720" y="853439"/>
                  </a:lnTo>
                  <a:lnTo>
                    <a:pt x="380217" y="850936"/>
                  </a:lnTo>
                  <a:lnTo>
                    <a:pt x="335166" y="843599"/>
                  </a:lnTo>
                  <a:lnTo>
                    <a:pt x="291827" y="831689"/>
                  </a:lnTo>
                  <a:lnTo>
                    <a:pt x="250461" y="815465"/>
                  </a:lnTo>
                  <a:lnTo>
                    <a:pt x="211327" y="795189"/>
                  </a:lnTo>
                  <a:lnTo>
                    <a:pt x="174686" y="771119"/>
                  </a:lnTo>
                  <a:lnTo>
                    <a:pt x="140798" y="743516"/>
                  </a:lnTo>
                  <a:lnTo>
                    <a:pt x="109923" y="712641"/>
                  </a:lnTo>
                  <a:lnTo>
                    <a:pt x="82320" y="678753"/>
                  </a:lnTo>
                  <a:lnTo>
                    <a:pt x="58250" y="642112"/>
                  </a:lnTo>
                  <a:lnTo>
                    <a:pt x="37974" y="602978"/>
                  </a:lnTo>
                  <a:lnTo>
                    <a:pt x="21750" y="561612"/>
                  </a:lnTo>
                  <a:lnTo>
                    <a:pt x="9840" y="518273"/>
                  </a:lnTo>
                  <a:lnTo>
                    <a:pt x="2503" y="473222"/>
                  </a:lnTo>
                  <a:lnTo>
                    <a:pt x="0" y="426720"/>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2"/>
            <p:cNvSpPr/>
            <p:nvPr/>
          </p:nvSpPr>
          <p:spPr>
            <a:xfrm>
              <a:off x="5219699" y="3480816"/>
              <a:ext cx="853440" cy="852169"/>
            </a:xfrm>
            <a:custGeom>
              <a:avLst/>
              <a:gdLst/>
              <a:ahLst/>
              <a:cxnLst/>
              <a:rect l="l" t="t" r="r" b="b"/>
              <a:pathLst>
                <a:path w="853439" h="852170" extrusionOk="0">
                  <a:moveTo>
                    <a:pt x="426720" y="0"/>
                  </a:moveTo>
                  <a:lnTo>
                    <a:pt x="380217" y="2500"/>
                  </a:lnTo>
                  <a:lnTo>
                    <a:pt x="335166" y="9826"/>
                  </a:lnTo>
                  <a:lnTo>
                    <a:pt x="291827" y="21720"/>
                  </a:lnTo>
                  <a:lnTo>
                    <a:pt x="250461" y="37919"/>
                  </a:lnTo>
                  <a:lnTo>
                    <a:pt x="211328" y="58166"/>
                  </a:lnTo>
                  <a:lnTo>
                    <a:pt x="174686" y="82198"/>
                  </a:lnTo>
                  <a:lnTo>
                    <a:pt x="140798" y="109757"/>
                  </a:lnTo>
                  <a:lnTo>
                    <a:pt x="109923" y="140581"/>
                  </a:lnTo>
                  <a:lnTo>
                    <a:pt x="82320" y="174412"/>
                  </a:lnTo>
                  <a:lnTo>
                    <a:pt x="58250" y="210989"/>
                  </a:lnTo>
                  <a:lnTo>
                    <a:pt x="37974" y="250051"/>
                  </a:lnTo>
                  <a:lnTo>
                    <a:pt x="21750" y="291340"/>
                  </a:lnTo>
                  <a:lnTo>
                    <a:pt x="9840" y="334593"/>
                  </a:lnTo>
                  <a:lnTo>
                    <a:pt x="2503" y="379553"/>
                  </a:lnTo>
                  <a:lnTo>
                    <a:pt x="0" y="425958"/>
                  </a:lnTo>
                  <a:lnTo>
                    <a:pt x="2503" y="472362"/>
                  </a:lnTo>
                  <a:lnTo>
                    <a:pt x="9840" y="517322"/>
                  </a:lnTo>
                  <a:lnTo>
                    <a:pt x="21750" y="560575"/>
                  </a:lnTo>
                  <a:lnTo>
                    <a:pt x="37974" y="601864"/>
                  </a:lnTo>
                  <a:lnTo>
                    <a:pt x="58250" y="640926"/>
                  </a:lnTo>
                  <a:lnTo>
                    <a:pt x="82320" y="677503"/>
                  </a:lnTo>
                  <a:lnTo>
                    <a:pt x="109923" y="711334"/>
                  </a:lnTo>
                  <a:lnTo>
                    <a:pt x="140798" y="742158"/>
                  </a:lnTo>
                  <a:lnTo>
                    <a:pt x="174686" y="769717"/>
                  </a:lnTo>
                  <a:lnTo>
                    <a:pt x="211327" y="793750"/>
                  </a:lnTo>
                  <a:lnTo>
                    <a:pt x="250461" y="813996"/>
                  </a:lnTo>
                  <a:lnTo>
                    <a:pt x="291827" y="830195"/>
                  </a:lnTo>
                  <a:lnTo>
                    <a:pt x="335166" y="842089"/>
                  </a:lnTo>
                  <a:lnTo>
                    <a:pt x="380217" y="849415"/>
                  </a:lnTo>
                  <a:lnTo>
                    <a:pt x="426720" y="851916"/>
                  </a:lnTo>
                  <a:lnTo>
                    <a:pt x="473222" y="849415"/>
                  </a:lnTo>
                  <a:lnTo>
                    <a:pt x="518273" y="842089"/>
                  </a:lnTo>
                  <a:lnTo>
                    <a:pt x="561612" y="830195"/>
                  </a:lnTo>
                  <a:lnTo>
                    <a:pt x="602978" y="813996"/>
                  </a:lnTo>
                  <a:lnTo>
                    <a:pt x="642112" y="793750"/>
                  </a:lnTo>
                  <a:lnTo>
                    <a:pt x="678753" y="769717"/>
                  </a:lnTo>
                  <a:lnTo>
                    <a:pt x="712641" y="742158"/>
                  </a:lnTo>
                  <a:lnTo>
                    <a:pt x="743516" y="711334"/>
                  </a:lnTo>
                  <a:lnTo>
                    <a:pt x="771119" y="677503"/>
                  </a:lnTo>
                  <a:lnTo>
                    <a:pt x="795189" y="640926"/>
                  </a:lnTo>
                  <a:lnTo>
                    <a:pt x="815465" y="601864"/>
                  </a:lnTo>
                  <a:lnTo>
                    <a:pt x="831689" y="560575"/>
                  </a:lnTo>
                  <a:lnTo>
                    <a:pt x="843599" y="517322"/>
                  </a:lnTo>
                  <a:lnTo>
                    <a:pt x="850936" y="472362"/>
                  </a:lnTo>
                  <a:lnTo>
                    <a:pt x="853439" y="425958"/>
                  </a:lnTo>
                  <a:lnTo>
                    <a:pt x="850936" y="379553"/>
                  </a:lnTo>
                  <a:lnTo>
                    <a:pt x="843599" y="334593"/>
                  </a:lnTo>
                  <a:lnTo>
                    <a:pt x="831689" y="291340"/>
                  </a:lnTo>
                  <a:lnTo>
                    <a:pt x="815465" y="250051"/>
                  </a:lnTo>
                  <a:lnTo>
                    <a:pt x="795189" y="210989"/>
                  </a:lnTo>
                  <a:lnTo>
                    <a:pt x="771119" y="174412"/>
                  </a:lnTo>
                  <a:lnTo>
                    <a:pt x="743516" y="140581"/>
                  </a:lnTo>
                  <a:lnTo>
                    <a:pt x="712641" y="109757"/>
                  </a:lnTo>
                  <a:lnTo>
                    <a:pt x="678753" y="82198"/>
                  </a:lnTo>
                  <a:lnTo>
                    <a:pt x="642112" y="58165"/>
                  </a:lnTo>
                  <a:lnTo>
                    <a:pt x="602978" y="37919"/>
                  </a:lnTo>
                  <a:lnTo>
                    <a:pt x="561612" y="21720"/>
                  </a:lnTo>
                  <a:lnTo>
                    <a:pt x="518273" y="9826"/>
                  </a:lnTo>
                  <a:lnTo>
                    <a:pt x="473222" y="2500"/>
                  </a:lnTo>
                  <a:lnTo>
                    <a:pt x="42672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2"/>
            <p:cNvSpPr/>
            <p:nvPr/>
          </p:nvSpPr>
          <p:spPr>
            <a:xfrm>
              <a:off x="5219699" y="3480816"/>
              <a:ext cx="853440" cy="852169"/>
            </a:xfrm>
            <a:custGeom>
              <a:avLst/>
              <a:gdLst/>
              <a:ahLst/>
              <a:cxnLst/>
              <a:rect l="l" t="t" r="r" b="b"/>
              <a:pathLst>
                <a:path w="853439" h="852170" extrusionOk="0">
                  <a:moveTo>
                    <a:pt x="0" y="425958"/>
                  </a:moveTo>
                  <a:lnTo>
                    <a:pt x="2503" y="379553"/>
                  </a:lnTo>
                  <a:lnTo>
                    <a:pt x="9840" y="334593"/>
                  </a:lnTo>
                  <a:lnTo>
                    <a:pt x="21750" y="291340"/>
                  </a:lnTo>
                  <a:lnTo>
                    <a:pt x="37974" y="250051"/>
                  </a:lnTo>
                  <a:lnTo>
                    <a:pt x="58250" y="210989"/>
                  </a:lnTo>
                  <a:lnTo>
                    <a:pt x="82320" y="174412"/>
                  </a:lnTo>
                  <a:lnTo>
                    <a:pt x="109923" y="140581"/>
                  </a:lnTo>
                  <a:lnTo>
                    <a:pt x="140798" y="109757"/>
                  </a:lnTo>
                  <a:lnTo>
                    <a:pt x="174686" y="82198"/>
                  </a:lnTo>
                  <a:lnTo>
                    <a:pt x="211328" y="58166"/>
                  </a:lnTo>
                  <a:lnTo>
                    <a:pt x="250461" y="37919"/>
                  </a:lnTo>
                  <a:lnTo>
                    <a:pt x="291827" y="21720"/>
                  </a:lnTo>
                  <a:lnTo>
                    <a:pt x="335166" y="9826"/>
                  </a:lnTo>
                  <a:lnTo>
                    <a:pt x="380217" y="2500"/>
                  </a:lnTo>
                  <a:lnTo>
                    <a:pt x="426720" y="0"/>
                  </a:lnTo>
                  <a:lnTo>
                    <a:pt x="473222" y="2500"/>
                  </a:lnTo>
                  <a:lnTo>
                    <a:pt x="518273" y="9826"/>
                  </a:lnTo>
                  <a:lnTo>
                    <a:pt x="561612" y="21720"/>
                  </a:lnTo>
                  <a:lnTo>
                    <a:pt x="602978" y="37919"/>
                  </a:lnTo>
                  <a:lnTo>
                    <a:pt x="642112" y="58165"/>
                  </a:lnTo>
                  <a:lnTo>
                    <a:pt x="678753" y="82198"/>
                  </a:lnTo>
                  <a:lnTo>
                    <a:pt x="712641" y="109757"/>
                  </a:lnTo>
                  <a:lnTo>
                    <a:pt x="743516" y="140581"/>
                  </a:lnTo>
                  <a:lnTo>
                    <a:pt x="771119" y="174412"/>
                  </a:lnTo>
                  <a:lnTo>
                    <a:pt x="795189" y="210989"/>
                  </a:lnTo>
                  <a:lnTo>
                    <a:pt x="815465" y="250051"/>
                  </a:lnTo>
                  <a:lnTo>
                    <a:pt x="831689" y="291340"/>
                  </a:lnTo>
                  <a:lnTo>
                    <a:pt x="843599" y="334593"/>
                  </a:lnTo>
                  <a:lnTo>
                    <a:pt x="850936" y="379553"/>
                  </a:lnTo>
                  <a:lnTo>
                    <a:pt x="853439" y="425958"/>
                  </a:lnTo>
                  <a:lnTo>
                    <a:pt x="850936" y="472362"/>
                  </a:lnTo>
                  <a:lnTo>
                    <a:pt x="843599" y="517322"/>
                  </a:lnTo>
                  <a:lnTo>
                    <a:pt x="831689" y="560575"/>
                  </a:lnTo>
                  <a:lnTo>
                    <a:pt x="815465" y="601864"/>
                  </a:lnTo>
                  <a:lnTo>
                    <a:pt x="795189" y="640926"/>
                  </a:lnTo>
                  <a:lnTo>
                    <a:pt x="771119" y="677503"/>
                  </a:lnTo>
                  <a:lnTo>
                    <a:pt x="743516" y="711334"/>
                  </a:lnTo>
                  <a:lnTo>
                    <a:pt x="712641" y="742158"/>
                  </a:lnTo>
                  <a:lnTo>
                    <a:pt x="678753" y="769717"/>
                  </a:lnTo>
                  <a:lnTo>
                    <a:pt x="642112" y="793750"/>
                  </a:lnTo>
                  <a:lnTo>
                    <a:pt x="602978" y="813996"/>
                  </a:lnTo>
                  <a:lnTo>
                    <a:pt x="561612" y="830195"/>
                  </a:lnTo>
                  <a:lnTo>
                    <a:pt x="518273" y="842089"/>
                  </a:lnTo>
                  <a:lnTo>
                    <a:pt x="473222" y="849415"/>
                  </a:lnTo>
                  <a:lnTo>
                    <a:pt x="426720" y="851916"/>
                  </a:lnTo>
                  <a:lnTo>
                    <a:pt x="380217" y="849415"/>
                  </a:lnTo>
                  <a:lnTo>
                    <a:pt x="335166" y="842089"/>
                  </a:lnTo>
                  <a:lnTo>
                    <a:pt x="291827" y="830195"/>
                  </a:lnTo>
                  <a:lnTo>
                    <a:pt x="250461" y="813996"/>
                  </a:lnTo>
                  <a:lnTo>
                    <a:pt x="211327" y="793750"/>
                  </a:lnTo>
                  <a:lnTo>
                    <a:pt x="174686" y="769717"/>
                  </a:lnTo>
                  <a:lnTo>
                    <a:pt x="140798" y="742158"/>
                  </a:lnTo>
                  <a:lnTo>
                    <a:pt x="109923" y="711334"/>
                  </a:lnTo>
                  <a:lnTo>
                    <a:pt x="82320" y="677503"/>
                  </a:lnTo>
                  <a:lnTo>
                    <a:pt x="58250" y="640926"/>
                  </a:lnTo>
                  <a:lnTo>
                    <a:pt x="37974" y="601864"/>
                  </a:lnTo>
                  <a:lnTo>
                    <a:pt x="21750" y="560575"/>
                  </a:lnTo>
                  <a:lnTo>
                    <a:pt x="9840" y="517322"/>
                  </a:lnTo>
                  <a:lnTo>
                    <a:pt x="2503" y="472362"/>
                  </a:lnTo>
                  <a:lnTo>
                    <a:pt x="0" y="425958"/>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2"/>
            <p:cNvSpPr/>
            <p:nvPr/>
          </p:nvSpPr>
          <p:spPr>
            <a:xfrm>
              <a:off x="5219699" y="4486655"/>
              <a:ext cx="853440" cy="853440"/>
            </a:xfrm>
            <a:custGeom>
              <a:avLst/>
              <a:gdLst/>
              <a:ahLst/>
              <a:cxnLst/>
              <a:rect l="l" t="t" r="r" b="b"/>
              <a:pathLst>
                <a:path w="853439" h="853439" extrusionOk="0">
                  <a:moveTo>
                    <a:pt x="426720" y="0"/>
                  </a:moveTo>
                  <a:lnTo>
                    <a:pt x="380217" y="2503"/>
                  </a:lnTo>
                  <a:lnTo>
                    <a:pt x="335166" y="9840"/>
                  </a:lnTo>
                  <a:lnTo>
                    <a:pt x="291827" y="21750"/>
                  </a:lnTo>
                  <a:lnTo>
                    <a:pt x="250461" y="37974"/>
                  </a:lnTo>
                  <a:lnTo>
                    <a:pt x="211328" y="58250"/>
                  </a:lnTo>
                  <a:lnTo>
                    <a:pt x="174686" y="82320"/>
                  </a:lnTo>
                  <a:lnTo>
                    <a:pt x="140798" y="109923"/>
                  </a:lnTo>
                  <a:lnTo>
                    <a:pt x="109923" y="140798"/>
                  </a:lnTo>
                  <a:lnTo>
                    <a:pt x="82320" y="174686"/>
                  </a:lnTo>
                  <a:lnTo>
                    <a:pt x="58250" y="211328"/>
                  </a:lnTo>
                  <a:lnTo>
                    <a:pt x="37974" y="250461"/>
                  </a:lnTo>
                  <a:lnTo>
                    <a:pt x="21750" y="291827"/>
                  </a:lnTo>
                  <a:lnTo>
                    <a:pt x="9840" y="335166"/>
                  </a:lnTo>
                  <a:lnTo>
                    <a:pt x="2503" y="380217"/>
                  </a:lnTo>
                  <a:lnTo>
                    <a:pt x="0" y="426720"/>
                  </a:lnTo>
                  <a:lnTo>
                    <a:pt x="2503" y="473222"/>
                  </a:lnTo>
                  <a:lnTo>
                    <a:pt x="9840" y="518273"/>
                  </a:lnTo>
                  <a:lnTo>
                    <a:pt x="21750" y="561612"/>
                  </a:lnTo>
                  <a:lnTo>
                    <a:pt x="37974" y="602978"/>
                  </a:lnTo>
                  <a:lnTo>
                    <a:pt x="58250" y="642112"/>
                  </a:lnTo>
                  <a:lnTo>
                    <a:pt x="82320" y="678753"/>
                  </a:lnTo>
                  <a:lnTo>
                    <a:pt x="109923" y="712641"/>
                  </a:lnTo>
                  <a:lnTo>
                    <a:pt x="140798" y="743516"/>
                  </a:lnTo>
                  <a:lnTo>
                    <a:pt x="174686" y="771119"/>
                  </a:lnTo>
                  <a:lnTo>
                    <a:pt x="211327" y="795189"/>
                  </a:lnTo>
                  <a:lnTo>
                    <a:pt x="250461" y="815465"/>
                  </a:lnTo>
                  <a:lnTo>
                    <a:pt x="291827" y="831689"/>
                  </a:lnTo>
                  <a:lnTo>
                    <a:pt x="335166" y="843599"/>
                  </a:lnTo>
                  <a:lnTo>
                    <a:pt x="380217" y="850936"/>
                  </a:lnTo>
                  <a:lnTo>
                    <a:pt x="426720" y="853440"/>
                  </a:lnTo>
                  <a:lnTo>
                    <a:pt x="473222" y="850936"/>
                  </a:lnTo>
                  <a:lnTo>
                    <a:pt x="518273" y="843599"/>
                  </a:lnTo>
                  <a:lnTo>
                    <a:pt x="561612" y="831689"/>
                  </a:lnTo>
                  <a:lnTo>
                    <a:pt x="602978" y="815465"/>
                  </a:lnTo>
                  <a:lnTo>
                    <a:pt x="642112" y="795189"/>
                  </a:lnTo>
                  <a:lnTo>
                    <a:pt x="678753" y="771119"/>
                  </a:lnTo>
                  <a:lnTo>
                    <a:pt x="712641" y="743516"/>
                  </a:lnTo>
                  <a:lnTo>
                    <a:pt x="743516" y="712641"/>
                  </a:lnTo>
                  <a:lnTo>
                    <a:pt x="771119" y="678753"/>
                  </a:lnTo>
                  <a:lnTo>
                    <a:pt x="795189" y="642112"/>
                  </a:lnTo>
                  <a:lnTo>
                    <a:pt x="815465" y="602978"/>
                  </a:lnTo>
                  <a:lnTo>
                    <a:pt x="831689" y="561612"/>
                  </a:lnTo>
                  <a:lnTo>
                    <a:pt x="843599" y="518273"/>
                  </a:lnTo>
                  <a:lnTo>
                    <a:pt x="850936" y="473222"/>
                  </a:lnTo>
                  <a:lnTo>
                    <a:pt x="853439" y="426720"/>
                  </a:lnTo>
                  <a:lnTo>
                    <a:pt x="850936" y="380217"/>
                  </a:lnTo>
                  <a:lnTo>
                    <a:pt x="843599" y="335166"/>
                  </a:lnTo>
                  <a:lnTo>
                    <a:pt x="831689" y="291827"/>
                  </a:lnTo>
                  <a:lnTo>
                    <a:pt x="815465" y="250461"/>
                  </a:lnTo>
                  <a:lnTo>
                    <a:pt x="795189" y="211328"/>
                  </a:lnTo>
                  <a:lnTo>
                    <a:pt x="771119" y="174686"/>
                  </a:lnTo>
                  <a:lnTo>
                    <a:pt x="743516" y="140798"/>
                  </a:lnTo>
                  <a:lnTo>
                    <a:pt x="712641" y="109923"/>
                  </a:lnTo>
                  <a:lnTo>
                    <a:pt x="678753" y="82320"/>
                  </a:lnTo>
                  <a:lnTo>
                    <a:pt x="642112" y="58250"/>
                  </a:lnTo>
                  <a:lnTo>
                    <a:pt x="602978" y="37974"/>
                  </a:lnTo>
                  <a:lnTo>
                    <a:pt x="561612" y="21750"/>
                  </a:lnTo>
                  <a:lnTo>
                    <a:pt x="518273" y="9840"/>
                  </a:lnTo>
                  <a:lnTo>
                    <a:pt x="473222" y="2503"/>
                  </a:lnTo>
                  <a:lnTo>
                    <a:pt x="42672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2"/>
            <p:cNvSpPr/>
            <p:nvPr/>
          </p:nvSpPr>
          <p:spPr>
            <a:xfrm>
              <a:off x="5219699" y="4486655"/>
              <a:ext cx="853440" cy="853440"/>
            </a:xfrm>
            <a:custGeom>
              <a:avLst/>
              <a:gdLst/>
              <a:ahLst/>
              <a:cxnLst/>
              <a:rect l="l" t="t" r="r" b="b"/>
              <a:pathLst>
                <a:path w="853439" h="853439" extrusionOk="0">
                  <a:moveTo>
                    <a:pt x="0" y="426720"/>
                  </a:moveTo>
                  <a:lnTo>
                    <a:pt x="2503" y="380217"/>
                  </a:lnTo>
                  <a:lnTo>
                    <a:pt x="9840" y="335166"/>
                  </a:lnTo>
                  <a:lnTo>
                    <a:pt x="21750" y="291827"/>
                  </a:lnTo>
                  <a:lnTo>
                    <a:pt x="37974" y="250461"/>
                  </a:lnTo>
                  <a:lnTo>
                    <a:pt x="58250" y="211328"/>
                  </a:lnTo>
                  <a:lnTo>
                    <a:pt x="82320" y="174686"/>
                  </a:lnTo>
                  <a:lnTo>
                    <a:pt x="109923" y="140798"/>
                  </a:lnTo>
                  <a:lnTo>
                    <a:pt x="140798" y="109923"/>
                  </a:lnTo>
                  <a:lnTo>
                    <a:pt x="174686" y="82320"/>
                  </a:lnTo>
                  <a:lnTo>
                    <a:pt x="211328" y="58250"/>
                  </a:lnTo>
                  <a:lnTo>
                    <a:pt x="250461" y="37974"/>
                  </a:lnTo>
                  <a:lnTo>
                    <a:pt x="291827" y="21750"/>
                  </a:lnTo>
                  <a:lnTo>
                    <a:pt x="335166" y="9840"/>
                  </a:lnTo>
                  <a:lnTo>
                    <a:pt x="380217" y="2503"/>
                  </a:lnTo>
                  <a:lnTo>
                    <a:pt x="426720" y="0"/>
                  </a:lnTo>
                  <a:lnTo>
                    <a:pt x="473222" y="2503"/>
                  </a:lnTo>
                  <a:lnTo>
                    <a:pt x="518273" y="9840"/>
                  </a:lnTo>
                  <a:lnTo>
                    <a:pt x="561612" y="21750"/>
                  </a:lnTo>
                  <a:lnTo>
                    <a:pt x="602978" y="37974"/>
                  </a:lnTo>
                  <a:lnTo>
                    <a:pt x="642112" y="58250"/>
                  </a:lnTo>
                  <a:lnTo>
                    <a:pt x="678753" y="82320"/>
                  </a:lnTo>
                  <a:lnTo>
                    <a:pt x="712641" y="109923"/>
                  </a:lnTo>
                  <a:lnTo>
                    <a:pt x="743516" y="140798"/>
                  </a:lnTo>
                  <a:lnTo>
                    <a:pt x="771119" y="174686"/>
                  </a:lnTo>
                  <a:lnTo>
                    <a:pt x="795189" y="211328"/>
                  </a:lnTo>
                  <a:lnTo>
                    <a:pt x="815465" y="250461"/>
                  </a:lnTo>
                  <a:lnTo>
                    <a:pt x="831689" y="291827"/>
                  </a:lnTo>
                  <a:lnTo>
                    <a:pt x="843599" y="335166"/>
                  </a:lnTo>
                  <a:lnTo>
                    <a:pt x="850936" y="380217"/>
                  </a:lnTo>
                  <a:lnTo>
                    <a:pt x="853439" y="426720"/>
                  </a:lnTo>
                  <a:lnTo>
                    <a:pt x="850936" y="473222"/>
                  </a:lnTo>
                  <a:lnTo>
                    <a:pt x="843599" y="518273"/>
                  </a:lnTo>
                  <a:lnTo>
                    <a:pt x="831689" y="561612"/>
                  </a:lnTo>
                  <a:lnTo>
                    <a:pt x="815465" y="602978"/>
                  </a:lnTo>
                  <a:lnTo>
                    <a:pt x="795189" y="642112"/>
                  </a:lnTo>
                  <a:lnTo>
                    <a:pt x="771119" y="678753"/>
                  </a:lnTo>
                  <a:lnTo>
                    <a:pt x="743516" y="712641"/>
                  </a:lnTo>
                  <a:lnTo>
                    <a:pt x="712641" y="743516"/>
                  </a:lnTo>
                  <a:lnTo>
                    <a:pt x="678753" y="771119"/>
                  </a:lnTo>
                  <a:lnTo>
                    <a:pt x="642112" y="795189"/>
                  </a:lnTo>
                  <a:lnTo>
                    <a:pt x="602978" y="815465"/>
                  </a:lnTo>
                  <a:lnTo>
                    <a:pt x="561612" y="831689"/>
                  </a:lnTo>
                  <a:lnTo>
                    <a:pt x="518273" y="843599"/>
                  </a:lnTo>
                  <a:lnTo>
                    <a:pt x="473222" y="850936"/>
                  </a:lnTo>
                  <a:lnTo>
                    <a:pt x="426720" y="853440"/>
                  </a:lnTo>
                  <a:lnTo>
                    <a:pt x="380217" y="850936"/>
                  </a:lnTo>
                  <a:lnTo>
                    <a:pt x="335166" y="843599"/>
                  </a:lnTo>
                  <a:lnTo>
                    <a:pt x="291827" y="831689"/>
                  </a:lnTo>
                  <a:lnTo>
                    <a:pt x="250461" y="815465"/>
                  </a:lnTo>
                  <a:lnTo>
                    <a:pt x="211327" y="795189"/>
                  </a:lnTo>
                  <a:lnTo>
                    <a:pt x="174686" y="771119"/>
                  </a:lnTo>
                  <a:lnTo>
                    <a:pt x="140798" y="743516"/>
                  </a:lnTo>
                  <a:lnTo>
                    <a:pt x="109923" y="712641"/>
                  </a:lnTo>
                  <a:lnTo>
                    <a:pt x="82320" y="678753"/>
                  </a:lnTo>
                  <a:lnTo>
                    <a:pt x="58250" y="642112"/>
                  </a:lnTo>
                  <a:lnTo>
                    <a:pt x="37974" y="602978"/>
                  </a:lnTo>
                  <a:lnTo>
                    <a:pt x="21750" y="561612"/>
                  </a:lnTo>
                  <a:lnTo>
                    <a:pt x="9840" y="518273"/>
                  </a:lnTo>
                  <a:lnTo>
                    <a:pt x="2503" y="473222"/>
                  </a:lnTo>
                  <a:lnTo>
                    <a:pt x="0" y="426720"/>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2"/>
            <p:cNvSpPr/>
            <p:nvPr/>
          </p:nvSpPr>
          <p:spPr>
            <a:xfrm>
              <a:off x="5219699" y="5494019"/>
              <a:ext cx="853440" cy="853440"/>
            </a:xfrm>
            <a:custGeom>
              <a:avLst/>
              <a:gdLst/>
              <a:ahLst/>
              <a:cxnLst/>
              <a:rect l="l" t="t" r="r" b="b"/>
              <a:pathLst>
                <a:path w="853439" h="853439" extrusionOk="0">
                  <a:moveTo>
                    <a:pt x="426720" y="0"/>
                  </a:moveTo>
                  <a:lnTo>
                    <a:pt x="380217" y="2503"/>
                  </a:lnTo>
                  <a:lnTo>
                    <a:pt x="335166" y="9842"/>
                  </a:lnTo>
                  <a:lnTo>
                    <a:pt x="291827" y="21754"/>
                  </a:lnTo>
                  <a:lnTo>
                    <a:pt x="250461" y="37979"/>
                  </a:lnTo>
                  <a:lnTo>
                    <a:pt x="211328" y="58259"/>
                  </a:lnTo>
                  <a:lnTo>
                    <a:pt x="174686" y="82331"/>
                  </a:lnTo>
                  <a:lnTo>
                    <a:pt x="140798" y="109936"/>
                  </a:lnTo>
                  <a:lnTo>
                    <a:pt x="109923" y="140813"/>
                  </a:lnTo>
                  <a:lnTo>
                    <a:pt x="82320" y="174703"/>
                  </a:lnTo>
                  <a:lnTo>
                    <a:pt x="58250" y="211344"/>
                  </a:lnTo>
                  <a:lnTo>
                    <a:pt x="37974" y="250478"/>
                  </a:lnTo>
                  <a:lnTo>
                    <a:pt x="21750" y="291842"/>
                  </a:lnTo>
                  <a:lnTo>
                    <a:pt x="9840" y="335177"/>
                  </a:lnTo>
                  <a:lnTo>
                    <a:pt x="2503" y="380223"/>
                  </a:lnTo>
                  <a:lnTo>
                    <a:pt x="0" y="426719"/>
                  </a:lnTo>
                  <a:lnTo>
                    <a:pt x="2503" y="473216"/>
                  </a:lnTo>
                  <a:lnTo>
                    <a:pt x="9840" y="518262"/>
                  </a:lnTo>
                  <a:lnTo>
                    <a:pt x="21750" y="561597"/>
                  </a:lnTo>
                  <a:lnTo>
                    <a:pt x="37974" y="602961"/>
                  </a:lnTo>
                  <a:lnTo>
                    <a:pt x="58250" y="642095"/>
                  </a:lnTo>
                  <a:lnTo>
                    <a:pt x="82320" y="678736"/>
                  </a:lnTo>
                  <a:lnTo>
                    <a:pt x="109923" y="712626"/>
                  </a:lnTo>
                  <a:lnTo>
                    <a:pt x="140798" y="743503"/>
                  </a:lnTo>
                  <a:lnTo>
                    <a:pt x="174686" y="771108"/>
                  </a:lnTo>
                  <a:lnTo>
                    <a:pt x="211327" y="795180"/>
                  </a:lnTo>
                  <a:lnTo>
                    <a:pt x="250461" y="815460"/>
                  </a:lnTo>
                  <a:lnTo>
                    <a:pt x="291827" y="831685"/>
                  </a:lnTo>
                  <a:lnTo>
                    <a:pt x="335166" y="843597"/>
                  </a:lnTo>
                  <a:lnTo>
                    <a:pt x="380217" y="850936"/>
                  </a:lnTo>
                  <a:lnTo>
                    <a:pt x="426720" y="853439"/>
                  </a:lnTo>
                  <a:lnTo>
                    <a:pt x="473222" y="850936"/>
                  </a:lnTo>
                  <a:lnTo>
                    <a:pt x="518273" y="843597"/>
                  </a:lnTo>
                  <a:lnTo>
                    <a:pt x="561612" y="831685"/>
                  </a:lnTo>
                  <a:lnTo>
                    <a:pt x="602978" y="815460"/>
                  </a:lnTo>
                  <a:lnTo>
                    <a:pt x="642112" y="795180"/>
                  </a:lnTo>
                  <a:lnTo>
                    <a:pt x="678753" y="771108"/>
                  </a:lnTo>
                  <a:lnTo>
                    <a:pt x="712641" y="743503"/>
                  </a:lnTo>
                  <a:lnTo>
                    <a:pt x="743516" y="712626"/>
                  </a:lnTo>
                  <a:lnTo>
                    <a:pt x="771119" y="678736"/>
                  </a:lnTo>
                  <a:lnTo>
                    <a:pt x="795189" y="642095"/>
                  </a:lnTo>
                  <a:lnTo>
                    <a:pt x="815465" y="602961"/>
                  </a:lnTo>
                  <a:lnTo>
                    <a:pt x="831689" y="561597"/>
                  </a:lnTo>
                  <a:lnTo>
                    <a:pt x="843599" y="518262"/>
                  </a:lnTo>
                  <a:lnTo>
                    <a:pt x="850936" y="473216"/>
                  </a:lnTo>
                  <a:lnTo>
                    <a:pt x="853439" y="426719"/>
                  </a:lnTo>
                  <a:lnTo>
                    <a:pt x="850936" y="380223"/>
                  </a:lnTo>
                  <a:lnTo>
                    <a:pt x="843599" y="335177"/>
                  </a:lnTo>
                  <a:lnTo>
                    <a:pt x="831689" y="291842"/>
                  </a:lnTo>
                  <a:lnTo>
                    <a:pt x="815465" y="250478"/>
                  </a:lnTo>
                  <a:lnTo>
                    <a:pt x="795189" y="211344"/>
                  </a:lnTo>
                  <a:lnTo>
                    <a:pt x="771119" y="174703"/>
                  </a:lnTo>
                  <a:lnTo>
                    <a:pt x="743516" y="140813"/>
                  </a:lnTo>
                  <a:lnTo>
                    <a:pt x="712641" y="109936"/>
                  </a:lnTo>
                  <a:lnTo>
                    <a:pt x="678753" y="82331"/>
                  </a:lnTo>
                  <a:lnTo>
                    <a:pt x="642112" y="58259"/>
                  </a:lnTo>
                  <a:lnTo>
                    <a:pt x="602978" y="37979"/>
                  </a:lnTo>
                  <a:lnTo>
                    <a:pt x="561612" y="21754"/>
                  </a:lnTo>
                  <a:lnTo>
                    <a:pt x="518273" y="9842"/>
                  </a:lnTo>
                  <a:lnTo>
                    <a:pt x="473222" y="2503"/>
                  </a:lnTo>
                  <a:lnTo>
                    <a:pt x="42672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2"/>
            <p:cNvSpPr/>
            <p:nvPr/>
          </p:nvSpPr>
          <p:spPr>
            <a:xfrm>
              <a:off x="5219699" y="5494019"/>
              <a:ext cx="853440" cy="853440"/>
            </a:xfrm>
            <a:custGeom>
              <a:avLst/>
              <a:gdLst/>
              <a:ahLst/>
              <a:cxnLst/>
              <a:rect l="l" t="t" r="r" b="b"/>
              <a:pathLst>
                <a:path w="853439" h="853439" extrusionOk="0">
                  <a:moveTo>
                    <a:pt x="0" y="426719"/>
                  </a:moveTo>
                  <a:lnTo>
                    <a:pt x="2503" y="380223"/>
                  </a:lnTo>
                  <a:lnTo>
                    <a:pt x="9840" y="335177"/>
                  </a:lnTo>
                  <a:lnTo>
                    <a:pt x="21750" y="291842"/>
                  </a:lnTo>
                  <a:lnTo>
                    <a:pt x="37974" y="250478"/>
                  </a:lnTo>
                  <a:lnTo>
                    <a:pt x="58250" y="211344"/>
                  </a:lnTo>
                  <a:lnTo>
                    <a:pt x="82320" y="174703"/>
                  </a:lnTo>
                  <a:lnTo>
                    <a:pt x="109923" y="140813"/>
                  </a:lnTo>
                  <a:lnTo>
                    <a:pt x="140798" y="109936"/>
                  </a:lnTo>
                  <a:lnTo>
                    <a:pt x="174686" y="82331"/>
                  </a:lnTo>
                  <a:lnTo>
                    <a:pt x="211328" y="58259"/>
                  </a:lnTo>
                  <a:lnTo>
                    <a:pt x="250461" y="37979"/>
                  </a:lnTo>
                  <a:lnTo>
                    <a:pt x="291827" y="21754"/>
                  </a:lnTo>
                  <a:lnTo>
                    <a:pt x="335166" y="9842"/>
                  </a:lnTo>
                  <a:lnTo>
                    <a:pt x="380217" y="2503"/>
                  </a:lnTo>
                  <a:lnTo>
                    <a:pt x="426720" y="0"/>
                  </a:lnTo>
                  <a:lnTo>
                    <a:pt x="473222" y="2503"/>
                  </a:lnTo>
                  <a:lnTo>
                    <a:pt x="518273" y="9842"/>
                  </a:lnTo>
                  <a:lnTo>
                    <a:pt x="561612" y="21754"/>
                  </a:lnTo>
                  <a:lnTo>
                    <a:pt x="602978" y="37979"/>
                  </a:lnTo>
                  <a:lnTo>
                    <a:pt x="642112" y="58259"/>
                  </a:lnTo>
                  <a:lnTo>
                    <a:pt x="678753" y="82331"/>
                  </a:lnTo>
                  <a:lnTo>
                    <a:pt x="712641" y="109936"/>
                  </a:lnTo>
                  <a:lnTo>
                    <a:pt x="743516" y="140813"/>
                  </a:lnTo>
                  <a:lnTo>
                    <a:pt x="771119" y="174703"/>
                  </a:lnTo>
                  <a:lnTo>
                    <a:pt x="795189" y="211344"/>
                  </a:lnTo>
                  <a:lnTo>
                    <a:pt x="815465" y="250478"/>
                  </a:lnTo>
                  <a:lnTo>
                    <a:pt x="831689" y="291842"/>
                  </a:lnTo>
                  <a:lnTo>
                    <a:pt x="843599" y="335177"/>
                  </a:lnTo>
                  <a:lnTo>
                    <a:pt x="850936" y="380223"/>
                  </a:lnTo>
                  <a:lnTo>
                    <a:pt x="853439" y="426719"/>
                  </a:lnTo>
                  <a:lnTo>
                    <a:pt x="850936" y="473216"/>
                  </a:lnTo>
                  <a:lnTo>
                    <a:pt x="843599" y="518262"/>
                  </a:lnTo>
                  <a:lnTo>
                    <a:pt x="831689" y="561597"/>
                  </a:lnTo>
                  <a:lnTo>
                    <a:pt x="815465" y="602961"/>
                  </a:lnTo>
                  <a:lnTo>
                    <a:pt x="795189" y="642095"/>
                  </a:lnTo>
                  <a:lnTo>
                    <a:pt x="771119" y="678736"/>
                  </a:lnTo>
                  <a:lnTo>
                    <a:pt x="743516" y="712626"/>
                  </a:lnTo>
                  <a:lnTo>
                    <a:pt x="712641" y="743503"/>
                  </a:lnTo>
                  <a:lnTo>
                    <a:pt x="678753" y="771108"/>
                  </a:lnTo>
                  <a:lnTo>
                    <a:pt x="642112" y="795180"/>
                  </a:lnTo>
                  <a:lnTo>
                    <a:pt x="602978" y="815460"/>
                  </a:lnTo>
                  <a:lnTo>
                    <a:pt x="561612" y="831685"/>
                  </a:lnTo>
                  <a:lnTo>
                    <a:pt x="518273" y="843597"/>
                  </a:lnTo>
                  <a:lnTo>
                    <a:pt x="473222" y="850936"/>
                  </a:lnTo>
                  <a:lnTo>
                    <a:pt x="426720" y="853439"/>
                  </a:lnTo>
                  <a:lnTo>
                    <a:pt x="380217" y="850936"/>
                  </a:lnTo>
                  <a:lnTo>
                    <a:pt x="335166" y="843597"/>
                  </a:lnTo>
                  <a:lnTo>
                    <a:pt x="291827" y="831685"/>
                  </a:lnTo>
                  <a:lnTo>
                    <a:pt x="250461" y="815460"/>
                  </a:lnTo>
                  <a:lnTo>
                    <a:pt x="211327" y="795180"/>
                  </a:lnTo>
                  <a:lnTo>
                    <a:pt x="174686" y="771108"/>
                  </a:lnTo>
                  <a:lnTo>
                    <a:pt x="140798" y="743503"/>
                  </a:lnTo>
                  <a:lnTo>
                    <a:pt x="109923" y="712626"/>
                  </a:lnTo>
                  <a:lnTo>
                    <a:pt x="82320" y="678736"/>
                  </a:lnTo>
                  <a:lnTo>
                    <a:pt x="58250" y="642095"/>
                  </a:lnTo>
                  <a:lnTo>
                    <a:pt x="37974" y="602961"/>
                  </a:lnTo>
                  <a:lnTo>
                    <a:pt x="21750" y="561597"/>
                  </a:lnTo>
                  <a:lnTo>
                    <a:pt x="9840" y="518262"/>
                  </a:lnTo>
                  <a:lnTo>
                    <a:pt x="2503" y="473216"/>
                  </a:lnTo>
                  <a:lnTo>
                    <a:pt x="0" y="426719"/>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7" name="Google Shape;207;p12"/>
          <p:cNvSpPr txBox="1">
            <a:spLocks noGrp="1"/>
          </p:cNvSpPr>
          <p:nvPr>
            <p:ph type="title"/>
          </p:nvPr>
        </p:nvSpPr>
        <p:spPr>
          <a:xfrm>
            <a:off x="6132067" y="424434"/>
            <a:ext cx="4220210" cy="868951"/>
          </a:xfrm>
          <a:prstGeom prst="rect">
            <a:avLst/>
          </a:prstGeom>
          <a:noFill/>
          <a:ln>
            <a:noFill/>
          </a:ln>
        </p:spPr>
        <p:txBody>
          <a:bodyPr spcFirstLastPara="1" wrap="square" lIns="0" tIns="55875" rIns="0" bIns="0" anchor="t" anchorCtr="0">
            <a:spAutoFit/>
          </a:bodyPr>
          <a:lstStyle/>
          <a:p>
            <a:pPr marL="12700" marR="5080" lvl="0" indent="0" algn="l" rtl="0">
              <a:lnSpc>
                <a:spcPct val="109642"/>
              </a:lnSpc>
              <a:spcBef>
                <a:spcPts val="0"/>
              </a:spcBef>
              <a:spcAft>
                <a:spcPts val="0"/>
              </a:spcAft>
              <a:buNone/>
            </a:pPr>
            <a:r>
              <a:rPr lang="en-US" sz="2400" dirty="0"/>
              <a:t>Recognition from the  industry, Employer and peers</a:t>
            </a:r>
            <a:endParaRPr sz="2400" dirty="0"/>
          </a:p>
        </p:txBody>
      </p:sp>
      <p:sp>
        <p:nvSpPr>
          <p:cNvPr id="208" name="Google Shape;208;p12"/>
          <p:cNvSpPr txBox="1"/>
          <p:nvPr/>
        </p:nvSpPr>
        <p:spPr>
          <a:xfrm>
            <a:off x="6278252" y="1645920"/>
            <a:ext cx="6576941" cy="1736881"/>
          </a:xfrm>
          <a:prstGeom prst="rect">
            <a:avLst/>
          </a:prstGeom>
          <a:noFill/>
          <a:ln>
            <a:noFill/>
          </a:ln>
        </p:spPr>
        <p:txBody>
          <a:bodyPr spcFirstLastPara="1" wrap="square" lIns="0" tIns="55875" rIns="0" bIns="0" anchor="t" anchorCtr="0">
            <a:spAutoFit/>
          </a:bodyPr>
          <a:lstStyle/>
          <a:p>
            <a:pPr marL="12700" marR="1513205" lvl="0" indent="0" algn="l" rtl="0">
              <a:lnSpc>
                <a:spcPct val="109642"/>
              </a:lnSpc>
              <a:spcBef>
                <a:spcPts val="0"/>
              </a:spcBef>
              <a:spcAft>
                <a:spcPts val="0"/>
              </a:spcAft>
              <a:buNone/>
            </a:pPr>
            <a:r>
              <a:rPr lang="en-US" sz="2400" dirty="0">
                <a:solidFill>
                  <a:schemeClr val="dk1"/>
                </a:solidFill>
                <a:latin typeface="Arial"/>
                <a:ea typeface="Arial"/>
                <a:cs typeface="Arial"/>
                <a:sym typeface="Arial"/>
              </a:rPr>
              <a:t>New employment  opportunities</a:t>
            </a:r>
            <a:endParaRPr sz="2400" dirty="0">
              <a:solidFill>
                <a:schemeClr val="dk1"/>
              </a:solidFill>
              <a:latin typeface="Arial"/>
              <a:ea typeface="Arial"/>
              <a:cs typeface="Arial"/>
              <a:sym typeface="Arial"/>
            </a:endParaRPr>
          </a:p>
          <a:p>
            <a:pPr marL="12700" marR="248284" lvl="0" indent="80645" algn="l" rtl="0">
              <a:lnSpc>
                <a:spcPct val="109642"/>
              </a:lnSpc>
              <a:spcBef>
                <a:spcPts val="1789"/>
              </a:spcBef>
              <a:spcAft>
                <a:spcPts val="0"/>
              </a:spcAft>
              <a:buNone/>
            </a:pPr>
            <a:r>
              <a:rPr lang="en-US" sz="2400" dirty="0">
                <a:solidFill>
                  <a:schemeClr val="dk1"/>
                </a:solidFill>
                <a:latin typeface="Arial"/>
                <a:ea typeface="Arial"/>
                <a:cs typeface="Arial"/>
                <a:sym typeface="Arial"/>
              </a:rPr>
              <a:t>Promotions and advanced  opportunities</a:t>
            </a:r>
            <a:endParaRPr sz="2400" dirty="0">
              <a:solidFill>
                <a:schemeClr val="dk1"/>
              </a:solidFill>
              <a:latin typeface="Arial"/>
              <a:ea typeface="Arial"/>
              <a:cs typeface="Arial"/>
              <a:sym typeface="Arial"/>
            </a:endParaRPr>
          </a:p>
          <a:p>
            <a:pPr marL="12700" marR="5080" lvl="0" indent="80645" algn="l" rtl="0">
              <a:lnSpc>
                <a:spcPct val="109642"/>
              </a:lnSpc>
              <a:spcBef>
                <a:spcPts val="1790"/>
              </a:spcBef>
              <a:spcAft>
                <a:spcPts val="0"/>
              </a:spcAft>
              <a:buNone/>
            </a:pPr>
            <a:r>
              <a:rPr lang="en-US" sz="2400" dirty="0">
                <a:solidFill>
                  <a:schemeClr val="dk1"/>
                </a:solidFill>
                <a:latin typeface="Arial"/>
                <a:ea typeface="Arial"/>
                <a:cs typeface="Arial"/>
                <a:sym typeface="Arial"/>
              </a:rPr>
              <a:t>Increased ability to perform  on The job</a:t>
            </a:r>
            <a:endParaRPr sz="2400" dirty="0">
              <a:solidFill>
                <a:schemeClr val="dk1"/>
              </a:solidFill>
              <a:latin typeface="Arial"/>
              <a:ea typeface="Arial"/>
              <a:cs typeface="Arial"/>
              <a:sym typeface="Arial"/>
            </a:endParaRPr>
          </a:p>
        </p:txBody>
      </p:sp>
      <p:sp>
        <p:nvSpPr>
          <p:cNvPr id="209" name="Google Shape;209;p12"/>
          <p:cNvSpPr txBox="1"/>
          <p:nvPr/>
        </p:nvSpPr>
        <p:spPr>
          <a:xfrm>
            <a:off x="6454784" y="4036114"/>
            <a:ext cx="4301199" cy="2466686"/>
          </a:xfrm>
          <a:prstGeom prst="rect">
            <a:avLst/>
          </a:prstGeom>
          <a:noFill/>
          <a:ln>
            <a:noFill/>
          </a:ln>
        </p:spPr>
        <p:txBody>
          <a:bodyPr spcFirstLastPara="1" wrap="square" lIns="0" tIns="12050" rIns="0" bIns="0" anchor="t" anchorCtr="0">
            <a:spAutoFit/>
          </a:bodyPr>
          <a:lstStyle/>
          <a:p>
            <a:pPr marL="12700" marR="1513205">
              <a:lnSpc>
                <a:spcPct val="109642"/>
              </a:lnSpc>
            </a:pPr>
            <a:r>
              <a:rPr lang="en-US" sz="2400" dirty="0">
                <a:solidFill>
                  <a:schemeClr val="dk1"/>
                </a:solidFill>
              </a:rPr>
              <a:t>Strong team and leadership</a:t>
            </a:r>
            <a:endParaRPr sz="2400" dirty="0">
              <a:solidFill>
                <a:schemeClr val="dk1"/>
              </a:solidFill>
            </a:endParaRPr>
          </a:p>
          <a:p>
            <a:pPr marL="0" marR="0" lvl="0" indent="0" algn="l" rtl="0">
              <a:lnSpc>
                <a:spcPct val="100000"/>
              </a:lnSpc>
              <a:spcBef>
                <a:spcPts val="15"/>
              </a:spcBef>
              <a:spcAft>
                <a:spcPts val="0"/>
              </a:spcAft>
              <a:buNone/>
            </a:pPr>
            <a:endParaRPr sz="2750" dirty="0">
              <a:solidFill>
                <a:schemeClr val="dk1"/>
              </a:solidFill>
              <a:latin typeface="Arial"/>
              <a:ea typeface="Arial"/>
              <a:cs typeface="Arial"/>
              <a:sym typeface="Arial"/>
            </a:endParaRPr>
          </a:p>
          <a:p>
            <a:pPr marL="12700" marR="1513205" lvl="0" indent="0">
              <a:lnSpc>
                <a:spcPct val="109642"/>
              </a:lnSpc>
              <a:buFont typeface="Arial"/>
              <a:buNone/>
            </a:pPr>
            <a:r>
              <a:rPr lang="en-US" sz="2400" dirty="0">
                <a:solidFill>
                  <a:schemeClr val="dk1"/>
                </a:solidFill>
              </a:rPr>
              <a:t>Incentives, rewards, and  challenges for Employees</a:t>
            </a:r>
            <a:endParaRPr sz="2400" dirty="0">
              <a:solidFill>
                <a:schemeClr val="dk1"/>
              </a:solidFill>
            </a:endParaRPr>
          </a:p>
        </p:txBody>
      </p:sp>
      <p:sp>
        <p:nvSpPr>
          <p:cNvPr id="211" name="Google Shape;211;p1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3"/>
          <p:cNvSpPr/>
          <p:nvPr/>
        </p:nvSpPr>
        <p:spPr>
          <a:xfrm>
            <a:off x="483108" y="1425065"/>
            <a:ext cx="4229100" cy="461911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3"/>
          <p:cNvSpPr txBox="1"/>
          <p:nvPr/>
        </p:nvSpPr>
        <p:spPr>
          <a:xfrm>
            <a:off x="1262812" y="1818131"/>
            <a:ext cx="1694835" cy="567463"/>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600" b="1">
                <a:solidFill>
                  <a:schemeClr val="dk1"/>
                </a:solidFill>
                <a:latin typeface="Constantia"/>
                <a:ea typeface="Constantia"/>
                <a:cs typeface="Constantia"/>
                <a:sym typeface="Constantia"/>
              </a:rPr>
              <a:t>CONS</a:t>
            </a:r>
            <a:endParaRPr sz="3600">
              <a:solidFill>
                <a:schemeClr val="dk1"/>
              </a:solidFill>
              <a:latin typeface="Constantia"/>
              <a:ea typeface="Constantia"/>
              <a:cs typeface="Constantia"/>
              <a:sym typeface="Constantia"/>
            </a:endParaRPr>
          </a:p>
        </p:txBody>
      </p:sp>
      <p:grpSp>
        <p:nvGrpSpPr>
          <p:cNvPr id="218" name="Google Shape;218;p13"/>
          <p:cNvGrpSpPr/>
          <p:nvPr/>
        </p:nvGrpSpPr>
        <p:grpSpPr>
          <a:xfrm>
            <a:off x="4716037" y="812525"/>
            <a:ext cx="650899" cy="5713466"/>
            <a:chOff x="4328160" y="594359"/>
            <a:chExt cx="1036319" cy="5931408"/>
          </a:xfrm>
        </p:grpSpPr>
        <p:sp>
          <p:nvSpPr>
            <p:cNvPr id="219" name="Google Shape;219;p13"/>
            <p:cNvSpPr/>
            <p:nvPr/>
          </p:nvSpPr>
          <p:spPr>
            <a:xfrm>
              <a:off x="4328160" y="594359"/>
              <a:ext cx="1036319" cy="1036319"/>
            </a:xfrm>
            <a:custGeom>
              <a:avLst/>
              <a:gdLst/>
              <a:ahLst/>
              <a:cxnLst/>
              <a:rect l="l" t="t" r="r" b="b"/>
              <a:pathLst>
                <a:path w="1036320" h="1036319" extrusionOk="0">
                  <a:moveTo>
                    <a:pt x="518160" y="0"/>
                  </a:moveTo>
                  <a:lnTo>
                    <a:pt x="471002" y="2117"/>
                  </a:lnTo>
                  <a:lnTo>
                    <a:pt x="425030" y="8349"/>
                  </a:lnTo>
                  <a:lnTo>
                    <a:pt x="380426" y="18512"/>
                  </a:lnTo>
                  <a:lnTo>
                    <a:pt x="337373" y="32422"/>
                  </a:lnTo>
                  <a:lnTo>
                    <a:pt x="296054" y="49896"/>
                  </a:lnTo>
                  <a:lnTo>
                    <a:pt x="256652" y="70753"/>
                  </a:lnTo>
                  <a:lnTo>
                    <a:pt x="219351" y="94807"/>
                  </a:lnTo>
                  <a:lnTo>
                    <a:pt x="184332" y="121878"/>
                  </a:lnTo>
                  <a:lnTo>
                    <a:pt x="151780" y="151780"/>
                  </a:lnTo>
                  <a:lnTo>
                    <a:pt x="121878" y="184332"/>
                  </a:lnTo>
                  <a:lnTo>
                    <a:pt x="94807" y="219351"/>
                  </a:lnTo>
                  <a:lnTo>
                    <a:pt x="70753" y="256652"/>
                  </a:lnTo>
                  <a:lnTo>
                    <a:pt x="49896" y="296054"/>
                  </a:lnTo>
                  <a:lnTo>
                    <a:pt x="32422" y="337373"/>
                  </a:lnTo>
                  <a:lnTo>
                    <a:pt x="18512" y="380426"/>
                  </a:lnTo>
                  <a:lnTo>
                    <a:pt x="8349" y="425030"/>
                  </a:lnTo>
                  <a:lnTo>
                    <a:pt x="2117" y="471002"/>
                  </a:lnTo>
                  <a:lnTo>
                    <a:pt x="0" y="518160"/>
                  </a:lnTo>
                  <a:lnTo>
                    <a:pt x="2117" y="565317"/>
                  </a:lnTo>
                  <a:lnTo>
                    <a:pt x="8349" y="611289"/>
                  </a:lnTo>
                  <a:lnTo>
                    <a:pt x="18512" y="655893"/>
                  </a:lnTo>
                  <a:lnTo>
                    <a:pt x="32422" y="698946"/>
                  </a:lnTo>
                  <a:lnTo>
                    <a:pt x="49896" y="740265"/>
                  </a:lnTo>
                  <a:lnTo>
                    <a:pt x="70753" y="779667"/>
                  </a:lnTo>
                  <a:lnTo>
                    <a:pt x="94807" y="816968"/>
                  </a:lnTo>
                  <a:lnTo>
                    <a:pt x="121878" y="851987"/>
                  </a:lnTo>
                  <a:lnTo>
                    <a:pt x="151780" y="884539"/>
                  </a:lnTo>
                  <a:lnTo>
                    <a:pt x="184332" y="914441"/>
                  </a:lnTo>
                  <a:lnTo>
                    <a:pt x="219351" y="941512"/>
                  </a:lnTo>
                  <a:lnTo>
                    <a:pt x="256652" y="965566"/>
                  </a:lnTo>
                  <a:lnTo>
                    <a:pt x="296054" y="986423"/>
                  </a:lnTo>
                  <a:lnTo>
                    <a:pt x="337373" y="1003897"/>
                  </a:lnTo>
                  <a:lnTo>
                    <a:pt x="380426" y="1017807"/>
                  </a:lnTo>
                  <a:lnTo>
                    <a:pt x="425030" y="1027970"/>
                  </a:lnTo>
                  <a:lnTo>
                    <a:pt x="471002" y="1034202"/>
                  </a:lnTo>
                  <a:lnTo>
                    <a:pt x="518160" y="1036319"/>
                  </a:lnTo>
                  <a:lnTo>
                    <a:pt x="565317" y="1034202"/>
                  </a:lnTo>
                  <a:lnTo>
                    <a:pt x="611289" y="1027970"/>
                  </a:lnTo>
                  <a:lnTo>
                    <a:pt x="655893" y="1017807"/>
                  </a:lnTo>
                  <a:lnTo>
                    <a:pt x="698946" y="1003897"/>
                  </a:lnTo>
                  <a:lnTo>
                    <a:pt x="740265" y="986423"/>
                  </a:lnTo>
                  <a:lnTo>
                    <a:pt x="779667" y="965566"/>
                  </a:lnTo>
                  <a:lnTo>
                    <a:pt x="816968" y="941512"/>
                  </a:lnTo>
                  <a:lnTo>
                    <a:pt x="851987" y="914441"/>
                  </a:lnTo>
                  <a:lnTo>
                    <a:pt x="884539" y="884539"/>
                  </a:lnTo>
                  <a:lnTo>
                    <a:pt x="914441" y="851987"/>
                  </a:lnTo>
                  <a:lnTo>
                    <a:pt x="941512" y="816968"/>
                  </a:lnTo>
                  <a:lnTo>
                    <a:pt x="965566" y="779667"/>
                  </a:lnTo>
                  <a:lnTo>
                    <a:pt x="986423" y="740265"/>
                  </a:lnTo>
                  <a:lnTo>
                    <a:pt x="1003897" y="698946"/>
                  </a:lnTo>
                  <a:lnTo>
                    <a:pt x="1017807" y="655893"/>
                  </a:lnTo>
                  <a:lnTo>
                    <a:pt x="1027970" y="611289"/>
                  </a:lnTo>
                  <a:lnTo>
                    <a:pt x="1034202" y="565317"/>
                  </a:lnTo>
                  <a:lnTo>
                    <a:pt x="1036319" y="518160"/>
                  </a:lnTo>
                  <a:lnTo>
                    <a:pt x="1034202" y="471002"/>
                  </a:lnTo>
                  <a:lnTo>
                    <a:pt x="1027970" y="425030"/>
                  </a:lnTo>
                  <a:lnTo>
                    <a:pt x="1017807" y="380426"/>
                  </a:lnTo>
                  <a:lnTo>
                    <a:pt x="1003897" y="337373"/>
                  </a:lnTo>
                  <a:lnTo>
                    <a:pt x="986423" y="296054"/>
                  </a:lnTo>
                  <a:lnTo>
                    <a:pt x="965566" y="256652"/>
                  </a:lnTo>
                  <a:lnTo>
                    <a:pt x="941512" y="219351"/>
                  </a:lnTo>
                  <a:lnTo>
                    <a:pt x="914441" y="184332"/>
                  </a:lnTo>
                  <a:lnTo>
                    <a:pt x="884539" y="151780"/>
                  </a:lnTo>
                  <a:lnTo>
                    <a:pt x="851987" y="121878"/>
                  </a:lnTo>
                  <a:lnTo>
                    <a:pt x="816968" y="94807"/>
                  </a:lnTo>
                  <a:lnTo>
                    <a:pt x="779667" y="70753"/>
                  </a:lnTo>
                  <a:lnTo>
                    <a:pt x="740265" y="49896"/>
                  </a:lnTo>
                  <a:lnTo>
                    <a:pt x="698946" y="32422"/>
                  </a:lnTo>
                  <a:lnTo>
                    <a:pt x="655893" y="18512"/>
                  </a:lnTo>
                  <a:lnTo>
                    <a:pt x="611289" y="8349"/>
                  </a:lnTo>
                  <a:lnTo>
                    <a:pt x="565317" y="2117"/>
                  </a:lnTo>
                  <a:lnTo>
                    <a:pt x="51816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3"/>
            <p:cNvSpPr/>
            <p:nvPr/>
          </p:nvSpPr>
          <p:spPr>
            <a:xfrm>
              <a:off x="4328160" y="594359"/>
              <a:ext cx="1036319" cy="1036319"/>
            </a:xfrm>
            <a:custGeom>
              <a:avLst/>
              <a:gdLst/>
              <a:ahLst/>
              <a:cxnLst/>
              <a:rect l="l" t="t" r="r" b="b"/>
              <a:pathLst>
                <a:path w="1036320" h="1036319" extrusionOk="0">
                  <a:moveTo>
                    <a:pt x="0" y="518160"/>
                  </a:moveTo>
                  <a:lnTo>
                    <a:pt x="2117" y="471002"/>
                  </a:lnTo>
                  <a:lnTo>
                    <a:pt x="8349" y="425030"/>
                  </a:lnTo>
                  <a:lnTo>
                    <a:pt x="18512" y="380426"/>
                  </a:lnTo>
                  <a:lnTo>
                    <a:pt x="32422" y="337373"/>
                  </a:lnTo>
                  <a:lnTo>
                    <a:pt x="49896" y="296054"/>
                  </a:lnTo>
                  <a:lnTo>
                    <a:pt x="70753" y="256652"/>
                  </a:lnTo>
                  <a:lnTo>
                    <a:pt x="94807" y="219351"/>
                  </a:lnTo>
                  <a:lnTo>
                    <a:pt x="121878" y="184332"/>
                  </a:lnTo>
                  <a:lnTo>
                    <a:pt x="151780" y="151780"/>
                  </a:lnTo>
                  <a:lnTo>
                    <a:pt x="184332" y="121878"/>
                  </a:lnTo>
                  <a:lnTo>
                    <a:pt x="219351" y="94807"/>
                  </a:lnTo>
                  <a:lnTo>
                    <a:pt x="256652" y="70753"/>
                  </a:lnTo>
                  <a:lnTo>
                    <a:pt x="296054" y="49896"/>
                  </a:lnTo>
                  <a:lnTo>
                    <a:pt x="337373" y="32422"/>
                  </a:lnTo>
                  <a:lnTo>
                    <a:pt x="380426" y="18512"/>
                  </a:lnTo>
                  <a:lnTo>
                    <a:pt x="425030" y="8349"/>
                  </a:lnTo>
                  <a:lnTo>
                    <a:pt x="471002" y="2117"/>
                  </a:lnTo>
                  <a:lnTo>
                    <a:pt x="518160" y="0"/>
                  </a:lnTo>
                  <a:lnTo>
                    <a:pt x="565317" y="2117"/>
                  </a:lnTo>
                  <a:lnTo>
                    <a:pt x="611289" y="8349"/>
                  </a:lnTo>
                  <a:lnTo>
                    <a:pt x="655893" y="18512"/>
                  </a:lnTo>
                  <a:lnTo>
                    <a:pt x="698946" y="32422"/>
                  </a:lnTo>
                  <a:lnTo>
                    <a:pt x="740265" y="49896"/>
                  </a:lnTo>
                  <a:lnTo>
                    <a:pt x="779667" y="70753"/>
                  </a:lnTo>
                  <a:lnTo>
                    <a:pt x="816968" y="94807"/>
                  </a:lnTo>
                  <a:lnTo>
                    <a:pt x="851987" y="121878"/>
                  </a:lnTo>
                  <a:lnTo>
                    <a:pt x="884539" y="151780"/>
                  </a:lnTo>
                  <a:lnTo>
                    <a:pt x="914441" y="184332"/>
                  </a:lnTo>
                  <a:lnTo>
                    <a:pt x="941512" y="219351"/>
                  </a:lnTo>
                  <a:lnTo>
                    <a:pt x="965566" y="256652"/>
                  </a:lnTo>
                  <a:lnTo>
                    <a:pt x="986423" y="296054"/>
                  </a:lnTo>
                  <a:lnTo>
                    <a:pt x="1003897" y="337373"/>
                  </a:lnTo>
                  <a:lnTo>
                    <a:pt x="1017807" y="380426"/>
                  </a:lnTo>
                  <a:lnTo>
                    <a:pt x="1027970" y="425030"/>
                  </a:lnTo>
                  <a:lnTo>
                    <a:pt x="1034202" y="471002"/>
                  </a:lnTo>
                  <a:lnTo>
                    <a:pt x="1036319" y="518160"/>
                  </a:lnTo>
                  <a:lnTo>
                    <a:pt x="1034202" y="565317"/>
                  </a:lnTo>
                  <a:lnTo>
                    <a:pt x="1027970" y="611289"/>
                  </a:lnTo>
                  <a:lnTo>
                    <a:pt x="1017807" y="655893"/>
                  </a:lnTo>
                  <a:lnTo>
                    <a:pt x="1003897" y="698946"/>
                  </a:lnTo>
                  <a:lnTo>
                    <a:pt x="986423" y="740265"/>
                  </a:lnTo>
                  <a:lnTo>
                    <a:pt x="965566" y="779667"/>
                  </a:lnTo>
                  <a:lnTo>
                    <a:pt x="941512" y="816968"/>
                  </a:lnTo>
                  <a:lnTo>
                    <a:pt x="914441" y="851987"/>
                  </a:lnTo>
                  <a:lnTo>
                    <a:pt x="884539" y="884539"/>
                  </a:lnTo>
                  <a:lnTo>
                    <a:pt x="851987" y="914441"/>
                  </a:lnTo>
                  <a:lnTo>
                    <a:pt x="816968" y="941512"/>
                  </a:lnTo>
                  <a:lnTo>
                    <a:pt x="779667" y="965566"/>
                  </a:lnTo>
                  <a:lnTo>
                    <a:pt x="740265" y="986423"/>
                  </a:lnTo>
                  <a:lnTo>
                    <a:pt x="698946" y="1003897"/>
                  </a:lnTo>
                  <a:lnTo>
                    <a:pt x="655893" y="1017807"/>
                  </a:lnTo>
                  <a:lnTo>
                    <a:pt x="611289" y="1027970"/>
                  </a:lnTo>
                  <a:lnTo>
                    <a:pt x="565317" y="1034202"/>
                  </a:lnTo>
                  <a:lnTo>
                    <a:pt x="518160" y="1036319"/>
                  </a:lnTo>
                  <a:lnTo>
                    <a:pt x="471002" y="1034202"/>
                  </a:lnTo>
                  <a:lnTo>
                    <a:pt x="425030" y="1027970"/>
                  </a:lnTo>
                  <a:lnTo>
                    <a:pt x="380426" y="1017807"/>
                  </a:lnTo>
                  <a:lnTo>
                    <a:pt x="337373" y="1003897"/>
                  </a:lnTo>
                  <a:lnTo>
                    <a:pt x="296054" y="986423"/>
                  </a:lnTo>
                  <a:lnTo>
                    <a:pt x="256652" y="965566"/>
                  </a:lnTo>
                  <a:lnTo>
                    <a:pt x="219351" y="941512"/>
                  </a:lnTo>
                  <a:lnTo>
                    <a:pt x="184332" y="914441"/>
                  </a:lnTo>
                  <a:lnTo>
                    <a:pt x="151780" y="884539"/>
                  </a:lnTo>
                  <a:lnTo>
                    <a:pt x="121878" y="851987"/>
                  </a:lnTo>
                  <a:lnTo>
                    <a:pt x="94807" y="816968"/>
                  </a:lnTo>
                  <a:lnTo>
                    <a:pt x="70753" y="779667"/>
                  </a:lnTo>
                  <a:lnTo>
                    <a:pt x="49896" y="740265"/>
                  </a:lnTo>
                  <a:lnTo>
                    <a:pt x="32422" y="698946"/>
                  </a:lnTo>
                  <a:lnTo>
                    <a:pt x="18512" y="655893"/>
                  </a:lnTo>
                  <a:lnTo>
                    <a:pt x="8349" y="611289"/>
                  </a:lnTo>
                  <a:lnTo>
                    <a:pt x="2117" y="565317"/>
                  </a:lnTo>
                  <a:lnTo>
                    <a:pt x="0" y="518160"/>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3"/>
            <p:cNvSpPr/>
            <p:nvPr/>
          </p:nvSpPr>
          <p:spPr>
            <a:xfrm>
              <a:off x="4328160" y="1818131"/>
              <a:ext cx="1036319" cy="1036319"/>
            </a:xfrm>
            <a:custGeom>
              <a:avLst/>
              <a:gdLst/>
              <a:ahLst/>
              <a:cxnLst/>
              <a:rect l="l" t="t" r="r" b="b"/>
              <a:pathLst>
                <a:path w="1036320" h="1036319" extrusionOk="0">
                  <a:moveTo>
                    <a:pt x="518160" y="0"/>
                  </a:moveTo>
                  <a:lnTo>
                    <a:pt x="471002" y="2117"/>
                  </a:lnTo>
                  <a:lnTo>
                    <a:pt x="425030" y="8349"/>
                  </a:lnTo>
                  <a:lnTo>
                    <a:pt x="380426" y="18512"/>
                  </a:lnTo>
                  <a:lnTo>
                    <a:pt x="337373" y="32422"/>
                  </a:lnTo>
                  <a:lnTo>
                    <a:pt x="296054" y="49896"/>
                  </a:lnTo>
                  <a:lnTo>
                    <a:pt x="256652" y="70753"/>
                  </a:lnTo>
                  <a:lnTo>
                    <a:pt x="219351" y="94807"/>
                  </a:lnTo>
                  <a:lnTo>
                    <a:pt x="184332" y="121878"/>
                  </a:lnTo>
                  <a:lnTo>
                    <a:pt x="151780" y="151780"/>
                  </a:lnTo>
                  <a:lnTo>
                    <a:pt x="121878" y="184332"/>
                  </a:lnTo>
                  <a:lnTo>
                    <a:pt x="94807" y="219351"/>
                  </a:lnTo>
                  <a:lnTo>
                    <a:pt x="70753" y="256652"/>
                  </a:lnTo>
                  <a:lnTo>
                    <a:pt x="49896" y="296054"/>
                  </a:lnTo>
                  <a:lnTo>
                    <a:pt x="32422" y="337373"/>
                  </a:lnTo>
                  <a:lnTo>
                    <a:pt x="18512" y="380426"/>
                  </a:lnTo>
                  <a:lnTo>
                    <a:pt x="8349" y="425030"/>
                  </a:lnTo>
                  <a:lnTo>
                    <a:pt x="2117" y="471002"/>
                  </a:lnTo>
                  <a:lnTo>
                    <a:pt x="0" y="518159"/>
                  </a:lnTo>
                  <a:lnTo>
                    <a:pt x="2117" y="565317"/>
                  </a:lnTo>
                  <a:lnTo>
                    <a:pt x="8349" y="611289"/>
                  </a:lnTo>
                  <a:lnTo>
                    <a:pt x="18512" y="655893"/>
                  </a:lnTo>
                  <a:lnTo>
                    <a:pt x="32422" y="698946"/>
                  </a:lnTo>
                  <a:lnTo>
                    <a:pt x="49896" y="740265"/>
                  </a:lnTo>
                  <a:lnTo>
                    <a:pt x="70753" y="779667"/>
                  </a:lnTo>
                  <a:lnTo>
                    <a:pt x="94807" y="816968"/>
                  </a:lnTo>
                  <a:lnTo>
                    <a:pt x="121878" y="851987"/>
                  </a:lnTo>
                  <a:lnTo>
                    <a:pt x="151780" y="884539"/>
                  </a:lnTo>
                  <a:lnTo>
                    <a:pt x="184332" y="914441"/>
                  </a:lnTo>
                  <a:lnTo>
                    <a:pt x="219351" y="941512"/>
                  </a:lnTo>
                  <a:lnTo>
                    <a:pt x="256652" y="965566"/>
                  </a:lnTo>
                  <a:lnTo>
                    <a:pt x="296054" y="986423"/>
                  </a:lnTo>
                  <a:lnTo>
                    <a:pt x="337373" y="1003897"/>
                  </a:lnTo>
                  <a:lnTo>
                    <a:pt x="380426" y="1017807"/>
                  </a:lnTo>
                  <a:lnTo>
                    <a:pt x="425030" y="1027970"/>
                  </a:lnTo>
                  <a:lnTo>
                    <a:pt x="471002" y="1034202"/>
                  </a:lnTo>
                  <a:lnTo>
                    <a:pt x="518160" y="1036319"/>
                  </a:lnTo>
                  <a:lnTo>
                    <a:pt x="565317" y="1034202"/>
                  </a:lnTo>
                  <a:lnTo>
                    <a:pt x="611289" y="1027970"/>
                  </a:lnTo>
                  <a:lnTo>
                    <a:pt x="655893" y="1017807"/>
                  </a:lnTo>
                  <a:lnTo>
                    <a:pt x="698946" y="1003897"/>
                  </a:lnTo>
                  <a:lnTo>
                    <a:pt x="740265" y="986423"/>
                  </a:lnTo>
                  <a:lnTo>
                    <a:pt x="779667" y="965566"/>
                  </a:lnTo>
                  <a:lnTo>
                    <a:pt x="816968" y="941512"/>
                  </a:lnTo>
                  <a:lnTo>
                    <a:pt x="851987" y="914441"/>
                  </a:lnTo>
                  <a:lnTo>
                    <a:pt x="884539" y="884539"/>
                  </a:lnTo>
                  <a:lnTo>
                    <a:pt x="914441" y="851987"/>
                  </a:lnTo>
                  <a:lnTo>
                    <a:pt x="941512" y="816968"/>
                  </a:lnTo>
                  <a:lnTo>
                    <a:pt x="965566" y="779667"/>
                  </a:lnTo>
                  <a:lnTo>
                    <a:pt x="986423" y="740265"/>
                  </a:lnTo>
                  <a:lnTo>
                    <a:pt x="1003897" y="698946"/>
                  </a:lnTo>
                  <a:lnTo>
                    <a:pt x="1017807" y="655893"/>
                  </a:lnTo>
                  <a:lnTo>
                    <a:pt x="1027970" y="611289"/>
                  </a:lnTo>
                  <a:lnTo>
                    <a:pt x="1034202" y="565317"/>
                  </a:lnTo>
                  <a:lnTo>
                    <a:pt x="1036319" y="518159"/>
                  </a:lnTo>
                  <a:lnTo>
                    <a:pt x="1034202" y="471002"/>
                  </a:lnTo>
                  <a:lnTo>
                    <a:pt x="1027970" y="425030"/>
                  </a:lnTo>
                  <a:lnTo>
                    <a:pt x="1017807" y="380426"/>
                  </a:lnTo>
                  <a:lnTo>
                    <a:pt x="1003897" y="337373"/>
                  </a:lnTo>
                  <a:lnTo>
                    <a:pt x="986423" y="296054"/>
                  </a:lnTo>
                  <a:lnTo>
                    <a:pt x="965566" y="256652"/>
                  </a:lnTo>
                  <a:lnTo>
                    <a:pt x="941512" y="219351"/>
                  </a:lnTo>
                  <a:lnTo>
                    <a:pt x="914441" y="184332"/>
                  </a:lnTo>
                  <a:lnTo>
                    <a:pt x="884539" y="151780"/>
                  </a:lnTo>
                  <a:lnTo>
                    <a:pt x="851987" y="121878"/>
                  </a:lnTo>
                  <a:lnTo>
                    <a:pt x="816968" y="94807"/>
                  </a:lnTo>
                  <a:lnTo>
                    <a:pt x="779667" y="70753"/>
                  </a:lnTo>
                  <a:lnTo>
                    <a:pt x="740265" y="49896"/>
                  </a:lnTo>
                  <a:lnTo>
                    <a:pt x="698946" y="32422"/>
                  </a:lnTo>
                  <a:lnTo>
                    <a:pt x="655893" y="18512"/>
                  </a:lnTo>
                  <a:lnTo>
                    <a:pt x="611289" y="8349"/>
                  </a:lnTo>
                  <a:lnTo>
                    <a:pt x="565317" y="2117"/>
                  </a:lnTo>
                  <a:lnTo>
                    <a:pt x="51816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3"/>
            <p:cNvSpPr/>
            <p:nvPr/>
          </p:nvSpPr>
          <p:spPr>
            <a:xfrm>
              <a:off x="4328160" y="1818131"/>
              <a:ext cx="1036319" cy="1036319"/>
            </a:xfrm>
            <a:custGeom>
              <a:avLst/>
              <a:gdLst/>
              <a:ahLst/>
              <a:cxnLst/>
              <a:rect l="l" t="t" r="r" b="b"/>
              <a:pathLst>
                <a:path w="1036320" h="1036319" extrusionOk="0">
                  <a:moveTo>
                    <a:pt x="0" y="518159"/>
                  </a:moveTo>
                  <a:lnTo>
                    <a:pt x="2117" y="471002"/>
                  </a:lnTo>
                  <a:lnTo>
                    <a:pt x="8349" y="425030"/>
                  </a:lnTo>
                  <a:lnTo>
                    <a:pt x="18512" y="380426"/>
                  </a:lnTo>
                  <a:lnTo>
                    <a:pt x="32422" y="337373"/>
                  </a:lnTo>
                  <a:lnTo>
                    <a:pt x="49896" y="296054"/>
                  </a:lnTo>
                  <a:lnTo>
                    <a:pt x="70753" y="256652"/>
                  </a:lnTo>
                  <a:lnTo>
                    <a:pt x="94807" y="219351"/>
                  </a:lnTo>
                  <a:lnTo>
                    <a:pt x="121878" y="184332"/>
                  </a:lnTo>
                  <a:lnTo>
                    <a:pt x="151780" y="151780"/>
                  </a:lnTo>
                  <a:lnTo>
                    <a:pt x="184332" y="121878"/>
                  </a:lnTo>
                  <a:lnTo>
                    <a:pt x="219351" y="94807"/>
                  </a:lnTo>
                  <a:lnTo>
                    <a:pt x="256652" y="70753"/>
                  </a:lnTo>
                  <a:lnTo>
                    <a:pt x="296054" y="49896"/>
                  </a:lnTo>
                  <a:lnTo>
                    <a:pt x="337373" y="32422"/>
                  </a:lnTo>
                  <a:lnTo>
                    <a:pt x="380426" y="18512"/>
                  </a:lnTo>
                  <a:lnTo>
                    <a:pt x="425030" y="8349"/>
                  </a:lnTo>
                  <a:lnTo>
                    <a:pt x="471002" y="2117"/>
                  </a:lnTo>
                  <a:lnTo>
                    <a:pt x="518160" y="0"/>
                  </a:lnTo>
                  <a:lnTo>
                    <a:pt x="565317" y="2117"/>
                  </a:lnTo>
                  <a:lnTo>
                    <a:pt x="611289" y="8349"/>
                  </a:lnTo>
                  <a:lnTo>
                    <a:pt x="655893" y="18512"/>
                  </a:lnTo>
                  <a:lnTo>
                    <a:pt x="698946" y="32422"/>
                  </a:lnTo>
                  <a:lnTo>
                    <a:pt x="740265" y="49896"/>
                  </a:lnTo>
                  <a:lnTo>
                    <a:pt x="779667" y="70753"/>
                  </a:lnTo>
                  <a:lnTo>
                    <a:pt x="816968" y="94807"/>
                  </a:lnTo>
                  <a:lnTo>
                    <a:pt x="851987" y="121878"/>
                  </a:lnTo>
                  <a:lnTo>
                    <a:pt x="884539" y="151780"/>
                  </a:lnTo>
                  <a:lnTo>
                    <a:pt x="914441" y="184332"/>
                  </a:lnTo>
                  <a:lnTo>
                    <a:pt x="941512" y="219351"/>
                  </a:lnTo>
                  <a:lnTo>
                    <a:pt x="965566" y="256652"/>
                  </a:lnTo>
                  <a:lnTo>
                    <a:pt x="986423" y="296054"/>
                  </a:lnTo>
                  <a:lnTo>
                    <a:pt x="1003897" y="337373"/>
                  </a:lnTo>
                  <a:lnTo>
                    <a:pt x="1017807" y="380426"/>
                  </a:lnTo>
                  <a:lnTo>
                    <a:pt x="1027970" y="425030"/>
                  </a:lnTo>
                  <a:lnTo>
                    <a:pt x="1034202" y="471002"/>
                  </a:lnTo>
                  <a:lnTo>
                    <a:pt x="1036319" y="518159"/>
                  </a:lnTo>
                  <a:lnTo>
                    <a:pt x="1034202" y="565317"/>
                  </a:lnTo>
                  <a:lnTo>
                    <a:pt x="1027970" y="611289"/>
                  </a:lnTo>
                  <a:lnTo>
                    <a:pt x="1017807" y="655893"/>
                  </a:lnTo>
                  <a:lnTo>
                    <a:pt x="1003897" y="698946"/>
                  </a:lnTo>
                  <a:lnTo>
                    <a:pt x="986423" y="740265"/>
                  </a:lnTo>
                  <a:lnTo>
                    <a:pt x="965566" y="779667"/>
                  </a:lnTo>
                  <a:lnTo>
                    <a:pt x="941512" y="816968"/>
                  </a:lnTo>
                  <a:lnTo>
                    <a:pt x="914441" y="851987"/>
                  </a:lnTo>
                  <a:lnTo>
                    <a:pt x="884539" y="884539"/>
                  </a:lnTo>
                  <a:lnTo>
                    <a:pt x="851987" y="914441"/>
                  </a:lnTo>
                  <a:lnTo>
                    <a:pt x="816968" y="941512"/>
                  </a:lnTo>
                  <a:lnTo>
                    <a:pt x="779667" y="965566"/>
                  </a:lnTo>
                  <a:lnTo>
                    <a:pt x="740265" y="986423"/>
                  </a:lnTo>
                  <a:lnTo>
                    <a:pt x="698946" y="1003897"/>
                  </a:lnTo>
                  <a:lnTo>
                    <a:pt x="655893" y="1017807"/>
                  </a:lnTo>
                  <a:lnTo>
                    <a:pt x="611289" y="1027970"/>
                  </a:lnTo>
                  <a:lnTo>
                    <a:pt x="565317" y="1034202"/>
                  </a:lnTo>
                  <a:lnTo>
                    <a:pt x="518160" y="1036319"/>
                  </a:lnTo>
                  <a:lnTo>
                    <a:pt x="471002" y="1034202"/>
                  </a:lnTo>
                  <a:lnTo>
                    <a:pt x="425030" y="1027970"/>
                  </a:lnTo>
                  <a:lnTo>
                    <a:pt x="380426" y="1017807"/>
                  </a:lnTo>
                  <a:lnTo>
                    <a:pt x="337373" y="1003897"/>
                  </a:lnTo>
                  <a:lnTo>
                    <a:pt x="296054" y="986423"/>
                  </a:lnTo>
                  <a:lnTo>
                    <a:pt x="256652" y="965566"/>
                  </a:lnTo>
                  <a:lnTo>
                    <a:pt x="219351" y="941512"/>
                  </a:lnTo>
                  <a:lnTo>
                    <a:pt x="184332" y="914441"/>
                  </a:lnTo>
                  <a:lnTo>
                    <a:pt x="151780" y="884539"/>
                  </a:lnTo>
                  <a:lnTo>
                    <a:pt x="121878" y="851987"/>
                  </a:lnTo>
                  <a:lnTo>
                    <a:pt x="94807" y="816968"/>
                  </a:lnTo>
                  <a:lnTo>
                    <a:pt x="70753" y="779667"/>
                  </a:lnTo>
                  <a:lnTo>
                    <a:pt x="49896" y="740265"/>
                  </a:lnTo>
                  <a:lnTo>
                    <a:pt x="32422" y="698946"/>
                  </a:lnTo>
                  <a:lnTo>
                    <a:pt x="18512" y="655893"/>
                  </a:lnTo>
                  <a:lnTo>
                    <a:pt x="8349" y="611289"/>
                  </a:lnTo>
                  <a:lnTo>
                    <a:pt x="2117" y="565317"/>
                  </a:lnTo>
                  <a:lnTo>
                    <a:pt x="0" y="518159"/>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3"/>
            <p:cNvSpPr/>
            <p:nvPr/>
          </p:nvSpPr>
          <p:spPr>
            <a:xfrm>
              <a:off x="4328160" y="3041903"/>
              <a:ext cx="1036319" cy="1036319"/>
            </a:xfrm>
            <a:custGeom>
              <a:avLst/>
              <a:gdLst/>
              <a:ahLst/>
              <a:cxnLst/>
              <a:rect l="l" t="t" r="r" b="b"/>
              <a:pathLst>
                <a:path w="1036320" h="1036320" extrusionOk="0">
                  <a:moveTo>
                    <a:pt x="518160" y="0"/>
                  </a:moveTo>
                  <a:lnTo>
                    <a:pt x="471002" y="2117"/>
                  </a:lnTo>
                  <a:lnTo>
                    <a:pt x="425030" y="8349"/>
                  </a:lnTo>
                  <a:lnTo>
                    <a:pt x="380426" y="18512"/>
                  </a:lnTo>
                  <a:lnTo>
                    <a:pt x="337373" y="32422"/>
                  </a:lnTo>
                  <a:lnTo>
                    <a:pt x="296054" y="49896"/>
                  </a:lnTo>
                  <a:lnTo>
                    <a:pt x="256652" y="70753"/>
                  </a:lnTo>
                  <a:lnTo>
                    <a:pt x="219351" y="94807"/>
                  </a:lnTo>
                  <a:lnTo>
                    <a:pt x="184332" y="121878"/>
                  </a:lnTo>
                  <a:lnTo>
                    <a:pt x="151780" y="151780"/>
                  </a:lnTo>
                  <a:lnTo>
                    <a:pt x="121878" y="184332"/>
                  </a:lnTo>
                  <a:lnTo>
                    <a:pt x="94807" y="219351"/>
                  </a:lnTo>
                  <a:lnTo>
                    <a:pt x="70753" y="256652"/>
                  </a:lnTo>
                  <a:lnTo>
                    <a:pt x="49896" y="296054"/>
                  </a:lnTo>
                  <a:lnTo>
                    <a:pt x="32422" y="337373"/>
                  </a:lnTo>
                  <a:lnTo>
                    <a:pt x="18512" y="380426"/>
                  </a:lnTo>
                  <a:lnTo>
                    <a:pt x="8349" y="425030"/>
                  </a:lnTo>
                  <a:lnTo>
                    <a:pt x="2117" y="471002"/>
                  </a:lnTo>
                  <a:lnTo>
                    <a:pt x="0" y="518160"/>
                  </a:lnTo>
                  <a:lnTo>
                    <a:pt x="2117" y="565317"/>
                  </a:lnTo>
                  <a:lnTo>
                    <a:pt x="8349" y="611289"/>
                  </a:lnTo>
                  <a:lnTo>
                    <a:pt x="18512" y="655893"/>
                  </a:lnTo>
                  <a:lnTo>
                    <a:pt x="32422" y="698946"/>
                  </a:lnTo>
                  <a:lnTo>
                    <a:pt x="49896" y="740265"/>
                  </a:lnTo>
                  <a:lnTo>
                    <a:pt x="70753" y="779667"/>
                  </a:lnTo>
                  <a:lnTo>
                    <a:pt x="94807" y="816968"/>
                  </a:lnTo>
                  <a:lnTo>
                    <a:pt x="121878" y="851987"/>
                  </a:lnTo>
                  <a:lnTo>
                    <a:pt x="151780" y="884539"/>
                  </a:lnTo>
                  <a:lnTo>
                    <a:pt x="184332" y="914441"/>
                  </a:lnTo>
                  <a:lnTo>
                    <a:pt x="219351" y="941512"/>
                  </a:lnTo>
                  <a:lnTo>
                    <a:pt x="256652" y="965566"/>
                  </a:lnTo>
                  <a:lnTo>
                    <a:pt x="296054" y="986423"/>
                  </a:lnTo>
                  <a:lnTo>
                    <a:pt x="337373" y="1003897"/>
                  </a:lnTo>
                  <a:lnTo>
                    <a:pt x="380426" y="1017807"/>
                  </a:lnTo>
                  <a:lnTo>
                    <a:pt x="425030" y="1027970"/>
                  </a:lnTo>
                  <a:lnTo>
                    <a:pt x="471002" y="1034202"/>
                  </a:lnTo>
                  <a:lnTo>
                    <a:pt x="518160" y="1036320"/>
                  </a:lnTo>
                  <a:lnTo>
                    <a:pt x="565317" y="1034202"/>
                  </a:lnTo>
                  <a:lnTo>
                    <a:pt x="611289" y="1027970"/>
                  </a:lnTo>
                  <a:lnTo>
                    <a:pt x="655893" y="1017807"/>
                  </a:lnTo>
                  <a:lnTo>
                    <a:pt x="698946" y="1003897"/>
                  </a:lnTo>
                  <a:lnTo>
                    <a:pt x="740265" y="986423"/>
                  </a:lnTo>
                  <a:lnTo>
                    <a:pt x="779667" y="965566"/>
                  </a:lnTo>
                  <a:lnTo>
                    <a:pt x="816968" y="941512"/>
                  </a:lnTo>
                  <a:lnTo>
                    <a:pt x="851987" y="914441"/>
                  </a:lnTo>
                  <a:lnTo>
                    <a:pt x="884539" y="884539"/>
                  </a:lnTo>
                  <a:lnTo>
                    <a:pt x="914441" y="851987"/>
                  </a:lnTo>
                  <a:lnTo>
                    <a:pt x="941512" y="816968"/>
                  </a:lnTo>
                  <a:lnTo>
                    <a:pt x="965566" y="779667"/>
                  </a:lnTo>
                  <a:lnTo>
                    <a:pt x="986423" y="740265"/>
                  </a:lnTo>
                  <a:lnTo>
                    <a:pt x="1003897" y="698946"/>
                  </a:lnTo>
                  <a:lnTo>
                    <a:pt x="1017807" y="655893"/>
                  </a:lnTo>
                  <a:lnTo>
                    <a:pt x="1027970" y="611289"/>
                  </a:lnTo>
                  <a:lnTo>
                    <a:pt x="1034202" y="565317"/>
                  </a:lnTo>
                  <a:lnTo>
                    <a:pt x="1036319" y="518160"/>
                  </a:lnTo>
                  <a:lnTo>
                    <a:pt x="1034202" y="471002"/>
                  </a:lnTo>
                  <a:lnTo>
                    <a:pt x="1027970" y="425030"/>
                  </a:lnTo>
                  <a:lnTo>
                    <a:pt x="1017807" y="380426"/>
                  </a:lnTo>
                  <a:lnTo>
                    <a:pt x="1003897" y="337373"/>
                  </a:lnTo>
                  <a:lnTo>
                    <a:pt x="986423" y="296054"/>
                  </a:lnTo>
                  <a:lnTo>
                    <a:pt x="965566" y="256652"/>
                  </a:lnTo>
                  <a:lnTo>
                    <a:pt x="941512" y="219351"/>
                  </a:lnTo>
                  <a:lnTo>
                    <a:pt x="914441" y="184332"/>
                  </a:lnTo>
                  <a:lnTo>
                    <a:pt x="884539" y="151780"/>
                  </a:lnTo>
                  <a:lnTo>
                    <a:pt x="851987" y="121878"/>
                  </a:lnTo>
                  <a:lnTo>
                    <a:pt x="816968" y="94807"/>
                  </a:lnTo>
                  <a:lnTo>
                    <a:pt x="779667" y="70753"/>
                  </a:lnTo>
                  <a:lnTo>
                    <a:pt x="740265" y="49896"/>
                  </a:lnTo>
                  <a:lnTo>
                    <a:pt x="698946" y="32422"/>
                  </a:lnTo>
                  <a:lnTo>
                    <a:pt x="655893" y="18512"/>
                  </a:lnTo>
                  <a:lnTo>
                    <a:pt x="611289" y="8349"/>
                  </a:lnTo>
                  <a:lnTo>
                    <a:pt x="565317" y="2117"/>
                  </a:lnTo>
                  <a:lnTo>
                    <a:pt x="51816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3"/>
            <p:cNvSpPr/>
            <p:nvPr/>
          </p:nvSpPr>
          <p:spPr>
            <a:xfrm>
              <a:off x="4328160" y="3041903"/>
              <a:ext cx="1036319" cy="1036319"/>
            </a:xfrm>
            <a:custGeom>
              <a:avLst/>
              <a:gdLst/>
              <a:ahLst/>
              <a:cxnLst/>
              <a:rect l="l" t="t" r="r" b="b"/>
              <a:pathLst>
                <a:path w="1036320" h="1036320" extrusionOk="0">
                  <a:moveTo>
                    <a:pt x="0" y="518160"/>
                  </a:moveTo>
                  <a:lnTo>
                    <a:pt x="2117" y="471002"/>
                  </a:lnTo>
                  <a:lnTo>
                    <a:pt x="8349" y="425030"/>
                  </a:lnTo>
                  <a:lnTo>
                    <a:pt x="18512" y="380426"/>
                  </a:lnTo>
                  <a:lnTo>
                    <a:pt x="32422" y="337373"/>
                  </a:lnTo>
                  <a:lnTo>
                    <a:pt x="49896" y="296054"/>
                  </a:lnTo>
                  <a:lnTo>
                    <a:pt x="70753" y="256652"/>
                  </a:lnTo>
                  <a:lnTo>
                    <a:pt x="94807" y="219351"/>
                  </a:lnTo>
                  <a:lnTo>
                    <a:pt x="121878" y="184332"/>
                  </a:lnTo>
                  <a:lnTo>
                    <a:pt x="151780" y="151780"/>
                  </a:lnTo>
                  <a:lnTo>
                    <a:pt x="184332" y="121878"/>
                  </a:lnTo>
                  <a:lnTo>
                    <a:pt x="219351" y="94807"/>
                  </a:lnTo>
                  <a:lnTo>
                    <a:pt x="256652" y="70753"/>
                  </a:lnTo>
                  <a:lnTo>
                    <a:pt x="296054" y="49896"/>
                  </a:lnTo>
                  <a:lnTo>
                    <a:pt x="337373" y="32422"/>
                  </a:lnTo>
                  <a:lnTo>
                    <a:pt x="380426" y="18512"/>
                  </a:lnTo>
                  <a:lnTo>
                    <a:pt x="425030" y="8349"/>
                  </a:lnTo>
                  <a:lnTo>
                    <a:pt x="471002" y="2117"/>
                  </a:lnTo>
                  <a:lnTo>
                    <a:pt x="518160" y="0"/>
                  </a:lnTo>
                  <a:lnTo>
                    <a:pt x="565317" y="2117"/>
                  </a:lnTo>
                  <a:lnTo>
                    <a:pt x="611289" y="8349"/>
                  </a:lnTo>
                  <a:lnTo>
                    <a:pt x="655893" y="18512"/>
                  </a:lnTo>
                  <a:lnTo>
                    <a:pt x="698946" y="32422"/>
                  </a:lnTo>
                  <a:lnTo>
                    <a:pt x="740265" y="49896"/>
                  </a:lnTo>
                  <a:lnTo>
                    <a:pt x="779667" y="70753"/>
                  </a:lnTo>
                  <a:lnTo>
                    <a:pt x="816968" y="94807"/>
                  </a:lnTo>
                  <a:lnTo>
                    <a:pt x="851987" y="121878"/>
                  </a:lnTo>
                  <a:lnTo>
                    <a:pt x="884539" y="151780"/>
                  </a:lnTo>
                  <a:lnTo>
                    <a:pt x="914441" y="184332"/>
                  </a:lnTo>
                  <a:lnTo>
                    <a:pt x="941512" y="219351"/>
                  </a:lnTo>
                  <a:lnTo>
                    <a:pt x="965566" y="256652"/>
                  </a:lnTo>
                  <a:lnTo>
                    <a:pt x="986423" y="296054"/>
                  </a:lnTo>
                  <a:lnTo>
                    <a:pt x="1003897" y="337373"/>
                  </a:lnTo>
                  <a:lnTo>
                    <a:pt x="1017807" y="380426"/>
                  </a:lnTo>
                  <a:lnTo>
                    <a:pt x="1027970" y="425030"/>
                  </a:lnTo>
                  <a:lnTo>
                    <a:pt x="1034202" y="471002"/>
                  </a:lnTo>
                  <a:lnTo>
                    <a:pt x="1036319" y="518160"/>
                  </a:lnTo>
                  <a:lnTo>
                    <a:pt x="1034202" y="565317"/>
                  </a:lnTo>
                  <a:lnTo>
                    <a:pt x="1027970" y="611289"/>
                  </a:lnTo>
                  <a:lnTo>
                    <a:pt x="1017807" y="655893"/>
                  </a:lnTo>
                  <a:lnTo>
                    <a:pt x="1003897" y="698946"/>
                  </a:lnTo>
                  <a:lnTo>
                    <a:pt x="986423" y="740265"/>
                  </a:lnTo>
                  <a:lnTo>
                    <a:pt x="965566" y="779667"/>
                  </a:lnTo>
                  <a:lnTo>
                    <a:pt x="941512" y="816968"/>
                  </a:lnTo>
                  <a:lnTo>
                    <a:pt x="914441" y="851987"/>
                  </a:lnTo>
                  <a:lnTo>
                    <a:pt x="884539" y="884539"/>
                  </a:lnTo>
                  <a:lnTo>
                    <a:pt x="851987" y="914441"/>
                  </a:lnTo>
                  <a:lnTo>
                    <a:pt x="816968" y="941512"/>
                  </a:lnTo>
                  <a:lnTo>
                    <a:pt x="779667" y="965566"/>
                  </a:lnTo>
                  <a:lnTo>
                    <a:pt x="740265" y="986423"/>
                  </a:lnTo>
                  <a:lnTo>
                    <a:pt x="698946" y="1003897"/>
                  </a:lnTo>
                  <a:lnTo>
                    <a:pt x="655893" y="1017807"/>
                  </a:lnTo>
                  <a:lnTo>
                    <a:pt x="611289" y="1027970"/>
                  </a:lnTo>
                  <a:lnTo>
                    <a:pt x="565317" y="1034202"/>
                  </a:lnTo>
                  <a:lnTo>
                    <a:pt x="518160" y="1036320"/>
                  </a:lnTo>
                  <a:lnTo>
                    <a:pt x="471002" y="1034202"/>
                  </a:lnTo>
                  <a:lnTo>
                    <a:pt x="425030" y="1027970"/>
                  </a:lnTo>
                  <a:lnTo>
                    <a:pt x="380426" y="1017807"/>
                  </a:lnTo>
                  <a:lnTo>
                    <a:pt x="337373" y="1003897"/>
                  </a:lnTo>
                  <a:lnTo>
                    <a:pt x="296054" y="986423"/>
                  </a:lnTo>
                  <a:lnTo>
                    <a:pt x="256652" y="965566"/>
                  </a:lnTo>
                  <a:lnTo>
                    <a:pt x="219351" y="941512"/>
                  </a:lnTo>
                  <a:lnTo>
                    <a:pt x="184332" y="914441"/>
                  </a:lnTo>
                  <a:lnTo>
                    <a:pt x="151780" y="884539"/>
                  </a:lnTo>
                  <a:lnTo>
                    <a:pt x="121878" y="851987"/>
                  </a:lnTo>
                  <a:lnTo>
                    <a:pt x="94807" y="816968"/>
                  </a:lnTo>
                  <a:lnTo>
                    <a:pt x="70753" y="779667"/>
                  </a:lnTo>
                  <a:lnTo>
                    <a:pt x="49896" y="740265"/>
                  </a:lnTo>
                  <a:lnTo>
                    <a:pt x="32422" y="698946"/>
                  </a:lnTo>
                  <a:lnTo>
                    <a:pt x="18512" y="655893"/>
                  </a:lnTo>
                  <a:lnTo>
                    <a:pt x="8349" y="611289"/>
                  </a:lnTo>
                  <a:lnTo>
                    <a:pt x="2117" y="565317"/>
                  </a:lnTo>
                  <a:lnTo>
                    <a:pt x="0" y="518160"/>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3"/>
            <p:cNvSpPr/>
            <p:nvPr/>
          </p:nvSpPr>
          <p:spPr>
            <a:xfrm>
              <a:off x="4328160" y="4265675"/>
              <a:ext cx="1036319" cy="1036319"/>
            </a:xfrm>
            <a:custGeom>
              <a:avLst/>
              <a:gdLst/>
              <a:ahLst/>
              <a:cxnLst/>
              <a:rect l="l" t="t" r="r" b="b"/>
              <a:pathLst>
                <a:path w="1036320" h="1036320" extrusionOk="0">
                  <a:moveTo>
                    <a:pt x="518160" y="0"/>
                  </a:moveTo>
                  <a:lnTo>
                    <a:pt x="471002" y="2117"/>
                  </a:lnTo>
                  <a:lnTo>
                    <a:pt x="425030" y="8349"/>
                  </a:lnTo>
                  <a:lnTo>
                    <a:pt x="380426" y="18512"/>
                  </a:lnTo>
                  <a:lnTo>
                    <a:pt x="337373" y="32422"/>
                  </a:lnTo>
                  <a:lnTo>
                    <a:pt x="296054" y="49896"/>
                  </a:lnTo>
                  <a:lnTo>
                    <a:pt x="256652" y="70753"/>
                  </a:lnTo>
                  <a:lnTo>
                    <a:pt x="219351" y="94807"/>
                  </a:lnTo>
                  <a:lnTo>
                    <a:pt x="184332" y="121878"/>
                  </a:lnTo>
                  <a:lnTo>
                    <a:pt x="151780" y="151780"/>
                  </a:lnTo>
                  <a:lnTo>
                    <a:pt x="121878" y="184332"/>
                  </a:lnTo>
                  <a:lnTo>
                    <a:pt x="94807" y="219351"/>
                  </a:lnTo>
                  <a:lnTo>
                    <a:pt x="70753" y="256652"/>
                  </a:lnTo>
                  <a:lnTo>
                    <a:pt x="49896" y="296054"/>
                  </a:lnTo>
                  <a:lnTo>
                    <a:pt x="32422" y="337373"/>
                  </a:lnTo>
                  <a:lnTo>
                    <a:pt x="18512" y="380426"/>
                  </a:lnTo>
                  <a:lnTo>
                    <a:pt x="8349" y="425030"/>
                  </a:lnTo>
                  <a:lnTo>
                    <a:pt x="2117" y="471002"/>
                  </a:lnTo>
                  <a:lnTo>
                    <a:pt x="0" y="518160"/>
                  </a:lnTo>
                  <a:lnTo>
                    <a:pt x="2117" y="565317"/>
                  </a:lnTo>
                  <a:lnTo>
                    <a:pt x="8349" y="611289"/>
                  </a:lnTo>
                  <a:lnTo>
                    <a:pt x="18512" y="655893"/>
                  </a:lnTo>
                  <a:lnTo>
                    <a:pt x="32422" y="698946"/>
                  </a:lnTo>
                  <a:lnTo>
                    <a:pt x="49896" y="740265"/>
                  </a:lnTo>
                  <a:lnTo>
                    <a:pt x="70753" y="779667"/>
                  </a:lnTo>
                  <a:lnTo>
                    <a:pt x="94807" y="816968"/>
                  </a:lnTo>
                  <a:lnTo>
                    <a:pt x="121878" y="851987"/>
                  </a:lnTo>
                  <a:lnTo>
                    <a:pt x="151780" y="884539"/>
                  </a:lnTo>
                  <a:lnTo>
                    <a:pt x="184332" y="914441"/>
                  </a:lnTo>
                  <a:lnTo>
                    <a:pt x="219351" y="941512"/>
                  </a:lnTo>
                  <a:lnTo>
                    <a:pt x="256652" y="965566"/>
                  </a:lnTo>
                  <a:lnTo>
                    <a:pt x="296054" y="986423"/>
                  </a:lnTo>
                  <a:lnTo>
                    <a:pt x="337373" y="1003897"/>
                  </a:lnTo>
                  <a:lnTo>
                    <a:pt x="380426" y="1017807"/>
                  </a:lnTo>
                  <a:lnTo>
                    <a:pt x="425030" y="1027970"/>
                  </a:lnTo>
                  <a:lnTo>
                    <a:pt x="471002" y="1034202"/>
                  </a:lnTo>
                  <a:lnTo>
                    <a:pt x="518160" y="1036320"/>
                  </a:lnTo>
                  <a:lnTo>
                    <a:pt x="565317" y="1034202"/>
                  </a:lnTo>
                  <a:lnTo>
                    <a:pt x="611289" y="1027970"/>
                  </a:lnTo>
                  <a:lnTo>
                    <a:pt x="655893" y="1017807"/>
                  </a:lnTo>
                  <a:lnTo>
                    <a:pt x="698946" y="1003897"/>
                  </a:lnTo>
                  <a:lnTo>
                    <a:pt x="740265" y="986423"/>
                  </a:lnTo>
                  <a:lnTo>
                    <a:pt x="779667" y="965566"/>
                  </a:lnTo>
                  <a:lnTo>
                    <a:pt x="816968" y="941512"/>
                  </a:lnTo>
                  <a:lnTo>
                    <a:pt x="851987" y="914441"/>
                  </a:lnTo>
                  <a:lnTo>
                    <a:pt x="884539" y="884539"/>
                  </a:lnTo>
                  <a:lnTo>
                    <a:pt x="914441" y="851987"/>
                  </a:lnTo>
                  <a:lnTo>
                    <a:pt x="941512" y="816968"/>
                  </a:lnTo>
                  <a:lnTo>
                    <a:pt x="965566" y="779667"/>
                  </a:lnTo>
                  <a:lnTo>
                    <a:pt x="986423" y="740265"/>
                  </a:lnTo>
                  <a:lnTo>
                    <a:pt x="1003897" y="698946"/>
                  </a:lnTo>
                  <a:lnTo>
                    <a:pt x="1017807" y="655893"/>
                  </a:lnTo>
                  <a:lnTo>
                    <a:pt x="1027970" y="611289"/>
                  </a:lnTo>
                  <a:lnTo>
                    <a:pt x="1034202" y="565317"/>
                  </a:lnTo>
                  <a:lnTo>
                    <a:pt x="1036319" y="518160"/>
                  </a:lnTo>
                  <a:lnTo>
                    <a:pt x="1034202" y="471002"/>
                  </a:lnTo>
                  <a:lnTo>
                    <a:pt x="1027970" y="425030"/>
                  </a:lnTo>
                  <a:lnTo>
                    <a:pt x="1017807" y="380426"/>
                  </a:lnTo>
                  <a:lnTo>
                    <a:pt x="1003897" y="337373"/>
                  </a:lnTo>
                  <a:lnTo>
                    <a:pt x="986423" y="296054"/>
                  </a:lnTo>
                  <a:lnTo>
                    <a:pt x="965566" y="256652"/>
                  </a:lnTo>
                  <a:lnTo>
                    <a:pt x="941512" y="219351"/>
                  </a:lnTo>
                  <a:lnTo>
                    <a:pt x="914441" y="184332"/>
                  </a:lnTo>
                  <a:lnTo>
                    <a:pt x="884539" y="151780"/>
                  </a:lnTo>
                  <a:lnTo>
                    <a:pt x="851987" y="121878"/>
                  </a:lnTo>
                  <a:lnTo>
                    <a:pt x="816968" y="94807"/>
                  </a:lnTo>
                  <a:lnTo>
                    <a:pt x="779667" y="70753"/>
                  </a:lnTo>
                  <a:lnTo>
                    <a:pt x="740265" y="49896"/>
                  </a:lnTo>
                  <a:lnTo>
                    <a:pt x="698946" y="32422"/>
                  </a:lnTo>
                  <a:lnTo>
                    <a:pt x="655893" y="18512"/>
                  </a:lnTo>
                  <a:lnTo>
                    <a:pt x="611289" y="8349"/>
                  </a:lnTo>
                  <a:lnTo>
                    <a:pt x="565317" y="2117"/>
                  </a:lnTo>
                  <a:lnTo>
                    <a:pt x="51816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3"/>
            <p:cNvSpPr/>
            <p:nvPr/>
          </p:nvSpPr>
          <p:spPr>
            <a:xfrm>
              <a:off x="4328160" y="4265675"/>
              <a:ext cx="1036319" cy="1036319"/>
            </a:xfrm>
            <a:custGeom>
              <a:avLst/>
              <a:gdLst/>
              <a:ahLst/>
              <a:cxnLst/>
              <a:rect l="l" t="t" r="r" b="b"/>
              <a:pathLst>
                <a:path w="1036320" h="1036320" extrusionOk="0">
                  <a:moveTo>
                    <a:pt x="0" y="518160"/>
                  </a:moveTo>
                  <a:lnTo>
                    <a:pt x="2117" y="471002"/>
                  </a:lnTo>
                  <a:lnTo>
                    <a:pt x="8349" y="425030"/>
                  </a:lnTo>
                  <a:lnTo>
                    <a:pt x="18512" y="380426"/>
                  </a:lnTo>
                  <a:lnTo>
                    <a:pt x="32422" y="337373"/>
                  </a:lnTo>
                  <a:lnTo>
                    <a:pt x="49896" y="296054"/>
                  </a:lnTo>
                  <a:lnTo>
                    <a:pt x="70753" y="256652"/>
                  </a:lnTo>
                  <a:lnTo>
                    <a:pt x="94807" y="219351"/>
                  </a:lnTo>
                  <a:lnTo>
                    <a:pt x="121878" y="184332"/>
                  </a:lnTo>
                  <a:lnTo>
                    <a:pt x="151780" y="151780"/>
                  </a:lnTo>
                  <a:lnTo>
                    <a:pt x="184332" y="121878"/>
                  </a:lnTo>
                  <a:lnTo>
                    <a:pt x="219351" y="94807"/>
                  </a:lnTo>
                  <a:lnTo>
                    <a:pt x="256652" y="70753"/>
                  </a:lnTo>
                  <a:lnTo>
                    <a:pt x="296054" y="49896"/>
                  </a:lnTo>
                  <a:lnTo>
                    <a:pt x="337373" y="32422"/>
                  </a:lnTo>
                  <a:lnTo>
                    <a:pt x="380426" y="18512"/>
                  </a:lnTo>
                  <a:lnTo>
                    <a:pt x="425030" y="8349"/>
                  </a:lnTo>
                  <a:lnTo>
                    <a:pt x="471002" y="2117"/>
                  </a:lnTo>
                  <a:lnTo>
                    <a:pt x="518160" y="0"/>
                  </a:lnTo>
                  <a:lnTo>
                    <a:pt x="565317" y="2117"/>
                  </a:lnTo>
                  <a:lnTo>
                    <a:pt x="611289" y="8349"/>
                  </a:lnTo>
                  <a:lnTo>
                    <a:pt x="655893" y="18512"/>
                  </a:lnTo>
                  <a:lnTo>
                    <a:pt x="698946" y="32422"/>
                  </a:lnTo>
                  <a:lnTo>
                    <a:pt x="740265" y="49896"/>
                  </a:lnTo>
                  <a:lnTo>
                    <a:pt x="779667" y="70753"/>
                  </a:lnTo>
                  <a:lnTo>
                    <a:pt x="816968" y="94807"/>
                  </a:lnTo>
                  <a:lnTo>
                    <a:pt x="851987" y="121878"/>
                  </a:lnTo>
                  <a:lnTo>
                    <a:pt x="884539" y="151780"/>
                  </a:lnTo>
                  <a:lnTo>
                    <a:pt x="914441" y="184332"/>
                  </a:lnTo>
                  <a:lnTo>
                    <a:pt x="941512" y="219351"/>
                  </a:lnTo>
                  <a:lnTo>
                    <a:pt x="965566" y="256652"/>
                  </a:lnTo>
                  <a:lnTo>
                    <a:pt x="986423" y="296054"/>
                  </a:lnTo>
                  <a:lnTo>
                    <a:pt x="1003897" y="337373"/>
                  </a:lnTo>
                  <a:lnTo>
                    <a:pt x="1017807" y="380426"/>
                  </a:lnTo>
                  <a:lnTo>
                    <a:pt x="1027970" y="425030"/>
                  </a:lnTo>
                  <a:lnTo>
                    <a:pt x="1034202" y="471002"/>
                  </a:lnTo>
                  <a:lnTo>
                    <a:pt x="1036319" y="518160"/>
                  </a:lnTo>
                  <a:lnTo>
                    <a:pt x="1034202" y="565317"/>
                  </a:lnTo>
                  <a:lnTo>
                    <a:pt x="1027970" y="611289"/>
                  </a:lnTo>
                  <a:lnTo>
                    <a:pt x="1017807" y="655893"/>
                  </a:lnTo>
                  <a:lnTo>
                    <a:pt x="1003897" y="698946"/>
                  </a:lnTo>
                  <a:lnTo>
                    <a:pt x="986423" y="740265"/>
                  </a:lnTo>
                  <a:lnTo>
                    <a:pt x="965566" y="779667"/>
                  </a:lnTo>
                  <a:lnTo>
                    <a:pt x="941512" y="816968"/>
                  </a:lnTo>
                  <a:lnTo>
                    <a:pt x="914441" y="851987"/>
                  </a:lnTo>
                  <a:lnTo>
                    <a:pt x="884539" y="884539"/>
                  </a:lnTo>
                  <a:lnTo>
                    <a:pt x="851987" y="914441"/>
                  </a:lnTo>
                  <a:lnTo>
                    <a:pt x="816968" y="941512"/>
                  </a:lnTo>
                  <a:lnTo>
                    <a:pt x="779667" y="965566"/>
                  </a:lnTo>
                  <a:lnTo>
                    <a:pt x="740265" y="986423"/>
                  </a:lnTo>
                  <a:lnTo>
                    <a:pt x="698946" y="1003897"/>
                  </a:lnTo>
                  <a:lnTo>
                    <a:pt x="655893" y="1017807"/>
                  </a:lnTo>
                  <a:lnTo>
                    <a:pt x="611289" y="1027970"/>
                  </a:lnTo>
                  <a:lnTo>
                    <a:pt x="565317" y="1034202"/>
                  </a:lnTo>
                  <a:lnTo>
                    <a:pt x="518160" y="1036320"/>
                  </a:lnTo>
                  <a:lnTo>
                    <a:pt x="471002" y="1034202"/>
                  </a:lnTo>
                  <a:lnTo>
                    <a:pt x="425030" y="1027970"/>
                  </a:lnTo>
                  <a:lnTo>
                    <a:pt x="380426" y="1017807"/>
                  </a:lnTo>
                  <a:lnTo>
                    <a:pt x="337373" y="1003897"/>
                  </a:lnTo>
                  <a:lnTo>
                    <a:pt x="296054" y="986423"/>
                  </a:lnTo>
                  <a:lnTo>
                    <a:pt x="256652" y="965566"/>
                  </a:lnTo>
                  <a:lnTo>
                    <a:pt x="219351" y="941512"/>
                  </a:lnTo>
                  <a:lnTo>
                    <a:pt x="184332" y="914441"/>
                  </a:lnTo>
                  <a:lnTo>
                    <a:pt x="151780" y="884539"/>
                  </a:lnTo>
                  <a:lnTo>
                    <a:pt x="121878" y="851987"/>
                  </a:lnTo>
                  <a:lnTo>
                    <a:pt x="94807" y="816968"/>
                  </a:lnTo>
                  <a:lnTo>
                    <a:pt x="70753" y="779667"/>
                  </a:lnTo>
                  <a:lnTo>
                    <a:pt x="49896" y="740265"/>
                  </a:lnTo>
                  <a:lnTo>
                    <a:pt x="32422" y="698946"/>
                  </a:lnTo>
                  <a:lnTo>
                    <a:pt x="18512" y="655893"/>
                  </a:lnTo>
                  <a:lnTo>
                    <a:pt x="8349" y="611289"/>
                  </a:lnTo>
                  <a:lnTo>
                    <a:pt x="2117" y="565317"/>
                  </a:lnTo>
                  <a:lnTo>
                    <a:pt x="0" y="518160"/>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3"/>
            <p:cNvSpPr/>
            <p:nvPr/>
          </p:nvSpPr>
          <p:spPr>
            <a:xfrm>
              <a:off x="4328160" y="5489448"/>
              <a:ext cx="1036319" cy="1036319"/>
            </a:xfrm>
            <a:custGeom>
              <a:avLst/>
              <a:gdLst/>
              <a:ahLst/>
              <a:cxnLst/>
              <a:rect l="l" t="t" r="r" b="b"/>
              <a:pathLst>
                <a:path w="1036320" h="1036320" extrusionOk="0">
                  <a:moveTo>
                    <a:pt x="518160" y="0"/>
                  </a:moveTo>
                  <a:lnTo>
                    <a:pt x="471002" y="2117"/>
                  </a:lnTo>
                  <a:lnTo>
                    <a:pt x="425030" y="8348"/>
                  </a:lnTo>
                  <a:lnTo>
                    <a:pt x="380426" y="18509"/>
                  </a:lnTo>
                  <a:lnTo>
                    <a:pt x="337373" y="32417"/>
                  </a:lnTo>
                  <a:lnTo>
                    <a:pt x="296054" y="49890"/>
                  </a:lnTo>
                  <a:lnTo>
                    <a:pt x="256652" y="70744"/>
                  </a:lnTo>
                  <a:lnTo>
                    <a:pt x="219351" y="94797"/>
                  </a:lnTo>
                  <a:lnTo>
                    <a:pt x="184332" y="121865"/>
                  </a:lnTo>
                  <a:lnTo>
                    <a:pt x="151780" y="151766"/>
                  </a:lnTo>
                  <a:lnTo>
                    <a:pt x="121878" y="184317"/>
                  </a:lnTo>
                  <a:lnTo>
                    <a:pt x="94807" y="219334"/>
                  </a:lnTo>
                  <a:lnTo>
                    <a:pt x="70753" y="256635"/>
                  </a:lnTo>
                  <a:lnTo>
                    <a:pt x="49896" y="296038"/>
                  </a:lnTo>
                  <a:lnTo>
                    <a:pt x="32422" y="337358"/>
                  </a:lnTo>
                  <a:lnTo>
                    <a:pt x="18512" y="380413"/>
                  </a:lnTo>
                  <a:lnTo>
                    <a:pt x="8349" y="425020"/>
                  </a:lnTo>
                  <a:lnTo>
                    <a:pt x="2117" y="470997"/>
                  </a:lnTo>
                  <a:lnTo>
                    <a:pt x="0" y="518159"/>
                  </a:lnTo>
                  <a:lnTo>
                    <a:pt x="2117" y="565322"/>
                  </a:lnTo>
                  <a:lnTo>
                    <a:pt x="8349" y="611299"/>
                  </a:lnTo>
                  <a:lnTo>
                    <a:pt x="18512" y="655906"/>
                  </a:lnTo>
                  <a:lnTo>
                    <a:pt x="32422" y="698961"/>
                  </a:lnTo>
                  <a:lnTo>
                    <a:pt x="49896" y="740281"/>
                  </a:lnTo>
                  <a:lnTo>
                    <a:pt x="70753" y="779684"/>
                  </a:lnTo>
                  <a:lnTo>
                    <a:pt x="94807" y="816985"/>
                  </a:lnTo>
                  <a:lnTo>
                    <a:pt x="121878" y="852002"/>
                  </a:lnTo>
                  <a:lnTo>
                    <a:pt x="151780" y="884553"/>
                  </a:lnTo>
                  <a:lnTo>
                    <a:pt x="184332" y="914454"/>
                  </a:lnTo>
                  <a:lnTo>
                    <a:pt x="219351" y="941522"/>
                  </a:lnTo>
                  <a:lnTo>
                    <a:pt x="256652" y="965575"/>
                  </a:lnTo>
                  <a:lnTo>
                    <a:pt x="296054" y="986429"/>
                  </a:lnTo>
                  <a:lnTo>
                    <a:pt x="337373" y="1003902"/>
                  </a:lnTo>
                  <a:lnTo>
                    <a:pt x="380426" y="1017810"/>
                  </a:lnTo>
                  <a:lnTo>
                    <a:pt x="425030" y="1027971"/>
                  </a:lnTo>
                  <a:lnTo>
                    <a:pt x="471002" y="1034202"/>
                  </a:lnTo>
                  <a:lnTo>
                    <a:pt x="518160" y="1036319"/>
                  </a:lnTo>
                  <a:lnTo>
                    <a:pt x="565317" y="1034202"/>
                  </a:lnTo>
                  <a:lnTo>
                    <a:pt x="611289" y="1027971"/>
                  </a:lnTo>
                  <a:lnTo>
                    <a:pt x="655893" y="1017810"/>
                  </a:lnTo>
                  <a:lnTo>
                    <a:pt x="698946" y="1003902"/>
                  </a:lnTo>
                  <a:lnTo>
                    <a:pt x="740265" y="986429"/>
                  </a:lnTo>
                  <a:lnTo>
                    <a:pt x="779667" y="965575"/>
                  </a:lnTo>
                  <a:lnTo>
                    <a:pt x="816968" y="941522"/>
                  </a:lnTo>
                  <a:lnTo>
                    <a:pt x="851987" y="914454"/>
                  </a:lnTo>
                  <a:lnTo>
                    <a:pt x="884539" y="884553"/>
                  </a:lnTo>
                  <a:lnTo>
                    <a:pt x="914441" y="852002"/>
                  </a:lnTo>
                  <a:lnTo>
                    <a:pt x="941512" y="816985"/>
                  </a:lnTo>
                  <a:lnTo>
                    <a:pt x="965566" y="779684"/>
                  </a:lnTo>
                  <a:lnTo>
                    <a:pt x="986423" y="740281"/>
                  </a:lnTo>
                  <a:lnTo>
                    <a:pt x="1003897" y="698961"/>
                  </a:lnTo>
                  <a:lnTo>
                    <a:pt x="1017807" y="655906"/>
                  </a:lnTo>
                  <a:lnTo>
                    <a:pt x="1027970" y="611299"/>
                  </a:lnTo>
                  <a:lnTo>
                    <a:pt x="1034202" y="565322"/>
                  </a:lnTo>
                  <a:lnTo>
                    <a:pt x="1036319" y="518159"/>
                  </a:lnTo>
                  <a:lnTo>
                    <a:pt x="1034202" y="470997"/>
                  </a:lnTo>
                  <a:lnTo>
                    <a:pt x="1027970" y="425020"/>
                  </a:lnTo>
                  <a:lnTo>
                    <a:pt x="1017807" y="380413"/>
                  </a:lnTo>
                  <a:lnTo>
                    <a:pt x="1003897" y="337358"/>
                  </a:lnTo>
                  <a:lnTo>
                    <a:pt x="986423" y="296038"/>
                  </a:lnTo>
                  <a:lnTo>
                    <a:pt x="965566" y="256635"/>
                  </a:lnTo>
                  <a:lnTo>
                    <a:pt x="941512" y="219334"/>
                  </a:lnTo>
                  <a:lnTo>
                    <a:pt x="914441" y="184317"/>
                  </a:lnTo>
                  <a:lnTo>
                    <a:pt x="884539" y="151766"/>
                  </a:lnTo>
                  <a:lnTo>
                    <a:pt x="851987" y="121865"/>
                  </a:lnTo>
                  <a:lnTo>
                    <a:pt x="816968" y="94797"/>
                  </a:lnTo>
                  <a:lnTo>
                    <a:pt x="779667" y="70744"/>
                  </a:lnTo>
                  <a:lnTo>
                    <a:pt x="740265" y="49890"/>
                  </a:lnTo>
                  <a:lnTo>
                    <a:pt x="698946" y="32417"/>
                  </a:lnTo>
                  <a:lnTo>
                    <a:pt x="655893" y="18509"/>
                  </a:lnTo>
                  <a:lnTo>
                    <a:pt x="611289" y="8348"/>
                  </a:lnTo>
                  <a:lnTo>
                    <a:pt x="565317" y="2117"/>
                  </a:lnTo>
                  <a:lnTo>
                    <a:pt x="518160" y="0"/>
                  </a:lnTo>
                  <a:close/>
                </a:path>
              </a:pathLst>
            </a:custGeom>
            <a:solidFill>
              <a:srgbClr val="C4D4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13"/>
            <p:cNvSpPr/>
            <p:nvPr/>
          </p:nvSpPr>
          <p:spPr>
            <a:xfrm>
              <a:off x="4328160" y="5489448"/>
              <a:ext cx="1036319" cy="1036319"/>
            </a:xfrm>
            <a:custGeom>
              <a:avLst/>
              <a:gdLst/>
              <a:ahLst/>
              <a:cxnLst/>
              <a:rect l="l" t="t" r="r" b="b"/>
              <a:pathLst>
                <a:path w="1036320" h="1036320" extrusionOk="0">
                  <a:moveTo>
                    <a:pt x="0" y="518159"/>
                  </a:moveTo>
                  <a:lnTo>
                    <a:pt x="2117" y="470997"/>
                  </a:lnTo>
                  <a:lnTo>
                    <a:pt x="8349" y="425020"/>
                  </a:lnTo>
                  <a:lnTo>
                    <a:pt x="18512" y="380413"/>
                  </a:lnTo>
                  <a:lnTo>
                    <a:pt x="32422" y="337358"/>
                  </a:lnTo>
                  <a:lnTo>
                    <a:pt x="49896" y="296038"/>
                  </a:lnTo>
                  <a:lnTo>
                    <a:pt x="70753" y="256635"/>
                  </a:lnTo>
                  <a:lnTo>
                    <a:pt x="94807" y="219334"/>
                  </a:lnTo>
                  <a:lnTo>
                    <a:pt x="121878" y="184317"/>
                  </a:lnTo>
                  <a:lnTo>
                    <a:pt x="151780" y="151766"/>
                  </a:lnTo>
                  <a:lnTo>
                    <a:pt x="184332" y="121865"/>
                  </a:lnTo>
                  <a:lnTo>
                    <a:pt x="219351" y="94797"/>
                  </a:lnTo>
                  <a:lnTo>
                    <a:pt x="256652" y="70744"/>
                  </a:lnTo>
                  <a:lnTo>
                    <a:pt x="296054" y="49890"/>
                  </a:lnTo>
                  <a:lnTo>
                    <a:pt x="337373" y="32417"/>
                  </a:lnTo>
                  <a:lnTo>
                    <a:pt x="380426" y="18509"/>
                  </a:lnTo>
                  <a:lnTo>
                    <a:pt x="425030" y="8348"/>
                  </a:lnTo>
                  <a:lnTo>
                    <a:pt x="471002" y="2117"/>
                  </a:lnTo>
                  <a:lnTo>
                    <a:pt x="518160" y="0"/>
                  </a:lnTo>
                  <a:lnTo>
                    <a:pt x="565317" y="2117"/>
                  </a:lnTo>
                  <a:lnTo>
                    <a:pt x="611289" y="8348"/>
                  </a:lnTo>
                  <a:lnTo>
                    <a:pt x="655893" y="18509"/>
                  </a:lnTo>
                  <a:lnTo>
                    <a:pt x="698946" y="32417"/>
                  </a:lnTo>
                  <a:lnTo>
                    <a:pt x="740265" y="49890"/>
                  </a:lnTo>
                  <a:lnTo>
                    <a:pt x="779667" y="70744"/>
                  </a:lnTo>
                  <a:lnTo>
                    <a:pt x="816968" y="94797"/>
                  </a:lnTo>
                  <a:lnTo>
                    <a:pt x="851987" y="121865"/>
                  </a:lnTo>
                  <a:lnTo>
                    <a:pt x="884539" y="151766"/>
                  </a:lnTo>
                  <a:lnTo>
                    <a:pt x="914441" y="184317"/>
                  </a:lnTo>
                  <a:lnTo>
                    <a:pt x="941512" y="219334"/>
                  </a:lnTo>
                  <a:lnTo>
                    <a:pt x="965566" y="256635"/>
                  </a:lnTo>
                  <a:lnTo>
                    <a:pt x="986423" y="296038"/>
                  </a:lnTo>
                  <a:lnTo>
                    <a:pt x="1003897" y="337358"/>
                  </a:lnTo>
                  <a:lnTo>
                    <a:pt x="1017807" y="380413"/>
                  </a:lnTo>
                  <a:lnTo>
                    <a:pt x="1027970" y="425020"/>
                  </a:lnTo>
                  <a:lnTo>
                    <a:pt x="1034202" y="470997"/>
                  </a:lnTo>
                  <a:lnTo>
                    <a:pt x="1036319" y="518159"/>
                  </a:lnTo>
                  <a:lnTo>
                    <a:pt x="1034202" y="565322"/>
                  </a:lnTo>
                  <a:lnTo>
                    <a:pt x="1027970" y="611299"/>
                  </a:lnTo>
                  <a:lnTo>
                    <a:pt x="1017807" y="655906"/>
                  </a:lnTo>
                  <a:lnTo>
                    <a:pt x="1003897" y="698961"/>
                  </a:lnTo>
                  <a:lnTo>
                    <a:pt x="986423" y="740281"/>
                  </a:lnTo>
                  <a:lnTo>
                    <a:pt x="965566" y="779684"/>
                  </a:lnTo>
                  <a:lnTo>
                    <a:pt x="941512" y="816985"/>
                  </a:lnTo>
                  <a:lnTo>
                    <a:pt x="914441" y="852002"/>
                  </a:lnTo>
                  <a:lnTo>
                    <a:pt x="884539" y="884553"/>
                  </a:lnTo>
                  <a:lnTo>
                    <a:pt x="851987" y="914454"/>
                  </a:lnTo>
                  <a:lnTo>
                    <a:pt x="816968" y="941522"/>
                  </a:lnTo>
                  <a:lnTo>
                    <a:pt x="779667" y="965575"/>
                  </a:lnTo>
                  <a:lnTo>
                    <a:pt x="740265" y="986429"/>
                  </a:lnTo>
                  <a:lnTo>
                    <a:pt x="698946" y="1003902"/>
                  </a:lnTo>
                  <a:lnTo>
                    <a:pt x="655893" y="1017810"/>
                  </a:lnTo>
                  <a:lnTo>
                    <a:pt x="611289" y="1027971"/>
                  </a:lnTo>
                  <a:lnTo>
                    <a:pt x="565317" y="1034202"/>
                  </a:lnTo>
                  <a:lnTo>
                    <a:pt x="518160" y="1036319"/>
                  </a:lnTo>
                  <a:lnTo>
                    <a:pt x="471002" y="1034202"/>
                  </a:lnTo>
                  <a:lnTo>
                    <a:pt x="425030" y="1027971"/>
                  </a:lnTo>
                  <a:lnTo>
                    <a:pt x="380426" y="1017810"/>
                  </a:lnTo>
                  <a:lnTo>
                    <a:pt x="337373" y="1003902"/>
                  </a:lnTo>
                  <a:lnTo>
                    <a:pt x="296054" y="986429"/>
                  </a:lnTo>
                  <a:lnTo>
                    <a:pt x="256652" y="965575"/>
                  </a:lnTo>
                  <a:lnTo>
                    <a:pt x="219351" y="941522"/>
                  </a:lnTo>
                  <a:lnTo>
                    <a:pt x="184332" y="914454"/>
                  </a:lnTo>
                  <a:lnTo>
                    <a:pt x="151780" y="884553"/>
                  </a:lnTo>
                  <a:lnTo>
                    <a:pt x="121878" y="852002"/>
                  </a:lnTo>
                  <a:lnTo>
                    <a:pt x="94807" y="816985"/>
                  </a:lnTo>
                  <a:lnTo>
                    <a:pt x="70753" y="779684"/>
                  </a:lnTo>
                  <a:lnTo>
                    <a:pt x="49896" y="740281"/>
                  </a:lnTo>
                  <a:lnTo>
                    <a:pt x="32422" y="698961"/>
                  </a:lnTo>
                  <a:lnTo>
                    <a:pt x="18512" y="655906"/>
                  </a:lnTo>
                  <a:lnTo>
                    <a:pt x="8349" y="611299"/>
                  </a:lnTo>
                  <a:lnTo>
                    <a:pt x="2117" y="565322"/>
                  </a:lnTo>
                  <a:lnTo>
                    <a:pt x="0" y="518159"/>
                  </a:lnTo>
                  <a:close/>
                </a:path>
              </a:pathLst>
            </a:custGeom>
            <a:noFill/>
            <a:ln w="121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9" name="Google Shape;229;p13"/>
          <p:cNvSpPr txBox="1">
            <a:spLocks noGrp="1"/>
          </p:cNvSpPr>
          <p:nvPr>
            <p:ph type="title"/>
          </p:nvPr>
        </p:nvSpPr>
        <p:spPr>
          <a:xfrm>
            <a:off x="1885568" y="806653"/>
            <a:ext cx="9315832" cy="444342"/>
          </a:xfrm>
          <a:prstGeom prst="rect">
            <a:avLst/>
          </a:prstGeom>
          <a:noFill/>
          <a:ln>
            <a:noFill/>
          </a:ln>
        </p:spPr>
        <p:txBody>
          <a:bodyPr spcFirstLastPara="1" wrap="square" lIns="0" tIns="13325" rIns="0" bIns="0" anchor="t" anchorCtr="0">
            <a:spAutoFit/>
          </a:bodyPr>
          <a:lstStyle/>
          <a:p>
            <a:pPr marL="3561079" lvl="0" indent="0" algn="l" rtl="0">
              <a:lnSpc>
                <a:spcPct val="100000"/>
              </a:lnSpc>
              <a:spcBef>
                <a:spcPts val="0"/>
              </a:spcBef>
              <a:spcAft>
                <a:spcPts val="0"/>
              </a:spcAft>
              <a:buNone/>
            </a:pPr>
            <a:r>
              <a:rPr lang="en-US" sz="2800" dirty="0">
                <a:latin typeface="Constantia"/>
                <a:ea typeface="Constantia"/>
                <a:cs typeface="Constantia"/>
                <a:sym typeface="Constantia"/>
              </a:rPr>
              <a:t>Expensive to develop training</a:t>
            </a:r>
            <a:endParaRPr sz="2800" dirty="0"/>
          </a:p>
        </p:txBody>
      </p:sp>
      <p:sp>
        <p:nvSpPr>
          <p:cNvPr id="230" name="Google Shape;230;p13"/>
          <p:cNvSpPr txBox="1"/>
          <p:nvPr/>
        </p:nvSpPr>
        <p:spPr>
          <a:xfrm>
            <a:off x="5434076" y="2030983"/>
            <a:ext cx="5948680" cy="4517765"/>
          </a:xfrm>
          <a:prstGeom prst="rect">
            <a:avLst/>
          </a:prstGeom>
          <a:noFill/>
          <a:ln>
            <a:noFill/>
          </a:ln>
        </p:spPr>
        <p:txBody>
          <a:bodyPr spcFirstLastPara="1" wrap="square" lIns="0" tIns="13325" rIns="0" bIns="0" anchor="t" anchorCtr="0">
            <a:spAutoFit/>
          </a:bodyPr>
          <a:lstStyle/>
          <a:p>
            <a:pPr marL="12700" marR="0" lvl="0" indent="0" algn="just" rtl="0">
              <a:lnSpc>
                <a:spcPct val="100000"/>
              </a:lnSpc>
              <a:spcBef>
                <a:spcPts val="0"/>
              </a:spcBef>
              <a:spcAft>
                <a:spcPts val="0"/>
              </a:spcAft>
              <a:buNone/>
            </a:pPr>
            <a:r>
              <a:rPr lang="en-US" sz="2800" dirty="0">
                <a:solidFill>
                  <a:schemeClr val="dk1"/>
                </a:solidFill>
                <a:latin typeface="Constantia"/>
                <a:ea typeface="Constantia"/>
                <a:cs typeface="Constantia"/>
                <a:sym typeface="Constantia"/>
              </a:rPr>
              <a:t>Needs regular updates</a:t>
            </a:r>
            <a:endParaRPr sz="2800" dirty="0">
              <a:solidFill>
                <a:schemeClr val="dk1"/>
              </a:solidFill>
              <a:latin typeface="Constantia"/>
              <a:ea typeface="Constantia"/>
              <a:cs typeface="Constantia"/>
              <a:sym typeface="Constantia"/>
            </a:endParaRPr>
          </a:p>
          <a:p>
            <a:pPr marL="0" marR="0" lvl="0" indent="0" algn="just" rtl="0">
              <a:lnSpc>
                <a:spcPct val="100000"/>
              </a:lnSpc>
              <a:spcBef>
                <a:spcPts val="55"/>
              </a:spcBef>
              <a:spcAft>
                <a:spcPts val="0"/>
              </a:spcAft>
              <a:buNone/>
            </a:pPr>
            <a:endParaRPr sz="4400" dirty="0">
              <a:solidFill>
                <a:schemeClr val="dk1"/>
              </a:solidFill>
              <a:latin typeface="Constantia"/>
              <a:ea typeface="Constantia"/>
              <a:cs typeface="Constantia"/>
              <a:sym typeface="Constantia"/>
            </a:endParaRPr>
          </a:p>
          <a:p>
            <a:pPr marL="12700" marR="0" lvl="0" indent="0" algn="just" rtl="0">
              <a:lnSpc>
                <a:spcPct val="100000"/>
              </a:lnSpc>
              <a:spcBef>
                <a:spcPts val="0"/>
              </a:spcBef>
              <a:spcAft>
                <a:spcPts val="0"/>
              </a:spcAft>
              <a:buNone/>
            </a:pPr>
            <a:r>
              <a:rPr lang="en-US" sz="2800" dirty="0">
                <a:solidFill>
                  <a:schemeClr val="dk1"/>
                </a:solidFill>
                <a:latin typeface="Constantia"/>
                <a:ea typeface="Constantia"/>
                <a:cs typeface="Constantia"/>
                <a:sym typeface="Constantia"/>
              </a:rPr>
              <a:t>Learners’ efforts are also needed</a:t>
            </a:r>
            <a:endParaRPr sz="2800" dirty="0">
              <a:solidFill>
                <a:schemeClr val="dk1"/>
              </a:solidFill>
              <a:latin typeface="Constantia"/>
              <a:ea typeface="Constantia"/>
              <a:cs typeface="Constantia"/>
              <a:sym typeface="Constantia"/>
            </a:endParaRPr>
          </a:p>
          <a:p>
            <a:pPr marL="0" marR="0" lvl="0" indent="0" algn="just" rtl="0">
              <a:lnSpc>
                <a:spcPct val="100000"/>
              </a:lnSpc>
              <a:spcBef>
                <a:spcPts val="30"/>
              </a:spcBef>
              <a:spcAft>
                <a:spcPts val="0"/>
              </a:spcAft>
              <a:buNone/>
            </a:pPr>
            <a:endParaRPr sz="3600" dirty="0">
              <a:solidFill>
                <a:schemeClr val="dk1"/>
              </a:solidFill>
              <a:latin typeface="Constantia"/>
              <a:ea typeface="Constantia"/>
              <a:cs typeface="Constantia"/>
              <a:sym typeface="Constantia"/>
            </a:endParaRPr>
          </a:p>
          <a:p>
            <a:pPr marL="12700" marR="1418590" lvl="0" indent="0" algn="just" rtl="0">
              <a:lnSpc>
                <a:spcPct val="110000"/>
              </a:lnSpc>
              <a:spcBef>
                <a:spcPts val="0"/>
              </a:spcBef>
              <a:spcAft>
                <a:spcPts val="0"/>
              </a:spcAft>
              <a:buNone/>
            </a:pPr>
            <a:r>
              <a:rPr lang="en-US" sz="2800" dirty="0">
                <a:solidFill>
                  <a:schemeClr val="dk1"/>
                </a:solidFill>
                <a:latin typeface="Constantia"/>
                <a:ea typeface="Constantia"/>
                <a:cs typeface="Constantia"/>
                <a:sym typeface="Constantia"/>
              </a:rPr>
              <a:t>Sometimes speaker lacks communication skills</a:t>
            </a:r>
            <a:endParaRPr sz="2800" dirty="0">
              <a:solidFill>
                <a:schemeClr val="dk1"/>
              </a:solidFill>
              <a:latin typeface="Constantia"/>
              <a:ea typeface="Constantia"/>
              <a:cs typeface="Constantia"/>
              <a:sym typeface="Constantia"/>
            </a:endParaRPr>
          </a:p>
          <a:p>
            <a:pPr marL="12700" marR="5080" lvl="0" indent="0" algn="just" rtl="0">
              <a:lnSpc>
                <a:spcPct val="110000"/>
              </a:lnSpc>
              <a:spcBef>
                <a:spcPts val="2600"/>
              </a:spcBef>
              <a:spcAft>
                <a:spcPts val="0"/>
              </a:spcAft>
              <a:buNone/>
            </a:pPr>
            <a:r>
              <a:rPr lang="en-US" sz="2800" dirty="0">
                <a:solidFill>
                  <a:schemeClr val="dk1"/>
                </a:solidFill>
                <a:latin typeface="Constantia"/>
                <a:ea typeface="Constantia"/>
                <a:cs typeface="Constantia"/>
                <a:sym typeface="Constantia"/>
              </a:rPr>
              <a:t>The person should have more  current affairs and other knowledge</a:t>
            </a:r>
            <a:endParaRPr sz="2800" dirty="0">
              <a:solidFill>
                <a:schemeClr val="dk1"/>
              </a:solidFill>
              <a:latin typeface="Constantia"/>
              <a:ea typeface="Constantia"/>
              <a:cs typeface="Constantia"/>
              <a:sym typeface="Constantia"/>
            </a:endParaRPr>
          </a:p>
        </p:txBody>
      </p:sp>
      <p:sp>
        <p:nvSpPr>
          <p:cNvPr id="232" name="Google Shape;232;p1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47</a:t>
            </a:fld>
            <a:endParaRPr/>
          </a:p>
        </p:txBody>
      </p:sp>
      <p:pic>
        <p:nvPicPr>
          <p:cNvPr id="233" name="Google Shape;233;p13"/>
          <p:cNvPicPr preferRelativeResize="0"/>
          <p:nvPr/>
        </p:nvPicPr>
        <p:blipFill rotWithShape="1">
          <a:blip r:embed="rId4">
            <a:alphaModFix/>
          </a:blip>
          <a:srcRect/>
          <a:stretch/>
        </p:blipFill>
        <p:spPr>
          <a:xfrm>
            <a:off x="28633" y="10671"/>
            <a:ext cx="1694835" cy="14143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3810000" y="448738"/>
            <a:ext cx="37338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latin typeface="Constantia"/>
                <a:ea typeface="Constantia"/>
                <a:cs typeface="Constantia"/>
                <a:sym typeface="Constantia"/>
              </a:rPr>
              <a:t>CONCLUSION</a:t>
            </a:r>
            <a:endParaRPr sz="3600">
              <a:latin typeface="Constantia"/>
              <a:ea typeface="Constantia"/>
              <a:cs typeface="Constantia"/>
              <a:sym typeface="Constantia"/>
            </a:endParaRPr>
          </a:p>
        </p:txBody>
      </p:sp>
      <p:sp>
        <p:nvSpPr>
          <p:cNvPr id="239" name="Google Shape;239;p14"/>
          <p:cNvSpPr txBox="1">
            <a:spLocks noGrp="1"/>
          </p:cNvSpPr>
          <p:nvPr>
            <p:ph type="body" idx="1"/>
          </p:nvPr>
        </p:nvSpPr>
        <p:spPr>
          <a:xfrm>
            <a:off x="3162925" y="1663667"/>
            <a:ext cx="7200275" cy="3534557"/>
          </a:xfrm>
          <a:prstGeom prst="rect">
            <a:avLst/>
          </a:prstGeom>
          <a:noFill/>
          <a:ln>
            <a:noFill/>
          </a:ln>
        </p:spPr>
        <p:txBody>
          <a:bodyPr spcFirstLastPara="1" wrap="square" lIns="0" tIns="97775" rIns="0" bIns="0" anchor="t" anchorCtr="0">
            <a:spAutoFit/>
          </a:bodyPr>
          <a:lstStyle/>
          <a:p>
            <a:pPr marL="1562735" lvl="0" indent="-457200" algn="l" rtl="0">
              <a:lnSpc>
                <a:spcPct val="100000"/>
              </a:lnSpc>
              <a:spcBef>
                <a:spcPts val="0"/>
              </a:spcBef>
              <a:spcAft>
                <a:spcPts val="0"/>
              </a:spcAft>
              <a:buClr>
                <a:schemeClr val="dk1"/>
              </a:buClr>
              <a:buSzPts val="2800"/>
              <a:buFont typeface="Noto Sans Symbols"/>
              <a:buChar char="⮚"/>
            </a:pPr>
            <a:r>
              <a:rPr lang="en-US">
                <a:latin typeface="Constantia"/>
                <a:ea typeface="Constantia"/>
                <a:cs typeface="Constantia"/>
                <a:sym typeface="Constantia"/>
              </a:rPr>
              <a:t>One of the most difficult things to teach</a:t>
            </a:r>
            <a:endParaRPr/>
          </a:p>
          <a:p>
            <a:pPr marL="1562735" marR="5080" lvl="0" indent="-457200" algn="l" rtl="0">
              <a:lnSpc>
                <a:spcPct val="90000"/>
              </a:lnSpc>
              <a:spcBef>
                <a:spcPts val="1010"/>
              </a:spcBef>
              <a:spcAft>
                <a:spcPts val="0"/>
              </a:spcAft>
              <a:buClr>
                <a:schemeClr val="dk1"/>
              </a:buClr>
              <a:buSzPts val="2800"/>
              <a:buFont typeface="Noto Sans Symbols"/>
              <a:buChar char="⮚"/>
            </a:pPr>
            <a:r>
              <a:rPr lang="en-US">
                <a:latin typeface="Constantia"/>
                <a:ea typeface="Constantia"/>
                <a:cs typeface="Constantia"/>
                <a:sym typeface="Constantia"/>
              </a:rPr>
              <a:t>And…the most common reason for not  hiring, not promoting, &amp; poor performance  evaluation of any</a:t>
            </a:r>
            <a:endParaRPr/>
          </a:p>
          <a:p>
            <a:pPr marL="1562735" marR="48895" lvl="0" indent="-457200" algn="l" rtl="0">
              <a:lnSpc>
                <a:spcPct val="107857"/>
              </a:lnSpc>
              <a:spcBef>
                <a:spcPts val="1045"/>
              </a:spcBef>
              <a:spcAft>
                <a:spcPts val="0"/>
              </a:spcAft>
              <a:buClr>
                <a:schemeClr val="dk1"/>
              </a:buClr>
              <a:buSzPts val="2800"/>
              <a:buFont typeface="Noto Sans Symbols"/>
              <a:buChar char="⮚"/>
            </a:pPr>
            <a:r>
              <a:rPr lang="en-US">
                <a:latin typeface="Constantia"/>
                <a:ea typeface="Constantia"/>
                <a:cs typeface="Constantia"/>
                <a:sym typeface="Constantia"/>
              </a:rPr>
              <a:t>It is said that “Soft skills either make your  career or break your career”</a:t>
            </a:r>
            <a:endParaRPr/>
          </a:p>
        </p:txBody>
      </p:sp>
      <p:sp>
        <p:nvSpPr>
          <p:cNvPr id="240" name="Google Shape;240;p14"/>
          <p:cNvSpPr txBox="1"/>
          <p:nvPr/>
        </p:nvSpPr>
        <p:spPr>
          <a:xfrm>
            <a:off x="2971800" y="5386933"/>
            <a:ext cx="9067800" cy="1181734"/>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3600" b="1">
                <a:solidFill>
                  <a:schemeClr val="dk1"/>
                </a:solidFill>
                <a:latin typeface="Constantia"/>
                <a:ea typeface="Constantia"/>
                <a:cs typeface="Constantia"/>
                <a:sym typeface="Constantia"/>
              </a:rPr>
              <a:t>Pick one skill…work on it….and PRACTICE</a:t>
            </a:r>
            <a:r>
              <a:rPr lang="en-US" sz="4000" b="1">
                <a:solidFill>
                  <a:schemeClr val="dk1"/>
                </a:solidFill>
                <a:latin typeface="Arial"/>
                <a:ea typeface="Arial"/>
                <a:cs typeface="Arial"/>
                <a:sym typeface="Arial"/>
              </a:rPr>
              <a:t>!</a:t>
            </a:r>
            <a:endParaRPr sz="4000">
              <a:solidFill>
                <a:schemeClr val="dk1"/>
              </a:solidFill>
              <a:latin typeface="Arial"/>
              <a:ea typeface="Arial"/>
              <a:cs typeface="Arial"/>
              <a:sym typeface="Arial"/>
            </a:endParaRPr>
          </a:p>
        </p:txBody>
      </p:sp>
      <p:sp>
        <p:nvSpPr>
          <p:cNvPr id="241" name="Google Shape;241;p14"/>
          <p:cNvSpPr/>
          <p:nvPr/>
        </p:nvSpPr>
        <p:spPr>
          <a:xfrm>
            <a:off x="0" y="1702306"/>
            <a:ext cx="3174492" cy="51556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48</a:t>
            </a:fld>
            <a:endParaRPr/>
          </a:p>
        </p:txBody>
      </p:sp>
      <p:pic>
        <p:nvPicPr>
          <p:cNvPr id="244" name="Google Shape;244;p14"/>
          <p:cNvPicPr preferRelativeResize="0"/>
          <p:nvPr/>
        </p:nvPicPr>
        <p:blipFill rotWithShape="1">
          <a:blip r:embed="rId4">
            <a:alphaModFix/>
          </a:blip>
          <a:srcRect/>
          <a:stretch/>
        </p:blipFill>
        <p:spPr>
          <a:xfrm>
            <a:off x="76200" y="0"/>
            <a:ext cx="1694835" cy="1405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5"/>
          <p:cNvSpPr/>
          <p:nvPr/>
        </p:nvSpPr>
        <p:spPr>
          <a:xfrm>
            <a:off x="1665929" y="496076"/>
            <a:ext cx="8938062" cy="56552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49</a:t>
            </a:fld>
            <a:endParaRPr/>
          </a:p>
        </p:txBody>
      </p:sp>
      <p:pic>
        <p:nvPicPr>
          <p:cNvPr id="252" name="Google Shape;252;p15"/>
          <p:cNvPicPr preferRelativeResize="0"/>
          <p:nvPr/>
        </p:nvPicPr>
        <p:blipFill rotWithShape="1">
          <a:blip r:embed="rId4">
            <a:alphaModFix/>
          </a:blip>
          <a:srcRect/>
          <a:stretch/>
        </p:blipFill>
        <p:spPr>
          <a:xfrm>
            <a:off x="31230" y="2505"/>
            <a:ext cx="1694835" cy="14082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p:nvPr/>
        </p:nvSpPr>
        <p:spPr>
          <a:xfrm>
            <a:off x="838200" y="1828800"/>
            <a:ext cx="10308158" cy="3902992"/>
          </a:xfrm>
          <a:prstGeom prst="rect">
            <a:avLst/>
          </a:prstGeom>
          <a:noFill/>
          <a:ln>
            <a:noFill/>
          </a:ln>
        </p:spPr>
        <p:txBody>
          <a:bodyPr spcFirstLastPara="1" wrap="square" lIns="0" tIns="12050" rIns="0" bIns="0" anchor="t" anchorCtr="0">
            <a:spAutoFit/>
          </a:bodyPr>
          <a:lstStyle/>
          <a:p>
            <a:pPr marL="469900" marR="0" lvl="0" indent="-4572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Inspiring leadership excellence &amp; dynamic communication</a:t>
            </a:r>
            <a:endParaRPr sz="2800" b="0" i="0" u="none" strike="noStrike" cap="none">
              <a:solidFill>
                <a:schemeClr val="dk1"/>
              </a:solidFill>
              <a:latin typeface="Constantia"/>
              <a:ea typeface="Constantia"/>
              <a:cs typeface="Constantia"/>
              <a:sym typeface="Constantia"/>
            </a:endParaRPr>
          </a:p>
          <a:p>
            <a:pPr marL="469900" marR="0" lvl="0" indent="-457200" algn="l" rtl="0">
              <a:lnSpc>
                <a:spcPct val="100000"/>
              </a:lnSpc>
              <a:spcBef>
                <a:spcPts val="5"/>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Optimizing managerial effectiveness</a:t>
            </a:r>
            <a:endParaRPr sz="2800" b="0" i="0" u="none" strike="noStrike" cap="none">
              <a:solidFill>
                <a:schemeClr val="dk1"/>
              </a:solidFill>
              <a:latin typeface="Constantia"/>
              <a:ea typeface="Constantia"/>
              <a:cs typeface="Constantia"/>
              <a:sym typeface="Constantia"/>
            </a:endParaRPr>
          </a:p>
          <a:p>
            <a:pPr marL="469900" marR="0" lvl="0" indent="-457200" algn="l" rtl="0">
              <a:lnSpc>
                <a:spcPct val="100000"/>
              </a:lnSpc>
              <a:spcBef>
                <a:spcPts val="25"/>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Enhancing team building and time management skills</a:t>
            </a:r>
            <a:endParaRPr sz="2800" b="0" i="0" u="none" strike="noStrike" cap="none">
              <a:solidFill>
                <a:schemeClr val="dk1"/>
              </a:solidFill>
              <a:latin typeface="Constantia"/>
              <a:ea typeface="Constantia"/>
              <a:cs typeface="Constantia"/>
              <a:sym typeface="Constantia"/>
            </a:endParaRPr>
          </a:p>
          <a:p>
            <a:pPr marL="469900" marR="384810" lvl="0" indent="-457200" algn="l" rtl="0">
              <a:lnSpc>
                <a:spcPct val="100000"/>
              </a:lnSpc>
              <a:spcBef>
                <a:spcPts val="85"/>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Increasing the employability skills of students along with overall  corporate grooming</a:t>
            </a:r>
            <a:endParaRPr sz="2800" b="0" i="0" u="none" strike="noStrike" cap="none">
              <a:solidFill>
                <a:schemeClr val="dk1"/>
              </a:solidFill>
              <a:latin typeface="Constantia"/>
              <a:ea typeface="Constantia"/>
              <a:cs typeface="Constantia"/>
              <a:sym typeface="Constantia"/>
            </a:endParaRPr>
          </a:p>
          <a:p>
            <a:pPr marL="469900" marR="0" lvl="0" indent="-4572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Enhancing public speaking &amp; presentation skills</a:t>
            </a:r>
            <a:endParaRPr/>
          </a:p>
          <a:p>
            <a:pPr marL="469900" marR="0" lvl="0" indent="-4572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Developing interpersonal &amp; time management skills</a:t>
            </a:r>
            <a:endParaRPr/>
          </a:p>
          <a:p>
            <a:pPr marL="469900" marR="5080" lvl="0" indent="-4572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onstantia"/>
                <a:ea typeface="Constantia"/>
                <a:cs typeface="Constantia"/>
                <a:sym typeface="Constantia"/>
              </a:rPr>
              <a:t>Providing motivational training along with practical orientation that  helps in career visioning and planning</a:t>
            </a:r>
            <a:endParaRPr/>
          </a:p>
        </p:txBody>
      </p:sp>
      <p:sp>
        <p:nvSpPr>
          <p:cNvPr id="75" name="Google Shape;75;p4"/>
          <p:cNvSpPr txBox="1">
            <a:spLocks noGrp="1"/>
          </p:cNvSpPr>
          <p:nvPr>
            <p:ph type="title"/>
          </p:nvPr>
        </p:nvSpPr>
        <p:spPr>
          <a:xfrm>
            <a:off x="2438400" y="353949"/>
            <a:ext cx="83820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latin typeface="Constantia"/>
                <a:ea typeface="Constantia"/>
                <a:cs typeface="Constantia"/>
                <a:sym typeface="Constantia"/>
              </a:rPr>
              <a:t>OBJECTIVES OF SOFT SKILLS</a:t>
            </a:r>
            <a:endParaRPr sz="3600">
              <a:latin typeface="Constantia"/>
              <a:ea typeface="Constantia"/>
              <a:cs typeface="Constantia"/>
              <a:sym typeface="Constantia"/>
            </a:endParaRPr>
          </a:p>
        </p:txBody>
      </p:sp>
      <p:sp>
        <p:nvSpPr>
          <p:cNvPr id="77" name="Google Shape;77;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5</a:t>
            </a:fld>
            <a:endParaRPr/>
          </a:p>
        </p:txBody>
      </p:sp>
      <p:pic>
        <p:nvPicPr>
          <p:cNvPr id="78" name="Google Shape;78;p4"/>
          <p:cNvPicPr preferRelativeResize="0"/>
          <p:nvPr/>
        </p:nvPicPr>
        <p:blipFill rotWithShape="1">
          <a:blip r:embed="rId3">
            <a:alphaModFix/>
          </a:blip>
          <a:srcRect/>
          <a:stretch/>
        </p:blipFill>
        <p:spPr>
          <a:xfrm>
            <a:off x="0" y="21303"/>
            <a:ext cx="1603387" cy="1408298"/>
          </a:xfrm>
          <a:prstGeom prst="rect">
            <a:avLst/>
          </a:prstGeom>
          <a:noFill/>
          <a:ln>
            <a:noFill/>
          </a:ln>
        </p:spPr>
      </p:pic>
    </p:spTree>
    <p:extLst>
      <p:ext uri="{BB962C8B-B14F-4D97-AF65-F5344CB8AC3E}">
        <p14:creationId xmlns:p14="http://schemas.microsoft.com/office/powerpoint/2010/main" val="144029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609600" y="1576633"/>
            <a:ext cx="10744200" cy="9183155"/>
          </a:xfrm>
          <a:prstGeom prst="rect">
            <a:avLst/>
          </a:prstGeom>
          <a:noFill/>
          <a:ln>
            <a:noFill/>
          </a:ln>
        </p:spPr>
        <p:txBody>
          <a:bodyPr spcFirstLastPara="1" wrap="square" lIns="0" tIns="73025" rIns="0" bIns="0" anchor="t" anchorCtr="0">
            <a:spAutoFit/>
          </a:bodyPr>
          <a:lstStyle/>
          <a:p>
            <a:pPr marL="584200" indent="-571500" algn="just">
              <a:lnSpc>
                <a:spcPct val="107000"/>
              </a:lnSpc>
              <a:buClr>
                <a:schemeClr val="dk1"/>
              </a:buClr>
              <a:buSzPts val="3600"/>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2900" dirty="0">
                <a:latin typeface="Constantia" panose="02030602050306030303" pitchFamily="18" charset="0"/>
                <a:cs typeface="Times New Roman" panose="02020603050405020304" pitchFamily="18" charset="0"/>
              </a:rPr>
              <a:t>Ignoring soft skills can cost you that seat in your college or at your job</a:t>
            </a:r>
          </a:p>
          <a:p>
            <a:pPr marL="298450" indent="-285750" algn="just">
              <a:lnSpc>
                <a:spcPct val="107000"/>
              </a:lnSpc>
              <a:buClr>
                <a:schemeClr val="dk1"/>
              </a:buClr>
              <a:buSzPts val="3600"/>
              <a:buFont typeface="Wingdings" panose="05000000000000000000" pitchFamily="2" charset="2"/>
              <a:buChar char="§"/>
            </a:pPr>
            <a:r>
              <a:rPr lang="en-IN" sz="2900" b="1" dirty="0">
                <a:latin typeface="Constantia" panose="02030602050306030303" pitchFamily="18" charset="0"/>
                <a:cs typeface="Times New Roman" panose="02020603050405020304" pitchFamily="18" charset="0"/>
              </a:rPr>
              <a:t>How will you manage a situation where </a:t>
            </a:r>
            <a:r>
              <a:rPr lang="en-IN" sz="2900" b="1" dirty="0">
                <a:solidFill>
                  <a:schemeClr val="dk1"/>
                </a:solidFill>
                <a:latin typeface="Constantia" panose="02030602050306030303" pitchFamily="18" charset="0"/>
              </a:rPr>
              <a:t>you and your team are stranded in a snowstorm on a mountain away from any help in the near vicinity?</a:t>
            </a:r>
          </a:p>
          <a:p>
            <a:pPr marL="469900" indent="-457200">
              <a:lnSpc>
                <a:spcPct val="107000"/>
              </a:lnSpc>
              <a:buClr>
                <a:schemeClr val="dk1"/>
              </a:buClr>
              <a:buSzPts val="3600"/>
              <a:buFont typeface="Wingdings" panose="05000000000000000000" pitchFamily="2" charset="2"/>
              <a:buChar char="§"/>
            </a:pPr>
            <a:r>
              <a:rPr lang="en-IN" sz="2900" dirty="0">
                <a:latin typeface="Constantia" panose="02030602050306030303" pitchFamily="18" charset="0"/>
                <a:ea typeface="Times New Roman" panose="02020603050405020304" pitchFamily="18" charset="0"/>
                <a:cs typeface="Times New Roman" panose="02020603050405020304" pitchFamily="18" charset="0"/>
              </a:rPr>
              <a:t>This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question will not only just give an interviewer  a peek into your character but also</a:t>
            </a:r>
            <a:r>
              <a:rPr lang="en-IN" sz="2900" dirty="0">
                <a:latin typeface="Constantia" panose="02030602050306030303" pitchFamily="18" charset="0"/>
                <a:ea typeface="Times New Roman" panose="02020603050405020304" pitchFamily="18" charset="0"/>
                <a:cs typeface="Mangal" panose="02040503050203030202" pitchFamily="18" charset="0"/>
              </a:rPr>
              <a:t>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how you manage crises and how you</a:t>
            </a:r>
            <a:r>
              <a:rPr lang="en-IN" sz="2900" dirty="0">
                <a:latin typeface="Constantia" panose="02030602050306030303" pitchFamily="18" charset="0"/>
                <a:ea typeface="Times New Roman" panose="02020603050405020304" pitchFamily="18" charset="0"/>
                <a:cs typeface="Mangal" panose="02040503050203030202" pitchFamily="18" charset="0"/>
              </a:rPr>
              <a:t>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use creativity and problem-solving</a:t>
            </a:r>
            <a:r>
              <a:rPr lang="en-IN" sz="2900" dirty="0">
                <a:latin typeface="Constantia" panose="02030602050306030303" pitchFamily="18" charset="0"/>
                <a:ea typeface="Times New Roman" panose="02020603050405020304" pitchFamily="18" charset="0"/>
                <a:cs typeface="Mangal" panose="02040503050203030202" pitchFamily="18" charset="0"/>
              </a:rPr>
              <a:t>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techniques and how you manage</a:t>
            </a:r>
            <a:endParaRPr lang="en-IN" sz="2900" dirty="0">
              <a:effectLst/>
              <a:latin typeface="Constantia" panose="02030602050306030303" pitchFamily="18" charset="0"/>
              <a:ea typeface="Calibri" panose="020F0502020204030204" pitchFamily="34" charset="0"/>
              <a:cs typeface="Mangal" panose="02040503050203030202" pitchFamily="18" charset="0"/>
            </a:endParaRPr>
          </a:p>
          <a:p>
            <a:pPr>
              <a:lnSpc>
                <a:spcPct val="107000"/>
              </a:lnSpc>
              <a:spcAft>
                <a:spcPts val="800"/>
              </a:spcAft>
            </a:pP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interpersonal skills</a:t>
            </a:r>
            <a:r>
              <a:rPr lang="en-IN" sz="2900" dirty="0">
                <a:latin typeface="Constantia" panose="02030602050306030303" pitchFamily="18" charset="0"/>
                <a:ea typeface="Times New Roman" panose="02020603050405020304" pitchFamily="18" charset="0"/>
                <a:cs typeface="Mangal" panose="02040503050203030202" pitchFamily="18" charset="0"/>
              </a:rPr>
              <a:t>,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so think again because the way that you</a:t>
            </a:r>
            <a:r>
              <a:rPr lang="en-IN" sz="2900" dirty="0">
                <a:latin typeface="Constantia" panose="02030602050306030303" pitchFamily="18" charset="0"/>
                <a:ea typeface="Times New Roman" panose="02020603050405020304" pitchFamily="18" charset="0"/>
                <a:cs typeface="Mangal" panose="02040503050203030202" pitchFamily="18" charset="0"/>
              </a:rPr>
              <a:t>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answer this question can influence</a:t>
            </a:r>
            <a:r>
              <a:rPr lang="en-IN" sz="2900" dirty="0">
                <a:latin typeface="Constantia" panose="02030602050306030303" pitchFamily="18" charset="0"/>
                <a:ea typeface="Times New Roman" panose="02020603050405020304" pitchFamily="18" charset="0"/>
                <a:cs typeface="Mangal" panose="02040503050203030202" pitchFamily="18" charset="0"/>
              </a:rPr>
              <a:t> </a:t>
            </a:r>
            <a:r>
              <a:rPr lang="en-IN" sz="2900" dirty="0">
                <a:effectLst/>
                <a:latin typeface="Constantia" panose="02030602050306030303" pitchFamily="18" charset="0"/>
                <a:ea typeface="Times New Roman" panose="02020603050405020304" pitchFamily="18" charset="0"/>
                <a:cs typeface="Times New Roman" panose="02020603050405020304" pitchFamily="18" charset="0"/>
              </a:rPr>
              <a:t>whether you get that seat at the  or not.</a:t>
            </a:r>
            <a:endParaRPr lang="en-IN" sz="2900" dirty="0">
              <a:effectLst/>
              <a:latin typeface="Constantia" panose="02030602050306030303" pitchFamily="18" charset="0"/>
              <a:ea typeface="Calibri" panose="020F0502020204030204" pitchFamily="34" charset="0"/>
              <a:cs typeface="Mangal" panose="02040503050203030202" pitchFamily="18" charset="0"/>
            </a:endParaRPr>
          </a:p>
          <a:p>
            <a:pPr marL="12700">
              <a:lnSpc>
                <a:spcPct val="107000"/>
              </a:lnSpc>
              <a:buClr>
                <a:schemeClr val="dk1"/>
              </a:buClr>
              <a:buSzPts val="3600"/>
            </a:pPr>
            <a:endParaRPr lang="en-IN" sz="2400" dirty="0">
              <a:solidFill>
                <a:schemeClr val="dk1"/>
              </a:solidFill>
              <a:latin typeface="Constantia"/>
            </a:endParaRPr>
          </a:p>
          <a:p>
            <a:pPr marL="12700">
              <a:lnSpc>
                <a:spcPct val="107000"/>
              </a:lnSpc>
              <a:buClr>
                <a:schemeClr val="dk1"/>
              </a:buClr>
              <a:buSzPts val="3600"/>
            </a:pPr>
            <a:endParaRPr lang="en-IN" sz="2400" dirty="0">
              <a:solidFill>
                <a:schemeClr val="dk1"/>
              </a:solidFill>
              <a:latin typeface="Constantia"/>
            </a:endParaRPr>
          </a:p>
          <a:p>
            <a:pPr marL="584200" indent="-571500">
              <a:lnSpc>
                <a:spcPct val="107000"/>
              </a:lnSpc>
              <a:buClr>
                <a:schemeClr val="dk1"/>
              </a:buClr>
              <a:buSzPts val="3600"/>
              <a:buFont typeface="Wingdings" panose="05000000000000000000" pitchFamily="2" charset="2"/>
              <a:buChar char="§"/>
            </a:pPr>
            <a:endParaRPr lang="en-IN" sz="3600" dirty="0">
              <a:solidFill>
                <a:schemeClr val="dk1"/>
              </a:solidFill>
              <a:latin typeface="Constantia"/>
            </a:endParaRPr>
          </a:p>
          <a:p>
            <a:pPr marL="584200" indent="-571500" algn="just">
              <a:lnSpc>
                <a:spcPct val="107000"/>
              </a:lnSpc>
              <a:buClr>
                <a:schemeClr val="dk1"/>
              </a:buClr>
              <a:buSzPts val="3600"/>
              <a:buFont typeface="Wingdings" panose="05000000000000000000" pitchFamily="2" charset="2"/>
              <a:buChar char="§"/>
            </a:pPr>
            <a:endParaRPr lang="en-IN" sz="3600" dirty="0">
              <a:solidFill>
                <a:schemeClr val="dk1"/>
              </a:solidFill>
              <a:latin typeface="Constantia"/>
            </a:endParaRPr>
          </a:p>
          <a:p>
            <a:pPr marL="584200" indent="-571500" algn="just">
              <a:lnSpc>
                <a:spcPct val="107000"/>
              </a:lnSpc>
              <a:buClr>
                <a:schemeClr val="dk1"/>
              </a:buClr>
              <a:buSzPts val="3600"/>
              <a:buFont typeface="Wingdings" panose="05000000000000000000" pitchFamily="2" charset="2"/>
              <a:buChar char="§"/>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lang="en-IN" sz="3600" dirty="0">
              <a:solidFill>
                <a:schemeClr val="dk1"/>
              </a:solidFill>
              <a:latin typeface="Constantia"/>
            </a:endParaRPr>
          </a:p>
          <a:p>
            <a:pPr marL="584200" indent="-571500" algn="just">
              <a:lnSpc>
                <a:spcPct val="107000"/>
              </a:lnSpc>
              <a:buClr>
                <a:schemeClr val="dk1"/>
              </a:buClr>
              <a:buSzPts val="3600"/>
              <a:buFont typeface="Noto Sans Symbols"/>
              <a:buChar char="⮚"/>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6</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55756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772809" y="1576633"/>
            <a:ext cx="10744200" cy="5661806"/>
          </a:xfrm>
          <a:prstGeom prst="rect">
            <a:avLst/>
          </a:prstGeom>
          <a:noFill/>
          <a:ln>
            <a:noFill/>
          </a:ln>
        </p:spPr>
        <p:txBody>
          <a:bodyPr spcFirstLastPara="1" wrap="square" lIns="0" tIns="73025" rIns="0" bIns="0" anchor="t" anchorCtr="0">
            <a:spAutoFit/>
          </a:bodyPr>
          <a:lstStyle/>
          <a:p>
            <a:pPr marL="285750" indent="-285750">
              <a:lnSpc>
                <a:spcPct val="107000"/>
              </a:lnSpc>
              <a:spcAft>
                <a:spcPts val="800"/>
              </a:spcAft>
              <a:buFont typeface="Wingdings" panose="05000000000000000000" pitchFamily="2" charset="2"/>
              <a:buChar char="Ø"/>
            </a:pP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The second hard truth is soft skills are</a:t>
            </a:r>
            <a:r>
              <a:rPr lang="en-IN" sz="2800" dirty="0">
                <a:latin typeface="Constantia" panose="02030602050306030303" pitchFamily="18" charset="0"/>
                <a:ea typeface="Times New Roman" panose="02020603050405020304" pitchFamily="18" charset="0"/>
                <a:cs typeface="Mangal" panose="02040503050203030202" pitchFamily="18" charset="0"/>
              </a:rPr>
              <a:t> </a:t>
            </a: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the difference that makes the difference</a:t>
            </a:r>
            <a:r>
              <a:rPr lang="en-IN" sz="2800" dirty="0">
                <a:latin typeface="Constantia" panose="02030602050306030303" pitchFamily="18" charset="0"/>
                <a:ea typeface="Times New Roman" panose="02020603050405020304" pitchFamily="18" charset="0"/>
                <a:cs typeface="Mangal" panose="02040503050203030202" pitchFamily="18" charset="0"/>
              </a:rPr>
              <a:t> </a:t>
            </a: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in achieving results in your life</a:t>
            </a:r>
            <a:r>
              <a:rPr lang="en-IN" sz="2800" dirty="0">
                <a:latin typeface="Constantia" panose="02030602050306030303" pitchFamily="18" charset="0"/>
                <a:ea typeface="Times New Roman" panose="02020603050405020304" pitchFamily="18" charset="0"/>
                <a:cs typeface="Mangal" panose="02040503050203030202" pitchFamily="18" charset="0"/>
              </a:rPr>
              <a:t> </a:t>
            </a: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whether it is your life as well as work</a:t>
            </a:r>
            <a:r>
              <a:rPr lang="en-IN" sz="2800" dirty="0">
                <a:latin typeface="Constantia" panose="02030602050306030303" pitchFamily="18" charset="0"/>
                <a:ea typeface="Times New Roman" panose="02020603050405020304" pitchFamily="18" charset="0"/>
                <a:cs typeface="Mangal" panose="02040503050203030202" pitchFamily="18" charset="0"/>
              </a:rPr>
              <a:t> </a:t>
            </a: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so one of the pertinent soft skills is</a:t>
            </a:r>
            <a:r>
              <a:rPr lang="en-IN" sz="2800" dirty="0">
                <a:latin typeface="Constantia" panose="02030602050306030303" pitchFamily="18" charset="0"/>
                <a:ea typeface="Times New Roman" panose="02020603050405020304" pitchFamily="18" charset="0"/>
                <a:cs typeface="Mangal" panose="02040503050203030202" pitchFamily="18" charset="0"/>
              </a:rPr>
              <a:t> </a:t>
            </a: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communication skills.</a:t>
            </a:r>
          </a:p>
          <a:p>
            <a:pPr marL="285750" indent="-285750">
              <a:lnSpc>
                <a:spcPct val="107000"/>
              </a:lnSpc>
              <a:spcAft>
                <a:spcPts val="800"/>
              </a:spcAft>
              <a:buFont typeface="Wingdings" panose="05000000000000000000" pitchFamily="2" charset="2"/>
              <a:buChar char="§"/>
            </a:pP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 Communication skills are really the</a:t>
            </a:r>
            <a:r>
              <a:rPr lang="en-IN" sz="2800" dirty="0">
                <a:latin typeface="Constantia" panose="02030602050306030303" pitchFamily="18" charset="0"/>
                <a:ea typeface="Times New Roman" panose="02020603050405020304" pitchFamily="18" charset="0"/>
                <a:cs typeface="Mangal" panose="02040503050203030202" pitchFamily="18" charset="0"/>
              </a:rPr>
              <a:t> </a:t>
            </a:r>
            <a:r>
              <a:rPr lang="en-IN" sz="2800" dirty="0">
                <a:effectLst/>
                <a:latin typeface="Constantia" panose="02030602050306030303" pitchFamily="18" charset="0"/>
                <a:ea typeface="Times New Roman" panose="02020603050405020304" pitchFamily="18" charset="0"/>
                <a:cs typeface="Times New Roman" panose="02020603050405020304" pitchFamily="18" charset="0"/>
              </a:rPr>
              <a:t>backbone of all the soft skills</a:t>
            </a:r>
          </a:p>
          <a:p>
            <a:pPr marL="285750" indent="-285750">
              <a:lnSpc>
                <a:spcPct val="107000"/>
              </a:lnSpc>
              <a:spcAft>
                <a:spcPts val="800"/>
              </a:spcAft>
              <a:buFont typeface="Wingdings" panose="05000000000000000000" pitchFamily="2" charset="2"/>
              <a:buChar char="§"/>
            </a:pPr>
            <a:r>
              <a:rPr lang="en-IN" sz="2800" dirty="0">
                <a:latin typeface="Constantia" panose="02030602050306030303" pitchFamily="18" charset="0"/>
                <a:cs typeface="Times New Roman" panose="02020603050405020304" pitchFamily="18" charset="0"/>
              </a:rPr>
              <a:t>Research shows that leaders spend 80 Percent of their time communicating and influencing stakeholders and team members in achieving their business outcomes.</a:t>
            </a:r>
          </a:p>
          <a:p>
            <a:pPr>
              <a:lnSpc>
                <a:spcPct val="107000"/>
              </a:lnSpc>
              <a:spcAft>
                <a:spcPts val="800"/>
              </a:spcAft>
            </a:pPr>
            <a:endParaRPr lang="en-IN" sz="2400" dirty="0">
              <a:latin typeface="Constantia" panose="02030602050306030303" pitchFamily="18" charset="0"/>
              <a:cs typeface="Times New Roman" panose="02020603050405020304" pitchFamily="18" charset="0"/>
            </a:endParaRPr>
          </a:p>
          <a:p>
            <a:pPr>
              <a:lnSpc>
                <a:spcPct val="107000"/>
              </a:lnSpc>
              <a:spcAft>
                <a:spcPts val="800"/>
              </a:spcAft>
            </a:pPr>
            <a:endParaRPr lang="en-IN" sz="1800" dirty="0">
              <a:latin typeface="Roboto" panose="02000000000000000000" pitchFamily="2" charset="0"/>
              <a:cs typeface="Times New Roman" panose="02020603050405020304" pitchFamily="18" charset="0"/>
            </a:endParaRPr>
          </a:p>
          <a:p>
            <a:pPr>
              <a:lnSpc>
                <a:spcPct val="107000"/>
              </a:lnSpc>
              <a:spcAft>
                <a:spcPts val="800"/>
              </a:spcAft>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7</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13165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772809" y="1576633"/>
            <a:ext cx="10744200" cy="5395003"/>
          </a:xfrm>
          <a:prstGeom prst="rect">
            <a:avLst/>
          </a:prstGeom>
          <a:noFill/>
          <a:ln>
            <a:noFill/>
          </a:ln>
        </p:spPr>
        <p:txBody>
          <a:bodyPr spcFirstLastPara="1" wrap="square" lIns="0" tIns="73025" rIns="0" bIns="0" anchor="t" anchorCtr="0">
            <a:spAutoFit/>
          </a:bodyPr>
          <a:lstStyle/>
          <a:p>
            <a:pPr marL="285750" indent="-285750">
              <a:lnSpc>
                <a:spcPct val="107000"/>
              </a:lnSpc>
              <a:spcAft>
                <a:spcPts val="800"/>
              </a:spcAft>
              <a:buFont typeface="Wingdings" panose="05000000000000000000" pitchFamily="2" charset="2"/>
              <a:buChar char="§"/>
            </a:pPr>
            <a:r>
              <a:rPr lang="en-IN" sz="3200" dirty="0">
                <a:latin typeface="Constantia" panose="02030602050306030303" pitchFamily="18" charset="0"/>
                <a:cs typeface="Times New Roman" panose="02020603050405020304" pitchFamily="18" charset="0"/>
              </a:rPr>
              <a:t>Even the pandemic has shifted the needle towards embracing the importance of communication skills. </a:t>
            </a:r>
          </a:p>
          <a:p>
            <a:pPr marL="285750" indent="-285750" algn="just">
              <a:lnSpc>
                <a:spcPct val="107000"/>
              </a:lnSpc>
              <a:spcAft>
                <a:spcPts val="800"/>
              </a:spcAft>
              <a:buFont typeface="Wingdings" panose="05000000000000000000" pitchFamily="2" charset="2"/>
              <a:buChar char="§"/>
            </a:pPr>
            <a:r>
              <a:rPr lang="en-IN" sz="3200" dirty="0">
                <a:latin typeface="Constantia" panose="02030602050306030303" pitchFamily="18" charset="0"/>
                <a:cs typeface="Times New Roman" panose="02020603050405020304" pitchFamily="18" charset="0"/>
              </a:rPr>
              <a:t>The pandemic not only just threw them at the complexity of working across virtual teams across the globe but also accelerated the need for them to adopt communication skills to relay resilience, embrace change as well as </a:t>
            </a:r>
            <a:r>
              <a:rPr lang="en-IN" sz="3200">
                <a:latin typeface="Constantia" panose="02030602050306030303" pitchFamily="18" charset="0"/>
                <a:cs typeface="Times New Roman" panose="02020603050405020304" pitchFamily="18" charset="0"/>
              </a:rPr>
              <a:t>manage crises</a:t>
            </a:r>
            <a:r>
              <a:rPr lang="en-IN" sz="3200" dirty="0">
                <a:latin typeface="Constantia" panose="02030602050306030303" pitchFamily="18" charset="0"/>
                <a:cs typeface="Times New Roman" panose="02020603050405020304" pitchFamily="18" charset="0"/>
              </a:rPr>
              <a:t>.</a:t>
            </a:r>
          </a:p>
          <a:p>
            <a:pPr algn="just">
              <a:lnSpc>
                <a:spcPct val="107000"/>
              </a:lnSpc>
              <a:spcAft>
                <a:spcPts val="800"/>
              </a:spcAft>
            </a:pPr>
            <a:endParaRPr lang="en-IN" sz="3200" dirty="0">
              <a:latin typeface="Constantia" panose="02030602050306030303" pitchFamily="18" charset="0"/>
              <a:cs typeface="Times New Roman" panose="02020603050405020304" pitchFamily="18" charset="0"/>
            </a:endParaRPr>
          </a:p>
          <a:p>
            <a:pPr>
              <a:lnSpc>
                <a:spcPct val="107000"/>
              </a:lnSpc>
              <a:spcAft>
                <a:spcPts val="800"/>
              </a:spcAft>
            </a:pPr>
            <a:endParaRPr sz="3600" dirty="0">
              <a:solidFill>
                <a:schemeClr val="dk1"/>
              </a:solidFill>
              <a:latin typeface="Constantia"/>
            </a:endParaRPr>
          </a:p>
        </p:txBody>
      </p:sp>
      <p:sp>
        <p:nvSpPr>
          <p:cNvPr id="57" name="Google Shape;57;p2"/>
          <p:cNvSpPr txBox="1">
            <a:spLocks noGrp="1"/>
          </p:cNvSpPr>
          <p:nvPr>
            <p:ph type="title"/>
          </p:nvPr>
        </p:nvSpPr>
        <p:spPr>
          <a:xfrm>
            <a:off x="4267201"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8</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165842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sp>
        <p:nvSpPr>
          <p:cNvPr id="56" name="Google Shape;56;p2"/>
          <p:cNvSpPr txBox="1"/>
          <p:nvPr/>
        </p:nvSpPr>
        <p:spPr>
          <a:xfrm>
            <a:off x="772809" y="1576633"/>
            <a:ext cx="10744200" cy="4238533"/>
          </a:xfrm>
          <a:prstGeom prst="rect">
            <a:avLst/>
          </a:prstGeom>
          <a:noFill/>
          <a:ln>
            <a:noFill/>
          </a:ln>
        </p:spPr>
        <p:txBody>
          <a:bodyPr spcFirstLastPara="1" wrap="square" lIns="0" tIns="73025" rIns="0" bIns="0" anchor="t" anchorCtr="0">
            <a:spAutoFit/>
          </a:bodyPr>
          <a:lstStyle/>
          <a:p>
            <a:pPr>
              <a:lnSpc>
                <a:spcPct val="107000"/>
              </a:lnSpc>
              <a:spcAft>
                <a:spcPts val="800"/>
              </a:spcAft>
            </a:pPr>
            <a:r>
              <a:rPr lang="en-IN" sz="3200" b="1" dirty="0">
                <a:latin typeface="Constantia" panose="02030602050306030303" pitchFamily="18" charset="0"/>
                <a:cs typeface="Times New Roman" panose="02020603050405020304" pitchFamily="18" charset="0"/>
              </a:rPr>
              <a:t>For Example:</a:t>
            </a:r>
            <a:r>
              <a:rPr lang="en-IN" sz="1800" dirty="0">
                <a:effectLst/>
                <a:latin typeface="Roboto" panose="02000000000000000000" pitchFamily="2" charset="0"/>
                <a:ea typeface="Times New Roman" panose="02020603050405020304" pitchFamily="18"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
            </a:pPr>
            <a:r>
              <a:rPr lang="en-IN" sz="3200" dirty="0">
                <a:latin typeface="Constantia" panose="02030602050306030303" pitchFamily="18" charset="0"/>
                <a:cs typeface="Times New Roman" panose="02020603050405020304" pitchFamily="18" charset="0"/>
              </a:rPr>
              <a:t>A manager who was made responsible by her organization to ask her </a:t>
            </a:r>
            <a:r>
              <a:rPr lang="en-IN" sz="3200" dirty="0">
                <a:effectLst/>
                <a:latin typeface="Constantia" panose="02030602050306030303" pitchFamily="18" charset="0"/>
                <a:ea typeface="Times New Roman" panose="02020603050405020304" pitchFamily="18" charset="0"/>
                <a:cs typeface="Times New Roman" panose="02020603050405020304" pitchFamily="18" charset="0"/>
              </a:rPr>
              <a:t>team to go on a furlough</a:t>
            </a:r>
          </a:p>
          <a:p>
            <a:pPr marL="342900" indent="-342900">
              <a:lnSpc>
                <a:spcPct val="107000"/>
              </a:lnSpc>
              <a:spcAft>
                <a:spcPts val="800"/>
              </a:spcAft>
              <a:buFont typeface="Wingdings" panose="05000000000000000000" pitchFamily="2" charset="2"/>
              <a:buChar char="§"/>
            </a:pPr>
            <a:r>
              <a:rPr lang="en-US" sz="3200" dirty="0">
                <a:latin typeface="Constantia" panose="02030602050306030303" pitchFamily="18" charset="0"/>
                <a:cs typeface="Times New Roman" panose="02020603050405020304" pitchFamily="18" charset="0"/>
              </a:rPr>
              <a:t>No one knows exactly how much poor communication costs businesses, industries and governments each year, but estimates suggest billions. </a:t>
            </a:r>
            <a:endParaRPr lang="en-IN" sz="3200" dirty="0">
              <a:latin typeface="Constantia" panose="02030602050306030303" pitchFamily="18" charset="0"/>
              <a:cs typeface="Times New Roman" panose="02020603050405020304" pitchFamily="18" charset="0"/>
            </a:endParaRPr>
          </a:p>
          <a:p>
            <a:pPr>
              <a:lnSpc>
                <a:spcPct val="107000"/>
              </a:lnSpc>
              <a:spcAft>
                <a:spcPts val="800"/>
              </a:spcAft>
            </a:pPr>
            <a:endParaRPr sz="3600" dirty="0">
              <a:solidFill>
                <a:schemeClr val="dk1"/>
              </a:solidFill>
              <a:latin typeface="Constantia"/>
            </a:endParaRPr>
          </a:p>
        </p:txBody>
      </p:sp>
      <p:sp>
        <p:nvSpPr>
          <p:cNvPr id="57" name="Google Shape;57;p2"/>
          <p:cNvSpPr txBox="1">
            <a:spLocks noGrp="1"/>
          </p:cNvSpPr>
          <p:nvPr>
            <p:ph type="title"/>
          </p:nvPr>
        </p:nvSpPr>
        <p:spPr>
          <a:xfrm>
            <a:off x="4267200" y="353009"/>
            <a:ext cx="4511039"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latin typeface="Constantia"/>
                <a:ea typeface="Constantia"/>
                <a:cs typeface="Constantia"/>
                <a:sym typeface="Constantia"/>
              </a:rPr>
              <a:t>SOFT SKILLS…</a:t>
            </a:r>
            <a:endParaRPr sz="3600" dirty="0">
              <a:latin typeface="Constantia"/>
              <a:ea typeface="Constantia"/>
              <a:cs typeface="Constantia"/>
              <a:sym typeface="Constantia"/>
            </a:endParaRPr>
          </a:p>
        </p:txBody>
      </p:sp>
      <p:sp>
        <p:nvSpPr>
          <p:cNvPr id="59" name="Google Shape;59;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9</a:t>
            </a:fld>
            <a:endParaRPr/>
          </a:p>
        </p:txBody>
      </p:sp>
      <p:pic>
        <p:nvPicPr>
          <p:cNvPr id="60" name="Google Shape;60;p2"/>
          <p:cNvPicPr preferRelativeResize="0"/>
          <p:nvPr/>
        </p:nvPicPr>
        <p:blipFill rotWithShape="1">
          <a:blip r:embed="rId3">
            <a:alphaModFix/>
          </a:blip>
          <a:srcRect/>
          <a:stretch/>
        </p:blipFill>
        <p:spPr>
          <a:xfrm>
            <a:off x="0" y="23734"/>
            <a:ext cx="1438781" cy="1420491"/>
          </a:xfrm>
          <a:prstGeom prst="rect">
            <a:avLst/>
          </a:prstGeom>
          <a:noFill/>
          <a:ln>
            <a:noFill/>
          </a:ln>
        </p:spPr>
      </p:pic>
    </p:spTree>
    <p:extLst>
      <p:ext uri="{BB962C8B-B14F-4D97-AF65-F5344CB8AC3E}">
        <p14:creationId xmlns:p14="http://schemas.microsoft.com/office/powerpoint/2010/main" val="296190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