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8" r:id="rId2"/>
    <p:sldId id="262" r:id="rId3"/>
    <p:sldId id="263" r:id="rId4"/>
    <p:sldId id="261" r:id="rId5"/>
    <p:sldId id="260" r:id="rId6"/>
    <p:sldId id="264" r:id="rId7"/>
    <p:sldId id="265" r:id="rId8"/>
    <p:sldId id="266" r:id="rId9"/>
    <p:sldId id="259" r:id="rId10"/>
    <p:sldId id="268"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9" d="100"/>
          <a:sy n="69" d="100"/>
        </p:scale>
        <p:origin x="540"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98F69E-29F8-4C35-A9C2-C681250EE812}" type="datetimeFigureOut">
              <a:rPr lang="en-IN" smtClean="0"/>
              <a:t>04-05-2025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5EB37E-13E1-4ECD-8338-E12A8FB2B8EB}" type="slidenum">
              <a:rPr lang="en-IN" smtClean="0"/>
              <a:t>‹#›</a:t>
            </a:fld>
            <a:endParaRPr lang="en-IN"/>
          </a:p>
        </p:txBody>
      </p:sp>
    </p:spTree>
    <p:extLst>
      <p:ext uri="{BB962C8B-B14F-4D97-AF65-F5344CB8AC3E}">
        <p14:creationId xmlns:p14="http://schemas.microsoft.com/office/powerpoint/2010/main" val="3868744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Arial" panose="020B0604020202020204" pitchFamily="34" charset="0"/>
              <a:buChar char="•"/>
            </a:pPr>
            <a:r>
              <a:rPr lang="en-IN" sz="1200" b="0" i="0" u="none" strike="noStrike" baseline="0" dirty="0">
                <a:solidFill>
                  <a:schemeClr val="bg1"/>
                </a:solidFill>
                <a:latin typeface="Times New Roman" panose="02020603050405020304" pitchFamily="18" charset="0"/>
                <a:cs typeface="Times New Roman" panose="02020603050405020304" pitchFamily="18" charset="0"/>
              </a:rPr>
              <a:t>This paper is the</a:t>
            </a:r>
            <a:r>
              <a:rPr lang="en-US" sz="1200" b="0" i="0" u="none" strike="noStrike" baseline="0" dirty="0">
                <a:solidFill>
                  <a:schemeClr val="bg1"/>
                </a:solidFill>
                <a:latin typeface="Times New Roman" panose="02020603050405020304" pitchFamily="18" charset="0"/>
                <a:cs typeface="Times New Roman" panose="02020603050405020304" pitchFamily="18" charset="0"/>
              </a:rPr>
              <a:t> study of  connection between entanglement and the speed of quantum evolution under a</a:t>
            </a:r>
            <a:r>
              <a:rPr lang="en-IN" sz="1200" b="0" i="0" u="none" strike="noStrike" baseline="0" dirty="0">
                <a:solidFill>
                  <a:schemeClr val="bg1"/>
                </a:solidFill>
                <a:latin typeface="Times New Roman" panose="02020603050405020304" pitchFamily="18" charset="0"/>
                <a:cs typeface="Times New Roman" panose="02020603050405020304" pitchFamily="18" charset="0"/>
              </a:rPr>
              <a:t> local Hamiltonian.</a:t>
            </a:r>
          </a:p>
          <a:p>
            <a:pPr marL="285750" indent="-285750" algn="l">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Evolution of pure states, mixed states and bosonic and fermionic composite system to a state which could be orthogonal or not orthogonal to the initial state</a:t>
            </a:r>
          </a:p>
          <a:p>
            <a:pPr marL="285750" indent="-285750" algn="l">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Entanglement</a:t>
            </a:r>
          </a:p>
          <a:p>
            <a:pPr marL="285750" indent="-285750" algn="l">
              <a:buFont typeface="Wingdings" panose="05000000000000000000" pitchFamily="2" charset="2"/>
              <a:buChar char="q"/>
            </a:pPr>
            <a:r>
              <a:rPr lang="en-IN" dirty="0">
                <a:solidFill>
                  <a:schemeClr val="bg1"/>
                </a:solidFill>
                <a:latin typeface="Times New Roman" panose="02020603050405020304" pitchFamily="18" charset="0"/>
                <a:cs typeface="Times New Roman" panose="02020603050405020304" pitchFamily="18" charset="0"/>
              </a:rPr>
              <a:t>It’s a very important aspect  </a:t>
            </a:r>
          </a:p>
          <a:p>
            <a:pPr marL="285750" indent="-285750" algn="l">
              <a:buFont typeface="Wingdings" panose="05000000000000000000" pitchFamily="2" charset="2"/>
              <a:buChar char="q"/>
            </a:pPr>
            <a:r>
              <a:rPr lang="en-IN" b="0" i="0" u="none" strike="noStrike" baseline="0" dirty="0">
                <a:solidFill>
                  <a:schemeClr val="bg1"/>
                </a:solidFill>
                <a:latin typeface="Times New Roman" panose="02020603050405020304" pitchFamily="18" charset="0"/>
                <a:cs typeface="Times New Roman" panose="02020603050405020304" pitchFamily="18" charset="0"/>
              </a:rPr>
              <a:t>A </a:t>
            </a:r>
            <a:r>
              <a:rPr lang="en-IN" b="0" i="0" u="none" strike="noStrike" baseline="0" dirty="0">
                <a:solidFill>
                  <a:schemeClr val="bg1"/>
                </a:solidFill>
                <a:latin typeface="Times-Roman"/>
              </a:rPr>
              <a:t>state of a composite quantum system </a:t>
            </a:r>
            <a:r>
              <a:rPr lang="en-US" b="0" i="0" u="none" strike="noStrike" baseline="0" dirty="0">
                <a:solidFill>
                  <a:schemeClr val="bg1"/>
                </a:solidFill>
                <a:latin typeface="Times-Roman"/>
              </a:rPr>
              <a:t>is called “entangled” if it cannot be represented as a mixture of factorizable pure states.</a:t>
            </a:r>
          </a:p>
          <a:p>
            <a:pPr marL="285750" indent="-285750" algn="l">
              <a:buFont typeface="Wingdings" panose="05000000000000000000" pitchFamily="2" charset="2"/>
              <a:buChar char="q"/>
            </a:pPr>
            <a:r>
              <a:rPr lang="en-US" dirty="0" err="1">
                <a:solidFill>
                  <a:schemeClr val="bg1"/>
                </a:solidFill>
                <a:latin typeface="Times-Roman"/>
              </a:rPr>
              <a:t>Seperable</a:t>
            </a:r>
            <a:r>
              <a:rPr lang="en-US" dirty="0">
                <a:solidFill>
                  <a:schemeClr val="bg1"/>
                </a:solidFill>
                <a:latin typeface="Times-Roman"/>
              </a:rPr>
              <a:t> </a:t>
            </a:r>
          </a:p>
          <a:p>
            <a:pPr marL="285750" indent="-285750" algn="l">
              <a:buFont typeface="Wingdings" panose="05000000000000000000" pitchFamily="2" charset="2"/>
              <a:buChar char="q"/>
            </a:pPr>
            <a:r>
              <a:rPr lang="en-US" dirty="0">
                <a:solidFill>
                  <a:schemeClr val="bg1"/>
                </a:solidFill>
                <a:latin typeface="Times-Roman"/>
              </a:rPr>
              <a:t>Here how entanglement speeds up quantum evolution of states is looked into</a:t>
            </a:r>
            <a:endParaRPr lang="en-IN" b="0" i="0" u="none" strike="noStrike" baseline="0" dirty="0">
              <a:latin typeface="Times-Roman"/>
            </a:endParaRPr>
          </a:p>
          <a:p>
            <a:endParaRPr lang="en-IN" dirty="0"/>
          </a:p>
        </p:txBody>
      </p:sp>
      <p:sp>
        <p:nvSpPr>
          <p:cNvPr id="4" name="Slide Number Placeholder 3"/>
          <p:cNvSpPr>
            <a:spLocks noGrp="1"/>
          </p:cNvSpPr>
          <p:nvPr>
            <p:ph type="sldNum" sz="quarter" idx="5"/>
          </p:nvPr>
        </p:nvSpPr>
        <p:spPr/>
        <p:txBody>
          <a:bodyPr/>
          <a:lstStyle/>
          <a:p>
            <a:fld id="{3B5EB37E-13E1-4ECD-8338-E12A8FB2B8EB}" type="slidenum">
              <a:rPr lang="en-IN" smtClean="0"/>
              <a:t>1</a:t>
            </a:fld>
            <a:endParaRPr lang="en-IN"/>
          </a:p>
        </p:txBody>
      </p:sp>
    </p:spTree>
    <p:extLst>
      <p:ext uri="{BB962C8B-B14F-4D97-AF65-F5344CB8AC3E}">
        <p14:creationId xmlns:p14="http://schemas.microsoft.com/office/powerpoint/2010/main" val="1477178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numerically simulating quantum states, we consider a bipartite quantum system – It consists of two subsystems which are equal but distinguishable.</a:t>
            </a:r>
          </a:p>
          <a:p>
            <a:pPr marL="171450" indent="-171450">
              <a:buFont typeface="Arial" panose="020B0604020202020204" pitchFamily="34" charset="0"/>
              <a:buChar char="•"/>
            </a:pPr>
            <a:r>
              <a:rPr lang="en-US" dirty="0"/>
              <a:t>So this could a pair of qubits which are entangled and as each qubit is in 2-D space each the entire system is in 4-D Hilbert space and it evolves under a local Hamiltonian of the form.</a:t>
            </a:r>
          </a:p>
          <a:p>
            <a:pPr marL="171450" indent="-171450">
              <a:buFont typeface="Arial" panose="020B0604020202020204" pitchFamily="34" charset="0"/>
              <a:buChar char="•"/>
            </a:pPr>
            <a:r>
              <a:rPr lang="en-US" dirty="0"/>
              <a:t>If the states of the quantum system are uniformly distributed in the space what can we understand from it </a:t>
            </a:r>
          </a:p>
          <a:p>
            <a:pPr marL="171450" indent="-171450">
              <a:buFont typeface="Arial" panose="020B0604020202020204" pitchFamily="34" charset="0"/>
              <a:buChar char="•"/>
            </a:pPr>
            <a:r>
              <a:rPr lang="en-US" dirty="0"/>
              <a:t>Here comes the concept of measure which provides a description for how things are distributed in mathematical space.</a:t>
            </a:r>
          </a:p>
          <a:p>
            <a:pPr marL="171450" indent="-171450">
              <a:buFont typeface="Arial" panose="020B0604020202020204" pitchFamily="34" charset="0"/>
              <a:buChar char="•"/>
            </a:pPr>
            <a:r>
              <a:rPr lang="en-US" dirty="0"/>
              <a:t>One such measure is </a:t>
            </a:r>
            <a:r>
              <a:rPr lang="en-US" dirty="0" err="1"/>
              <a:t>haar</a:t>
            </a:r>
            <a:r>
              <a:rPr lang="en-US" dirty="0"/>
              <a:t> measure which describes how </a:t>
            </a:r>
            <a:r>
              <a:rPr lang="en-US" dirty="0" err="1"/>
              <a:t>NxN</a:t>
            </a:r>
            <a:r>
              <a:rPr lang="en-US" dirty="0"/>
              <a:t> unitary matrices are distributed mathematically in a N dimensional space.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Here the </a:t>
            </a:r>
            <a:r>
              <a:rPr lang="en-US" dirty="0">
                <a:solidFill>
                  <a:schemeClr val="bg1"/>
                </a:solidFill>
                <a:latin typeface="Times New Roman" panose="02020603050405020304" pitchFamily="18" charset="0"/>
                <a:cs typeface="Times New Roman" panose="02020603050405020304" pitchFamily="18" charset="0"/>
              </a:rPr>
              <a:t>Haar Measure</a:t>
            </a:r>
            <a:r>
              <a:rPr lang="en-US" b="1"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is used to generate random quantum states which could be pure or mixed.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Let us consider pure states and study how the quantum speed limit.</a:t>
            </a:r>
          </a:p>
          <a:p>
            <a:pPr marL="171450" indent="-171450">
              <a:buFont typeface="Arial" panose="020B0604020202020204" pitchFamily="34" charset="0"/>
              <a:buChar char="•"/>
            </a:pPr>
            <a:r>
              <a:rPr lang="en-IN" dirty="0"/>
              <a:t>Now the initial state of 2 qubit system can be given as in the computational basis of 0 and 1.</a:t>
            </a:r>
          </a:p>
        </p:txBody>
      </p:sp>
      <p:sp>
        <p:nvSpPr>
          <p:cNvPr id="4" name="Slide Number Placeholder 3"/>
          <p:cNvSpPr>
            <a:spLocks noGrp="1"/>
          </p:cNvSpPr>
          <p:nvPr>
            <p:ph type="sldNum" sz="quarter" idx="5"/>
          </p:nvPr>
        </p:nvSpPr>
        <p:spPr/>
        <p:txBody>
          <a:bodyPr/>
          <a:lstStyle/>
          <a:p>
            <a:fld id="{3B5EB37E-13E1-4ECD-8338-E12A8FB2B8EB}" type="slidenum">
              <a:rPr lang="en-IN" smtClean="0"/>
              <a:t>2</a:t>
            </a:fld>
            <a:endParaRPr lang="en-IN"/>
          </a:p>
        </p:txBody>
      </p:sp>
    </p:spTree>
    <p:extLst>
      <p:ext uri="{BB962C8B-B14F-4D97-AF65-F5344CB8AC3E}">
        <p14:creationId xmlns:p14="http://schemas.microsoft.com/office/powerpoint/2010/main" val="1725138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Entanglement of all systems are not the same</a:t>
            </a:r>
          </a:p>
          <a:p>
            <a:pPr marL="171450" indent="-171450">
              <a:buFont typeface="Arial" panose="020B0604020202020204" pitchFamily="34" charset="0"/>
              <a:buChar char="•"/>
            </a:pPr>
            <a:r>
              <a:rPr lang="en-US" dirty="0"/>
              <a:t>How do you quantify how entangled the states are – so entanglement measure comes into picture</a:t>
            </a:r>
          </a:p>
          <a:p>
            <a:pPr marL="171450" indent="-171450">
              <a:buFont typeface="Arial" panose="020B0604020202020204" pitchFamily="34" charset="0"/>
              <a:buChar char="•"/>
            </a:pPr>
            <a:r>
              <a:rPr lang="en-US" dirty="0"/>
              <a:t>For pure states the most common entanglement measure is entanglement entropy </a:t>
            </a:r>
          </a:p>
          <a:p>
            <a:pPr marL="171450" indent="-171450">
              <a:buFont typeface="Arial" panose="020B0604020202020204" pitchFamily="34" charset="0"/>
              <a:buChar char="•"/>
            </a:pPr>
            <a:r>
              <a:rPr lang="en-US" dirty="0"/>
              <a:t>for mixed states this measure is not used.</a:t>
            </a:r>
          </a:p>
          <a:p>
            <a:pPr marL="171450" indent="-171450">
              <a:buFont typeface="Arial" panose="020B0604020202020204" pitchFamily="34" charset="0"/>
              <a:buChar char="•"/>
            </a:pPr>
            <a:r>
              <a:rPr lang="en-US" dirty="0"/>
              <a:t>One of the measure used for mixed states is concurrence</a:t>
            </a:r>
          </a:p>
          <a:p>
            <a:pPr marL="171450" indent="-171450">
              <a:buFont typeface="Arial" panose="020B0604020202020204" pitchFamily="34" charset="0"/>
              <a:buChar char="•"/>
            </a:pPr>
            <a:r>
              <a:rPr lang="en-US" dirty="0"/>
              <a:t>So both these measures are invariant under the time evolution determined by the local Hamiltonian</a:t>
            </a:r>
          </a:p>
          <a:p>
            <a:pPr marL="171450" indent="-171450">
              <a:buFont typeface="Arial" panose="020B0604020202020204" pitchFamily="34" charset="0"/>
              <a:buChar char="•"/>
            </a:pPr>
            <a:r>
              <a:rPr lang="en-US" dirty="0"/>
              <a:t>Consider an initial pure state at time t = 0</a:t>
            </a:r>
          </a:p>
          <a:p>
            <a:pPr marL="171450" indent="-171450">
              <a:buFont typeface="Arial" panose="020B0604020202020204" pitchFamily="34" charset="0"/>
              <a:buChar char="•"/>
            </a:pPr>
            <a:r>
              <a:rPr lang="en-US" dirty="0"/>
              <a:t>Now under time evolution the pure state evolves into a state at time = t</a:t>
            </a:r>
            <a:endParaRPr lang="en-IN" dirty="0"/>
          </a:p>
        </p:txBody>
      </p:sp>
      <p:sp>
        <p:nvSpPr>
          <p:cNvPr id="4" name="Slide Number Placeholder 3"/>
          <p:cNvSpPr>
            <a:spLocks noGrp="1"/>
          </p:cNvSpPr>
          <p:nvPr>
            <p:ph type="sldNum" sz="quarter" idx="5"/>
          </p:nvPr>
        </p:nvSpPr>
        <p:spPr/>
        <p:txBody>
          <a:bodyPr/>
          <a:lstStyle/>
          <a:p>
            <a:fld id="{3B5EB37E-13E1-4ECD-8338-E12A8FB2B8EB}" type="slidenum">
              <a:rPr lang="en-IN" smtClean="0"/>
              <a:t>3</a:t>
            </a:fld>
            <a:endParaRPr lang="en-IN"/>
          </a:p>
        </p:txBody>
      </p:sp>
    </p:spTree>
    <p:extLst>
      <p:ext uri="{BB962C8B-B14F-4D97-AF65-F5344CB8AC3E}">
        <p14:creationId xmlns:p14="http://schemas.microsoft.com/office/powerpoint/2010/main" val="3698419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Fidelity determines how two close two quantum states are</a:t>
            </a:r>
          </a:p>
          <a:p>
            <a:pPr marL="171450" indent="-171450">
              <a:buFont typeface="Arial" panose="020B0604020202020204" pitchFamily="34" charset="0"/>
              <a:buChar char="•"/>
            </a:pPr>
            <a:r>
              <a:rPr lang="en-US" dirty="0"/>
              <a:t>The fidelity between two states given by (rho) and (sigma) is given by the expression </a:t>
            </a:r>
          </a:p>
          <a:p>
            <a:pPr marL="171450" indent="-171450">
              <a:buFont typeface="Arial" panose="020B0604020202020204" pitchFamily="34" charset="0"/>
              <a:buChar char="•"/>
            </a:pPr>
            <a:r>
              <a:rPr lang="en-US" dirty="0"/>
              <a:t>For pure states the formula becomes</a:t>
            </a:r>
          </a:p>
          <a:p>
            <a:pPr marL="171450" indent="-171450">
              <a:buFont typeface="Arial" panose="020B0604020202020204" pitchFamily="34" charset="0"/>
              <a:buChar char="•"/>
            </a:pPr>
            <a:r>
              <a:rPr lang="en-US" dirty="0"/>
              <a:t>Thus at the initial state F=1. the value of fidelity is bound between 0 and 1</a:t>
            </a:r>
          </a:p>
          <a:p>
            <a:pPr marL="171450" indent="-171450">
              <a:buFont typeface="Arial" panose="020B0604020202020204" pitchFamily="34" charset="0"/>
              <a:buChar char="•"/>
            </a:pPr>
            <a:r>
              <a:rPr lang="en-US" dirty="0"/>
              <a:t>after time evolution for some time t the fidelity measured with the initial state will have an value of F.</a:t>
            </a:r>
            <a:endParaRPr lang="en-IN" dirty="0"/>
          </a:p>
        </p:txBody>
      </p:sp>
      <p:sp>
        <p:nvSpPr>
          <p:cNvPr id="4" name="Slide Number Placeholder 3"/>
          <p:cNvSpPr>
            <a:spLocks noGrp="1"/>
          </p:cNvSpPr>
          <p:nvPr>
            <p:ph type="sldNum" sz="quarter" idx="5"/>
          </p:nvPr>
        </p:nvSpPr>
        <p:spPr/>
        <p:txBody>
          <a:bodyPr/>
          <a:lstStyle/>
          <a:p>
            <a:fld id="{3B5EB37E-13E1-4ECD-8338-E12A8FB2B8EB}" type="slidenum">
              <a:rPr lang="en-IN" smtClean="0"/>
              <a:t>4</a:t>
            </a:fld>
            <a:endParaRPr lang="en-IN"/>
          </a:p>
        </p:txBody>
      </p:sp>
    </p:spTree>
    <p:extLst>
      <p:ext uri="{BB962C8B-B14F-4D97-AF65-F5344CB8AC3E}">
        <p14:creationId xmlns:p14="http://schemas.microsoft.com/office/powerpoint/2010/main" val="2686547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C7CC5A-4256-40DF-B607-6BF199476221}" type="datetimeFigureOut">
              <a:rPr lang="en-IN" smtClean="0"/>
              <a:t>04-05-2025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43C3F-0C7B-4422-9BA3-F3E1ABDCAD66}"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7728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DC7CC5A-4256-40DF-B607-6BF199476221}" type="datetimeFigureOut">
              <a:rPr lang="en-IN" smtClean="0"/>
              <a:t>04-05-2025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E43C3F-0C7B-4422-9BA3-F3E1ABDCAD66}" type="slidenum">
              <a:rPr lang="en-IN" smtClean="0"/>
              <a:t>‹#›</a:t>
            </a:fld>
            <a:endParaRPr lang="en-IN"/>
          </a:p>
        </p:txBody>
      </p:sp>
    </p:spTree>
    <p:extLst>
      <p:ext uri="{BB962C8B-B14F-4D97-AF65-F5344CB8AC3E}">
        <p14:creationId xmlns:p14="http://schemas.microsoft.com/office/powerpoint/2010/main" val="111058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C7CC5A-4256-40DF-B607-6BF199476221}" type="datetimeFigureOut">
              <a:rPr lang="en-IN" smtClean="0"/>
              <a:t>04-05-2025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43C3F-0C7B-4422-9BA3-F3E1ABDCAD66}" type="slidenum">
              <a:rPr lang="en-IN" smtClean="0"/>
              <a:t>‹#›</a:t>
            </a:fld>
            <a:endParaRPr lang="en-IN"/>
          </a:p>
        </p:txBody>
      </p:sp>
    </p:spTree>
    <p:extLst>
      <p:ext uri="{BB962C8B-B14F-4D97-AF65-F5344CB8AC3E}">
        <p14:creationId xmlns:p14="http://schemas.microsoft.com/office/powerpoint/2010/main" val="222548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C7CC5A-4256-40DF-B607-6BF199476221}" type="datetimeFigureOut">
              <a:rPr lang="en-IN" smtClean="0"/>
              <a:t>04-05-2025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43C3F-0C7B-4422-9BA3-F3E1ABDCAD66}"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54440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C7CC5A-4256-40DF-B607-6BF199476221}" type="datetimeFigureOut">
              <a:rPr lang="en-IN" smtClean="0"/>
              <a:t>04-05-2025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43C3F-0C7B-4422-9BA3-F3E1ABDCAD66}" type="slidenum">
              <a:rPr lang="en-IN" smtClean="0"/>
              <a:t>‹#›</a:t>
            </a:fld>
            <a:endParaRPr lang="en-IN"/>
          </a:p>
        </p:txBody>
      </p:sp>
    </p:spTree>
    <p:extLst>
      <p:ext uri="{BB962C8B-B14F-4D97-AF65-F5344CB8AC3E}">
        <p14:creationId xmlns:p14="http://schemas.microsoft.com/office/powerpoint/2010/main" val="29849331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C7CC5A-4256-40DF-B607-6BF199476221}" type="datetimeFigureOut">
              <a:rPr lang="en-IN" smtClean="0"/>
              <a:t>04-05-2025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43C3F-0C7B-4422-9BA3-F3E1ABDCAD66}"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40078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C7CC5A-4256-40DF-B607-6BF199476221}" type="datetimeFigureOut">
              <a:rPr lang="en-IN" smtClean="0"/>
              <a:t>04-05-2025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43C3F-0C7B-4422-9BA3-F3E1ABDCAD66}" type="slidenum">
              <a:rPr lang="en-IN" smtClean="0"/>
              <a:t>‹#›</a:t>
            </a:fld>
            <a:endParaRPr lang="en-IN"/>
          </a:p>
        </p:txBody>
      </p:sp>
    </p:spTree>
    <p:extLst>
      <p:ext uri="{BB962C8B-B14F-4D97-AF65-F5344CB8AC3E}">
        <p14:creationId xmlns:p14="http://schemas.microsoft.com/office/powerpoint/2010/main" val="1562961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7CC5A-4256-40DF-B607-6BF199476221}" type="datetimeFigureOut">
              <a:rPr lang="en-IN" smtClean="0"/>
              <a:t>04-05-2025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43C3F-0C7B-4422-9BA3-F3E1ABDCAD66}" type="slidenum">
              <a:rPr lang="en-IN" smtClean="0"/>
              <a:t>‹#›</a:t>
            </a:fld>
            <a:endParaRPr lang="en-IN"/>
          </a:p>
        </p:txBody>
      </p:sp>
    </p:spTree>
    <p:extLst>
      <p:ext uri="{BB962C8B-B14F-4D97-AF65-F5344CB8AC3E}">
        <p14:creationId xmlns:p14="http://schemas.microsoft.com/office/powerpoint/2010/main" val="1264238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7CC5A-4256-40DF-B607-6BF199476221}" type="datetimeFigureOut">
              <a:rPr lang="en-IN" smtClean="0"/>
              <a:t>04-05-2025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43C3F-0C7B-4422-9BA3-F3E1ABDCAD66}" type="slidenum">
              <a:rPr lang="en-IN" smtClean="0"/>
              <a:t>‹#›</a:t>
            </a:fld>
            <a:endParaRPr lang="en-IN"/>
          </a:p>
        </p:txBody>
      </p:sp>
    </p:spTree>
    <p:extLst>
      <p:ext uri="{BB962C8B-B14F-4D97-AF65-F5344CB8AC3E}">
        <p14:creationId xmlns:p14="http://schemas.microsoft.com/office/powerpoint/2010/main" val="2122237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7CC5A-4256-40DF-B607-6BF199476221}" type="datetimeFigureOut">
              <a:rPr lang="en-IN" smtClean="0"/>
              <a:t>04-05-2025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43C3F-0C7B-4422-9BA3-F3E1ABDCAD66}" type="slidenum">
              <a:rPr lang="en-IN" smtClean="0"/>
              <a:t>‹#›</a:t>
            </a:fld>
            <a:endParaRPr lang="en-IN"/>
          </a:p>
        </p:txBody>
      </p:sp>
    </p:spTree>
    <p:extLst>
      <p:ext uri="{BB962C8B-B14F-4D97-AF65-F5344CB8AC3E}">
        <p14:creationId xmlns:p14="http://schemas.microsoft.com/office/powerpoint/2010/main" val="62730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C7CC5A-4256-40DF-B607-6BF199476221}" type="datetimeFigureOut">
              <a:rPr lang="en-IN" smtClean="0"/>
              <a:t>04-05-2025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43C3F-0C7B-4422-9BA3-F3E1ABDCAD66}" type="slidenum">
              <a:rPr lang="en-IN" smtClean="0"/>
              <a:t>‹#›</a:t>
            </a:fld>
            <a:endParaRPr lang="en-IN"/>
          </a:p>
        </p:txBody>
      </p:sp>
    </p:spTree>
    <p:extLst>
      <p:ext uri="{BB962C8B-B14F-4D97-AF65-F5344CB8AC3E}">
        <p14:creationId xmlns:p14="http://schemas.microsoft.com/office/powerpoint/2010/main" val="3167364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C7CC5A-4256-40DF-B607-6BF199476221}" type="datetimeFigureOut">
              <a:rPr lang="en-IN" smtClean="0"/>
              <a:t>04-05-2025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43C3F-0C7B-4422-9BA3-F3E1ABDCAD66}" type="slidenum">
              <a:rPr lang="en-IN" smtClean="0"/>
              <a:t>‹#›</a:t>
            </a:fld>
            <a:endParaRPr lang="en-IN"/>
          </a:p>
        </p:txBody>
      </p:sp>
    </p:spTree>
    <p:extLst>
      <p:ext uri="{BB962C8B-B14F-4D97-AF65-F5344CB8AC3E}">
        <p14:creationId xmlns:p14="http://schemas.microsoft.com/office/powerpoint/2010/main" val="2197635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C7CC5A-4256-40DF-B607-6BF199476221}" type="datetimeFigureOut">
              <a:rPr lang="en-IN" smtClean="0"/>
              <a:t>04-05-2025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E43C3F-0C7B-4422-9BA3-F3E1ABDCAD66}" type="slidenum">
              <a:rPr lang="en-IN" smtClean="0"/>
              <a:t>‹#›</a:t>
            </a:fld>
            <a:endParaRPr lang="en-IN"/>
          </a:p>
        </p:txBody>
      </p:sp>
    </p:spTree>
    <p:extLst>
      <p:ext uri="{BB962C8B-B14F-4D97-AF65-F5344CB8AC3E}">
        <p14:creationId xmlns:p14="http://schemas.microsoft.com/office/powerpoint/2010/main" val="1723049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C7CC5A-4256-40DF-B607-6BF199476221}" type="datetimeFigureOut">
              <a:rPr lang="en-IN" smtClean="0"/>
              <a:t>04-05-2025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E43C3F-0C7B-4422-9BA3-F3E1ABDCAD66}" type="slidenum">
              <a:rPr lang="en-IN" smtClean="0"/>
              <a:t>‹#›</a:t>
            </a:fld>
            <a:endParaRPr lang="en-IN"/>
          </a:p>
        </p:txBody>
      </p:sp>
    </p:spTree>
    <p:extLst>
      <p:ext uri="{BB962C8B-B14F-4D97-AF65-F5344CB8AC3E}">
        <p14:creationId xmlns:p14="http://schemas.microsoft.com/office/powerpoint/2010/main" val="933199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C7CC5A-4256-40DF-B607-6BF199476221}" type="datetimeFigureOut">
              <a:rPr lang="en-IN" smtClean="0"/>
              <a:t>04-05-2025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E43C3F-0C7B-4422-9BA3-F3E1ABDCAD66}" type="slidenum">
              <a:rPr lang="en-IN" smtClean="0"/>
              <a:t>‹#›</a:t>
            </a:fld>
            <a:endParaRPr lang="en-IN"/>
          </a:p>
        </p:txBody>
      </p:sp>
    </p:spTree>
    <p:extLst>
      <p:ext uri="{BB962C8B-B14F-4D97-AF65-F5344CB8AC3E}">
        <p14:creationId xmlns:p14="http://schemas.microsoft.com/office/powerpoint/2010/main" val="3122695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C7CC5A-4256-40DF-B607-6BF199476221}" type="datetimeFigureOut">
              <a:rPr lang="en-IN" smtClean="0"/>
              <a:t>04-05-2025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43C3F-0C7B-4422-9BA3-F3E1ABDCAD66}" type="slidenum">
              <a:rPr lang="en-IN" smtClean="0"/>
              <a:t>‹#›</a:t>
            </a:fld>
            <a:endParaRPr lang="en-IN"/>
          </a:p>
        </p:txBody>
      </p:sp>
    </p:spTree>
    <p:extLst>
      <p:ext uri="{BB962C8B-B14F-4D97-AF65-F5344CB8AC3E}">
        <p14:creationId xmlns:p14="http://schemas.microsoft.com/office/powerpoint/2010/main" val="274770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C7CC5A-4256-40DF-B607-6BF199476221}" type="datetimeFigureOut">
              <a:rPr lang="en-IN" smtClean="0"/>
              <a:t>04-05-2025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43C3F-0C7B-4422-9BA3-F3E1ABDCAD66}" type="slidenum">
              <a:rPr lang="en-IN" smtClean="0"/>
              <a:t>‹#›</a:t>
            </a:fld>
            <a:endParaRPr lang="en-IN"/>
          </a:p>
        </p:txBody>
      </p:sp>
    </p:spTree>
    <p:extLst>
      <p:ext uri="{BB962C8B-B14F-4D97-AF65-F5344CB8AC3E}">
        <p14:creationId xmlns:p14="http://schemas.microsoft.com/office/powerpoint/2010/main" val="4292619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DC7CC5A-4256-40DF-B607-6BF199476221}" type="datetimeFigureOut">
              <a:rPr lang="en-IN" smtClean="0"/>
              <a:t>04-05-2025</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6E43C3F-0C7B-4422-9BA3-F3E1ABDCAD66}" type="slidenum">
              <a:rPr lang="en-IN" smtClean="0"/>
              <a:t>‹#›</a:t>
            </a:fld>
            <a:endParaRPr lang="en-IN"/>
          </a:p>
        </p:txBody>
      </p:sp>
    </p:spTree>
    <p:extLst>
      <p:ext uri="{BB962C8B-B14F-4D97-AF65-F5344CB8AC3E}">
        <p14:creationId xmlns:p14="http://schemas.microsoft.com/office/powerpoint/2010/main" val="28390825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ennylane.ai/qml/demos/tutorial_haar_measur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BDB78-2933-53E5-71A6-9F1E5C066A76}"/>
              </a:ext>
            </a:extLst>
          </p:cNvPr>
          <p:cNvSpPr>
            <a:spLocks noGrp="1"/>
          </p:cNvSpPr>
          <p:nvPr>
            <p:ph type="ctrTitle"/>
          </p:nvPr>
        </p:nvSpPr>
        <p:spPr>
          <a:xfrm>
            <a:off x="1617881" y="2988109"/>
            <a:ext cx="9290265" cy="3089418"/>
          </a:xfrm>
        </p:spPr>
        <p:txBody>
          <a:bodyPr>
            <a:noAutofit/>
          </a:bodyPr>
          <a:lstStyle/>
          <a:p>
            <a:pPr algn="ctr"/>
            <a:r>
              <a:rPr lang="en-US" sz="6000" b="1" dirty="0">
                <a:solidFill>
                  <a:schemeClr val="bg1"/>
                </a:solidFill>
                <a:latin typeface="Castellar" panose="020A0402060406010301" pitchFamily="18" charset="0"/>
                <a:cs typeface="Times New Roman" panose="02020603050405020304" pitchFamily="18" charset="0"/>
              </a:rPr>
              <a:t>Entanglement </a:t>
            </a:r>
            <a:br>
              <a:rPr lang="en-US" sz="6000" b="1" dirty="0">
                <a:solidFill>
                  <a:schemeClr val="bg1"/>
                </a:solidFill>
                <a:latin typeface="Castellar" panose="020A0402060406010301" pitchFamily="18" charset="0"/>
                <a:cs typeface="Times New Roman" panose="02020603050405020304" pitchFamily="18" charset="0"/>
              </a:rPr>
            </a:br>
            <a:r>
              <a:rPr lang="en-US" sz="6000" b="1" dirty="0">
                <a:solidFill>
                  <a:schemeClr val="bg1"/>
                </a:solidFill>
                <a:latin typeface="Castellar" panose="020A0402060406010301" pitchFamily="18" charset="0"/>
                <a:cs typeface="Times New Roman" panose="02020603050405020304" pitchFamily="18" charset="0"/>
              </a:rPr>
              <a:t>and the Speed of</a:t>
            </a:r>
            <a:br>
              <a:rPr lang="en-US" sz="6000" b="1" dirty="0">
                <a:solidFill>
                  <a:schemeClr val="bg1"/>
                </a:solidFill>
                <a:latin typeface="Castellar" panose="020A0402060406010301" pitchFamily="18" charset="0"/>
                <a:cs typeface="Times New Roman" panose="02020603050405020304" pitchFamily="18" charset="0"/>
              </a:rPr>
            </a:br>
            <a:r>
              <a:rPr lang="en-US" sz="6000" b="1" dirty="0">
                <a:solidFill>
                  <a:schemeClr val="bg1"/>
                </a:solidFill>
                <a:latin typeface="Castellar" panose="020A0402060406010301" pitchFamily="18" charset="0"/>
                <a:cs typeface="Times New Roman" panose="02020603050405020304" pitchFamily="18" charset="0"/>
              </a:rPr>
              <a:t> Quantum Evolution</a:t>
            </a:r>
            <a:endParaRPr lang="en-IN" sz="6000" b="1" dirty="0">
              <a:solidFill>
                <a:schemeClr val="bg1"/>
              </a:solidFill>
              <a:latin typeface="Castellar" panose="020A0402060406010301"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EDCC76C-43D6-3FB0-1F43-026016FA7504}"/>
              </a:ext>
            </a:extLst>
          </p:cNvPr>
          <p:cNvPicPr>
            <a:picLocks noChangeAspect="1"/>
          </p:cNvPicPr>
          <p:nvPr/>
        </p:nvPicPr>
        <p:blipFill>
          <a:blip r:embed="rId3"/>
          <a:stretch>
            <a:fillRect/>
          </a:stretch>
        </p:blipFill>
        <p:spPr>
          <a:xfrm rot="20002179">
            <a:off x="-140256" y="844848"/>
            <a:ext cx="4836821" cy="1384371"/>
          </a:xfrm>
          <a:prstGeom prst="rect">
            <a:avLst/>
          </a:prstGeom>
        </p:spPr>
      </p:pic>
    </p:spTree>
    <p:extLst>
      <p:ext uri="{BB962C8B-B14F-4D97-AF65-F5344CB8AC3E}">
        <p14:creationId xmlns:p14="http://schemas.microsoft.com/office/powerpoint/2010/main" val="592968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D1BF372-6B60-C184-C449-80A961CF3197}"/>
              </a:ext>
            </a:extLst>
          </p:cNvPr>
          <p:cNvSpPr txBox="1">
            <a:spLocks/>
          </p:cNvSpPr>
          <p:nvPr/>
        </p:nvSpPr>
        <p:spPr>
          <a:xfrm>
            <a:off x="462540" y="284787"/>
            <a:ext cx="10501116"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chemeClr val="bg1"/>
                </a:solidFill>
                <a:latin typeface="Algerian" panose="04020705040A02060702" pitchFamily="82" charset="0"/>
                <a:cs typeface="Times New Roman" panose="02020603050405020304" pitchFamily="18" charset="0"/>
              </a:rPr>
              <a:t>Result</a:t>
            </a:r>
            <a:endParaRPr lang="en-IN" b="1" dirty="0">
              <a:solidFill>
                <a:schemeClr val="bg1"/>
              </a:solidFill>
              <a:latin typeface="Algerian" panose="04020705040A02060702" pitchFamily="82" charset="0"/>
              <a:cs typeface="Times New Roman" panose="02020603050405020304" pitchFamily="18" charset="0"/>
            </a:endParaRPr>
          </a:p>
        </p:txBody>
      </p:sp>
      <p:sp>
        <p:nvSpPr>
          <p:cNvPr id="2" name="TextBox 1">
            <a:extLst>
              <a:ext uri="{FF2B5EF4-FFF2-40B4-BE49-F238E27FC236}">
                <a16:creationId xmlns:a16="http://schemas.microsoft.com/office/drawing/2014/main" id="{6E723AFA-B667-A1DC-B4D9-D0B5502D5EDB}"/>
              </a:ext>
            </a:extLst>
          </p:cNvPr>
          <p:cNvSpPr txBox="1"/>
          <p:nvPr/>
        </p:nvSpPr>
        <p:spPr>
          <a:xfrm>
            <a:off x="1385490" y="1979658"/>
            <a:ext cx="8848400" cy="3416320"/>
          </a:xfrm>
          <a:prstGeom prst="rect">
            <a:avLst/>
          </a:prstGeom>
          <a:noFill/>
        </p:spPr>
        <p:txBody>
          <a:bodyPr wrap="square" rtlCol="0" anchor="ctr">
            <a:spAutoFit/>
          </a:bodyPr>
          <a:lstStyle/>
          <a:p>
            <a:pPr marL="342900" indent="-342900" algn="just">
              <a:buFont typeface="Wingdings" panose="05000000000000000000" pitchFamily="2" charset="2"/>
              <a:buChar char="Ø"/>
            </a:pPr>
            <a:r>
              <a:rPr lang="en-US" sz="3600" dirty="0">
                <a:solidFill>
                  <a:schemeClr val="bg1"/>
                </a:solidFill>
                <a:latin typeface="Times New Roman" panose="02020603050405020304" pitchFamily="18" charset="0"/>
                <a:cs typeface="Times New Roman" panose="02020603050405020304" pitchFamily="18" charset="0"/>
              </a:rPr>
              <a:t>The speed of quantum evolution depends on the value of </a:t>
            </a:r>
            <a:r>
              <a:rPr lang="el-GR" sz="3600" dirty="0">
                <a:solidFill>
                  <a:schemeClr val="bg1"/>
                </a:solidFill>
                <a:latin typeface="Times New Roman" panose="02020603050405020304" pitchFamily="18" charset="0"/>
                <a:cs typeface="Times New Roman" panose="02020603050405020304" pitchFamily="18" charset="0"/>
              </a:rPr>
              <a:t>τ</a:t>
            </a:r>
            <a:r>
              <a:rPr lang="en-US" sz="3600" dirty="0">
                <a:solidFill>
                  <a:schemeClr val="bg1"/>
                </a:solidFill>
                <a:latin typeface="Times New Roman" panose="02020603050405020304" pitchFamily="18" charset="0"/>
                <a:cs typeface="Times New Roman" panose="02020603050405020304" pitchFamily="18" charset="0"/>
              </a:rPr>
              <a:t>/T</a:t>
            </a:r>
            <a:r>
              <a:rPr lang="en-US" sz="2400" dirty="0">
                <a:solidFill>
                  <a:schemeClr val="bg1"/>
                </a:solidFill>
                <a:latin typeface="Times New Roman" panose="02020603050405020304" pitchFamily="18" charset="0"/>
                <a:cs typeface="Times New Roman" panose="02020603050405020304" pitchFamily="18" charset="0"/>
              </a:rPr>
              <a:t>L.B</a:t>
            </a:r>
            <a:r>
              <a:rPr lang="en-US" sz="3600" dirty="0">
                <a:solidFill>
                  <a:schemeClr val="bg1"/>
                </a:solidFill>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US" sz="3600" dirty="0">
                <a:solidFill>
                  <a:schemeClr val="bg1"/>
                </a:solidFill>
                <a:latin typeface="Times New Roman" panose="02020603050405020304" pitchFamily="18" charset="0"/>
                <a:cs typeface="Times New Roman" panose="02020603050405020304" pitchFamily="18" charset="0"/>
              </a:rPr>
              <a:t>Thus less the value of </a:t>
            </a:r>
            <a:r>
              <a:rPr lang="el-GR" sz="3600" dirty="0">
                <a:solidFill>
                  <a:schemeClr val="bg1"/>
                </a:solidFill>
                <a:latin typeface="Times New Roman" panose="02020603050405020304" pitchFamily="18" charset="0"/>
                <a:cs typeface="Times New Roman" panose="02020603050405020304" pitchFamily="18" charset="0"/>
              </a:rPr>
              <a:t>τ</a:t>
            </a:r>
            <a:r>
              <a:rPr lang="en-US" sz="3600" dirty="0">
                <a:solidFill>
                  <a:schemeClr val="bg1"/>
                </a:solidFill>
                <a:latin typeface="Times New Roman" panose="02020603050405020304" pitchFamily="18" charset="0"/>
                <a:cs typeface="Times New Roman" panose="02020603050405020304" pitchFamily="18" charset="0"/>
              </a:rPr>
              <a:t>/T</a:t>
            </a:r>
            <a:r>
              <a:rPr lang="en-US" sz="2400" dirty="0">
                <a:solidFill>
                  <a:schemeClr val="bg1"/>
                </a:solidFill>
                <a:latin typeface="Times New Roman" panose="02020603050405020304" pitchFamily="18" charset="0"/>
                <a:cs typeface="Times New Roman" panose="02020603050405020304" pitchFamily="18" charset="0"/>
              </a:rPr>
              <a:t>L.B</a:t>
            </a:r>
            <a:r>
              <a:rPr lang="en-US" sz="3600" dirty="0">
                <a:solidFill>
                  <a:schemeClr val="bg1"/>
                </a:solidFill>
                <a:latin typeface="Times New Roman" panose="02020603050405020304" pitchFamily="18" charset="0"/>
                <a:cs typeface="Times New Roman" panose="02020603050405020304" pitchFamily="18" charset="0"/>
              </a:rPr>
              <a:t> higher the speed of evolution.</a:t>
            </a:r>
          </a:p>
          <a:p>
            <a:pPr marL="342900" indent="-342900" algn="just">
              <a:buFont typeface="Wingdings" panose="05000000000000000000" pitchFamily="2" charset="2"/>
              <a:buChar char="Ø"/>
            </a:pPr>
            <a:r>
              <a:rPr lang="en-US" sz="3600" dirty="0">
                <a:solidFill>
                  <a:schemeClr val="bg1"/>
                </a:solidFill>
                <a:latin typeface="Times New Roman" panose="02020603050405020304" pitchFamily="18" charset="0"/>
                <a:cs typeface="Times New Roman" panose="02020603050405020304" pitchFamily="18" charset="0"/>
              </a:rPr>
              <a:t>Thus more the entanglement higher the speed.</a:t>
            </a:r>
            <a:endParaRPr lang="en-IN" sz="3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2910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58313-C410-3DB5-E95F-1E4BCE36A331}"/>
              </a:ext>
            </a:extLst>
          </p:cNvPr>
          <p:cNvSpPr>
            <a:spLocks noGrp="1"/>
          </p:cNvSpPr>
          <p:nvPr>
            <p:ph type="title"/>
          </p:nvPr>
        </p:nvSpPr>
        <p:spPr>
          <a:xfrm>
            <a:off x="222395" y="192423"/>
            <a:ext cx="8534400" cy="1507067"/>
          </a:xfrm>
        </p:spPr>
        <p:txBody>
          <a:bodyPr/>
          <a:lstStyle/>
          <a:p>
            <a:r>
              <a:rPr lang="en-US" dirty="0">
                <a:solidFill>
                  <a:schemeClr val="bg1"/>
                </a:solidFill>
              </a:rPr>
              <a:t>References</a:t>
            </a:r>
            <a:endParaRPr lang="en-IN" dirty="0">
              <a:solidFill>
                <a:schemeClr val="bg1"/>
              </a:solidFill>
            </a:endParaRPr>
          </a:p>
        </p:txBody>
      </p:sp>
      <p:sp>
        <p:nvSpPr>
          <p:cNvPr id="3" name="Content Placeholder 2">
            <a:extLst>
              <a:ext uri="{FF2B5EF4-FFF2-40B4-BE49-F238E27FC236}">
                <a16:creationId xmlns:a16="http://schemas.microsoft.com/office/drawing/2014/main" id="{C283FEE3-14A3-DABD-FC3C-C02179AEA609}"/>
              </a:ext>
            </a:extLst>
          </p:cNvPr>
          <p:cNvSpPr>
            <a:spLocks noGrp="1"/>
          </p:cNvSpPr>
          <p:nvPr>
            <p:ph idx="1"/>
          </p:nvPr>
        </p:nvSpPr>
        <p:spPr>
          <a:xfrm>
            <a:off x="222395" y="2292928"/>
            <a:ext cx="8534400" cy="3615267"/>
          </a:xfrm>
        </p:spPr>
        <p:txBody>
          <a:bodyPr/>
          <a:lstStyle/>
          <a:p>
            <a:pPr marL="342900" indent="-342900" algn="l">
              <a:buFont typeface="+mj-lt"/>
              <a:buAutoNum type="arabicPeriod"/>
            </a:pPr>
            <a:r>
              <a:rPr lang="pt-BR" sz="1800" b="0" i="0" u="none" strike="noStrike" baseline="0" dirty="0">
                <a:solidFill>
                  <a:srgbClr val="000000"/>
                </a:solidFill>
                <a:latin typeface="Times New Roman" panose="02020603050405020304" pitchFamily="18" charset="0"/>
                <a:cs typeface="Times New Roman" panose="02020603050405020304" pitchFamily="18" charset="0"/>
              </a:rPr>
              <a:t>A. Borras, M. Casas, A. R. Plastino, and A. Plastino, </a:t>
            </a:r>
            <a:r>
              <a:rPr lang="pt-BR" sz="1800" b="0" i="0" u="none" strike="noStrike" baseline="0" dirty="0">
                <a:solidFill>
                  <a:srgbClr val="0000FF"/>
                </a:solidFill>
                <a:latin typeface="Times New Roman" panose="02020603050405020304" pitchFamily="18" charset="0"/>
                <a:cs typeface="Times New Roman" panose="02020603050405020304" pitchFamily="18" charset="0"/>
              </a:rPr>
              <a:t>Phys. Rev.</a:t>
            </a:r>
            <a:r>
              <a:rPr lang="en-IN" sz="1800" b="0" i="0" u="none" strike="noStrike" baseline="0" dirty="0">
                <a:solidFill>
                  <a:srgbClr val="0000FF"/>
                </a:solidFill>
                <a:latin typeface="Times New Roman" panose="02020603050405020304" pitchFamily="18" charset="0"/>
                <a:cs typeface="Times New Roman" panose="02020603050405020304" pitchFamily="18" charset="0"/>
              </a:rPr>
              <a:t>A </a:t>
            </a:r>
            <a:r>
              <a:rPr lang="en-IN" sz="1800" b="1" i="0" u="none" strike="noStrike" baseline="0" dirty="0">
                <a:solidFill>
                  <a:srgbClr val="0000FF"/>
                </a:solidFill>
                <a:latin typeface="Times New Roman" panose="02020603050405020304" pitchFamily="18" charset="0"/>
                <a:cs typeface="Times New Roman" panose="02020603050405020304" pitchFamily="18" charset="0"/>
              </a:rPr>
              <a:t>74</a:t>
            </a:r>
            <a:r>
              <a:rPr lang="en-IN" sz="1800" b="0" i="0" u="none" strike="noStrike" baseline="0" dirty="0">
                <a:solidFill>
                  <a:srgbClr val="0000FF"/>
                </a:solidFill>
                <a:latin typeface="Times New Roman" panose="02020603050405020304" pitchFamily="18" charset="0"/>
                <a:cs typeface="Times New Roman" panose="02020603050405020304" pitchFamily="18" charset="0"/>
              </a:rPr>
              <a:t>, 022326 (2006).</a:t>
            </a:r>
          </a:p>
          <a:p>
            <a:pPr marL="342900" indent="-342900" algn="l">
              <a:buFont typeface="+mj-lt"/>
              <a:buAutoNum type="arabicPeriod"/>
            </a:pPr>
            <a:r>
              <a:rPr lang="en-IN" sz="1800" b="0" i="0" u="none" strike="noStrike" baseline="0" dirty="0">
                <a:solidFill>
                  <a:srgbClr val="000000"/>
                </a:solidFill>
                <a:latin typeface="Times New Roman" panose="02020603050405020304" pitchFamily="18" charset="0"/>
                <a:cs typeface="Times New Roman" panose="02020603050405020304" pitchFamily="18" charset="0"/>
              </a:rPr>
              <a:t>J. </a:t>
            </a:r>
            <a:r>
              <a:rPr lang="en-IN" sz="1800" b="0" i="0" u="none" strike="noStrike" baseline="0" dirty="0" err="1">
                <a:solidFill>
                  <a:srgbClr val="000000"/>
                </a:solidFill>
                <a:latin typeface="Times New Roman" panose="02020603050405020304" pitchFamily="18" charset="0"/>
                <a:cs typeface="Times New Roman" panose="02020603050405020304" pitchFamily="18" charset="0"/>
              </a:rPr>
              <a:t>Batle</a:t>
            </a:r>
            <a:r>
              <a:rPr lang="en-IN" sz="1800" b="0" i="0" u="none" strike="noStrike" baseline="0" dirty="0">
                <a:solidFill>
                  <a:srgbClr val="000000"/>
                </a:solidFill>
                <a:latin typeface="Times New Roman" panose="02020603050405020304" pitchFamily="18" charset="0"/>
                <a:cs typeface="Times New Roman" panose="02020603050405020304" pitchFamily="18" charset="0"/>
              </a:rPr>
              <a:t>, M. Casas, A. </a:t>
            </a:r>
            <a:r>
              <a:rPr lang="en-IN" sz="1800" b="0" i="0" u="none" strike="noStrike" baseline="0" dirty="0" err="1">
                <a:solidFill>
                  <a:srgbClr val="000000"/>
                </a:solidFill>
                <a:latin typeface="Times New Roman" panose="02020603050405020304" pitchFamily="18" charset="0"/>
                <a:cs typeface="Times New Roman" panose="02020603050405020304" pitchFamily="18" charset="0"/>
              </a:rPr>
              <a:t>Plastino</a:t>
            </a:r>
            <a:r>
              <a:rPr lang="en-IN" sz="1800" b="0" i="0" u="none" strike="noStrike" baseline="0" dirty="0">
                <a:solidFill>
                  <a:srgbClr val="000000"/>
                </a:solidFill>
                <a:latin typeface="Times New Roman" panose="02020603050405020304" pitchFamily="18" charset="0"/>
                <a:cs typeface="Times New Roman" panose="02020603050405020304" pitchFamily="18" charset="0"/>
              </a:rPr>
              <a:t>, and A. R. </a:t>
            </a:r>
            <a:r>
              <a:rPr lang="en-IN" sz="1800" b="0" i="0" u="none" strike="noStrike" baseline="0" dirty="0" err="1">
                <a:solidFill>
                  <a:srgbClr val="000000"/>
                </a:solidFill>
                <a:latin typeface="Times New Roman" panose="02020603050405020304" pitchFamily="18" charset="0"/>
                <a:cs typeface="Times New Roman" panose="02020603050405020304" pitchFamily="18" charset="0"/>
              </a:rPr>
              <a:t>Plastino</a:t>
            </a:r>
            <a:r>
              <a:rPr lang="en-IN" sz="1800" b="0" i="0" u="none" strike="noStrike" baseline="0" dirty="0">
                <a:solidFill>
                  <a:srgbClr val="000000"/>
                </a:solidFill>
                <a:latin typeface="Times New Roman" panose="02020603050405020304" pitchFamily="18" charset="0"/>
                <a:cs typeface="Times New Roman" panose="02020603050405020304" pitchFamily="18" charset="0"/>
              </a:rPr>
              <a:t>, </a:t>
            </a:r>
            <a:r>
              <a:rPr lang="en-IN" sz="1800" b="0" i="0" u="none" strike="noStrike" baseline="0" dirty="0">
                <a:solidFill>
                  <a:srgbClr val="0000FF"/>
                </a:solidFill>
                <a:latin typeface="Times New Roman" panose="02020603050405020304" pitchFamily="18" charset="0"/>
                <a:cs typeface="Times New Roman" panose="02020603050405020304" pitchFamily="18" charset="0"/>
              </a:rPr>
              <a:t>Phys. Rev. A </a:t>
            </a:r>
            <a:r>
              <a:rPr lang="en-IN" sz="1800" b="1" i="0" u="none" strike="noStrike" baseline="0" dirty="0">
                <a:solidFill>
                  <a:srgbClr val="0000FF"/>
                </a:solidFill>
                <a:latin typeface="Times New Roman" panose="02020603050405020304" pitchFamily="18" charset="0"/>
                <a:cs typeface="Times New Roman" panose="02020603050405020304" pitchFamily="18" charset="0"/>
              </a:rPr>
              <a:t>72</a:t>
            </a:r>
            <a:r>
              <a:rPr lang="en-IN" sz="1800" b="0" i="0" u="none" strike="noStrike" baseline="0" dirty="0">
                <a:solidFill>
                  <a:srgbClr val="0000FF"/>
                </a:solidFill>
                <a:latin typeface="Times New Roman" panose="02020603050405020304" pitchFamily="18" charset="0"/>
                <a:cs typeface="Times New Roman" panose="02020603050405020304" pitchFamily="18" charset="0"/>
              </a:rPr>
              <a:t>, 032337 (2005); </a:t>
            </a:r>
            <a:r>
              <a:rPr lang="en-IN" sz="1800" b="1" i="0" u="none" strike="noStrike" baseline="0" dirty="0">
                <a:solidFill>
                  <a:srgbClr val="0000FF"/>
                </a:solidFill>
                <a:latin typeface="Times New Roman" panose="02020603050405020304" pitchFamily="18" charset="0"/>
                <a:cs typeface="Times New Roman" panose="02020603050405020304" pitchFamily="18" charset="0"/>
              </a:rPr>
              <a:t>73</a:t>
            </a:r>
            <a:r>
              <a:rPr lang="en-IN" sz="1800" b="0" i="0" u="none" strike="noStrike" baseline="0" dirty="0">
                <a:solidFill>
                  <a:srgbClr val="0000FF"/>
                </a:solidFill>
                <a:latin typeface="Times New Roman" panose="02020603050405020304" pitchFamily="18" charset="0"/>
                <a:cs typeface="Times New Roman" panose="02020603050405020304" pitchFamily="18" charset="0"/>
              </a:rPr>
              <a:t>, 049904(E) (2006).</a:t>
            </a:r>
          </a:p>
          <a:p>
            <a:pPr marL="342900" indent="-342900" algn="l">
              <a:buFont typeface="+mj-lt"/>
              <a:buAutoNum type="arabicPeriod"/>
            </a:pPr>
            <a:r>
              <a:rPr lang="en-IN" dirty="0">
                <a:solidFill>
                  <a:schemeClr val="bg1"/>
                </a:solidFill>
                <a:latin typeface="Times New Roman" panose="02020603050405020304" pitchFamily="18" charset="0"/>
                <a:cs typeface="Times New Roman" panose="02020603050405020304" pitchFamily="18" charset="0"/>
                <a:hlinkClick r:id="rId2"/>
              </a:rPr>
              <a:t>https://pennylane.ai/qml/demos/tutorial_haar_measure/</a:t>
            </a:r>
            <a:endParaRPr lang="en-IN" dirty="0">
              <a:solidFill>
                <a:schemeClr val="bg1"/>
              </a:solidFill>
              <a:latin typeface="Times New Roman" panose="02020603050405020304" pitchFamily="18" charset="0"/>
              <a:cs typeface="Times New Roman" panose="02020603050405020304" pitchFamily="18" charset="0"/>
            </a:endParaRPr>
          </a:p>
          <a:p>
            <a:pPr marL="342900" indent="-342900" algn="l">
              <a:buFont typeface="+mj-lt"/>
              <a:buAutoNum type="arabicPeriod"/>
            </a:pP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0212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A04BC-E6B9-0169-CC2A-63FF193D577F}"/>
              </a:ext>
            </a:extLst>
          </p:cNvPr>
          <p:cNvSpPr>
            <a:spLocks noGrp="1"/>
          </p:cNvSpPr>
          <p:nvPr>
            <p:ph type="title"/>
          </p:nvPr>
        </p:nvSpPr>
        <p:spPr>
          <a:xfrm>
            <a:off x="1163025" y="466344"/>
            <a:ext cx="8534400" cy="1507067"/>
          </a:xfrm>
        </p:spPr>
        <p:txBody>
          <a:bodyPr>
            <a:normAutofit/>
          </a:bodyPr>
          <a:lstStyle/>
          <a:p>
            <a:pPr algn="ctr"/>
            <a:r>
              <a:rPr lang="en-US" sz="4800" b="1" dirty="0">
                <a:solidFill>
                  <a:schemeClr val="bg1"/>
                </a:solidFill>
                <a:latin typeface="Algerian" panose="04020705040A02060702" pitchFamily="82" charset="0"/>
                <a:cs typeface="Times New Roman" panose="02020603050405020304" pitchFamily="18" charset="0"/>
              </a:rPr>
              <a:t>Quantum System</a:t>
            </a:r>
            <a:endParaRPr lang="en-IN" sz="4800" b="1" dirty="0">
              <a:solidFill>
                <a:schemeClr val="bg1"/>
              </a:solidFill>
              <a:latin typeface="Algerian" panose="04020705040A02060702" pitchFamily="82"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508C4FF-A183-9A94-4BA6-8AE80362899D}"/>
              </a:ext>
            </a:extLst>
          </p:cNvPr>
          <p:cNvSpPr>
            <a:spLocks noGrp="1"/>
          </p:cNvSpPr>
          <p:nvPr>
            <p:ph sz="half" idx="1"/>
          </p:nvPr>
        </p:nvSpPr>
        <p:spPr>
          <a:xfrm>
            <a:off x="143067" y="2381986"/>
            <a:ext cx="7885365" cy="3615267"/>
          </a:xfrm>
        </p:spPr>
        <p:txBody>
          <a:bodyPr/>
          <a:lstStyle/>
          <a:p>
            <a:pPr algn="just">
              <a:buFont typeface="Wingdings" panose="05000000000000000000" pitchFamily="2" charset="2"/>
              <a:buChar char="v"/>
            </a:pPr>
            <a:r>
              <a:rPr lang="en-US" sz="2400" b="1" dirty="0">
                <a:solidFill>
                  <a:schemeClr val="bg1"/>
                </a:solidFill>
                <a:latin typeface="Times New Roman" panose="02020603050405020304" pitchFamily="18" charset="0"/>
                <a:cs typeface="Times New Roman" panose="02020603050405020304" pitchFamily="18" charset="0"/>
              </a:rPr>
              <a:t>Bipartite system </a:t>
            </a:r>
            <a:r>
              <a:rPr lang="en-US" sz="2400" dirty="0">
                <a:solidFill>
                  <a:schemeClr val="bg1"/>
                </a:solidFill>
                <a:latin typeface="Times New Roman" panose="02020603050405020304" pitchFamily="18" charset="0"/>
                <a:cs typeface="Times New Roman" panose="02020603050405020304" pitchFamily="18" charset="0"/>
              </a:rPr>
              <a:t>where the subsystems are equal and distinguishable.</a:t>
            </a:r>
          </a:p>
          <a:p>
            <a:pPr algn="just">
              <a:buFont typeface="Wingdings" panose="05000000000000000000" pitchFamily="2" charset="2"/>
              <a:buChar char="v"/>
            </a:pPr>
            <a:r>
              <a:rPr lang="en-US" sz="2400" dirty="0">
                <a:solidFill>
                  <a:schemeClr val="bg1"/>
                </a:solidFill>
                <a:latin typeface="Times New Roman" panose="02020603050405020304" pitchFamily="18" charset="0"/>
                <a:cs typeface="Times New Roman" panose="02020603050405020304" pitchFamily="18" charset="0"/>
              </a:rPr>
              <a:t>Two qubits (A,B) which are in 4-D Hilbert space and are evolving under a local Hamiltonian.</a:t>
            </a:r>
          </a:p>
          <a:p>
            <a:pPr algn="just">
              <a:buFont typeface="Wingdings" panose="05000000000000000000" pitchFamily="2" charset="2"/>
              <a:buChar char="v"/>
            </a:pPr>
            <a:r>
              <a:rPr lang="en-US" sz="2400" dirty="0">
                <a:solidFill>
                  <a:schemeClr val="bg1"/>
                </a:solidFill>
                <a:latin typeface="Times New Roman" panose="02020603050405020304" pitchFamily="18" charset="0"/>
                <a:cs typeface="Times New Roman" panose="02020603050405020304" pitchFamily="18" charset="0"/>
              </a:rPr>
              <a:t>Haar Measure</a:t>
            </a:r>
            <a:r>
              <a:rPr lang="en-US" sz="2400" b="1"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is used to generate random quantum states which could be pure or mixed.</a:t>
            </a:r>
          </a:p>
          <a:p>
            <a:pPr>
              <a:buFont typeface="Wingdings" panose="05000000000000000000" pitchFamily="2" charset="2"/>
              <a:buChar char="v"/>
            </a:pPr>
            <a:endParaRPr lang="en-IN" dirty="0">
              <a:solidFill>
                <a:schemeClr val="bg1"/>
              </a:solidFill>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6239A883-969B-7A12-886F-0153E07AFAC4}"/>
              </a:ext>
            </a:extLst>
          </p:cNvPr>
          <p:cNvPicPr>
            <a:picLocks noChangeAspect="1"/>
          </p:cNvPicPr>
          <p:nvPr/>
        </p:nvPicPr>
        <p:blipFill>
          <a:blip r:embed="rId3"/>
          <a:stretch>
            <a:fillRect/>
          </a:stretch>
        </p:blipFill>
        <p:spPr>
          <a:xfrm>
            <a:off x="8218077" y="3602210"/>
            <a:ext cx="3499974" cy="587409"/>
          </a:xfrm>
          <a:prstGeom prst="rect">
            <a:avLst/>
          </a:prstGeom>
        </p:spPr>
      </p:pic>
    </p:spTree>
    <p:extLst>
      <p:ext uri="{BB962C8B-B14F-4D97-AF65-F5344CB8AC3E}">
        <p14:creationId xmlns:p14="http://schemas.microsoft.com/office/powerpoint/2010/main" val="281074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A7ECD-97D8-2288-1B8B-377693E25D5E}"/>
              </a:ext>
            </a:extLst>
          </p:cNvPr>
          <p:cNvSpPr>
            <a:spLocks noGrp="1"/>
          </p:cNvSpPr>
          <p:nvPr>
            <p:ph type="title"/>
          </p:nvPr>
        </p:nvSpPr>
        <p:spPr>
          <a:xfrm>
            <a:off x="462540" y="284787"/>
            <a:ext cx="10501116" cy="1507067"/>
          </a:xfrm>
        </p:spPr>
        <p:txBody>
          <a:bodyPr/>
          <a:lstStyle/>
          <a:p>
            <a:pPr algn="ctr"/>
            <a:r>
              <a:rPr lang="en-US" b="1" dirty="0">
                <a:solidFill>
                  <a:schemeClr val="bg1"/>
                </a:solidFill>
                <a:latin typeface="Algerian" panose="04020705040A02060702" pitchFamily="82" charset="0"/>
                <a:cs typeface="Times New Roman" panose="02020603050405020304" pitchFamily="18" charset="0"/>
              </a:rPr>
              <a:t>Quantum speed limit for pure states</a:t>
            </a:r>
            <a:endParaRPr lang="en-IN" b="1" dirty="0">
              <a:solidFill>
                <a:schemeClr val="bg1"/>
              </a:solidFill>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FBAA2D-C9BC-3BD6-F5C5-CDEC5A3CD2FE}"/>
              </a:ext>
            </a:extLst>
          </p:cNvPr>
          <p:cNvSpPr>
            <a:spLocks noGrp="1"/>
          </p:cNvSpPr>
          <p:nvPr>
            <p:ph idx="1"/>
          </p:nvPr>
        </p:nvSpPr>
        <p:spPr>
          <a:xfrm>
            <a:off x="462540" y="2268295"/>
            <a:ext cx="5398764" cy="3615267"/>
          </a:xfrm>
        </p:spPr>
        <p:txBody>
          <a:bodyPr>
            <a:normAutofit fontScale="92500" lnSpcReduction="10000"/>
          </a:bodyPr>
          <a:lstStyle/>
          <a:p>
            <a:pPr algn="just"/>
            <a:r>
              <a:rPr lang="en-US" sz="2400" dirty="0">
                <a:solidFill>
                  <a:schemeClr val="bg1"/>
                </a:solidFill>
                <a:latin typeface="Times New Roman" panose="02020603050405020304" pitchFamily="18" charset="0"/>
                <a:cs typeface="Times New Roman" panose="02020603050405020304" pitchFamily="18" charset="0"/>
              </a:rPr>
              <a:t>Entanglement measure quantifies how entangled a quantum states is.</a:t>
            </a:r>
          </a:p>
          <a:p>
            <a:pPr algn="just"/>
            <a:r>
              <a:rPr lang="en-US" sz="2400" dirty="0">
                <a:solidFill>
                  <a:schemeClr val="bg1"/>
                </a:solidFill>
                <a:latin typeface="Times New Roman" panose="02020603050405020304" pitchFamily="18" charset="0"/>
                <a:cs typeface="Times New Roman" panose="02020603050405020304" pitchFamily="18" charset="0"/>
              </a:rPr>
              <a:t>For pure state – Reduced von Neumann entanglement entropy</a:t>
            </a:r>
          </a:p>
          <a:p>
            <a:pPr algn="just"/>
            <a:r>
              <a:rPr lang="en-US" sz="2400" dirty="0">
                <a:solidFill>
                  <a:schemeClr val="bg1"/>
                </a:solidFill>
                <a:latin typeface="Times New Roman" panose="02020603050405020304" pitchFamily="18" charset="0"/>
                <a:cs typeface="Times New Roman" panose="02020603050405020304" pitchFamily="18" charset="0"/>
              </a:rPr>
              <a:t>For mixed state – Concurrence</a:t>
            </a:r>
          </a:p>
          <a:p>
            <a:pPr algn="just"/>
            <a:r>
              <a:rPr lang="en-US" sz="2400" dirty="0">
                <a:solidFill>
                  <a:schemeClr val="bg1"/>
                </a:solidFill>
                <a:latin typeface="Times New Roman" panose="02020603050405020304" pitchFamily="18" charset="0"/>
                <a:cs typeface="Times New Roman" panose="02020603050405020304" pitchFamily="18" charset="0"/>
              </a:rPr>
              <a:t>Both measures are invariant under time evolution.</a:t>
            </a:r>
          </a:p>
          <a:p>
            <a:pPr algn="just"/>
            <a:r>
              <a:rPr lang="en-US" sz="2400" dirty="0">
                <a:solidFill>
                  <a:schemeClr val="bg1"/>
                </a:solidFill>
                <a:latin typeface="Times New Roman" panose="02020603050405020304" pitchFamily="18" charset="0"/>
                <a:cs typeface="Times New Roman" panose="02020603050405020304" pitchFamily="18" charset="0"/>
              </a:rPr>
              <a:t>For pure states an initial state can be given as - </a:t>
            </a:r>
          </a:p>
          <a:p>
            <a:endParaRPr lang="en-IN" dirty="0">
              <a:solidFill>
                <a:schemeClr val="bg1"/>
              </a:solidFill>
            </a:endParaRPr>
          </a:p>
        </p:txBody>
      </p:sp>
      <p:pic>
        <p:nvPicPr>
          <p:cNvPr id="5" name="Picture 4">
            <a:extLst>
              <a:ext uri="{FF2B5EF4-FFF2-40B4-BE49-F238E27FC236}">
                <a16:creationId xmlns:a16="http://schemas.microsoft.com/office/drawing/2014/main" id="{122535D8-AF43-D91E-B7AE-63A13A6224DC}"/>
              </a:ext>
            </a:extLst>
          </p:cNvPr>
          <p:cNvPicPr>
            <a:picLocks noChangeAspect="1"/>
          </p:cNvPicPr>
          <p:nvPr/>
        </p:nvPicPr>
        <p:blipFill>
          <a:blip r:embed="rId3"/>
          <a:stretch>
            <a:fillRect/>
          </a:stretch>
        </p:blipFill>
        <p:spPr>
          <a:xfrm>
            <a:off x="7816415" y="1508390"/>
            <a:ext cx="3537283" cy="402706"/>
          </a:xfrm>
          <a:prstGeom prst="rect">
            <a:avLst/>
          </a:prstGeom>
        </p:spPr>
      </p:pic>
      <p:pic>
        <p:nvPicPr>
          <p:cNvPr id="7" name="Picture 6">
            <a:extLst>
              <a:ext uri="{FF2B5EF4-FFF2-40B4-BE49-F238E27FC236}">
                <a16:creationId xmlns:a16="http://schemas.microsoft.com/office/drawing/2014/main" id="{B20D9E6B-648E-AB66-1A6B-96085F6E60D9}"/>
              </a:ext>
            </a:extLst>
          </p:cNvPr>
          <p:cNvPicPr>
            <a:picLocks noChangeAspect="1"/>
          </p:cNvPicPr>
          <p:nvPr/>
        </p:nvPicPr>
        <p:blipFill>
          <a:blip r:embed="rId4"/>
          <a:stretch>
            <a:fillRect/>
          </a:stretch>
        </p:blipFill>
        <p:spPr>
          <a:xfrm>
            <a:off x="8227630" y="2268293"/>
            <a:ext cx="2736026" cy="402705"/>
          </a:xfrm>
          <a:prstGeom prst="rect">
            <a:avLst/>
          </a:prstGeom>
        </p:spPr>
      </p:pic>
      <p:pic>
        <p:nvPicPr>
          <p:cNvPr id="9" name="Picture 8">
            <a:extLst>
              <a:ext uri="{FF2B5EF4-FFF2-40B4-BE49-F238E27FC236}">
                <a16:creationId xmlns:a16="http://schemas.microsoft.com/office/drawing/2014/main" id="{50569871-7F9D-148B-5794-DB3C5B757852}"/>
              </a:ext>
            </a:extLst>
          </p:cNvPr>
          <p:cNvPicPr>
            <a:picLocks noChangeAspect="1"/>
          </p:cNvPicPr>
          <p:nvPr/>
        </p:nvPicPr>
        <p:blipFill>
          <a:blip r:embed="rId5"/>
          <a:stretch>
            <a:fillRect/>
          </a:stretch>
        </p:blipFill>
        <p:spPr>
          <a:xfrm>
            <a:off x="8727928" y="3140133"/>
            <a:ext cx="1714256" cy="577733"/>
          </a:xfrm>
          <a:prstGeom prst="rect">
            <a:avLst/>
          </a:prstGeom>
        </p:spPr>
      </p:pic>
      <p:pic>
        <p:nvPicPr>
          <p:cNvPr id="12" name="Picture 11">
            <a:extLst>
              <a:ext uri="{FF2B5EF4-FFF2-40B4-BE49-F238E27FC236}">
                <a16:creationId xmlns:a16="http://schemas.microsoft.com/office/drawing/2014/main" id="{2FDEA956-301A-3B11-D1B3-9E7668735127}"/>
              </a:ext>
            </a:extLst>
          </p:cNvPr>
          <p:cNvPicPr>
            <a:picLocks noChangeAspect="1"/>
          </p:cNvPicPr>
          <p:nvPr/>
        </p:nvPicPr>
        <p:blipFill>
          <a:blip r:embed="rId6"/>
          <a:stretch>
            <a:fillRect/>
          </a:stretch>
        </p:blipFill>
        <p:spPr>
          <a:xfrm>
            <a:off x="7208953" y="4187001"/>
            <a:ext cx="4752206" cy="637134"/>
          </a:xfrm>
          <a:prstGeom prst="rect">
            <a:avLst/>
          </a:prstGeom>
        </p:spPr>
      </p:pic>
      <p:pic>
        <p:nvPicPr>
          <p:cNvPr id="11" name="Picture 10">
            <a:extLst>
              <a:ext uri="{FF2B5EF4-FFF2-40B4-BE49-F238E27FC236}">
                <a16:creationId xmlns:a16="http://schemas.microsoft.com/office/drawing/2014/main" id="{7911EF43-5770-2D35-47CA-BE4D72EA05DB}"/>
              </a:ext>
            </a:extLst>
          </p:cNvPr>
          <p:cNvPicPr>
            <a:picLocks noChangeAspect="1"/>
          </p:cNvPicPr>
          <p:nvPr/>
        </p:nvPicPr>
        <p:blipFill>
          <a:blip r:embed="rId7"/>
          <a:stretch>
            <a:fillRect/>
          </a:stretch>
        </p:blipFill>
        <p:spPr>
          <a:xfrm>
            <a:off x="8364790" y="5305829"/>
            <a:ext cx="2341336" cy="577733"/>
          </a:xfrm>
          <a:prstGeom prst="rect">
            <a:avLst/>
          </a:prstGeom>
        </p:spPr>
      </p:pic>
    </p:spTree>
    <p:extLst>
      <p:ext uri="{BB962C8B-B14F-4D97-AF65-F5344CB8AC3E}">
        <p14:creationId xmlns:p14="http://schemas.microsoft.com/office/powerpoint/2010/main" val="4183372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1FA0BF-C0F8-161A-056F-9C6A9068269B}"/>
              </a:ext>
            </a:extLst>
          </p:cNvPr>
          <p:cNvSpPr>
            <a:spLocks noGrp="1"/>
          </p:cNvSpPr>
          <p:nvPr>
            <p:ph idx="1"/>
          </p:nvPr>
        </p:nvSpPr>
        <p:spPr>
          <a:xfrm>
            <a:off x="629348" y="1483545"/>
            <a:ext cx="5780688" cy="4307655"/>
          </a:xfrm>
        </p:spPr>
        <p:txBody>
          <a:bodyPr>
            <a:normAutofit/>
          </a:bodyPr>
          <a:lstStyle/>
          <a:p>
            <a:r>
              <a:rPr lang="en-US" sz="2400" dirty="0">
                <a:solidFill>
                  <a:schemeClr val="bg1"/>
                </a:solidFill>
                <a:latin typeface="Times New Roman" panose="02020603050405020304" pitchFamily="18" charset="0"/>
                <a:cs typeface="Times New Roman" panose="02020603050405020304" pitchFamily="18" charset="0"/>
              </a:rPr>
              <a:t>Fidelity measures the closeness of the quantum states.</a:t>
            </a:r>
          </a:p>
          <a:p>
            <a:r>
              <a:rPr lang="en-US" sz="2400" dirty="0">
                <a:solidFill>
                  <a:schemeClr val="bg1"/>
                </a:solidFill>
                <a:latin typeface="Times New Roman" panose="02020603050405020304" pitchFamily="18" charset="0"/>
                <a:cs typeface="Times New Roman" panose="02020603050405020304" pitchFamily="18" charset="0"/>
              </a:rPr>
              <a:t>For pure states the expression becomes – </a:t>
            </a:r>
          </a:p>
          <a:p>
            <a:r>
              <a:rPr lang="en-US" sz="2400" dirty="0">
                <a:solidFill>
                  <a:schemeClr val="bg1"/>
                </a:solidFill>
                <a:latin typeface="Times New Roman" panose="02020603050405020304" pitchFamily="18" charset="0"/>
                <a:cs typeface="Times New Roman" panose="02020603050405020304" pitchFamily="18" charset="0"/>
              </a:rPr>
              <a:t>Now the pure states which were considered to evolve for particular time.</a:t>
            </a:r>
          </a:p>
          <a:p>
            <a:r>
              <a:rPr lang="en-US" sz="2400" dirty="0">
                <a:solidFill>
                  <a:schemeClr val="bg1"/>
                </a:solidFill>
                <a:latin typeface="Times New Roman" panose="02020603050405020304" pitchFamily="18" charset="0"/>
                <a:cs typeface="Times New Roman" panose="02020603050405020304" pitchFamily="18" charset="0"/>
              </a:rPr>
              <a:t>The time required for a state to evolve from F=1 to a state with fidelity F has a lower bound. It depends on the expectation value of energy of the state and its fluctuation.</a:t>
            </a:r>
          </a:p>
        </p:txBody>
      </p:sp>
      <p:sp>
        <p:nvSpPr>
          <p:cNvPr id="4" name="Title 1">
            <a:extLst>
              <a:ext uri="{FF2B5EF4-FFF2-40B4-BE49-F238E27FC236}">
                <a16:creationId xmlns:a16="http://schemas.microsoft.com/office/drawing/2014/main" id="{AE6709F8-0686-66B7-DC7E-818E3CF1EF18}"/>
              </a:ext>
            </a:extLst>
          </p:cNvPr>
          <p:cNvSpPr txBox="1">
            <a:spLocks/>
          </p:cNvSpPr>
          <p:nvPr/>
        </p:nvSpPr>
        <p:spPr>
          <a:xfrm>
            <a:off x="462540" y="284787"/>
            <a:ext cx="10501116"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chemeClr val="bg1"/>
                </a:solidFill>
                <a:latin typeface="Algerian" panose="04020705040A02060702" pitchFamily="82" charset="0"/>
                <a:cs typeface="Times New Roman" panose="02020603050405020304" pitchFamily="18" charset="0"/>
              </a:rPr>
              <a:t>Quantum speed limit for pure states</a:t>
            </a:r>
            <a:endParaRPr lang="en-IN" b="1" dirty="0">
              <a:solidFill>
                <a:schemeClr val="bg1"/>
              </a:solidFill>
              <a:latin typeface="Algerian" panose="04020705040A02060702" pitchFamily="82" charset="0"/>
              <a:cs typeface="Times New Roman" panose="02020603050405020304" pitchFamily="18" charset="0"/>
            </a:endParaRPr>
          </a:p>
        </p:txBody>
      </p:sp>
      <p:pic>
        <p:nvPicPr>
          <p:cNvPr id="6" name="Picture 5">
            <a:extLst>
              <a:ext uri="{FF2B5EF4-FFF2-40B4-BE49-F238E27FC236}">
                <a16:creationId xmlns:a16="http://schemas.microsoft.com/office/drawing/2014/main" id="{AEA02A71-F51C-12BD-B811-9FDE3D37039D}"/>
              </a:ext>
            </a:extLst>
          </p:cNvPr>
          <p:cNvPicPr>
            <a:picLocks noChangeAspect="1"/>
          </p:cNvPicPr>
          <p:nvPr/>
        </p:nvPicPr>
        <p:blipFill>
          <a:blip r:embed="rId3"/>
          <a:stretch>
            <a:fillRect/>
          </a:stretch>
        </p:blipFill>
        <p:spPr>
          <a:xfrm>
            <a:off x="7913695" y="2396103"/>
            <a:ext cx="3173404" cy="836624"/>
          </a:xfrm>
          <a:prstGeom prst="rect">
            <a:avLst/>
          </a:prstGeom>
        </p:spPr>
      </p:pic>
      <p:pic>
        <p:nvPicPr>
          <p:cNvPr id="8" name="Picture 7">
            <a:extLst>
              <a:ext uri="{FF2B5EF4-FFF2-40B4-BE49-F238E27FC236}">
                <a16:creationId xmlns:a16="http://schemas.microsoft.com/office/drawing/2014/main" id="{DE8A0F23-1B40-6D61-8346-967D2058228A}"/>
              </a:ext>
            </a:extLst>
          </p:cNvPr>
          <p:cNvPicPr>
            <a:picLocks noChangeAspect="1"/>
          </p:cNvPicPr>
          <p:nvPr/>
        </p:nvPicPr>
        <p:blipFill>
          <a:blip r:embed="rId4"/>
          <a:stretch>
            <a:fillRect/>
          </a:stretch>
        </p:blipFill>
        <p:spPr>
          <a:xfrm>
            <a:off x="7839903" y="3815565"/>
            <a:ext cx="3320987" cy="557538"/>
          </a:xfrm>
          <a:prstGeom prst="rect">
            <a:avLst/>
          </a:prstGeom>
        </p:spPr>
      </p:pic>
      <p:pic>
        <p:nvPicPr>
          <p:cNvPr id="10" name="Picture 9">
            <a:extLst>
              <a:ext uri="{FF2B5EF4-FFF2-40B4-BE49-F238E27FC236}">
                <a16:creationId xmlns:a16="http://schemas.microsoft.com/office/drawing/2014/main" id="{6612829F-907A-09FE-5A33-DCBF076D8649}"/>
              </a:ext>
            </a:extLst>
          </p:cNvPr>
          <p:cNvPicPr>
            <a:picLocks noChangeAspect="1"/>
          </p:cNvPicPr>
          <p:nvPr/>
        </p:nvPicPr>
        <p:blipFill>
          <a:blip r:embed="rId5"/>
          <a:stretch>
            <a:fillRect/>
          </a:stretch>
        </p:blipFill>
        <p:spPr>
          <a:xfrm>
            <a:off x="6692253" y="5066147"/>
            <a:ext cx="4972036" cy="910372"/>
          </a:xfrm>
          <a:prstGeom prst="rect">
            <a:avLst/>
          </a:prstGeom>
        </p:spPr>
      </p:pic>
    </p:spTree>
    <p:extLst>
      <p:ext uri="{BB962C8B-B14F-4D97-AF65-F5344CB8AC3E}">
        <p14:creationId xmlns:p14="http://schemas.microsoft.com/office/powerpoint/2010/main" val="517203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8BC750-B4AC-1F50-AE65-2B1DD89E18A5}"/>
              </a:ext>
            </a:extLst>
          </p:cNvPr>
          <p:cNvSpPr>
            <a:spLocks noGrp="1"/>
          </p:cNvSpPr>
          <p:nvPr>
            <p:ph idx="1"/>
          </p:nvPr>
        </p:nvSpPr>
        <p:spPr>
          <a:xfrm>
            <a:off x="730393" y="2126673"/>
            <a:ext cx="4266480" cy="3615267"/>
          </a:xfrm>
        </p:spPr>
        <p:txBody>
          <a:bodyPr/>
          <a:lstStyle/>
          <a:p>
            <a:r>
              <a:rPr lang="en-US" sz="2400" dirty="0">
                <a:solidFill>
                  <a:schemeClr val="bg1"/>
                </a:solidFill>
                <a:latin typeface="Times New Roman" panose="02020603050405020304" pitchFamily="18" charset="0"/>
                <a:cs typeface="Times New Roman" panose="02020603050405020304" pitchFamily="18" charset="0"/>
              </a:rPr>
              <a:t>Information on the speed of evolution is obtained by studying the time evolution of fidelity. And its plotted with the concurrence values of the state as it remains invariant under time evolution.</a:t>
            </a:r>
          </a:p>
          <a:p>
            <a:endParaRPr lang="en-US" sz="2400" dirty="0">
              <a:solidFill>
                <a:schemeClr val="bg1"/>
              </a:solidFill>
              <a:latin typeface="Times New Roman" panose="02020603050405020304" pitchFamily="18" charset="0"/>
              <a:cs typeface="Times New Roman" panose="02020603050405020304" pitchFamily="18" charset="0"/>
            </a:endParaRPr>
          </a:p>
          <a:p>
            <a:endParaRPr lang="en-IN" dirty="0"/>
          </a:p>
        </p:txBody>
      </p:sp>
      <p:sp>
        <p:nvSpPr>
          <p:cNvPr id="4" name="Title 1">
            <a:extLst>
              <a:ext uri="{FF2B5EF4-FFF2-40B4-BE49-F238E27FC236}">
                <a16:creationId xmlns:a16="http://schemas.microsoft.com/office/drawing/2014/main" id="{A3630B2A-5B0A-CA3C-E6FA-D5DD982FD5DB}"/>
              </a:ext>
            </a:extLst>
          </p:cNvPr>
          <p:cNvSpPr txBox="1">
            <a:spLocks/>
          </p:cNvSpPr>
          <p:nvPr/>
        </p:nvSpPr>
        <p:spPr>
          <a:xfrm>
            <a:off x="462540" y="284787"/>
            <a:ext cx="10501116"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chemeClr val="bg1"/>
                </a:solidFill>
                <a:latin typeface="Algerian" panose="04020705040A02060702" pitchFamily="82" charset="0"/>
                <a:cs typeface="Times New Roman" panose="02020603050405020304" pitchFamily="18" charset="0"/>
              </a:rPr>
              <a:t>Quantum speed limit for pure states</a:t>
            </a:r>
            <a:endParaRPr lang="en-IN" b="1" dirty="0">
              <a:solidFill>
                <a:schemeClr val="bg1"/>
              </a:solidFill>
              <a:latin typeface="Algerian" panose="04020705040A02060702" pitchFamily="82" charset="0"/>
              <a:cs typeface="Times New Roman" panose="02020603050405020304" pitchFamily="18" charset="0"/>
            </a:endParaRPr>
          </a:p>
        </p:txBody>
      </p:sp>
      <p:pic>
        <p:nvPicPr>
          <p:cNvPr id="6" name="Picture 5">
            <a:extLst>
              <a:ext uri="{FF2B5EF4-FFF2-40B4-BE49-F238E27FC236}">
                <a16:creationId xmlns:a16="http://schemas.microsoft.com/office/drawing/2014/main" id="{5AC7D56C-BE33-30A6-2D48-6014FE1EBD6A}"/>
              </a:ext>
            </a:extLst>
          </p:cNvPr>
          <p:cNvPicPr>
            <a:picLocks noChangeAspect="1"/>
          </p:cNvPicPr>
          <p:nvPr/>
        </p:nvPicPr>
        <p:blipFill>
          <a:blip r:embed="rId2"/>
          <a:stretch>
            <a:fillRect/>
          </a:stretch>
        </p:blipFill>
        <p:spPr>
          <a:xfrm>
            <a:off x="5786764" y="1791854"/>
            <a:ext cx="5176892" cy="3615267"/>
          </a:xfrm>
          <a:prstGeom prst="rect">
            <a:avLst/>
          </a:prstGeom>
        </p:spPr>
      </p:pic>
      <p:sp>
        <p:nvSpPr>
          <p:cNvPr id="7" name="TextBox 6">
            <a:extLst>
              <a:ext uri="{FF2B5EF4-FFF2-40B4-BE49-F238E27FC236}">
                <a16:creationId xmlns:a16="http://schemas.microsoft.com/office/drawing/2014/main" id="{5F1905A1-1D67-B82C-7D70-3581CE723CBC}"/>
              </a:ext>
            </a:extLst>
          </p:cNvPr>
          <p:cNvSpPr txBox="1"/>
          <p:nvPr/>
        </p:nvSpPr>
        <p:spPr>
          <a:xfrm>
            <a:off x="5883562" y="5624945"/>
            <a:ext cx="4932221" cy="646331"/>
          </a:xfrm>
          <a:prstGeom prst="rect">
            <a:avLst/>
          </a:prstGeom>
          <a:noFill/>
        </p:spPr>
        <p:txBody>
          <a:bodyPr wrap="square" rtlCol="0">
            <a:spAutoFit/>
          </a:bodyPr>
          <a:lstStyle/>
          <a:p>
            <a:pPr algn="ctr"/>
            <a:r>
              <a:rPr lang="en-US" b="1" dirty="0">
                <a:solidFill>
                  <a:schemeClr val="bg1"/>
                </a:solidFill>
              </a:rPr>
              <a:t>Pure states evolving from F=1 to an orthogonal states where F = 0</a:t>
            </a:r>
            <a:endParaRPr lang="en-IN" b="1" dirty="0">
              <a:solidFill>
                <a:schemeClr val="bg1"/>
              </a:solidFill>
            </a:endParaRPr>
          </a:p>
        </p:txBody>
      </p:sp>
    </p:spTree>
    <p:extLst>
      <p:ext uri="{BB962C8B-B14F-4D97-AF65-F5344CB8AC3E}">
        <p14:creationId xmlns:p14="http://schemas.microsoft.com/office/powerpoint/2010/main" val="3335223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BE2C4E-59B7-928F-1ED9-343722FA84C9}"/>
              </a:ext>
            </a:extLst>
          </p:cNvPr>
          <p:cNvSpPr>
            <a:spLocks noGrp="1"/>
          </p:cNvSpPr>
          <p:nvPr>
            <p:ph idx="1"/>
          </p:nvPr>
        </p:nvSpPr>
        <p:spPr>
          <a:xfrm>
            <a:off x="776576" y="2163618"/>
            <a:ext cx="8534400" cy="3615267"/>
          </a:xfrm>
        </p:spPr>
        <p:txBody>
          <a:bodyPr>
            <a:normAutofit fontScale="92500" lnSpcReduction="20000"/>
          </a:bodyPr>
          <a:lstStyle/>
          <a:p>
            <a:pPr marL="457200" indent="-457200">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Randomly generate pure states which evolve under the local Hamiltonian.</a:t>
            </a:r>
          </a:p>
          <a:p>
            <a:pPr marL="457200" indent="-457200">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Obtain its concurrence values </a:t>
            </a:r>
            <a:r>
              <a:rPr lang="en-IN" sz="2400" dirty="0">
                <a:solidFill>
                  <a:schemeClr val="bg1"/>
                </a:solidFill>
                <a:latin typeface="Times New Roman" panose="02020603050405020304" pitchFamily="18" charset="0"/>
                <a:cs typeface="Times New Roman" panose="02020603050405020304" pitchFamily="18" charset="0"/>
              </a:rPr>
              <a:t>which remain invariant under the time evolution.</a:t>
            </a:r>
          </a:p>
          <a:p>
            <a:pPr marL="457200" indent="-457200">
              <a:buFont typeface="+mj-lt"/>
              <a:buAutoNum type="arabicPeriod"/>
            </a:pPr>
            <a:r>
              <a:rPr lang="en-IN" sz="2400" dirty="0">
                <a:solidFill>
                  <a:schemeClr val="bg1"/>
                </a:solidFill>
                <a:latin typeface="Times New Roman" panose="02020603050405020304" pitchFamily="18" charset="0"/>
                <a:cs typeface="Times New Roman" panose="02020603050405020304" pitchFamily="18" charset="0"/>
              </a:rPr>
              <a:t>Then obtain the time </a:t>
            </a:r>
            <a:r>
              <a:rPr lang="el-GR" sz="2400" dirty="0">
                <a:solidFill>
                  <a:schemeClr val="bg1"/>
                </a:solidFill>
                <a:latin typeface="Times New Roman" panose="02020603050405020304" pitchFamily="18" charset="0"/>
                <a:cs typeface="Times New Roman" panose="02020603050405020304" pitchFamily="18" charset="0"/>
              </a:rPr>
              <a:t>τ</a:t>
            </a:r>
            <a:r>
              <a:rPr lang="en-US" sz="2400" dirty="0">
                <a:solidFill>
                  <a:schemeClr val="bg1"/>
                </a:solidFill>
                <a:latin typeface="Times New Roman" panose="02020603050405020304" pitchFamily="18" charset="0"/>
                <a:cs typeface="Times New Roman" panose="02020603050405020304" pitchFamily="18" charset="0"/>
              </a:rPr>
              <a:t> required for the initial pure states to evolve to an orthogonal state.</a:t>
            </a:r>
          </a:p>
          <a:p>
            <a:pPr marL="457200" indent="-457200">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Under this process obtain the expectation value of energy for each state and also its fluctuation to calculate the lower bound for the time evolution.</a:t>
            </a:r>
          </a:p>
          <a:p>
            <a:pPr marL="457200" indent="-457200">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Plot a graph between Concurrence (C) and </a:t>
            </a:r>
            <a:r>
              <a:rPr lang="el-GR" sz="2400" b="1" dirty="0">
                <a:solidFill>
                  <a:schemeClr val="bg1"/>
                </a:solidFill>
                <a:latin typeface="Times New Roman" panose="02020603050405020304" pitchFamily="18" charset="0"/>
                <a:cs typeface="Times New Roman" panose="02020603050405020304" pitchFamily="18" charset="0"/>
              </a:rPr>
              <a:t>τ</a:t>
            </a:r>
            <a:r>
              <a:rPr lang="en-US" sz="2400" dirty="0">
                <a:solidFill>
                  <a:schemeClr val="bg1"/>
                </a:solidFill>
                <a:latin typeface="Times New Roman" panose="02020603050405020304" pitchFamily="18" charset="0"/>
                <a:cs typeface="Times New Roman" panose="02020603050405020304" pitchFamily="18" charset="0"/>
              </a:rPr>
              <a:t>/</a:t>
            </a:r>
            <a:r>
              <a:rPr lang="en-US" sz="2400" b="1" dirty="0">
                <a:solidFill>
                  <a:schemeClr val="bg1"/>
                </a:solidFill>
                <a:latin typeface="Times New Roman" panose="02020603050405020304" pitchFamily="18" charset="0"/>
                <a:cs typeface="Times New Roman" panose="02020603050405020304" pitchFamily="18" charset="0"/>
              </a:rPr>
              <a:t>T</a:t>
            </a:r>
            <a:r>
              <a:rPr lang="en-US" sz="1300" b="1" dirty="0">
                <a:solidFill>
                  <a:schemeClr val="bg1"/>
                </a:solidFill>
                <a:latin typeface="Times New Roman" panose="02020603050405020304" pitchFamily="18" charset="0"/>
                <a:cs typeface="Times New Roman" panose="02020603050405020304" pitchFamily="18" charset="0"/>
              </a:rPr>
              <a:t>L.B  </a:t>
            </a:r>
          </a:p>
        </p:txBody>
      </p:sp>
      <p:sp>
        <p:nvSpPr>
          <p:cNvPr id="4" name="Title 1">
            <a:extLst>
              <a:ext uri="{FF2B5EF4-FFF2-40B4-BE49-F238E27FC236}">
                <a16:creationId xmlns:a16="http://schemas.microsoft.com/office/drawing/2014/main" id="{BAA99B08-3BCB-C188-AE40-D67AC11F39FC}"/>
              </a:ext>
            </a:extLst>
          </p:cNvPr>
          <p:cNvSpPr txBox="1">
            <a:spLocks/>
          </p:cNvSpPr>
          <p:nvPr/>
        </p:nvSpPr>
        <p:spPr>
          <a:xfrm>
            <a:off x="462540" y="284787"/>
            <a:ext cx="10501116"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chemeClr val="bg1"/>
                </a:solidFill>
                <a:latin typeface="Algerian" panose="04020705040A02060702" pitchFamily="82" charset="0"/>
                <a:cs typeface="Times New Roman" panose="02020603050405020304" pitchFamily="18" charset="0"/>
              </a:rPr>
              <a:t>Algorithm</a:t>
            </a:r>
            <a:endParaRPr lang="en-IN" b="1" dirty="0">
              <a:solidFill>
                <a:schemeClr val="bg1"/>
              </a:solidFill>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301216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13A390-8A47-8110-68F0-7F2890356092}"/>
              </a:ext>
            </a:extLst>
          </p:cNvPr>
          <p:cNvSpPr>
            <a:spLocks noGrp="1"/>
          </p:cNvSpPr>
          <p:nvPr>
            <p:ph idx="1"/>
          </p:nvPr>
        </p:nvSpPr>
        <p:spPr>
          <a:xfrm>
            <a:off x="1044430" y="1923473"/>
            <a:ext cx="5688879" cy="3615267"/>
          </a:xfrm>
        </p:spPr>
        <p:txBody>
          <a:bodyPr/>
          <a:lstStyle/>
          <a:p>
            <a:r>
              <a:rPr lang="en-US" dirty="0">
                <a:solidFill>
                  <a:schemeClr val="bg1"/>
                </a:solidFill>
                <a:latin typeface="Times New Roman" panose="02020603050405020304" pitchFamily="18" charset="0"/>
                <a:cs typeface="Times New Roman" panose="02020603050405020304" pitchFamily="18" charset="0"/>
              </a:rPr>
              <a:t>The initial state undergoes time evolution under the local Hamiltonian.</a:t>
            </a:r>
          </a:p>
          <a:p>
            <a:r>
              <a:rPr lang="en-US" dirty="0">
                <a:solidFill>
                  <a:schemeClr val="bg1"/>
                </a:solidFill>
                <a:latin typeface="Times New Roman" panose="02020603050405020304" pitchFamily="18" charset="0"/>
                <a:cs typeface="Times New Roman" panose="02020603050405020304" pitchFamily="18" charset="0"/>
              </a:rPr>
              <a:t>The time interval is measured in the units h/ε </a:t>
            </a:r>
          </a:p>
          <a:p>
            <a:r>
              <a:rPr lang="en-US" dirty="0">
                <a:solidFill>
                  <a:schemeClr val="bg1"/>
                </a:solidFill>
                <a:latin typeface="Times New Roman" panose="02020603050405020304" pitchFamily="18" charset="0"/>
                <a:cs typeface="Times New Roman" panose="02020603050405020304" pitchFamily="18" charset="0"/>
              </a:rPr>
              <a:t>The parametrization considered for the pure states evolving into orthogonal states are -</a:t>
            </a:r>
            <a:r>
              <a:rPr lang="en-US" b="1" dirty="0">
                <a:solidFill>
                  <a:schemeClr val="bg1"/>
                </a:solidFill>
              </a:rPr>
              <a:t> </a:t>
            </a:r>
          </a:p>
          <a:p>
            <a:endParaRPr lang="en-US" b="1" dirty="0">
              <a:solidFill>
                <a:schemeClr val="bg1"/>
              </a:solidFill>
            </a:endParaRPr>
          </a:p>
          <a:p>
            <a:pPr marL="0" indent="0">
              <a:buNone/>
            </a:pPr>
            <a:endParaRPr lang="en-IN" b="1" dirty="0">
              <a:solidFill>
                <a:schemeClr val="bg1"/>
              </a:solidFill>
            </a:endParaRPr>
          </a:p>
        </p:txBody>
      </p:sp>
      <p:sp>
        <p:nvSpPr>
          <p:cNvPr id="4" name="Title 1">
            <a:extLst>
              <a:ext uri="{FF2B5EF4-FFF2-40B4-BE49-F238E27FC236}">
                <a16:creationId xmlns:a16="http://schemas.microsoft.com/office/drawing/2014/main" id="{584CBE63-7D83-73A8-7710-12E80AF14CAB}"/>
              </a:ext>
            </a:extLst>
          </p:cNvPr>
          <p:cNvSpPr txBox="1">
            <a:spLocks/>
          </p:cNvSpPr>
          <p:nvPr/>
        </p:nvSpPr>
        <p:spPr>
          <a:xfrm>
            <a:off x="462540" y="284787"/>
            <a:ext cx="10501116"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chemeClr val="bg1"/>
                </a:solidFill>
                <a:latin typeface="Algerian" panose="04020705040A02060702" pitchFamily="82" charset="0"/>
                <a:cs typeface="Times New Roman" panose="02020603050405020304" pitchFamily="18" charset="0"/>
              </a:rPr>
              <a:t>Algorithm</a:t>
            </a:r>
            <a:endParaRPr lang="en-IN" b="1" dirty="0">
              <a:solidFill>
                <a:schemeClr val="bg1"/>
              </a:solidFill>
              <a:latin typeface="Algerian" panose="04020705040A02060702" pitchFamily="82" charset="0"/>
              <a:cs typeface="Times New Roman" panose="02020603050405020304" pitchFamily="18" charset="0"/>
            </a:endParaRPr>
          </a:p>
        </p:txBody>
      </p:sp>
      <p:pic>
        <p:nvPicPr>
          <p:cNvPr id="6" name="Picture 5">
            <a:extLst>
              <a:ext uri="{FF2B5EF4-FFF2-40B4-BE49-F238E27FC236}">
                <a16:creationId xmlns:a16="http://schemas.microsoft.com/office/drawing/2014/main" id="{DDA8F9F4-0A8D-7E65-EA0D-4AF2AFE35573}"/>
              </a:ext>
            </a:extLst>
          </p:cNvPr>
          <p:cNvPicPr>
            <a:picLocks noChangeAspect="1"/>
          </p:cNvPicPr>
          <p:nvPr/>
        </p:nvPicPr>
        <p:blipFill>
          <a:blip r:embed="rId2"/>
          <a:stretch>
            <a:fillRect/>
          </a:stretch>
        </p:blipFill>
        <p:spPr>
          <a:xfrm>
            <a:off x="8057814" y="2001449"/>
            <a:ext cx="1414377" cy="614244"/>
          </a:xfrm>
          <a:prstGeom prst="rect">
            <a:avLst/>
          </a:prstGeom>
        </p:spPr>
      </p:pic>
      <p:pic>
        <p:nvPicPr>
          <p:cNvPr id="8" name="Picture 7">
            <a:extLst>
              <a:ext uri="{FF2B5EF4-FFF2-40B4-BE49-F238E27FC236}">
                <a16:creationId xmlns:a16="http://schemas.microsoft.com/office/drawing/2014/main" id="{6A0A8145-F1AE-3024-F72B-11CA03562C44}"/>
              </a:ext>
            </a:extLst>
          </p:cNvPr>
          <p:cNvPicPr>
            <a:picLocks noChangeAspect="1"/>
          </p:cNvPicPr>
          <p:nvPr/>
        </p:nvPicPr>
        <p:blipFill>
          <a:blip r:embed="rId3"/>
          <a:stretch>
            <a:fillRect/>
          </a:stretch>
        </p:blipFill>
        <p:spPr>
          <a:xfrm>
            <a:off x="8274920" y="3232731"/>
            <a:ext cx="1119632" cy="614243"/>
          </a:xfrm>
          <a:prstGeom prst="rect">
            <a:avLst/>
          </a:prstGeom>
        </p:spPr>
      </p:pic>
      <p:cxnSp>
        <p:nvCxnSpPr>
          <p:cNvPr id="10" name="Straight Connector 9">
            <a:extLst>
              <a:ext uri="{FF2B5EF4-FFF2-40B4-BE49-F238E27FC236}">
                <a16:creationId xmlns:a16="http://schemas.microsoft.com/office/drawing/2014/main" id="{1648ACF9-44BD-8732-6EBA-F8FF7DC5898F}"/>
              </a:ext>
            </a:extLst>
          </p:cNvPr>
          <p:cNvCxnSpPr>
            <a:cxnSpLocks/>
          </p:cNvCxnSpPr>
          <p:nvPr/>
        </p:nvCxnSpPr>
        <p:spPr>
          <a:xfrm>
            <a:off x="5657579" y="3232731"/>
            <a:ext cx="156411" cy="0"/>
          </a:xfrm>
          <a:prstGeom prst="line">
            <a:avLst/>
          </a:prstGeom>
        </p:spPr>
        <p:style>
          <a:lnRef idx="2">
            <a:schemeClr val="dk1"/>
          </a:lnRef>
          <a:fillRef idx="0">
            <a:schemeClr val="dk1"/>
          </a:fillRef>
          <a:effectRef idx="1">
            <a:schemeClr val="dk1"/>
          </a:effectRef>
          <a:fontRef idx="minor">
            <a:schemeClr val="tx1"/>
          </a:fontRef>
        </p:style>
      </p:cxnSp>
      <p:pic>
        <p:nvPicPr>
          <p:cNvPr id="13" name="Picture 12">
            <a:extLst>
              <a:ext uri="{FF2B5EF4-FFF2-40B4-BE49-F238E27FC236}">
                <a16:creationId xmlns:a16="http://schemas.microsoft.com/office/drawing/2014/main" id="{301DE80F-A066-615B-B703-DC4746806FB7}"/>
              </a:ext>
            </a:extLst>
          </p:cNvPr>
          <p:cNvPicPr>
            <a:picLocks noChangeAspect="1"/>
          </p:cNvPicPr>
          <p:nvPr/>
        </p:nvPicPr>
        <p:blipFill>
          <a:blip r:embed="rId4"/>
          <a:stretch>
            <a:fillRect/>
          </a:stretch>
        </p:blipFill>
        <p:spPr>
          <a:xfrm>
            <a:off x="5249487" y="4771134"/>
            <a:ext cx="6050867" cy="1739974"/>
          </a:xfrm>
          <a:prstGeom prst="rect">
            <a:avLst/>
          </a:prstGeom>
        </p:spPr>
      </p:pic>
    </p:spTree>
    <p:extLst>
      <p:ext uri="{BB962C8B-B14F-4D97-AF65-F5344CB8AC3E}">
        <p14:creationId xmlns:p14="http://schemas.microsoft.com/office/powerpoint/2010/main" val="2809515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A7D2C2-937D-27F7-6EE7-31A89DCD9B61}"/>
                  </a:ext>
                </a:extLst>
              </p:cNvPr>
              <p:cNvSpPr>
                <a:spLocks noGrp="1"/>
              </p:cNvSpPr>
              <p:nvPr>
                <p:ph idx="1"/>
              </p:nvPr>
            </p:nvSpPr>
            <p:spPr>
              <a:xfrm>
                <a:off x="746847" y="1311564"/>
                <a:ext cx="5025879" cy="5261649"/>
              </a:xfrm>
            </p:spPr>
            <p:txBody>
              <a:bodyPr>
                <a:normAutofit/>
              </a:bodyPr>
              <a:lstStyle/>
              <a:p>
                <a:r>
                  <a:rPr lang="en-US" b="1" dirty="0">
                    <a:solidFill>
                      <a:schemeClr val="bg1"/>
                    </a:solidFill>
                    <a:latin typeface="Times New Roman" panose="02020603050405020304" pitchFamily="18" charset="0"/>
                    <a:cs typeface="Times New Roman" panose="02020603050405020304" pitchFamily="18" charset="0"/>
                  </a:rPr>
                  <a:t>The image represents </a:t>
                </a:r>
                <a:r>
                  <a:rPr lang="el-GR" sz="2400" b="1" dirty="0">
                    <a:solidFill>
                      <a:schemeClr val="bg1"/>
                    </a:solidFill>
                    <a:latin typeface="Times New Roman" panose="02020603050405020304" pitchFamily="18" charset="0"/>
                    <a:cs typeface="Times New Roman" panose="02020603050405020304" pitchFamily="18" charset="0"/>
                  </a:rPr>
                  <a:t>τ</a:t>
                </a:r>
                <a:r>
                  <a:rPr lang="en-US" sz="2400" dirty="0">
                    <a:solidFill>
                      <a:schemeClr val="bg1"/>
                    </a:solidFill>
                    <a:latin typeface="Times New Roman" panose="02020603050405020304" pitchFamily="18" charset="0"/>
                    <a:cs typeface="Times New Roman" panose="02020603050405020304" pitchFamily="18" charset="0"/>
                  </a:rPr>
                  <a:t>/</a:t>
                </a:r>
                <a:r>
                  <a:rPr lang="en-US" sz="2400" b="1" dirty="0">
                    <a:solidFill>
                      <a:schemeClr val="bg1"/>
                    </a:solidFill>
                    <a:latin typeface="Times New Roman" panose="02020603050405020304" pitchFamily="18" charset="0"/>
                    <a:cs typeface="Times New Roman" panose="02020603050405020304" pitchFamily="18" charset="0"/>
                  </a:rPr>
                  <a:t>T</a:t>
                </a:r>
                <a:r>
                  <a:rPr lang="en-US" sz="1600" b="1" dirty="0">
                    <a:solidFill>
                      <a:schemeClr val="bg1"/>
                    </a:solidFill>
                    <a:latin typeface="Times New Roman" panose="02020603050405020304" pitchFamily="18" charset="0"/>
                    <a:cs typeface="Times New Roman" panose="02020603050405020304" pitchFamily="18" charset="0"/>
                  </a:rPr>
                  <a:t>L.B</a:t>
                </a:r>
                <a:r>
                  <a:rPr lang="en-US" sz="2400" b="1" dirty="0">
                    <a:solidFill>
                      <a:schemeClr val="bg1"/>
                    </a:solidFill>
                    <a:latin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pure states evolving into orthogonal states.</a:t>
                </a:r>
              </a:p>
              <a:p>
                <a:r>
                  <a:rPr lang="en-US" b="1" dirty="0">
                    <a:solidFill>
                      <a:schemeClr val="bg1"/>
                    </a:solidFill>
                    <a:latin typeface="Times New Roman" panose="02020603050405020304" pitchFamily="18" charset="0"/>
                    <a:cs typeface="Times New Roman" panose="02020603050405020304" pitchFamily="18" charset="0"/>
                  </a:rPr>
                  <a:t>The maximum value that </a:t>
                </a:r>
                <a:r>
                  <a:rPr lang="el-GR" b="1" dirty="0">
                    <a:solidFill>
                      <a:schemeClr val="bg1"/>
                    </a:solidFill>
                    <a:latin typeface="Times New Roman" panose="02020603050405020304" pitchFamily="18" charset="0"/>
                    <a:cs typeface="Times New Roman" panose="02020603050405020304" pitchFamily="18" charset="0"/>
                  </a:rPr>
                  <a:t>τ</a:t>
                </a:r>
                <a:r>
                  <a:rPr lang="en-US" dirty="0">
                    <a:solidFill>
                      <a:schemeClr val="bg1"/>
                    </a:solidFill>
                    <a:latin typeface="Times New Roman" panose="02020603050405020304" pitchFamily="18" charset="0"/>
                    <a:cs typeface="Times New Roman" panose="02020603050405020304" pitchFamily="18" charset="0"/>
                  </a:rPr>
                  <a:t>/</a:t>
                </a:r>
                <a:r>
                  <a:rPr lang="en-US" b="1" dirty="0">
                    <a:solidFill>
                      <a:schemeClr val="bg1"/>
                    </a:solidFill>
                    <a:latin typeface="Times New Roman" panose="02020603050405020304" pitchFamily="18" charset="0"/>
                    <a:cs typeface="Times New Roman" panose="02020603050405020304" pitchFamily="18" charset="0"/>
                  </a:rPr>
                  <a:t>T</a:t>
                </a:r>
                <a:r>
                  <a:rPr lang="en-US" sz="1600" b="1" dirty="0">
                    <a:solidFill>
                      <a:schemeClr val="bg1"/>
                    </a:solidFill>
                    <a:latin typeface="Times New Roman" panose="02020603050405020304" pitchFamily="18" charset="0"/>
                    <a:cs typeface="Times New Roman" panose="02020603050405020304" pitchFamily="18" charset="0"/>
                  </a:rPr>
                  <a:t>L.B</a:t>
                </a:r>
                <a:r>
                  <a:rPr lang="en-US" sz="2000" b="1" dirty="0">
                    <a:solidFill>
                      <a:schemeClr val="bg1"/>
                    </a:solidFill>
                    <a:latin typeface="Times New Roman" panose="02020603050405020304" pitchFamily="18" charset="0"/>
                    <a:cs typeface="Times New Roman" panose="02020603050405020304" pitchFamily="18" charset="0"/>
                  </a:rPr>
                  <a:t> takes </a:t>
                </a:r>
                <a14:m>
                  <m:oMath xmlns:m="http://schemas.openxmlformats.org/officeDocument/2006/math">
                    <m:rad>
                      <m:radPr>
                        <m:degHide m:val="on"/>
                        <m:ctrlPr>
                          <a:rPr lang="en-US" b="1" i="1" dirty="0" smtClean="0">
                            <a:solidFill>
                              <a:schemeClr val="bg1"/>
                            </a:solidFill>
                            <a:latin typeface="Cambria Math" panose="02040503050406030204" pitchFamily="18" charset="0"/>
                          </a:rPr>
                        </m:ctrlPr>
                      </m:radPr>
                      <m:deg/>
                      <m:e>
                        <m:r>
                          <a:rPr lang="en-US" b="1" dirty="0" smtClean="0">
                            <a:solidFill>
                              <a:schemeClr val="bg1"/>
                            </a:solidFill>
                            <a:latin typeface="Cambria Math" panose="02040503050406030204" pitchFamily="18" charset="0"/>
                          </a:rPr>
                          <m:t>2</m:t>
                        </m:r>
                      </m:e>
                    </m:rad>
                    <m:r>
                      <a:rPr lang="en-US" b="1" i="0" dirty="0" smtClean="0">
                        <a:solidFill>
                          <a:schemeClr val="bg1"/>
                        </a:solidFill>
                        <a:latin typeface="Cambria Math" panose="02040503050406030204" pitchFamily="18" charset="0"/>
                      </a:rPr>
                      <m:t>.</m:t>
                    </m:r>
                  </m:oMath>
                </a14:m>
                <a:endParaRPr lang="en-US" b="1" dirty="0">
                  <a:solidFill>
                    <a:schemeClr val="bg1"/>
                  </a:solidFill>
                  <a:latin typeface="Times New Roman" panose="02020603050405020304" pitchFamily="18" charset="0"/>
                  <a:cs typeface="Times New Roman" panose="02020603050405020304" pitchFamily="18" charset="0"/>
                </a:endParaRPr>
              </a:p>
              <a:p>
                <a:r>
                  <a:rPr lang="en-IN" b="1" dirty="0">
                    <a:solidFill>
                      <a:schemeClr val="bg1"/>
                    </a:solidFill>
                    <a:latin typeface="Times New Roman" panose="02020603050405020304" pitchFamily="18" charset="0"/>
                    <a:cs typeface="Times New Roman" panose="02020603050405020304" pitchFamily="18" charset="0"/>
                  </a:rPr>
                  <a:t>When C = 0 the separable states evolve to an orthogonal states for ratio </a:t>
                </a:r>
                <a14:m>
                  <m:oMath xmlns:m="http://schemas.openxmlformats.org/officeDocument/2006/math">
                    <m:rad>
                      <m:radPr>
                        <m:degHide m:val="on"/>
                        <m:ctrlPr>
                          <a:rPr lang="en-US" b="1" i="1" dirty="0" smtClean="0">
                            <a:solidFill>
                              <a:schemeClr val="bg1"/>
                            </a:solidFill>
                            <a:latin typeface="Cambria Math" panose="02040503050406030204" pitchFamily="18" charset="0"/>
                          </a:rPr>
                        </m:ctrlPr>
                      </m:radPr>
                      <m:deg/>
                      <m:e>
                        <m:r>
                          <a:rPr lang="en-US" b="1" dirty="0" smtClean="0">
                            <a:solidFill>
                              <a:schemeClr val="bg1"/>
                            </a:solidFill>
                            <a:latin typeface="Cambria Math" panose="02040503050406030204" pitchFamily="18" charset="0"/>
                          </a:rPr>
                          <m:t>2</m:t>
                        </m:r>
                      </m:e>
                    </m:rad>
                  </m:oMath>
                </a14:m>
                <a:r>
                  <a:rPr lang="en-IN" b="1" dirty="0">
                    <a:solidFill>
                      <a:schemeClr val="bg1"/>
                    </a:solidFill>
                    <a:latin typeface="Times New Roman" panose="02020603050405020304" pitchFamily="18" charset="0"/>
                    <a:cs typeface="Times New Roman" panose="02020603050405020304" pitchFamily="18" charset="0"/>
                  </a:rPr>
                  <a:t>.</a:t>
                </a:r>
              </a:p>
              <a:p>
                <a:r>
                  <a:rPr lang="en-IN" b="1" dirty="0">
                    <a:solidFill>
                      <a:schemeClr val="bg1"/>
                    </a:solidFill>
                    <a:latin typeface="Times New Roman" panose="02020603050405020304" pitchFamily="18" charset="0"/>
                    <a:cs typeface="Times New Roman" panose="02020603050405020304" pitchFamily="18" charset="0"/>
                  </a:rPr>
                  <a:t>When the entanglement increases, more states evolve into an orthogonal one rapidly.</a:t>
                </a:r>
              </a:p>
              <a:p>
                <a:r>
                  <a:rPr lang="en-IN" b="1" dirty="0">
                    <a:solidFill>
                      <a:schemeClr val="bg1"/>
                    </a:solidFill>
                    <a:latin typeface="Times New Roman" panose="02020603050405020304" pitchFamily="18" charset="0"/>
                    <a:cs typeface="Times New Roman" panose="02020603050405020304" pitchFamily="18" charset="0"/>
                  </a:rPr>
                  <a:t>As the pure states evolving into an orthogonal one is considered here [F=0] the lower bound on the time evolution depends on the fluctuation of energy expectation value </a:t>
                </a:r>
                <a:r>
                  <a:rPr lang="el-GR" b="1" dirty="0">
                    <a:solidFill>
                      <a:schemeClr val="bg1"/>
                    </a:solidFill>
                    <a:latin typeface="Times New Roman" panose="02020603050405020304" pitchFamily="18" charset="0"/>
                    <a:cs typeface="Times New Roman" panose="02020603050405020304" pitchFamily="18" charset="0"/>
                  </a:rPr>
                  <a:t>Δ</a:t>
                </a:r>
                <a:r>
                  <a:rPr lang="en-US" b="1" dirty="0">
                    <a:solidFill>
                      <a:schemeClr val="bg1"/>
                    </a:solidFill>
                    <a:latin typeface="Times New Roman" panose="02020603050405020304" pitchFamily="18" charset="0"/>
                    <a:cs typeface="Times New Roman" panose="02020603050405020304" pitchFamily="18" charset="0"/>
                  </a:rPr>
                  <a:t>E.</a:t>
                </a:r>
                <a:endParaRPr lang="en-IN" b="1"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0EA7D2C2-937D-27F7-6EE7-31A89DCD9B61}"/>
                  </a:ext>
                </a:extLst>
              </p:cNvPr>
              <p:cNvSpPr>
                <a:spLocks noGrp="1" noRot="1" noChangeAspect="1" noMove="1" noResize="1" noEditPoints="1" noAdjustHandles="1" noChangeArrowheads="1" noChangeShapeType="1" noTextEdit="1"/>
              </p:cNvSpPr>
              <p:nvPr>
                <p:ph idx="1"/>
              </p:nvPr>
            </p:nvSpPr>
            <p:spPr>
              <a:xfrm>
                <a:off x="746847" y="1311564"/>
                <a:ext cx="5025879" cy="5261649"/>
              </a:xfrm>
              <a:blipFill>
                <a:blip r:embed="rId2"/>
                <a:stretch>
                  <a:fillRect l="-607" r="-1092"/>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8CC4BF81-84D4-1637-A637-4E1F813B6A42}"/>
              </a:ext>
            </a:extLst>
          </p:cNvPr>
          <p:cNvSpPr txBox="1">
            <a:spLocks/>
          </p:cNvSpPr>
          <p:nvPr/>
        </p:nvSpPr>
        <p:spPr>
          <a:xfrm>
            <a:off x="237861" y="16932"/>
            <a:ext cx="10501116"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chemeClr val="bg1"/>
                </a:solidFill>
                <a:latin typeface="Algerian" panose="04020705040A02060702" pitchFamily="82" charset="0"/>
                <a:cs typeface="Times New Roman" panose="02020603050405020304" pitchFamily="18" charset="0"/>
              </a:rPr>
              <a:t>Result</a:t>
            </a:r>
            <a:endParaRPr lang="en-IN" b="1" dirty="0">
              <a:solidFill>
                <a:schemeClr val="bg1"/>
              </a:solidFill>
              <a:latin typeface="Algerian" panose="04020705040A02060702" pitchFamily="82" charset="0"/>
              <a:cs typeface="Times New Roman" panose="02020603050405020304" pitchFamily="18" charset="0"/>
            </a:endParaRPr>
          </a:p>
        </p:txBody>
      </p:sp>
      <p:pic>
        <p:nvPicPr>
          <p:cNvPr id="5" name="Picture 4">
            <a:extLst>
              <a:ext uri="{FF2B5EF4-FFF2-40B4-BE49-F238E27FC236}">
                <a16:creationId xmlns:a16="http://schemas.microsoft.com/office/drawing/2014/main" id="{34B7C51C-14E1-6841-B593-E2E39F32EE6C}"/>
              </a:ext>
            </a:extLst>
          </p:cNvPr>
          <p:cNvPicPr>
            <a:picLocks noChangeAspect="1"/>
          </p:cNvPicPr>
          <p:nvPr/>
        </p:nvPicPr>
        <p:blipFill>
          <a:blip r:embed="rId3"/>
          <a:stretch>
            <a:fillRect/>
          </a:stretch>
        </p:blipFill>
        <p:spPr>
          <a:xfrm>
            <a:off x="5959205" y="1963496"/>
            <a:ext cx="5617475" cy="3922948"/>
          </a:xfrm>
          <a:prstGeom prst="rect">
            <a:avLst/>
          </a:prstGeom>
        </p:spPr>
      </p:pic>
    </p:spTree>
    <p:extLst>
      <p:ext uri="{BB962C8B-B14F-4D97-AF65-F5344CB8AC3E}">
        <p14:creationId xmlns:p14="http://schemas.microsoft.com/office/powerpoint/2010/main" val="2082218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5603A54-4537-7B52-27F3-3E43A7EA3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2101" y="1916546"/>
            <a:ext cx="5419725" cy="41148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9D1BF372-6B60-C184-C449-80A961CF3197}"/>
              </a:ext>
            </a:extLst>
          </p:cNvPr>
          <p:cNvSpPr txBox="1">
            <a:spLocks/>
          </p:cNvSpPr>
          <p:nvPr/>
        </p:nvSpPr>
        <p:spPr>
          <a:xfrm>
            <a:off x="462540" y="284787"/>
            <a:ext cx="10501116"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chemeClr val="bg1"/>
                </a:solidFill>
                <a:latin typeface="Algerian" panose="04020705040A02060702" pitchFamily="82" charset="0"/>
                <a:cs typeface="Times New Roman" panose="02020603050405020304" pitchFamily="18" charset="0"/>
              </a:rPr>
              <a:t>Result</a:t>
            </a:r>
            <a:endParaRPr lang="en-IN" b="1" dirty="0">
              <a:solidFill>
                <a:schemeClr val="bg1"/>
              </a:solidFill>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280219167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4559</TotalTime>
  <Words>1011</Words>
  <Application>Microsoft Office PowerPoint</Application>
  <PresentationFormat>Widescreen</PresentationFormat>
  <Paragraphs>76</Paragraphs>
  <Slides>11</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Algerian</vt:lpstr>
      <vt:lpstr>Arial</vt:lpstr>
      <vt:lpstr>Calibri</vt:lpstr>
      <vt:lpstr>Cambria Math</vt:lpstr>
      <vt:lpstr>Castellar</vt:lpstr>
      <vt:lpstr>Century Gothic</vt:lpstr>
      <vt:lpstr>Times New Roman</vt:lpstr>
      <vt:lpstr>Times-Roman</vt:lpstr>
      <vt:lpstr>Wingdings</vt:lpstr>
      <vt:lpstr>Wingdings 3</vt:lpstr>
      <vt:lpstr>Slice</vt:lpstr>
      <vt:lpstr>Entanglement  and the Speed of  Quantum Evolution</vt:lpstr>
      <vt:lpstr>Quantum System</vt:lpstr>
      <vt:lpstr>Quantum speed limit for pure states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Entanglement  and the Speed of  Quantum Evolution</dc:title>
  <dc:creator>Nidhi Biju V</dc:creator>
  <cp:lastModifiedBy>Nidhi Biju V</cp:lastModifiedBy>
  <cp:revision>3</cp:revision>
  <dcterms:created xsi:type="dcterms:W3CDTF">2024-01-26T20:17:11Z</dcterms:created>
  <dcterms:modified xsi:type="dcterms:W3CDTF">2025-05-04T14:30:52Z</dcterms:modified>
</cp:coreProperties>
</file>