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CE4C-54F1-4D4C-ACE3-D17A10A7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D78F-7EF0-4C38-802A-E293AB0D5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F8E2-E413-4078-9C51-771E9CE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8A78-3926-48F3-AF96-6A53D536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BD62-ADD9-4A75-B369-E0462D8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CF36-1019-4B8F-8659-961D30DC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C001-7D26-4555-A12B-7182B36B8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9C89-08CB-419F-AB4F-E127B44B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7AAE-768F-4B04-AC1A-6C962ADA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CBE6-8872-439C-9421-643EDA1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D9D83-F5DF-4B7F-BBB2-A5297F0B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8ECC-CC62-4FDD-A67B-7A37D9CF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51A7-BBB3-42CE-B643-25691568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A93B-0F73-4441-96CB-FED2ED12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CFE4-81AD-4513-AF4F-52F0ACAF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CB3F-1CC7-4006-BD67-09B4A18A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DF82-8086-4FDE-96FB-E1CDC5B9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9655-A973-46BF-9885-A2DE0E34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A139-C2C5-484F-B8E6-DD6A63B3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59D4-8A41-441D-B508-CF3C5A9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E89A-AADE-4315-A683-470F8DF8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DD1E-4157-4C78-A43C-256DAD57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C5C2-2D2C-4A5E-98D8-83F376E4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6063-B236-4D17-9B17-79108F3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7F7D-4053-4BE0-A525-327669F6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38B0-8B5B-466B-8879-57C3EE5A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B8A5-7277-414B-A703-3E25B0B39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E9EC-C9EB-40C9-AD2A-977EFF19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721-7781-4FCB-8201-AC2FE0CD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B5FD7-B631-4DB2-BD19-1377AACF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6520-80BB-4278-8064-36FFF494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A921-B079-453B-AAB7-AA85EFFF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4343-622A-477C-B012-A1965CD6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1A655-33D0-46F5-8500-1CA0DCE4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EA24-D0B9-47EC-B0A1-3B4DC0BE9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F0481-2BAD-4F5A-A538-4FFB7F905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EC700-0A37-4A67-A841-0E4C37F8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78D7F-DD34-4C5B-BD51-7142484D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0A402-FADD-457F-B020-79B66935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04A6-A4D2-4BBC-BE26-15B32711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DDB64-62E0-4FA3-B92E-10123C80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06C0-BD6A-4CD2-B57D-28A0976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76B68-972D-47B9-8E0B-FBDBFDDC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E4AE-5646-46C8-A054-B92CEA2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85ACC-117C-4AE8-95FE-F261CA69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98EC-EB39-4AA2-BF95-E35A3C5E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8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60BB-2A93-4BDF-B51B-09E22D14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A03C-8A3F-41AF-92E5-21A324B5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3355-A81B-475B-9F7B-E0A6A1B1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3334-E5EF-40D8-B4B4-FA516ED5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E595-67E3-4A65-8E1D-DD3A49B1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70D3-DDE5-4504-AC37-52A58BD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0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ECE-A281-4F69-AF91-887D3C75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EB2EB-63A6-438A-A209-5C6BB47A0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C993-8E4B-4B05-8E53-3F63E344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750B-C0BE-49FB-AC2C-9BE82D4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5C82-6633-4653-BD62-2E17081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E2D5-7E0E-4804-A0BD-CDA9DAC3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8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E792F-B9B0-4AA2-9069-81B86837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28F8-C60D-40D7-97E6-D8ACE17F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0756-82E1-4CC0-B125-C0B8ECC4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A1F0-4D72-4E90-A999-EBD31EF19863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317D-C063-4E7D-818A-7C924557B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70AD-468A-4B33-BB31-AD40E1196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87A8-F06C-4B5F-8C79-663F90BDB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46D-8DD6-4618-B198-9F9FA7B1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GUESSTIMATE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D9B28-7F76-4913-A86A-CAB9B5844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Approximately how many onions are consumed in India per day?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5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B99F-24B1-40B2-A710-E4E69E6F57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7000"/>
            <a:ext cx="10515600" cy="315913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FCA79-2AF0-4638-AB9C-F3E4D47154CF}"/>
              </a:ext>
            </a:extLst>
          </p:cNvPr>
          <p:cNvSpPr/>
          <p:nvPr/>
        </p:nvSpPr>
        <p:spPr>
          <a:xfrm>
            <a:off x="4399722" y="965268"/>
            <a:ext cx="3008243" cy="54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261DC-7A08-43F5-9BAF-068DF783EB9D}"/>
              </a:ext>
            </a:extLst>
          </p:cNvPr>
          <p:cNvSpPr/>
          <p:nvPr/>
        </p:nvSpPr>
        <p:spPr>
          <a:xfrm>
            <a:off x="7639875" y="3783809"/>
            <a:ext cx="3008243" cy="54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6E01F-5DA7-4B5A-95C6-6F731B255FF8}"/>
              </a:ext>
            </a:extLst>
          </p:cNvPr>
          <p:cNvSpPr/>
          <p:nvPr/>
        </p:nvSpPr>
        <p:spPr>
          <a:xfrm>
            <a:off x="1669775" y="3853707"/>
            <a:ext cx="3008243" cy="545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 EATING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5ED5CD-CCDF-449B-8275-D3EDFF43354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73897" y="2509682"/>
            <a:ext cx="0" cy="134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032BBD-2E82-4AAF-83A2-09E15A5A9512}"/>
              </a:ext>
            </a:extLst>
          </p:cNvPr>
          <p:cNvCxnSpPr>
            <a:cxnSpLocks/>
          </p:cNvCxnSpPr>
          <p:nvPr/>
        </p:nvCxnSpPr>
        <p:spPr>
          <a:xfrm>
            <a:off x="9143996" y="2543344"/>
            <a:ext cx="0" cy="124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1CA31F-F028-4160-8A12-E41AAF2B13EA}"/>
              </a:ext>
            </a:extLst>
          </p:cNvPr>
          <p:cNvCxnSpPr>
            <a:cxnSpLocks/>
          </p:cNvCxnSpPr>
          <p:nvPr/>
        </p:nvCxnSpPr>
        <p:spPr>
          <a:xfrm>
            <a:off x="3173896" y="2509682"/>
            <a:ext cx="5970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6C4DA0-FF5D-46B4-8120-A38A8B753942}"/>
              </a:ext>
            </a:extLst>
          </p:cNvPr>
          <p:cNvCxnSpPr>
            <a:stCxn id="4" idx="2"/>
          </p:cNvCxnSpPr>
          <p:nvPr/>
        </p:nvCxnSpPr>
        <p:spPr>
          <a:xfrm>
            <a:off x="5903844" y="1510748"/>
            <a:ext cx="33130" cy="99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0B9551B-B556-4005-A053-A03E2361A6D1}"/>
              </a:ext>
            </a:extLst>
          </p:cNvPr>
          <p:cNvSpPr/>
          <p:nvPr/>
        </p:nvSpPr>
        <p:spPr>
          <a:xfrm>
            <a:off x="6718853" y="1281180"/>
            <a:ext cx="2093844" cy="5078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1,380,000,000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4CD115-1294-4E05-BE95-68D890DC95F4}"/>
              </a:ext>
            </a:extLst>
          </p:cNvPr>
          <p:cNvSpPr/>
          <p:nvPr/>
        </p:nvSpPr>
        <p:spPr>
          <a:xfrm>
            <a:off x="838199" y="4241753"/>
            <a:ext cx="1560443" cy="5078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4A64E1-B2E2-410E-B3B1-C379BA3A0088}"/>
              </a:ext>
            </a:extLst>
          </p:cNvPr>
          <p:cNvSpPr/>
          <p:nvPr/>
        </p:nvSpPr>
        <p:spPr>
          <a:xfrm>
            <a:off x="9662489" y="4241752"/>
            <a:ext cx="1719471" cy="5078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0422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B5D6-993C-4735-A8A5-4566F0BE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7" y="477078"/>
            <a:ext cx="10515600" cy="5724939"/>
          </a:xfrm>
        </p:spPr>
        <p:txBody>
          <a:bodyPr/>
          <a:lstStyle/>
          <a:p>
            <a:r>
              <a:rPr lang="en-US" sz="2400" dirty="0"/>
              <a:t>I would prefer to answer this question as the </a:t>
            </a:r>
            <a:r>
              <a:rPr lang="en-US" sz="2400" b="1" i="1" dirty="0"/>
              <a:t>KG of onion consumed in a day</a:t>
            </a:r>
            <a:endParaRPr lang="en-US" sz="2400" dirty="0"/>
          </a:p>
          <a:p>
            <a:r>
              <a:rPr lang="en-US" dirty="0"/>
              <a:t> </a:t>
            </a:r>
            <a:r>
              <a:rPr lang="en-US" sz="2400" dirty="0"/>
              <a:t>Current Indian population= </a:t>
            </a:r>
            <a:r>
              <a:rPr lang="en-US" sz="2400" b="1" dirty="0"/>
              <a:t>138</a:t>
            </a:r>
            <a:r>
              <a:rPr lang="en-US" sz="2400" dirty="0"/>
              <a:t> Crores </a:t>
            </a:r>
            <a:endParaRPr lang="en-US" dirty="0"/>
          </a:p>
          <a:p>
            <a:r>
              <a:rPr lang="en-US" sz="2400" dirty="0"/>
              <a:t>From this figure , we have to eliminate the population which is unable to afford eating onions and which religions not allow to eat onion like brahmans and </a:t>
            </a:r>
            <a:r>
              <a:rPr lang="en-US" sz="2400" dirty="0" err="1"/>
              <a:t>jain</a:t>
            </a:r>
            <a:r>
              <a:rPr lang="en-US" sz="2400" dirty="0"/>
              <a:t> . Let’s take 20% of population which is not eat and not afford onions. </a:t>
            </a:r>
          </a:p>
          <a:p>
            <a:r>
              <a:rPr lang="en-US" sz="2400" dirty="0"/>
              <a:t>So based on above assumption  80% of population will eat onions.</a:t>
            </a:r>
          </a:p>
          <a:p>
            <a:r>
              <a:rPr lang="en-IN" sz="2400" dirty="0"/>
              <a:t>So, now net population = 1,380,000,000 * 80%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= 1,10,40,00,000</a:t>
            </a:r>
          </a:p>
          <a:p>
            <a:pPr marL="0" indent="0">
              <a:buNone/>
            </a:pPr>
            <a:r>
              <a:rPr lang="en-IN" sz="2400" dirty="0"/>
              <a:t>‬</a:t>
            </a:r>
          </a:p>
          <a:p>
            <a:pPr marL="0" indent="0">
              <a:buNone/>
            </a:pPr>
            <a:r>
              <a:rPr lang="en-IN" sz="4400" b="1" dirty="0"/>
              <a:t>. </a:t>
            </a:r>
            <a:r>
              <a:rPr lang="en-IN" dirty="0"/>
              <a:t>Assume that average people in Indian family is 5.</a:t>
            </a:r>
          </a:p>
          <a:p>
            <a:pPr marL="0" indent="0">
              <a:buNone/>
            </a:pPr>
            <a:r>
              <a:rPr lang="en-IN" dirty="0"/>
              <a:t>       Number of family = 1,10,40,00,000 / 5  = 22,08,00,000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9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5B6D-4206-4988-9259-F1E4877A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r>
              <a:rPr lang="en-US" dirty="0"/>
              <a:t>Now, we have to assume the each family consumption of onions is ½ kg par day.  </a:t>
            </a:r>
            <a:r>
              <a:rPr lang="en-IN" dirty="0"/>
              <a:t>22,08,00,000 * 500 = 1,10,40,00,00,000</a:t>
            </a:r>
          </a:p>
          <a:p>
            <a:r>
              <a:rPr lang="en-IN" dirty="0"/>
              <a:t>As 1000grams = 1kg</a:t>
            </a:r>
          </a:p>
          <a:p>
            <a:r>
              <a:rPr lang="en-IN" dirty="0"/>
              <a:t>So, now    1,10,40,00,00,000 / 1000 = 11,04,00,000</a:t>
            </a:r>
          </a:p>
          <a:p>
            <a:r>
              <a:rPr lang="en-US" dirty="0"/>
              <a:t>The solution is </a:t>
            </a:r>
            <a:r>
              <a:rPr lang="en-IN" dirty="0"/>
              <a:t>11,04,00,000 </a:t>
            </a:r>
            <a:r>
              <a:rPr lang="en-US" dirty="0"/>
              <a:t>kgs of onions  is consumed  per day in  India.</a:t>
            </a:r>
            <a:endParaRPr lang="en-IN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36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Office Theme</vt:lpstr>
      <vt:lpstr>GUESSTIMATE</vt:lpstr>
      <vt:lpstr>SOLUTION: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GUESSTIMATE</dc:title>
  <dc:creator>Nidhi</dc:creator>
  <cp:lastModifiedBy>Nidhi</cp:lastModifiedBy>
  <cp:revision>10</cp:revision>
  <dcterms:created xsi:type="dcterms:W3CDTF">2020-04-28T14:36:17Z</dcterms:created>
  <dcterms:modified xsi:type="dcterms:W3CDTF">2020-04-28T17:34:35Z</dcterms:modified>
</cp:coreProperties>
</file>