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9D9F3D-BE06-484C-9DF0-F4E1C4B7BBF2}">
          <p14:sldIdLst>
            <p14:sldId id="256"/>
            <p14:sldId id="2146847054"/>
            <p14:sldId id="262"/>
            <p14:sldId id="263"/>
            <p14:sldId id="265"/>
            <p14:sldId id="2146847057"/>
            <p14:sldId id="2146847060"/>
          </p14:sldIdLst>
        </p14:section>
        <p14:section name="Untitled Section" id="{A7C48872-C7FF-4408-BAAA-A94C5E722F01}">
          <p14:sldIdLst>
            <p14:sldId id="2146847063"/>
            <p14:sldId id="2146847062"/>
            <p14:sldId id="2146847061"/>
            <p14:sldId id="2146847055"/>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Makwana Nidhi Hareshbhai</a:t>
            </a:r>
          </a:p>
          <a:p>
            <a:r>
              <a:rPr lang="en-US" sz="2000" b="1" dirty="0">
                <a:solidFill>
                  <a:schemeClr val="accent1">
                    <a:lumMod val="75000"/>
                  </a:schemeClr>
                </a:solidFill>
                <a:latin typeface="Arial"/>
                <a:cs typeface="Arial"/>
              </a:rPr>
              <a:t>Student Name : Makwana Nidhi Hareshbhai</a:t>
            </a:r>
          </a:p>
          <a:p>
            <a:r>
              <a:rPr lang="en-US" sz="2000" b="1" dirty="0">
                <a:solidFill>
                  <a:schemeClr val="accent1">
                    <a:lumMod val="75000"/>
                  </a:schemeClr>
                </a:solidFill>
                <a:latin typeface="Arial"/>
                <a:cs typeface="Arial"/>
              </a:rPr>
              <a:t>College Name &amp; Department : Gujarat Technological University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https://github.com/Nidhi-Makwana/Stegnography-Project.git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marL="305435" indent="-305435"/>
            <a:r>
              <a:rPr lang="en-US" dirty="0">
                <a:latin typeface="Times New Roman" panose="02020603050405020304" pitchFamily="18" charset="0"/>
                <a:cs typeface="Times New Roman" panose="02020603050405020304" pitchFamily="18" charset="0"/>
              </a:rPr>
              <a:t>The future scope of this steganography tool includes several potential advancements:  </a:t>
            </a:r>
          </a:p>
          <a:p>
            <a:pPr marL="305435" indent="-305435"/>
            <a:endParaRPr lang="en-US" dirty="0">
              <a:latin typeface="Times New Roman" panose="02020603050405020304" pitchFamily="18" charset="0"/>
              <a:cs typeface="Times New Roman" panose="02020603050405020304" pitchFamily="18" charset="0"/>
            </a:endParaRPr>
          </a:p>
          <a:p>
            <a:pPr marL="305435" indent="-305435"/>
            <a:r>
              <a:rPr lang="en-US" dirty="0">
                <a:latin typeface="Times New Roman" panose="02020603050405020304" pitchFamily="18" charset="0"/>
                <a:cs typeface="Times New Roman" panose="02020603050405020304" pitchFamily="18" charset="0"/>
              </a:rPr>
              <a:t>1. AI-Powered Steganography – Implementing machine learning algorithms to optimize data embedding and enhance steganalysis resistance.  </a:t>
            </a:r>
          </a:p>
          <a:p>
            <a:pPr marL="305435" indent="-305435"/>
            <a:r>
              <a:rPr lang="en-US" dirty="0">
                <a:latin typeface="Times New Roman" panose="02020603050405020304" pitchFamily="18" charset="0"/>
                <a:cs typeface="Times New Roman" panose="02020603050405020304" pitchFamily="18" charset="0"/>
              </a:rPr>
              <a:t>2. Video &amp; Audio Steganography – Expanding functionality to hide data within video and audio files for broader application.  </a:t>
            </a:r>
          </a:p>
          <a:p>
            <a:pPr marL="305435" indent="-305435"/>
            <a:r>
              <a:rPr lang="en-US" dirty="0">
                <a:latin typeface="Times New Roman" panose="02020603050405020304" pitchFamily="18" charset="0"/>
                <a:cs typeface="Times New Roman" panose="02020603050405020304" pitchFamily="18" charset="0"/>
              </a:rPr>
              <a:t>3. Cloud-Based Integration – Developing a cloud-based version for secure remote data embedding and extraction.  </a:t>
            </a:r>
          </a:p>
          <a:p>
            <a:pPr marL="305435" indent="-305435"/>
            <a:r>
              <a:rPr lang="en-US" dirty="0">
                <a:latin typeface="Times New Roman" panose="02020603050405020304" pitchFamily="18" charset="0"/>
                <a:cs typeface="Times New Roman" panose="02020603050405020304" pitchFamily="18" charset="0"/>
              </a:rPr>
              <a:t>4. Real-Time Steganography – Enabling real-time secure messaging using steganographic techniques.  </a:t>
            </a:r>
          </a:p>
          <a:p>
            <a:pPr marL="305435" indent="-305435"/>
            <a:r>
              <a:rPr lang="en-US" dirty="0">
                <a:latin typeface="Times New Roman" panose="02020603050405020304" pitchFamily="18" charset="0"/>
                <a:cs typeface="Times New Roman" panose="02020603050405020304" pitchFamily="18" charset="0"/>
              </a:rPr>
              <a:t>5. Blockchain Security – Leveraging blockchain to ensure authenticity and tamper-proof hidden messages.  </a:t>
            </a:r>
          </a:p>
          <a:p>
            <a:pPr marL="305435" indent="-305435"/>
            <a:r>
              <a:rPr lang="en-US" dirty="0">
                <a:latin typeface="Times New Roman" panose="02020603050405020304" pitchFamily="18" charset="0"/>
                <a:cs typeface="Times New Roman" panose="02020603050405020304" pitchFamily="18" charset="0"/>
              </a:rPr>
              <a:t>6.  Mobile App Development – Creating Android and iOS applications for on-the-go secure communication.  </a:t>
            </a:r>
          </a:p>
          <a:p>
            <a:pPr marL="305435" indent="-305435"/>
            <a:r>
              <a:rPr lang="en-US" dirty="0">
                <a:latin typeface="Times New Roman" panose="02020603050405020304" pitchFamily="18" charset="0"/>
                <a:cs typeface="Times New Roman" panose="02020603050405020304" pitchFamily="18" charset="0"/>
              </a:rPr>
              <a:t>7.  Quantum-Safe Encryption – Incorporating quantum-resistant encryption methods for future-proof security.  </a:t>
            </a:r>
          </a:p>
          <a:p>
            <a:pPr marL="305435" indent="-305435"/>
            <a:endParaRPr lang="en-US" dirty="0">
              <a:latin typeface="Times New Roman" panose="02020603050405020304" pitchFamily="18" charset="0"/>
              <a:cs typeface="Times New Roman" panose="02020603050405020304" pitchFamily="18" charset="0"/>
            </a:endParaRPr>
          </a:p>
          <a:p>
            <a:pPr marL="305435" indent="-305435"/>
            <a:r>
              <a:rPr lang="en-US" dirty="0">
                <a:latin typeface="Times New Roman" panose="02020603050405020304" pitchFamily="18" charset="0"/>
                <a:cs typeface="Times New Roman" panose="02020603050405020304" pitchFamily="18" charset="0"/>
              </a:rPr>
              <a:t>These enhancements will increase the tool’s versatility, security, and usability, making it a cutting-edge solution for secure data transmission.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the digital era, secure communication is a growing concern due to the risk of unauthorized access and data breaches. Traditional encryption methods can attract unwanted attention, making them vulnerable to attacks. This project aims to develop a steganography tool that enables users to hide sensitive data within images, ensuring confidentiality without raising suspicion. By embedding information in digital images, the tool provides a covert and efficient means of secure data transmission.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dirty="0">
                <a:latin typeface="Times New Roman" panose="02020603050405020304" pitchFamily="18" charset="0"/>
                <a:cs typeface="Times New Roman" panose="02020603050405020304" pitchFamily="18" charset="0"/>
              </a:rPr>
              <a:t>Programming Language : python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Developed User–Friendly GUI for effective interaction.</a:t>
            </a:r>
          </a:p>
          <a:p>
            <a:r>
              <a:rPr lang="en-IN" sz="1800" b="1" dirty="0">
                <a:solidFill>
                  <a:srgbClr val="0F0F0F"/>
                </a:solidFill>
              </a:rPr>
              <a:t>Hiding information into Image and also decrypt just by entering passcode.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10000"/>
          </a:bodyPr>
          <a:lstStyle/>
          <a:p>
            <a:r>
              <a:rPr lang="en-US" sz="2000" dirty="0">
                <a:latin typeface="Times New Roman" panose="02020603050405020304" pitchFamily="18" charset="0"/>
                <a:cs typeface="Times New Roman" panose="02020603050405020304" pitchFamily="18" charset="0"/>
              </a:rPr>
              <a:t>Steganography is used by a variety of individuals and organizations for different purposes, including: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Cybersecurity Professionals – To securely transmit sensitive information without attracting attention.  </a:t>
            </a:r>
          </a:p>
          <a:p>
            <a:r>
              <a:rPr lang="en-US" sz="2000" dirty="0">
                <a:latin typeface="Times New Roman" panose="02020603050405020304" pitchFamily="18" charset="0"/>
                <a:cs typeface="Times New Roman" panose="02020603050405020304" pitchFamily="18" charset="0"/>
              </a:rPr>
              <a:t>2.  Journalists &amp; Whistleblowers – To share confidential reports or evidence while avoiding censorship or surveillance.  </a:t>
            </a:r>
          </a:p>
          <a:p>
            <a:r>
              <a:rPr lang="en-US" sz="2000" dirty="0">
                <a:latin typeface="Times New Roman" panose="02020603050405020304" pitchFamily="18" charset="0"/>
                <a:cs typeface="Times New Roman" panose="02020603050405020304" pitchFamily="18" charset="0"/>
              </a:rPr>
              <a:t>3.  Law Enforcement &amp; Intelligence Agencies – For covert communication and cyber investigations.  </a:t>
            </a:r>
          </a:p>
          <a:p>
            <a:r>
              <a:rPr lang="en-US" sz="2000" dirty="0">
                <a:latin typeface="Times New Roman" panose="02020603050405020304" pitchFamily="18" charset="0"/>
                <a:cs typeface="Times New Roman" panose="02020603050405020304" pitchFamily="18" charset="0"/>
              </a:rPr>
              <a:t>4. Corporate Organizations – To protect trade secrets and intellectual property from industrial espionage.  </a:t>
            </a:r>
          </a:p>
          <a:p>
            <a:r>
              <a:rPr lang="en-US" sz="2000" dirty="0">
                <a:latin typeface="Times New Roman" panose="02020603050405020304" pitchFamily="18" charset="0"/>
                <a:cs typeface="Times New Roman" panose="02020603050405020304" pitchFamily="18" charset="0"/>
              </a:rPr>
              <a:t>5. Ethical Hackers &amp; Penetration Testers – To test security systems against steganographic threats.  </a:t>
            </a:r>
          </a:p>
          <a:p>
            <a:r>
              <a:rPr lang="en-US" sz="2000" dirty="0">
                <a:latin typeface="Times New Roman" panose="02020603050405020304" pitchFamily="18" charset="0"/>
                <a:cs typeface="Times New Roman" panose="02020603050405020304" pitchFamily="18" charset="0"/>
              </a:rPr>
              <a:t>6. Researchers &amp; Academics – For studying and improving data hiding techniques in digital media.  </a:t>
            </a:r>
          </a:p>
          <a:p>
            <a:r>
              <a:rPr lang="en-US" sz="2000" dirty="0">
                <a:latin typeface="Times New Roman" panose="02020603050405020304" pitchFamily="18" charset="0"/>
                <a:cs typeface="Times New Roman" panose="02020603050405020304" pitchFamily="18" charset="0"/>
              </a:rPr>
              <a:t>7. General Privacy-Conscious Users – Individuals who wish to keep their personal communications private.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While steganography has legitimate uses, it can also be exploited for malicious activities, making awareness and ethical use critical.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89680FD-B7C9-B608-2904-3CA6207F4EDB}"/>
              </a:ext>
            </a:extLst>
          </p:cNvPr>
          <p:cNvPicPr>
            <a:picLocks noGrp="1" noChangeAspect="1"/>
          </p:cNvPicPr>
          <p:nvPr>
            <p:ph idx="1"/>
          </p:nvPr>
        </p:nvPicPr>
        <p:blipFill>
          <a:blip r:embed="rId2"/>
          <a:stretch>
            <a:fillRect/>
          </a:stretch>
        </p:blipFill>
        <p:spPr>
          <a:xfrm>
            <a:off x="6357263" y="1232452"/>
            <a:ext cx="5253545" cy="4235350"/>
          </a:xfrm>
        </p:spPr>
      </p:pic>
      <p:pic>
        <p:nvPicPr>
          <p:cNvPr id="7" name="Picture 6">
            <a:extLst>
              <a:ext uri="{FF2B5EF4-FFF2-40B4-BE49-F238E27FC236}">
                <a16:creationId xmlns:a16="http://schemas.microsoft.com/office/drawing/2014/main" id="{499251D3-A398-BFD2-B5C0-23058143EECD}"/>
              </a:ext>
            </a:extLst>
          </p:cNvPr>
          <p:cNvPicPr>
            <a:picLocks noChangeAspect="1"/>
          </p:cNvPicPr>
          <p:nvPr/>
        </p:nvPicPr>
        <p:blipFill>
          <a:blip r:embed="rId3"/>
          <a:stretch>
            <a:fillRect/>
          </a:stretch>
        </p:blipFill>
        <p:spPr>
          <a:xfrm>
            <a:off x="581192" y="1316969"/>
            <a:ext cx="5472736" cy="42353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5018C-8DC1-EC18-4E20-9B61C0510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F022B-F5FC-4A1C-DF56-51000183F0BA}"/>
              </a:ext>
            </a:extLst>
          </p:cNvPr>
          <p:cNvSpPr>
            <a:spLocks noGrp="1"/>
          </p:cNvSpPr>
          <p:nvPr>
            <p:ph type="title"/>
          </p:nvPr>
        </p:nvSpPr>
        <p:spPr/>
        <p:txBody>
          <a:bodyPr/>
          <a:lstStyle/>
          <a:p>
            <a:r>
              <a:rPr lang="en-IN" dirty="0">
                <a:solidFill>
                  <a:schemeClr val="accent1"/>
                </a:solidFill>
              </a:rPr>
              <a:t>Results</a:t>
            </a:r>
          </a:p>
        </p:txBody>
      </p:sp>
      <p:sp>
        <p:nvSpPr>
          <p:cNvPr id="6" name="Content Placeholder 5">
            <a:extLst>
              <a:ext uri="{FF2B5EF4-FFF2-40B4-BE49-F238E27FC236}">
                <a16:creationId xmlns:a16="http://schemas.microsoft.com/office/drawing/2014/main" id="{19AE899B-22BC-10E5-DE1D-6AE5C326F3C3}"/>
              </a:ext>
            </a:extLst>
          </p:cNvPr>
          <p:cNvSpPr>
            <a:spLocks noGrp="1"/>
          </p:cNvSpPr>
          <p:nvPr>
            <p:ph idx="1"/>
          </p:nvPr>
        </p:nvSpPr>
        <p:spPr/>
        <p:txBody>
          <a:bodyPr/>
          <a:lstStyle/>
          <a:p>
            <a:r>
              <a:rPr lang="en-US" dirty="0"/>
              <a:t>Encrypted Image:</a:t>
            </a:r>
            <a:endParaRPr lang="en-GB" dirty="0"/>
          </a:p>
        </p:txBody>
      </p:sp>
      <p:pic>
        <p:nvPicPr>
          <p:cNvPr id="9" name="Picture 8">
            <a:extLst>
              <a:ext uri="{FF2B5EF4-FFF2-40B4-BE49-F238E27FC236}">
                <a16:creationId xmlns:a16="http://schemas.microsoft.com/office/drawing/2014/main" id="{495FA2F2-D44E-72A8-DB18-2D02225C0F55}"/>
              </a:ext>
            </a:extLst>
          </p:cNvPr>
          <p:cNvPicPr>
            <a:picLocks noChangeAspect="1"/>
          </p:cNvPicPr>
          <p:nvPr/>
        </p:nvPicPr>
        <p:blipFill>
          <a:blip r:embed="rId2"/>
          <a:stretch>
            <a:fillRect/>
          </a:stretch>
        </p:blipFill>
        <p:spPr>
          <a:xfrm>
            <a:off x="3321769" y="2387328"/>
            <a:ext cx="4302920" cy="2502719"/>
          </a:xfrm>
          <a:prstGeom prst="rect">
            <a:avLst/>
          </a:prstGeom>
        </p:spPr>
      </p:pic>
    </p:spTree>
    <p:extLst>
      <p:ext uri="{BB962C8B-B14F-4D97-AF65-F5344CB8AC3E}">
        <p14:creationId xmlns:p14="http://schemas.microsoft.com/office/powerpoint/2010/main" val="387363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steganography tool effectively addresses the challenge of secure data transmission by embedding sensitive information within digital images, ensuring confidentiality without drawing attention. By incorporating advanced encoding techniques, encryption, and error detection, the tool enhances security and usability. Its resistance to steganalysis and user-friendly interface make it accessible for both technical and non-technical users. Ultimately, this project provides a reliable and covert solution for secure communication in an increasingly digital world.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565</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cp:lastModifiedBy>
  <cp:revision>26</cp:revision>
  <dcterms:created xsi:type="dcterms:W3CDTF">2021-05-26T16:50:10Z</dcterms:created>
  <dcterms:modified xsi:type="dcterms:W3CDTF">2025-02-21T14:28:23Z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