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3" r:id="rId3"/>
    <p:sldId id="265" r:id="rId4"/>
    <p:sldId id="260" r:id="rId5"/>
    <p:sldId id="261" r:id="rId6"/>
    <p:sldId id="266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>
        <p:scale>
          <a:sx n="47" d="100"/>
          <a:sy n="47" d="100"/>
        </p:scale>
        <p:origin x="1840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2E371E58-BC79-76D5-1C82-E8DA3C033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>
            <a:extLst>
              <a:ext uri="{FF2B5EF4-FFF2-40B4-BE49-F238E27FC236}">
                <a16:creationId xmlns:a16="http://schemas.microsoft.com/office/drawing/2014/main" id="{C2287DD3-4B6C-9C00-FCAB-9DE8184456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>
            <a:extLst>
              <a:ext uri="{FF2B5EF4-FFF2-40B4-BE49-F238E27FC236}">
                <a16:creationId xmlns:a16="http://schemas.microsoft.com/office/drawing/2014/main" id="{D88338A4-1993-9DAB-83D9-F8738CCDB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  <p:extLst>
      <p:ext uri="{BB962C8B-B14F-4D97-AF65-F5344CB8AC3E}">
        <p14:creationId xmlns:p14="http://schemas.microsoft.com/office/powerpoint/2010/main" val="1444899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>
          <a:extLst>
            <a:ext uri="{FF2B5EF4-FFF2-40B4-BE49-F238E27FC236}">
              <a16:creationId xmlns:a16="http://schemas.microsoft.com/office/drawing/2014/main" id="{66DDC0DA-CBCF-D649-AF7C-D36E5E659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>
            <a:extLst>
              <a:ext uri="{FF2B5EF4-FFF2-40B4-BE49-F238E27FC236}">
                <a16:creationId xmlns:a16="http://schemas.microsoft.com/office/drawing/2014/main" id="{20FEA4BB-577B-AB3D-F1CE-7D2E91C127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>
            <a:extLst>
              <a:ext uri="{FF2B5EF4-FFF2-40B4-BE49-F238E27FC236}">
                <a16:creationId xmlns:a16="http://schemas.microsoft.com/office/drawing/2014/main" id="{52416926-625F-6DBF-79B7-31A87671EE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665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>
          <a:extLst>
            <a:ext uri="{FF2B5EF4-FFF2-40B4-BE49-F238E27FC236}">
              <a16:creationId xmlns:a16="http://schemas.microsoft.com/office/drawing/2014/main" id="{303C7AB0-FB60-557F-F6CA-AF2A60725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>
            <a:extLst>
              <a:ext uri="{FF2B5EF4-FFF2-40B4-BE49-F238E27FC236}">
                <a16:creationId xmlns:a16="http://schemas.microsoft.com/office/drawing/2014/main" id="{2E928A48-BE6B-FBBB-7191-C9B0428E6B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>
            <a:extLst>
              <a:ext uri="{FF2B5EF4-FFF2-40B4-BE49-F238E27FC236}">
                <a16:creationId xmlns:a16="http://schemas.microsoft.com/office/drawing/2014/main" id="{D68F53F2-D0BA-68E9-5A63-C5691CC53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0237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Leveraging Agentic AI for Scalable, Fair, and Effective Debt Management at Geldium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342543E2-F7F2-20D8-E4D8-38000099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D396C140-8DB6-5633-7462-35BBF7B7D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E66FBAF-E53D-E391-BF9A-B46E14F40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7900" y="1306941"/>
            <a:ext cx="8368200" cy="3683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Inputs</a:t>
            </a:r>
            <a:r>
              <a:rPr lang="en-GB" sz="1400" dirty="0"/>
              <a:t>: </a:t>
            </a:r>
            <a:r>
              <a:rPr lang="en-US" sz="1400" dirty="0"/>
              <a:t>The system takes in live customer financial data, including credit scores, payment history, debt-to-income ratios, and other relevant metrics.</a:t>
            </a:r>
          </a:p>
          <a:p>
            <a:pPr marL="114300" indent="0">
              <a:buNone/>
            </a:pP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Decision Logic</a:t>
            </a:r>
            <a:r>
              <a:rPr lang="en-GB" sz="1400" dirty="0"/>
              <a:t>: </a:t>
            </a:r>
            <a:r>
              <a:rPr lang="en-US" sz="1400" dirty="0"/>
              <a:t>Using a predictive model, the system analyzes the input data to calculate a delinquency risk score for each customer. It uses a predefined set of rules to categorize customers into risk tiers (e.g., Low, Medium, High).</a:t>
            </a:r>
          </a:p>
          <a:p>
            <a:pPr marL="114300" indent="0">
              <a:buNone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Actions</a:t>
            </a:r>
            <a:r>
              <a:rPr lang="en-GB" sz="1400" dirty="0"/>
              <a:t>: </a:t>
            </a:r>
            <a:r>
              <a:rPr lang="en-US" sz="1400" dirty="0"/>
              <a:t>Based on the risk tier, the system triggers a specific, automated action. For a high-risk customer, this could be an early-warning email or a personalized text message. For a low-risk customer, it might be no action at all.</a:t>
            </a:r>
          </a:p>
          <a:p>
            <a:pPr marL="114300" indent="0">
              <a:buNone/>
            </a:pP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Learning</a:t>
            </a:r>
            <a:r>
              <a:rPr lang="en-GB" sz="1400" dirty="0"/>
              <a:t>: </a:t>
            </a:r>
            <a:r>
              <a:rPr lang="en-US" sz="1400" dirty="0"/>
              <a:t>The system records the outcome of its actions and customer responses. This feedback is used to retrain the predictive model and fine-tune the decision rules, making the system smarter over time.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519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>
          <a:extLst>
            <a:ext uri="{FF2B5EF4-FFF2-40B4-BE49-F238E27FC236}">
              <a16:creationId xmlns:a16="http://schemas.microsoft.com/office/drawing/2014/main" id="{394321CF-7451-13FD-282F-7CF0B1C59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>
            <a:extLst>
              <a:ext uri="{FF2B5EF4-FFF2-40B4-BE49-F238E27FC236}">
                <a16:creationId xmlns:a16="http://schemas.microsoft.com/office/drawing/2014/main" id="{39FFD3F5-9EAC-62D7-2193-F06D7E309E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Agentic AI</a:t>
            </a:r>
            <a:endParaRPr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3A869B-548B-56F5-7490-3BC98041D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908065"/>
              </p:ext>
            </p:extLst>
          </p:nvPr>
        </p:nvGraphicFramePr>
        <p:xfrm>
          <a:off x="387350" y="1456716"/>
          <a:ext cx="8369300" cy="3428431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184650">
                  <a:extLst>
                    <a:ext uri="{9D8B030D-6E8A-4147-A177-3AD203B41FA5}">
                      <a16:colId xmlns:a16="http://schemas.microsoft.com/office/drawing/2014/main" val="3796765342"/>
                    </a:ext>
                  </a:extLst>
                </a:gridCol>
                <a:gridCol w="4184650">
                  <a:extLst>
                    <a:ext uri="{9D8B030D-6E8A-4147-A177-3AD203B41FA5}">
                      <a16:colId xmlns:a16="http://schemas.microsoft.com/office/drawing/2014/main" val="27882959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solidFill>
                            <a:schemeClr val="bg1"/>
                          </a:solidFill>
                          <a:effectLst/>
                        </a:rPr>
                        <a:t>Autonomous Activities (AI-Driven)</a:t>
                      </a:r>
                      <a:endParaRPr lang="en-IN" sz="12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solidFill>
                            <a:schemeClr val="bg1"/>
                          </a:solidFill>
                          <a:effectLst/>
                        </a:rPr>
                        <a:t>Human Oversight (Human-in-the-Loop)</a:t>
                      </a:r>
                      <a:endParaRPr lang="en-IN" sz="12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24012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</a:rPr>
                        <a:t>Data Ingestion: Automatically pulls and processes customer data from multiple sources.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</a:rPr>
                        <a:t>Strategy Definition: A manager defines the rules for risk tiers and the type of automated actions to be taken.</a:t>
                      </a:r>
                      <a:endParaRPr lang="en-IN" sz="12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68886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</a:rPr>
                        <a:t>Risk Scoring: The predictive model autonomously calculates a delinquency probability for every customer.</a:t>
                      </a:r>
                      <a:endParaRPr lang="en-IN" sz="12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</a:rPr>
                        <a:t>High-Risk Intervention: An agent reviews all customers flagged as "High-Risk" before a final collections call is made.</a:t>
                      </a:r>
                      <a:endParaRPr lang="en-IN" sz="12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928249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</a:rPr>
                        <a:t>Automated Communication: The system sends out pre-approved emails or text messages based on a customer's risk score.</a:t>
                      </a:r>
                      <a:endParaRPr lang="en-IN" sz="12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</a:rPr>
                        <a:t>Complex Case Management: A person handles complex or sensitive cases that fall outside the system's predefined rules.</a:t>
                      </a:r>
                      <a:endParaRPr lang="en-IN" sz="12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41126244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>
                          <a:solidFill>
                            <a:schemeClr val="tx1"/>
                          </a:solidFill>
                          <a:effectLst/>
                        </a:rPr>
                        <a:t>Model Retraining: The system autonomously updates its predictive model using new data and feedback to improve its accuracy.</a:t>
                      </a:r>
                      <a:endParaRPr lang="en-IN" sz="12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b="1" kern="100" dirty="0">
                          <a:solidFill>
                            <a:schemeClr val="tx1"/>
                          </a:solidFill>
                          <a:effectLst/>
                        </a:rPr>
                        <a:t>Fairness and Bias Audits: An analytics team regularly audits the system's decisions to ensure it is not acting with unfair bias.</a:t>
                      </a:r>
                      <a:endParaRPr lang="en-IN" sz="12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263968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8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 Guardrails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346132"/>
            <a:ext cx="8368200" cy="33393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1400" b="1" dirty="0"/>
              <a:t>Fairness Audits:</a:t>
            </a:r>
            <a:r>
              <a:rPr lang="en-IN" sz="1400" dirty="0"/>
              <a:t> Regularly </a:t>
            </a:r>
            <a:r>
              <a:rPr lang="en-IN" sz="1400" dirty="0" err="1"/>
              <a:t>analyze</a:t>
            </a:r>
            <a:r>
              <a:rPr lang="en-IN" sz="1400" dirty="0"/>
              <a:t> the model's performance across different customer segments (e.g., location, age) to prevent bias and ensure equitable outcomes.</a:t>
            </a:r>
          </a:p>
          <a:p>
            <a:pPr marL="114300" lvl="0" indent="0">
              <a:buNone/>
            </a:pPr>
            <a:endParaRPr lang="en-IN" sz="1400" dirty="0"/>
          </a:p>
          <a:p>
            <a:pPr lvl="0"/>
            <a:r>
              <a:rPr lang="en-IN" sz="1400" b="1" dirty="0"/>
              <a:t>Explainability:</a:t>
            </a:r>
            <a:r>
              <a:rPr lang="en-IN" sz="1400" dirty="0"/>
              <a:t> Use an interpretable predictive model, like logistic regression, to provide clear reasons for why a customer was flagged as high-risk. This helps build trust and aids in compliance.</a:t>
            </a:r>
          </a:p>
          <a:p>
            <a:pPr marL="114300" lvl="0" indent="0">
              <a:buNone/>
            </a:pPr>
            <a:endParaRPr lang="en-IN" sz="1400" dirty="0"/>
          </a:p>
          <a:p>
            <a:pPr lvl="0"/>
            <a:r>
              <a:rPr lang="en-IN" sz="1400" b="1" dirty="0"/>
              <a:t>Human Oversight:</a:t>
            </a:r>
            <a:r>
              <a:rPr lang="en-IN" sz="1400" dirty="0"/>
              <a:t> Maintain a "human-in-the-loop" process where human agents review and approve all high-stakes decisions before they are finalized.</a:t>
            </a:r>
          </a:p>
          <a:p>
            <a:pPr marL="114300" lvl="0" indent="0">
              <a:buNone/>
            </a:pPr>
            <a:endParaRPr lang="en-IN" sz="1400" dirty="0"/>
          </a:p>
          <a:p>
            <a:pPr lvl="0"/>
            <a:r>
              <a:rPr lang="en-IN" sz="1400" b="1" dirty="0"/>
              <a:t>Compliance Checks:</a:t>
            </a:r>
            <a:r>
              <a:rPr lang="en-IN" sz="1400" dirty="0"/>
              <a:t> Integrate rules to ensure all automated communications and actions adhere to consumer protection laws and regulations.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endParaRPr lang="en-GB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600" b="1" dirty="0"/>
              <a:t>Key Performance Indicators (KPIs):</a:t>
            </a:r>
          </a:p>
          <a:p>
            <a:pPr marL="114300" indent="0">
              <a:buNone/>
            </a:pPr>
            <a:endParaRPr lang="en-IN" sz="1600" dirty="0"/>
          </a:p>
          <a:p>
            <a:pPr lvl="0"/>
            <a:r>
              <a:rPr lang="en-IN" sz="1400" b="1" dirty="0"/>
              <a:t>Reduced Delinquency Rate:</a:t>
            </a:r>
            <a:r>
              <a:rPr lang="en-IN" sz="1400" dirty="0"/>
              <a:t> A more accurate and proactive system will help customers avoid delinquency, leading to a lower overall delinquency rate.</a:t>
            </a:r>
          </a:p>
          <a:p>
            <a:pPr marL="114300" lvl="0" indent="0">
              <a:buNone/>
            </a:pPr>
            <a:endParaRPr lang="en-IN" sz="1400" dirty="0"/>
          </a:p>
          <a:p>
            <a:pPr lvl="0"/>
            <a:r>
              <a:rPr lang="en-IN" sz="1400" b="1" dirty="0"/>
              <a:t>Increased Collection Efficiency:</a:t>
            </a:r>
            <a:r>
              <a:rPr lang="en-IN" sz="1400" dirty="0"/>
              <a:t> The system will allow the collections team to prioritize their efforts, focusing on the highest-risk customers and automating communication for others, reducing operational costs.</a:t>
            </a:r>
          </a:p>
          <a:p>
            <a:pPr marL="114300" lvl="0" indent="0">
              <a:buNone/>
            </a:pPr>
            <a:endParaRPr lang="en-IN" sz="1400" dirty="0"/>
          </a:p>
          <a:p>
            <a:pPr lvl="0"/>
            <a:r>
              <a:rPr lang="en-IN" sz="1400" b="1" dirty="0"/>
              <a:t>Lower Charge-Offs:</a:t>
            </a:r>
            <a:r>
              <a:rPr lang="en-IN" sz="1400" dirty="0"/>
              <a:t> By intervening earlier and more effectively, the system will prevent more accounts from becoming unrecoverable, leading to lower financial losses.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>
          <a:extLst>
            <a:ext uri="{FF2B5EF4-FFF2-40B4-BE49-F238E27FC236}">
              <a16:creationId xmlns:a16="http://schemas.microsoft.com/office/drawing/2014/main" id="{28B545AF-6AE6-BC82-C5A1-234DF889A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>
            <a:extLst>
              <a:ext uri="{FF2B5EF4-FFF2-40B4-BE49-F238E27FC236}">
                <a16:creationId xmlns:a16="http://schemas.microsoft.com/office/drawing/2014/main" id="{42E172BA-CA52-113E-1406-13AD6F528C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Business Impact</a:t>
            </a:r>
            <a:endParaRPr/>
          </a:p>
        </p:txBody>
      </p:sp>
      <p:sp>
        <p:nvSpPr>
          <p:cNvPr id="95" name="Google Shape;95;p18">
            <a:extLst>
              <a:ext uri="{FF2B5EF4-FFF2-40B4-BE49-F238E27FC236}">
                <a16:creationId xmlns:a16="http://schemas.microsoft.com/office/drawing/2014/main" id="{3E32E39A-F96E-E1D1-FEFA-08252C87AB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IN" sz="1600" b="1" dirty="0"/>
              <a:t>Qualitative Outcomes (Customer Experience):</a:t>
            </a:r>
          </a:p>
          <a:p>
            <a:pPr marL="114300" indent="0">
              <a:buNone/>
            </a:pPr>
            <a:endParaRPr lang="en-IN" sz="1600" dirty="0"/>
          </a:p>
          <a:p>
            <a:pPr lvl="0"/>
            <a:r>
              <a:rPr lang="en-IN" sz="1400" b="1" dirty="0"/>
              <a:t>Improved Customer Experience:</a:t>
            </a:r>
            <a:r>
              <a:rPr lang="en-IN" sz="1400" dirty="0"/>
              <a:t> The system can provide timely, personalized support to customers, helping them manage their finances before problems escalate.</a:t>
            </a:r>
          </a:p>
          <a:p>
            <a:pPr marL="114300" lvl="0" indent="0">
              <a:buNone/>
            </a:pPr>
            <a:endParaRPr lang="en-IN" sz="1400" dirty="0"/>
          </a:p>
          <a:p>
            <a:pPr lvl="0"/>
            <a:r>
              <a:rPr lang="en-IN" sz="1400" b="1" dirty="0"/>
              <a:t>Increased Fairness:</a:t>
            </a:r>
            <a:r>
              <a:rPr lang="en-IN" sz="1400" dirty="0"/>
              <a:t> By actively monitoring for bias, the system ensures all customers are treated fairly and receive the same level of support, regardless of their background.</a:t>
            </a:r>
          </a:p>
          <a:p>
            <a:pPr marL="114300" lvl="0" indent="0">
              <a:buNone/>
            </a:pPr>
            <a:endParaRPr lang="en-IN" sz="1400" dirty="0"/>
          </a:p>
          <a:p>
            <a:pPr lvl="0"/>
            <a:r>
              <a:rPr lang="en-IN" sz="1400" b="1" dirty="0"/>
              <a:t>Scalability:</a:t>
            </a:r>
            <a:r>
              <a:rPr lang="en-IN" sz="1400" dirty="0"/>
              <a:t> The system can manage a growing customer base without a proportional increase in collections staff, allowing </a:t>
            </a:r>
            <a:r>
              <a:rPr lang="en-IN" sz="1400" dirty="0" err="1"/>
              <a:t>Geldium</a:t>
            </a:r>
            <a:r>
              <a:rPr lang="en-IN" sz="1400" dirty="0"/>
              <a:t> to scale its operations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12616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802" y="2228700"/>
            <a:ext cx="5048396" cy="686100"/>
          </a:xfrm>
        </p:spPr>
        <p:txBody>
          <a:bodyPr/>
          <a:lstStyle/>
          <a:p>
            <a:pPr algn="ctr"/>
            <a:r>
              <a:rPr lang="en-US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892</Words>
  <Application>Microsoft Office PowerPoint</Application>
  <PresentationFormat>On-screen Show (16:9)</PresentationFormat>
  <Paragraphs>63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Slab</vt:lpstr>
      <vt:lpstr>Arial</vt:lpstr>
      <vt:lpstr>Roboto</vt:lpstr>
      <vt:lpstr>Calibri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Expected Business Impact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Nidhi Sawant</cp:lastModifiedBy>
  <cp:revision>5</cp:revision>
  <dcterms:modified xsi:type="dcterms:W3CDTF">2025-08-03T16:02:42Z</dcterms:modified>
</cp:coreProperties>
</file>