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Bodoni Moda"/>
      <p:regular r:id="rId26"/>
      <p:bold r:id="rId27"/>
      <p:italic r:id="rId28"/>
      <p:boldItalic r:id="rId29"/>
    </p:embeddedFont>
    <p:embeddedFont>
      <p:font typeface="Inter"/>
      <p:regular r:id="rId30"/>
      <p:bold r:id="rId31"/>
    </p:embeddedFont>
    <p:embeddedFont>
      <p:font typeface="Average"/>
      <p:regular r:id="rId32"/>
    </p:embeddedFont>
    <p:embeddedFont>
      <p:font typeface="Oswald"/>
      <p:regular r:id="rId33"/>
      <p:bold r:id="rId34"/>
    </p:embeddedFont>
    <p:embeddedFont>
      <p:font typeface="Inter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doniModa-regular.fntdata"/><Relationship Id="rId25" Type="http://schemas.openxmlformats.org/officeDocument/2006/relationships/slide" Target="slides/slide20.xml"/><Relationship Id="rId28" Type="http://schemas.openxmlformats.org/officeDocument/2006/relationships/font" Target="fonts/BodoniModa-italic.fntdata"/><Relationship Id="rId27" Type="http://schemas.openxmlformats.org/officeDocument/2006/relationships/font" Target="fonts/BodoniMod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doniMod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35" Type="http://schemas.openxmlformats.org/officeDocument/2006/relationships/font" Target="fonts/InterMedium-regular.fntdata"/><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Inter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f2152c546_8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6f2152c546_8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f2152c54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f2152c54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f2152c546_4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f2152c546_4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2152c546_6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6f2152c546_6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f2152c546_6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6f2152c546_6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f2152c546_6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6f2152c546_6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f2152c546_6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6f2152c546_6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f2152c546_4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f2152c546_4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f2152c546_4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f2152c546_4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f2152c546_4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f2152c546_4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f2152c546_4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f2152c546_4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SLIDES_API792557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SLIDES_API792557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f2152c546_4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f2152c546_4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f2152c546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f2152c546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9235619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9235619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2152c546_4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f2152c546_4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f2152c546_6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6f2152c546_6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f2152c546_4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f2152c546_4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2152c546_6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6f2152c546_6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f2152c546_6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6f2152c546_6_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55" name="Shape 55"/>
        <p:cNvGrpSpPr/>
        <p:nvPr/>
      </p:nvGrpSpPr>
      <p:grpSpPr>
        <a:xfrm>
          <a:off x="0" y="0"/>
          <a:ext cx="0" cy="0"/>
          <a:chOff x="0" y="0"/>
          <a:chExt cx="0" cy="0"/>
        </a:xfrm>
      </p:grpSpPr>
      <p:sp>
        <p:nvSpPr>
          <p:cNvPr id="56" name="Google Shape;56;p13"/>
          <p:cNvSpPr/>
          <p:nvPr/>
        </p:nvSpPr>
        <p:spPr>
          <a:xfrm>
            <a:off x="0" y="0"/>
            <a:ext cx="9144000" cy="381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322875" y="4477175"/>
            <a:ext cx="2418600" cy="918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079500" y="4477175"/>
            <a:ext cx="2418600" cy="918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45900" y="4477175"/>
            <a:ext cx="2418600" cy="91800"/>
          </a:xfrm>
          <a:prstGeom prst="rect">
            <a:avLst/>
          </a:prstGeom>
          <a:solidFill>
            <a:srgbClr val="2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61" name="Google Shape;61;p13"/>
          <p:cNvSpPr txBox="1"/>
          <p:nvPr>
            <p:ph idx="12" type="sldNum"/>
          </p:nvPr>
        </p:nvSpPr>
        <p:spPr>
          <a:xfrm>
            <a:off x="80290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62" name="Google Shape;62;p13"/>
          <p:cNvGrpSpPr/>
          <p:nvPr/>
        </p:nvGrpSpPr>
        <p:grpSpPr>
          <a:xfrm>
            <a:off x="565200" y="1608200"/>
            <a:ext cx="2577600" cy="2866600"/>
            <a:chOff x="565200" y="1608200"/>
            <a:chExt cx="2577600" cy="2866600"/>
          </a:xfrm>
        </p:grpSpPr>
        <p:sp>
          <p:nvSpPr>
            <p:cNvPr id="63" name="Google Shape;63;p13"/>
            <p:cNvSpPr/>
            <p:nvPr/>
          </p:nvSpPr>
          <p:spPr>
            <a:xfrm>
              <a:off x="565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64" name="Google Shape;64;p13"/>
            <p:cNvSpPr/>
            <p:nvPr/>
          </p:nvSpPr>
          <p:spPr>
            <a:xfrm>
              <a:off x="15616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65" name="Google Shape;65;p13"/>
          <p:cNvGrpSpPr/>
          <p:nvPr/>
        </p:nvGrpSpPr>
        <p:grpSpPr>
          <a:xfrm>
            <a:off x="3283200" y="1608200"/>
            <a:ext cx="2577600" cy="2866600"/>
            <a:chOff x="3283200" y="1608200"/>
            <a:chExt cx="2577600" cy="2866600"/>
          </a:xfrm>
        </p:grpSpPr>
        <p:sp>
          <p:nvSpPr>
            <p:cNvPr id="66" name="Google Shape;66;p13"/>
            <p:cNvSpPr/>
            <p:nvPr/>
          </p:nvSpPr>
          <p:spPr>
            <a:xfrm>
              <a:off x="3283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67" name="Google Shape;67;p13"/>
            <p:cNvSpPr/>
            <p:nvPr/>
          </p:nvSpPr>
          <p:spPr>
            <a:xfrm>
              <a:off x="4316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grpSp>
        <p:nvGrpSpPr>
          <p:cNvPr id="68" name="Google Shape;68;p13"/>
          <p:cNvGrpSpPr/>
          <p:nvPr/>
        </p:nvGrpSpPr>
        <p:grpSpPr>
          <a:xfrm>
            <a:off x="6001200" y="1608200"/>
            <a:ext cx="2577600" cy="2866600"/>
            <a:chOff x="6001200" y="1608200"/>
            <a:chExt cx="2577600" cy="2866600"/>
          </a:xfrm>
        </p:grpSpPr>
        <p:sp>
          <p:nvSpPr>
            <p:cNvPr id="69" name="Google Shape;69;p13"/>
            <p:cNvSpPr/>
            <p:nvPr/>
          </p:nvSpPr>
          <p:spPr>
            <a:xfrm>
              <a:off x="6001200" y="1839600"/>
              <a:ext cx="2577600" cy="2635200"/>
            </a:xfrm>
            <a:prstGeom prst="rect">
              <a:avLst/>
            </a:prstGeom>
            <a:solidFill>
              <a:srgbClr val="FFFFFF"/>
            </a:solidFill>
            <a:ln>
              <a:noFill/>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70" name="Google Shape;70;p13"/>
            <p:cNvSpPr/>
            <p:nvPr/>
          </p:nvSpPr>
          <p:spPr>
            <a:xfrm>
              <a:off x="7034700" y="1608200"/>
              <a:ext cx="510600" cy="510600"/>
            </a:xfrm>
            <a:prstGeom prst="ellipse">
              <a:avLst/>
            </a:prstGeom>
            <a:solidFill>
              <a:srgbClr val="3EAB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grpSp>
      <p:sp>
        <p:nvSpPr>
          <p:cNvPr id="71" name="Google Shape;71;p13"/>
          <p:cNvSpPr txBox="1"/>
          <p:nvPr/>
        </p:nvSpPr>
        <p:spPr>
          <a:xfrm>
            <a:off x="1559475" y="160820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Inter"/>
                <a:ea typeface="Inter"/>
                <a:cs typeface="Inter"/>
                <a:sym typeface="Inter"/>
              </a:rPr>
              <a:t>1</a:t>
            </a:r>
            <a:endParaRPr b="1">
              <a:solidFill>
                <a:schemeClr val="lt1"/>
              </a:solidFill>
              <a:latin typeface="Inter"/>
              <a:ea typeface="Inter"/>
              <a:cs typeface="Inter"/>
              <a:sym typeface="Inter"/>
            </a:endParaRPr>
          </a:p>
        </p:txBody>
      </p:sp>
      <p:sp>
        <p:nvSpPr>
          <p:cNvPr id="72" name="Google Shape;72;p13"/>
          <p:cNvSpPr txBox="1"/>
          <p:nvPr/>
        </p:nvSpPr>
        <p:spPr>
          <a:xfrm>
            <a:off x="4329575"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Inter"/>
                <a:ea typeface="Inter"/>
                <a:cs typeface="Inter"/>
                <a:sym typeface="Inter"/>
              </a:rPr>
              <a:t>2</a:t>
            </a:r>
            <a:endParaRPr b="1">
              <a:solidFill>
                <a:schemeClr val="lt1"/>
              </a:solidFill>
              <a:latin typeface="Inter"/>
              <a:ea typeface="Inter"/>
              <a:cs typeface="Inter"/>
              <a:sym typeface="Inter"/>
            </a:endParaRPr>
          </a:p>
        </p:txBody>
      </p:sp>
      <p:sp>
        <p:nvSpPr>
          <p:cNvPr id="73" name="Google Shape;73;p13"/>
          <p:cNvSpPr txBox="1"/>
          <p:nvPr/>
        </p:nvSpPr>
        <p:spPr>
          <a:xfrm>
            <a:off x="7038125"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Inter"/>
                <a:ea typeface="Inter"/>
                <a:cs typeface="Inter"/>
                <a:sym typeface="Inter"/>
              </a:rPr>
              <a:t>3</a:t>
            </a:r>
            <a:endParaRPr b="1">
              <a:solidFill>
                <a:schemeClr val="lt1"/>
              </a:solidFill>
              <a:latin typeface="Inter"/>
              <a:ea typeface="Inter"/>
              <a:cs typeface="Inter"/>
              <a:sym typeface="Inter"/>
            </a:endParaRPr>
          </a:p>
        </p:txBody>
      </p:sp>
      <p:sp>
        <p:nvSpPr>
          <p:cNvPr id="74" name="Google Shape;74;p13"/>
          <p:cNvSpPr txBox="1"/>
          <p:nvPr>
            <p:ph idx="1" type="body"/>
          </p:nvPr>
        </p:nvSpPr>
        <p:spPr>
          <a:xfrm>
            <a:off x="72675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75" name="Google Shape;75;p13"/>
          <p:cNvSpPr txBox="1"/>
          <p:nvPr>
            <p:ph idx="2" type="body"/>
          </p:nvPr>
        </p:nvSpPr>
        <p:spPr>
          <a:xfrm>
            <a:off x="344130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
        <p:nvSpPr>
          <p:cNvPr id="76" name="Google Shape;76;p13"/>
          <p:cNvSpPr txBox="1"/>
          <p:nvPr>
            <p:ph idx="3" type="body"/>
          </p:nvPr>
        </p:nvSpPr>
        <p:spPr>
          <a:xfrm>
            <a:off x="6155850" y="2105225"/>
            <a:ext cx="2261400" cy="21882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0"/>
              </a:spcBef>
              <a:spcAft>
                <a:spcPts val="0"/>
              </a:spcAft>
              <a:buSzPts val="1000"/>
              <a:buChar char="■"/>
              <a:defRPr sz="1000"/>
            </a:lvl3pPr>
            <a:lvl4pPr indent="-292100" lvl="3" marL="1828800" rtl="0">
              <a:spcBef>
                <a:spcPts val="0"/>
              </a:spcBef>
              <a:spcAft>
                <a:spcPts val="0"/>
              </a:spcAft>
              <a:buSzPts val="1000"/>
              <a:buChar char="●"/>
              <a:defRPr sz="1000"/>
            </a:lvl4pPr>
            <a:lvl5pPr indent="-292100" lvl="4" marL="2286000" rtl="0">
              <a:spcBef>
                <a:spcPts val="0"/>
              </a:spcBef>
              <a:spcAft>
                <a:spcPts val="0"/>
              </a:spcAft>
              <a:buSzPts val="1000"/>
              <a:buChar char="○"/>
              <a:defRPr sz="1000"/>
            </a:lvl5pPr>
            <a:lvl6pPr indent="-292100" lvl="5" marL="2743200" rtl="0">
              <a:spcBef>
                <a:spcPts val="0"/>
              </a:spcBef>
              <a:spcAft>
                <a:spcPts val="0"/>
              </a:spcAft>
              <a:buSzPts val="1000"/>
              <a:buChar char="■"/>
              <a:defRPr sz="1000"/>
            </a:lvl6pPr>
            <a:lvl7pPr indent="-292100" lvl="6" marL="3200400" rtl="0">
              <a:spcBef>
                <a:spcPts val="0"/>
              </a:spcBef>
              <a:spcAft>
                <a:spcPts val="0"/>
              </a:spcAft>
              <a:buSzPts val="1000"/>
              <a:buChar char="●"/>
              <a:defRPr sz="1000"/>
            </a:lvl7pPr>
            <a:lvl8pPr indent="-292100" lvl="7" marL="3657600" rtl="0">
              <a:spcBef>
                <a:spcPts val="0"/>
              </a:spcBef>
              <a:spcAft>
                <a:spcPts val="0"/>
              </a:spcAft>
              <a:buSzPts val="1000"/>
              <a:buChar char="○"/>
              <a:defRPr sz="1000"/>
            </a:lvl8pPr>
            <a:lvl9pPr indent="-292100" lvl="8" marL="4114800" rtl="0">
              <a:spcBef>
                <a:spcPts val="0"/>
              </a:spcBef>
              <a:spcAft>
                <a:spcPts val="0"/>
              </a:spcAft>
              <a:buSzPts val="1000"/>
              <a:buChar char="■"/>
              <a:defRPr sz="1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dbit.co.in/"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4"/>
          <p:cNvSpPr txBox="1"/>
          <p:nvPr/>
        </p:nvSpPr>
        <p:spPr>
          <a:xfrm>
            <a:off x="2074729" y="69362"/>
            <a:ext cx="4994400" cy="1362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GB" sz="1400" u="none" cap="none" strike="noStrike">
                <a:solidFill>
                  <a:schemeClr val="dk1"/>
                </a:solidFill>
                <a:latin typeface="Times New Roman"/>
                <a:ea typeface="Times New Roman"/>
                <a:cs typeface="Times New Roman"/>
                <a:sym typeface="Times New Roman"/>
              </a:rPr>
              <a:t>Wayanamac Education Trust ®</a:t>
            </a:r>
            <a:endParaRPr b="0" i="0" sz="1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GB" sz="1400" u="none" cap="none" strike="noStrike">
                <a:solidFill>
                  <a:schemeClr val="dk1"/>
                </a:solidFill>
                <a:latin typeface="Times New Roman"/>
                <a:ea typeface="Times New Roman"/>
                <a:cs typeface="Times New Roman"/>
                <a:sym typeface="Times New Roman"/>
              </a:rPr>
              <a:t>DON BOSCO INSTITUTE OF TECHNOLOGY</a:t>
            </a:r>
            <a:endParaRPr b="0" i="0" sz="1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GB" sz="1400" u="none" cap="none" strike="noStrike">
                <a:solidFill>
                  <a:schemeClr val="dk1"/>
                </a:solidFill>
                <a:latin typeface="Times New Roman"/>
                <a:ea typeface="Times New Roman"/>
                <a:cs typeface="Times New Roman"/>
                <a:sym typeface="Times New Roman"/>
              </a:rPr>
              <a:t>Kumbalagodu, Mysore Road, Bengaluru – 560074</a:t>
            </a:r>
            <a:endParaRPr b="0" i="0" sz="1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GB" sz="14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www.dbit.co.in</a:t>
            </a:r>
            <a:r>
              <a:rPr b="0" i="0" lang="en-GB" sz="1400" u="none" cap="none" strike="noStrike">
                <a:solidFill>
                  <a:schemeClr val="dk1"/>
                </a:solidFill>
                <a:latin typeface="Times New Roman"/>
                <a:ea typeface="Times New Roman"/>
                <a:cs typeface="Times New Roman"/>
                <a:sym typeface="Times New Roman"/>
              </a:rPr>
              <a:t>  Ph: +91-80-28437028/29/30  Fax: +91-80-28437031</a:t>
            </a:r>
            <a:endParaRPr b="0" i="0" sz="1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GB" sz="1400" u="none" cap="none" strike="noStrike">
                <a:solidFill>
                  <a:schemeClr val="dk1"/>
                </a:solidFill>
                <a:latin typeface="Times New Roman"/>
                <a:ea typeface="Times New Roman"/>
                <a:cs typeface="Times New Roman"/>
                <a:sym typeface="Times New Roman"/>
              </a:rPr>
              <a:t>Department of CSE (Artificial Intelligence and Machine Learning)</a:t>
            </a:r>
            <a:endParaRPr b="0" i="0" sz="1400" u="none" cap="none" strike="noStrike">
              <a:solidFill>
                <a:schemeClr val="dk1"/>
              </a:solidFill>
              <a:latin typeface="Times New Roman"/>
              <a:ea typeface="Times New Roman"/>
              <a:cs typeface="Times New Roman"/>
              <a:sym typeface="Times New Roman"/>
            </a:endParaRPr>
          </a:p>
        </p:txBody>
      </p:sp>
      <p:pic>
        <p:nvPicPr>
          <p:cNvPr descr="A yellow circle with text and images&#10;&#10;Description automatically generated" id="82" name="Google Shape;82;p14"/>
          <p:cNvPicPr preferRelativeResize="0"/>
          <p:nvPr/>
        </p:nvPicPr>
        <p:blipFill rotWithShape="1">
          <a:blip r:embed="rId4">
            <a:alphaModFix/>
          </a:blip>
          <a:srcRect b="0" l="0" r="0" t="0"/>
          <a:stretch/>
        </p:blipFill>
        <p:spPr>
          <a:xfrm>
            <a:off x="528958" y="237598"/>
            <a:ext cx="714375" cy="771525"/>
          </a:xfrm>
          <a:prstGeom prst="rect">
            <a:avLst/>
          </a:prstGeom>
          <a:noFill/>
          <a:ln>
            <a:noFill/>
          </a:ln>
        </p:spPr>
      </p:pic>
      <p:pic>
        <p:nvPicPr>
          <p:cNvPr id="83" name="Google Shape;83;p14"/>
          <p:cNvPicPr preferRelativeResize="0"/>
          <p:nvPr/>
        </p:nvPicPr>
        <p:blipFill rotWithShape="1">
          <a:blip r:embed="rId5">
            <a:alphaModFix/>
          </a:blip>
          <a:srcRect b="0" l="0" r="0" t="0"/>
          <a:stretch/>
        </p:blipFill>
        <p:spPr>
          <a:xfrm>
            <a:off x="7908533" y="253553"/>
            <a:ext cx="642135" cy="793760"/>
          </a:xfrm>
          <a:prstGeom prst="rect">
            <a:avLst/>
          </a:prstGeom>
          <a:noFill/>
          <a:ln>
            <a:noFill/>
          </a:ln>
        </p:spPr>
      </p:pic>
      <p:sp>
        <p:nvSpPr>
          <p:cNvPr id="84" name="Google Shape;84;p14"/>
          <p:cNvSpPr txBox="1"/>
          <p:nvPr/>
        </p:nvSpPr>
        <p:spPr>
          <a:xfrm>
            <a:off x="2285999" y="1332006"/>
            <a:ext cx="4572000"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GB" sz="2100" u="none" cap="none" strike="noStrike">
                <a:solidFill>
                  <a:schemeClr val="lt1"/>
                </a:solidFill>
                <a:latin typeface="Times New Roman"/>
                <a:ea typeface="Times New Roman"/>
                <a:cs typeface="Times New Roman"/>
                <a:sym typeface="Times New Roman"/>
              </a:rPr>
              <a:t>Technical Seminar on </a:t>
            </a:r>
            <a:endParaRPr sz="1100">
              <a:solidFill>
                <a:schemeClr val="lt1"/>
              </a:solidFill>
            </a:endParaRPr>
          </a:p>
        </p:txBody>
      </p:sp>
      <p:sp>
        <p:nvSpPr>
          <p:cNvPr id="85" name="Google Shape;85;p14"/>
          <p:cNvSpPr txBox="1"/>
          <p:nvPr/>
        </p:nvSpPr>
        <p:spPr>
          <a:xfrm>
            <a:off x="91325" y="1790081"/>
            <a:ext cx="91440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400">
                <a:solidFill>
                  <a:schemeClr val="dk1"/>
                </a:solidFill>
                <a:latin typeface="Times New Roman"/>
                <a:ea typeface="Times New Roman"/>
                <a:cs typeface="Times New Roman"/>
                <a:sym typeface="Times New Roman"/>
              </a:rPr>
              <a:t>DDoS Attack Intrusion Detection System Based on Hybridization of CNN and LSTM</a:t>
            </a:r>
            <a:endParaRPr sz="1100"/>
          </a:p>
        </p:txBody>
      </p:sp>
      <p:sp>
        <p:nvSpPr>
          <p:cNvPr id="86" name="Google Shape;86;p14"/>
          <p:cNvSpPr txBox="1"/>
          <p:nvPr/>
        </p:nvSpPr>
        <p:spPr>
          <a:xfrm>
            <a:off x="2285924" y="2956691"/>
            <a:ext cx="4572000" cy="900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2023-24</a:t>
            </a:r>
            <a:endParaRPr sz="1100"/>
          </a:p>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8</a:t>
            </a:r>
            <a:r>
              <a:rPr b="0" baseline="30000" i="0" lang="en-GB" sz="1800" u="none" cap="none" strike="noStrike">
                <a:solidFill>
                  <a:schemeClr val="dk1"/>
                </a:solidFill>
                <a:latin typeface="Times New Roman"/>
                <a:ea typeface="Times New Roman"/>
                <a:cs typeface="Times New Roman"/>
                <a:sym typeface="Times New Roman"/>
              </a:rPr>
              <a:t>th</a:t>
            </a:r>
            <a:r>
              <a:rPr b="0" i="0" lang="en-GB" sz="1800" u="none" cap="none" strike="noStrike">
                <a:solidFill>
                  <a:schemeClr val="dk1"/>
                </a:solidFill>
                <a:latin typeface="Times New Roman"/>
                <a:ea typeface="Times New Roman"/>
                <a:cs typeface="Times New Roman"/>
                <a:sym typeface="Times New Roman"/>
              </a:rPr>
              <a:t> Semester</a:t>
            </a:r>
            <a:endParaRPr sz="1100"/>
          </a:p>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BE in CSE(AI &amp; ML)</a:t>
            </a:r>
            <a:endParaRPr b="0" i="0" sz="1800" u="none" cap="none" strike="noStrike">
              <a:solidFill>
                <a:schemeClr val="lt1"/>
              </a:solidFill>
              <a:latin typeface="Times New Roman"/>
              <a:ea typeface="Times New Roman"/>
              <a:cs typeface="Times New Roman"/>
              <a:sym typeface="Times New Roman"/>
            </a:endParaRPr>
          </a:p>
        </p:txBody>
      </p:sp>
      <p:sp>
        <p:nvSpPr>
          <p:cNvPr id="87" name="Google Shape;87;p14"/>
          <p:cNvSpPr txBox="1"/>
          <p:nvPr/>
        </p:nvSpPr>
        <p:spPr>
          <a:xfrm>
            <a:off x="168441" y="3790344"/>
            <a:ext cx="3126552"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800"/>
              <a:buFont typeface="Times New Roman"/>
              <a:buNone/>
            </a:pPr>
            <a:r>
              <a:rPr b="0" i="0" lang="en-GB" sz="1800" u="none" cap="none" strike="noStrike">
                <a:solidFill>
                  <a:schemeClr val="dk1"/>
                </a:solidFill>
                <a:latin typeface="Times New Roman"/>
                <a:ea typeface="Times New Roman"/>
                <a:cs typeface="Times New Roman"/>
                <a:sym typeface="Times New Roman"/>
              </a:rPr>
              <a:t>UNDER THE GUIDENCE:</a:t>
            </a:r>
            <a:endParaRPr sz="1100"/>
          </a:p>
          <a:p>
            <a:pPr indent="0" lvl="0" marL="0" marR="0" rtl="0" algn="l">
              <a:spcBef>
                <a:spcPts val="0"/>
              </a:spcBef>
              <a:spcAft>
                <a:spcPts val="0"/>
              </a:spcAft>
              <a:buClr>
                <a:schemeClr val="dk1"/>
              </a:buClr>
              <a:buSzPts val="1800"/>
              <a:buFont typeface="Times New Roman"/>
              <a:buNone/>
            </a:pPr>
            <a:r>
              <a:rPr b="0" i="0" lang="en-GB" sz="1800" u="none" cap="none" strike="noStrike">
                <a:solidFill>
                  <a:schemeClr val="dk1"/>
                </a:solidFill>
                <a:latin typeface="Times New Roman"/>
                <a:ea typeface="Times New Roman"/>
                <a:cs typeface="Times New Roman"/>
                <a:sym typeface="Times New Roman"/>
              </a:rPr>
              <a:t>Mr. Sanjay Kumar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b="0" i="0" lang="en-GB" sz="1800" u="none" cap="none" strike="noStrike">
                <a:solidFill>
                  <a:schemeClr val="dk1"/>
                </a:solidFill>
                <a:latin typeface="Times New Roman"/>
                <a:ea typeface="Times New Roman"/>
                <a:cs typeface="Times New Roman"/>
                <a:sym typeface="Times New Roman"/>
              </a:rPr>
              <a:t>Associate Professor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b="0" i="0" lang="en-GB" sz="1800" u="none" cap="none" strike="noStrike">
                <a:solidFill>
                  <a:schemeClr val="dk1"/>
                </a:solidFill>
                <a:latin typeface="Times New Roman"/>
                <a:ea typeface="Times New Roman"/>
                <a:cs typeface="Times New Roman"/>
                <a:sym typeface="Times New Roman"/>
              </a:rPr>
              <a:t>Department of  CSE(AI &amp; ML)</a:t>
            </a:r>
            <a:endParaRPr sz="1100"/>
          </a:p>
        </p:txBody>
      </p:sp>
      <p:sp>
        <p:nvSpPr>
          <p:cNvPr id="88" name="Google Shape;88;p14"/>
          <p:cNvSpPr txBox="1"/>
          <p:nvPr/>
        </p:nvSpPr>
        <p:spPr>
          <a:xfrm>
            <a:off x="6244388" y="3998093"/>
            <a:ext cx="2731200" cy="900300"/>
          </a:xfrm>
          <a:prstGeom prst="rect">
            <a:avLst/>
          </a:prstGeom>
          <a:noFill/>
          <a:ln>
            <a:noFill/>
          </a:ln>
        </p:spPr>
        <p:txBody>
          <a:bodyPr anchorCtr="0" anchor="t" bIns="34275" lIns="68575" spcFirstLastPara="1" rIns="68575" wrap="square" tIns="34275">
            <a:spAutoFit/>
          </a:bodyPr>
          <a:lstStyle/>
          <a:p>
            <a:pPr indent="0" lvl="0" marL="269999" marR="0" rtl="0" algn="l">
              <a:spcBef>
                <a:spcPts val="0"/>
              </a:spcBef>
              <a:spcAft>
                <a:spcPts val="0"/>
              </a:spcAft>
              <a:buNone/>
            </a:pPr>
            <a:r>
              <a:rPr b="1" i="0" lang="en-GB" sz="1800" u="none" cap="none" strike="noStrike">
                <a:solidFill>
                  <a:schemeClr val="dk1"/>
                </a:solidFill>
                <a:latin typeface="Times New Roman"/>
                <a:ea typeface="Times New Roman"/>
                <a:cs typeface="Times New Roman"/>
                <a:sym typeface="Times New Roman"/>
              </a:rPr>
              <a:t>PRESENTED BY:</a:t>
            </a:r>
            <a:endParaRPr sz="1100"/>
          </a:p>
          <a:p>
            <a:pPr indent="0" lvl="0" marL="269999" marR="0" rtl="0" algn="l">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NIDHI SINHA</a:t>
            </a:r>
            <a:endParaRPr sz="1800">
              <a:solidFill>
                <a:schemeClr val="dk1"/>
              </a:solidFill>
              <a:latin typeface="Times New Roman"/>
              <a:ea typeface="Times New Roman"/>
              <a:cs typeface="Times New Roman"/>
              <a:sym typeface="Times New Roman"/>
            </a:endParaRPr>
          </a:p>
          <a:p>
            <a:pPr indent="0" lvl="0" marL="269999" marR="0" rtl="0" algn="l">
              <a:spcBef>
                <a:spcPts val="0"/>
              </a:spcBef>
              <a:spcAft>
                <a:spcPts val="0"/>
              </a:spcAft>
              <a:buNone/>
            </a:pPr>
            <a:r>
              <a:rPr lang="en-GB" sz="1800">
                <a:solidFill>
                  <a:schemeClr val="dk1"/>
                </a:solidFill>
                <a:latin typeface="Times New Roman"/>
                <a:ea typeface="Times New Roman"/>
                <a:cs typeface="Times New Roman"/>
                <a:sym typeface="Times New Roman"/>
              </a:rPr>
              <a:t> </a:t>
            </a:r>
            <a:r>
              <a:rPr b="0" i="0" lang="en-GB" sz="1800" u="none" cap="none" strike="noStrike">
                <a:solidFill>
                  <a:schemeClr val="dk1"/>
                </a:solidFill>
                <a:latin typeface="Times New Roman"/>
                <a:ea typeface="Times New Roman"/>
                <a:cs typeface="Times New Roman"/>
                <a:sym typeface="Times New Roman"/>
              </a:rPr>
              <a:t>1DB20CI029</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147201" y="139625"/>
            <a:ext cx="4484323" cy="3182575"/>
          </a:xfrm>
          <a:prstGeom prst="rect">
            <a:avLst/>
          </a:prstGeom>
          <a:noFill/>
          <a:ln>
            <a:noFill/>
          </a:ln>
        </p:spPr>
      </p:pic>
      <p:pic>
        <p:nvPicPr>
          <p:cNvPr id="154" name="Google Shape;154;p23"/>
          <p:cNvPicPr preferRelativeResize="0"/>
          <p:nvPr/>
        </p:nvPicPr>
        <p:blipFill>
          <a:blip r:embed="rId4">
            <a:alphaModFix/>
          </a:blip>
          <a:stretch>
            <a:fillRect/>
          </a:stretch>
        </p:blipFill>
        <p:spPr>
          <a:xfrm>
            <a:off x="4512450" y="1882050"/>
            <a:ext cx="4533625" cy="3182575"/>
          </a:xfrm>
          <a:prstGeom prst="rect">
            <a:avLst/>
          </a:prstGeom>
          <a:noFill/>
          <a:ln>
            <a:noFill/>
          </a:ln>
        </p:spPr>
      </p:pic>
      <p:sp>
        <p:nvSpPr>
          <p:cNvPr id="155" name="Google Shape;155;p23"/>
          <p:cNvSpPr txBox="1"/>
          <p:nvPr/>
        </p:nvSpPr>
        <p:spPr>
          <a:xfrm>
            <a:off x="5670625" y="796650"/>
            <a:ext cx="29982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Average"/>
                <a:ea typeface="Average"/>
                <a:cs typeface="Average"/>
                <a:sym typeface="Average"/>
              </a:rPr>
              <a:t>Resultant tables</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a:blip r:embed="rId3">
            <a:alphaModFix/>
          </a:blip>
          <a:stretch>
            <a:fillRect/>
          </a:stretch>
        </p:blipFill>
        <p:spPr>
          <a:xfrm>
            <a:off x="962225" y="854925"/>
            <a:ext cx="7659550" cy="4104575"/>
          </a:xfrm>
          <a:prstGeom prst="rect">
            <a:avLst/>
          </a:prstGeom>
          <a:noFill/>
          <a:ln>
            <a:noFill/>
          </a:ln>
        </p:spPr>
      </p:pic>
      <p:sp>
        <p:nvSpPr>
          <p:cNvPr id="161" name="Google Shape;161;p24"/>
          <p:cNvSpPr txBox="1"/>
          <p:nvPr/>
        </p:nvSpPr>
        <p:spPr>
          <a:xfrm>
            <a:off x="399400" y="71450"/>
            <a:ext cx="8561700" cy="5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accent3"/>
                </a:solidFill>
                <a:latin typeface="Average"/>
                <a:ea typeface="Average"/>
                <a:cs typeface="Average"/>
                <a:sym typeface="Average"/>
              </a:rPr>
              <a:t>The performance comparison between CNN, LSTM, and the proposed model based on mean</a:t>
            </a:r>
            <a:endParaRPr sz="180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321925"/>
            <a:ext cx="8520600" cy="57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b="1" lang="en-GB" sz="3100">
                <a:latin typeface="Times New Roman"/>
                <a:ea typeface="Times New Roman"/>
                <a:cs typeface="Times New Roman"/>
                <a:sym typeface="Times New Roman"/>
              </a:rPr>
              <a:t>Advantages</a:t>
            </a:r>
            <a:endParaRPr b="1" sz="3100">
              <a:latin typeface="Times New Roman"/>
              <a:ea typeface="Times New Roman"/>
              <a:cs typeface="Times New Roman"/>
              <a:sym typeface="Times New Roman"/>
            </a:endParaRPr>
          </a:p>
        </p:txBody>
      </p:sp>
      <p:sp>
        <p:nvSpPr>
          <p:cNvPr id="167" name="Google Shape;167;p25"/>
          <p:cNvSpPr txBox="1"/>
          <p:nvPr>
            <p:ph idx="1" type="body"/>
          </p:nvPr>
        </p:nvSpPr>
        <p:spPr>
          <a:xfrm>
            <a:off x="311700" y="957575"/>
            <a:ext cx="8520600" cy="3652500"/>
          </a:xfrm>
          <a:prstGeom prst="rect">
            <a:avLst/>
          </a:prstGeom>
          <a:noFill/>
          <a:ln>
            <a:noFill/>
          </a:ln>
        </p:spPr>
        <p:txBody>
          <a:bodyPr anchorCtr="0" anchor="t" bIns="34275" lIns="68575" spcFirstLastPara="1" rIns="68575" wrap="square" tIns="34275">
            <a:normAutofit/>
          </a:bodyPr>
          <a:lstStyle/>
          <a:p>
            <a:pPr indent="-215900" lvl="0" marL="177800" rtl="0" algn="just">
              <a:lnSpc>
                <a:spcPct val="90000"/>
              </a:lnSpc>
              <a:spcBef>
                <a:spcPts val="0"/>
              </a:spcBef>
              <a:spcAft>
                <a:spcPts val="0"/>
              </a:spcAft>
              <a:buClr>
                <a:srgbClr val="E3E3E3"/>
              </a:buClr>
              <a:buSzPts val="2800"/>
              <a:buFont typeface="Times New Roman"/>
              <a:buChar char="•"/>
            </a:pPr>
            <a:r>
              <a:rPr i="0" lang="en-GB" sz="2500">
                <a:solidFill>
                  <a:srgbClr val="E3E3E3"/>
                </a:solidFill>
                <a:latin typeface="Times New Roman"/>
                <a:ea typeface="Times New Roman"/>
                <a:cs typeface="Times New Roman"/>
                <a:sym typeface="Times New Roman"/>
              </a:rPr>
              <a:t>The proposed CNN-LSTM model offers several advantages over existing methods for DDoS attack detection:</a:t>
            </a:r>
            <a:endParaRPr sz="2500">
              <a:latin typeface="Times New Roman"/>
              <a:ea typeface="Times New Roman"/>
              <a:cs typeface="Times New Roman"/>
              <a:sym typeface="Times New Roman"/>
            </a:endParaRPr>
          </a:p>
          <a:p>
            <a:pPr indent="-260350" lvl="1" marL="558800" rtl="0" algn="just">
              <a:lnSpc>
                <a:spcPct val="90000"/>
              </a:lnSpc>
              <a:spcBef>
                <a:spcPts val="400"/>
              </a:spcBef>
              <a:spcAft>
                <a:spcPts val="0"/>
              </a:spcAft>
              <a:buClr>
                <a:srgbClr val="E3E3E3"/>
              </a:buClr>
              <a:buSzPts val="2500"/>
              <a:buFont typeface="Arial"/>
              <a:buChar char="•"/>
            </a:pPr>
            <a:r>
              <a:rPr b="1" i="0" lang="en-GB" sz="2100">
                <a:solidFill>
                  <a:srgbClr val="E3E3E3"/>
                </a:solidFill>
                <a:latin typeface="Times New Roman"/>
                <a:ea typeface="Times New Roman"/>
                <a:cs typeface="Times New Roman"/>
                <a:sym typeface="Times New Roman"/>
              </a:rPr>
              <a:t>High accuracy:</a:t>
            </a:r>
            <a:r>
              <a:rPr i="0" lang="en-GB" sz="2100">
                <a:solidFill>
                  <a:srgbClr val="E3E3E3"/>
                </a:solidFill>
                <a:latin typeface="Times New Roman"/>
                <a:ea typeface="Times New Roman"/>
                <a:cs typeface="Times New Roman"/>
                <a:sym typeface="Times New Roman"/>
              </a:rPr>
              <a:t> The model achieves a high accuracy rate in detecting DDoS attacks.</a:t>
            </a:r>
            <a:endParaRPr sz="2100">
              <a:latin typeface="Times New Roman"/>
              <a:ea typeface="Times New Roman"/>
              <a:cs typeface="Times New Roman"/>
              <a:sym typeface="Times New Roman"/>
            </a:endParaRPr>
          </a:p>
          <a:p>
            <a:pPr indent="-260350" lvl="1" marL="558800" rtl="0" algn="just">
              <a:lnSpc>
                <a:spcPct val="90000"/>
              </a:lnSpc>
              <a:spcBef>
                <a:spcPts val="400"/>
              </a:spcBef>
              <a:spcAft>
                <a:spcPts val="0"/>
              </a:spcAft>
              <a:buClr>
                <a:srgbClr val="E3E3E3"/>
              </a:buClr>
              <a:buSzPts val="2500"/>
              <a:buFont typeface="Arial"/>
              <a:buChar char="•"/>
            </a:pPr>
            <a:r>
              <a:rPr b="1" i="0" lang="en-GB" sz="2100">
                <a:solidFill>
                  <a:srgbClr val="E3E3E3"/>
                </a:solidFill>
                <a:latin typeface="Times New Roman"/>
                <a:ea typeface="Times New Roman"/>
                <a:cs typeface="Times New Roman"/>
                <a:sym typeface="Times New Roman"/>
              </a:rPr>
              <a:t>Improved detection of complex attacks:</a:t>
            </a:r>
            <a:r>
              <a:rPr i="0" lang="en-GB" sz="2100">
                <a:solidFill>
                  <a:srgbClr val="E3E3E3"/>
                </a:solidFill>
                <a:latin typeface="Times New Roman"/>
                <a:ea typeface="Times New Roman"/>
                <a:cs typeface="Times New Roman"/>
                <a:sym typeface="Times New Roman"/>
              </a:rPr>
              <a:t> The model can effectively detect complex DDoS attacks, including those that distribute traffic across multiple sources.</a:t>
            </a:r>
            <a:endParaRPr sz="2100">
              <a:latin typeface="Times New Roman"/>
              <a:ea typeface="Times New Roman"/>
              <a:cs typeface="Times New Roman"/>
              <a:sym typeface="Times New Roman"/>
            </a:endParaRPr>
          </a:p>
          <a:p>
            <a:pPr indent="-260350" lvl="1" marL="558800" rtl="0" algn="just">
              <a:lnSpc>
                <a:spcPct val="90000"/>
              </a:lnSpc>
              <a:spcBef>
                <a:spcPts val="400"/>
              </a:spcBef>
              <a:spcAft>
                <a:spcPts val="1200"/>
              </a:spcAft>
              <a:buClr>
                <a:srgbClr val="E3E3E3"/>
              </a:buClr>
              <a:buSzPts val="2500"/>
              <a:buFont typeface="Arial"/>
              <a:buChar char="•"/>
            </a:pPr>
            <a:r>
              <a:rPr b="1" i="0" lang="en-GB" sz="2100">
                <a:solidFill>
                  <a:srgbClr val="E3E3E3"/>
                </a:solidFill>
                <a:latin typeface="Times New Roman"/>
                <a:ea typeface="Times New Roman"/>
                <a:cs typeface="Times New Roman"/>
                <a:sym typeface="Times New Roman"/>
              </a:rPr>
              <a:t>Ability to learn from data:</a:t>
            </a:r>
            <a:r>
              <a:rPr i="0" lang="en-GB" sz="2100">
                <a:solidFill>
                  <a:srgbClr val="E3E3E3"/>
                </a:solidFill>
                <a:latin typeface="Times New Roman"/>
                <a:ea typeface="Times New Roman"/>
                <a:cs typeface="Times New Roman"/>
                <a:sym typeface="Times New Roman"/>
              </a:rPr>
              <a:t> The model can learn from new attack patterns and improve its detection accuracy over time.</a:t>
            </a:r>
            <a:endParaRPr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311700" y="943875"/>
            <a:ext cx="8552700" cy="3729300"/>
          </a:xfrm>
          <a:prstGeom prst="rect">
            <a:avLst/>
          </a:prstGeom>
          <a:noFill/>
          <a:ln>
            <a:noFill/>
          </a:ln>
        </p:spPr>
        <p:txBody>
          <a:bodyPr anchorCtr="0" anchor="t" bIns="34275" lIns="68575" spcFirstLastPara="1" rIns="68575" wrap="square" tIns="34275">
            <a:normAutofit/>
          </a:bodyPr>
          <a:lstStyle/>
          <a:p>
            <a:pPr indent="-203200" lvl="0" marL="177800" rtl="0" algn="l">
              <a:lnSpc>
                <a:spcPct val="90000"/>
              </a:lnSpc>
              <a:spcBef>
                <a:spcPts val="0"/>
              </a:spcBef>
              <a:spcAft>
                <a:spcPts val="0"/>
              </a:spcAft>
              <a:buClr>
                <a:srgbClr val="E3E3E3"/>
              </a:buClr>
              <a:buSzPts val="2600"/>
              <a:buFont typeface="Times New Roman"/>
              <a:buChar char="•"/>
            </a:pPr>
            <a:r>
              <a:rPr i="0" lang="en-GB" sz="2300">
                <a:solidFill>
                  <a:srgbClr val="E3E3E3"/>
                </a:solidFill>
                <a:latin typeface="Times New Roman"/>
                <a:ea typeface="Times New Roman"/>
                <a:cs typeface="Times New Roman"/>
                <a:sym typeface="Times New Roman"/>
              </a:rPr>
              <a:t>The research paper does not explicitly discuss limitations of the proposed model. However, some potential limitations of deep learning models in general include:</a:t>
            </a:r>
            <a:endParaRPr sz="2300">
              <a:latin typeface="Times New Roman"/>
              <a:ea typeface="Times New Roman"/>
              <a:cs typeface="Times New Roman"/>
              <a:sym typeface="Times New Roman"/>
            </a:endParaRPr>
          </a:p>
          <a:p>
            <a:pPr indent="-247650" lvl="1" marL="558800" rtl="0" algn="l">
              <a:lnSpc>
                <a:spcPct val="90000"/>
              </a:lnSpc>
              <a:spcBef>
                <a:spcPts val="400"/>
              </a:spcBef>
              <a:spcAft>
                <a:spcPts val="0"/>
              </a:spcAft>
              <a:buClr>
                <a:srgbClr val="E3E3E3"/>
              </a:buClr>
              <a:buSzPts val="2300"/>
              <a:buFont typeface="Arial"/>
              <a:buChar char="•"/>
            </a:pPr>
            <a:r>
              <a:rPr b="1" i="0" lang="en-GB" sz="1900">
                <a:solidFill>
                  <a:srgbClr val="E3E3E3"/>
                </a:solidFill>
                <a:latin typeface="Times New Roman"/>
                <a:ea typeface="Times New Roman"/>
                <a:cs typeface="Times New Roman"/>
                <a:sym typeface="Times New Roman"/>
              </a:rPr>
              <a:t>High computational cost:</a:t>
            </a:r>
            <a:r>
              <a:rPr i="0" lang="en-GB" sz="1900">
                <a:solidFill>
                  <a:srgbClr val="E3E3E3"/>
                </a:solidFill>
                <a:latin typeface="Times New Roman"/>
                <a:ea typeface="Times New Roman"/>
                <a:cs typeface="Times New Roman"/>
                <a:sym typeface="Times New Roman"/>
              </a:rPr>
              <a:t> Training deep learning models can require significant computational resources.</a:t>
            </a:r>
            <a:endParaRPr sz="1900">
              <a:latin typeface="Times New Roman"/>
              <a:ea typeface="Times New Roman"/>
              <a:cs typeface="Times New Roman"/>
              <a:sym typeface="Times New Roman"/>
            </a:endParaRPr>
          </a:p>
          <a:p>
            <a:pPr indent="-247650" lvl="1" marL="558800" rtl="0" algn="l">
              <a:lnSpc>
                <a:spcPct val="90000"/>
              </a:lnSpc>
              <a:spcBef>
                <a:spcPts val="400"/>
              </a:spcBef>
              <a:spcAft>
                <a:spcPts val="0"/>
              </a:spcAft>
              <a:buClr>
                <a:srgbClr val="E3E3E3"/>
              </a:buClr>
              <a:buSzPts val="2300"/>
              <a:buFont typeface="Arial"/>
              <a:buChar char="•"/>
            </a:pPr>
            <a:r>
              <a:rPr b="1" i="0" lang="en-GB" sz="1900">
                <a:solidFill>
                  <a:srgbClr val="E3E3E3"/>
                </a:solidFill>
                <a:latin typeface="Times New Roman"/>
                <a:ea typeface="Times New Roman"/>
                <a:cs typeface="Times New Roman"/>
                <a:sym typeface="Times New Roman"/>
              </a:rPr>
              <a:t>Data dependency:</a:t>
            </a:r>
            <a:r>
              <a:rPr i="0" lang="en-GB" sz="1900">
                <a:solidFill>
                  <a:srgbClr val="E3E3E3"/>
                </a:solidFill>
                <a:latin typeface="Times New Roman"/>
                <a:ea typeface="Times New Roman"/>
                <a:cs typeface="Times New Roman"/>
                <a:sym typeface="Times New Roman"/>
              </a:rPr>
              <a:t> The performance of deep learning models depends on the quality and quantity of training data.</a:t>
            </a:r>
            <a:endParaRPr sz="1900">
              <a:latin typeface="Times New Roman"/>
              <a:ea typeface="Times New Roman"/>
              <a:cs typeface="Times New Roman"/>
              <a:sym typeface="Times New Roman"/>
            </a:endParaRPr>
          </a:p>
          <a:p>
            <a:pPr indent="-247650" lvl="1" marL="558800" rtl="0" algn="l">
              <a:lnSpc>
                <a:spcPct val="90000"/>
              </a:lnSpc>
              <a:spcBef>
                <a:spcPts val="400"/>
              </a:spcBef>
              <a:spcAft>
                <a:spcPts val="1200"/>
              </a:spcAft>
              <a:buClr>
                <a:srgbClr val="E3E3E3"/>
              </a:buClr>
              <a:buSzPts val="2300"/>
              <a:buFont typeface="Arial"/>
              <a:buChar char="•"/>
            </a:pPr>
            <a:r>
              <a:rPr b="1" i="0" lang="en-GB" sz="1900">
                <a:solidFill>
                  <a:srgbClr val="E3E3E3"/>
                </a:solidFill>
                <a:latin typeface="Times New Roman"/>
                <a:ea typeface="Times New Roman"/>
                <a:cs typeface="Times New Roman"/>
                <a:sym typeface="Times New Roman"/>
              </a:rPr>
              <a:t>Potential for overfitting:</a:t>
            </a:r>
            <a:r>
              <a:rPr i="0" lang="en-GB" sz="1900">
                <a:solidFill>
                  <a:srgbClr val="E3E3E3"/>
                </a:solidFill>
                <a:latin typeface="Times New Roman"/>
                <a:ea typeface="Times New Roman"/>
                <a:cs typeface="Times New Roman"/>
                <a:sym typeface="Times New Roman"/>
              </a:rPr>
              <a:t> Deep learning models can overfit to training data, leading to poor performance on unseen data.</a:t>
            </a:r>
            <a:endParaRPr sz="1900">
              <a:latin typeface="Times New Roman"/>
              <a:ea typeface="Times New Roman"/>
              <a:cs typeface="Times New Roman"/>
              <a:sym typeface="Times New Roman"/>
            </a:endParaRPr>
          </a:p>
        </p:txBody>
      </p:sp>
      <p:sp>
        <p:nvSpPr>
          <p:cNvPr id="173" name="Google Shape;173;p26"/>
          <p:cNvSpPr txBox="1"/>
          <p:nvPr/>
        </p:nvSpPr>
        <p:spPr>
          <a:xfrm>
            <a:off x="390800" y="328301"/>
            <a:ext cx="4971600" cy="492600"/>
          </a:xfrm>
          <a:prstGeom prst="rect">
            <a:avLst/>
          </a:prstGeom>
          <a:noFill/>
          <a:ln>
            <a:noFill/>
          </a:ln>
        </p:spPr>
        <p:txBody>
          <a:bodyPr anchorCtr="0" anchor="b" bIns="45700" lIns="0" spcFirstLastPara="1" rIns="91425" wrap="square" tIns="45700">
            <a:noAutofit/>
          </a:bodyPr>
          <a:lstStyle/>
          <a:p>
            <a:pPr indent="0" lvl="0" marL="0" marR="0" rtl="0" algn="l">
              <a:spcBef>
                <a:spcPts val="0"/>
              </a:spcBef>
              <a:spcAft>
                <a:spcPts val="0"/>
              </a:spcAft>
              <a:buNone/>
            </a:pPr>
            <a:r>
              <a:rPr b="1" lang="en-GB" sz="2900">
                <a:solidFill>
                  <a:srgbClr val="FFFFFF"/>
                </a:solidFill>
                <a:latin typeface="Bodoni Moda"/>
                <a:ea typeface="Bodoni Moda"/>
                <a:cs typeface="Bodoni Moda"/>
                <a:sym typeface="Bodoni Moda"/>
              </a:rPr>
              <a:t>Current Limitations</a:t>
            </a:r>
            <a:endParaRPr b="1" sz="2900">
              <a:solidFill>
                <a:srgbClr val="FFFFFF"/>
              </a:solidFill>
              <a:latin typeface="Bodoni Moda"/>
              <a:ea typeface="Bodoni Moda"/>
              <a:cs typeface="Bodoni Moda"/>
              <a:sym typeface="Bodoni Mod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253525"/>
            <a:ext cx="8520600" cy="57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latin typeface="Times New Roman"/>
                <a:ea typeface="Times New Roman"/>
                <a:cs typeface="Times New Roman"/>
                <a:sym typeface="Times New Roman"/>
              </a:rPr>
              <a:t>Applications</a:t>
            </a:r>
            <a:endParaRPr>
              <a:latin typeface="Times New Roman"/>
              <a:ea typeface="Times New Roman"/>
              <a:cs typeface="Times New Roman"/>
              <a:sym typeface="Times New Roman"/>
            </a:endParaRPr>
          </a:p>
        </p:txBody>
      </p:sp>
      <p:sp>
        <p:nvSpPr>
          <p:cNvPr id="179" name="Google Shape;179;p27"/>
          <p:cNvSpPr txBox="1"/>
          <p:nvPr>
            <p:ph idx="1" type="body"/>
          </p:nvPr>
        </p:nvSpPr>
        <p:spPr>
          <a:xfrm>
            <a:off x="311700" y="1015675"/>
            <a:ext cx="8520600" cy="3416400"/>
          </a:xfrm>
          <a:prstGeom prst="rect">
            <a:avLst/>
          </a:prstGeom>
          <a:noFill/>
          <a:ln>
            <a:noFill/>
          </a:ln>
        </p:spPr>
        <p:txBody>
          <a:bodyPr anchorCtr="0" anchor="t" bIns="34275" lIns="68575" spcFirstLastPara="1" rIns="68575" wrap="square" tIns="34275">
            <a:normAutofit/>
          </a:bodyPr>
          <a:lstStyle/>
          <a:p>
            <a:pPr indent="-228600" lvl="0" marL="177800" rtl="0" algn="l">
              <a:lnSpc>
                <a:spcPct val="90000"/>
              </a:lnSpc>
              <a:spcBef>
                <a:spcPts val="0"/>
              </a:spcBef>
              <a:spcAft>
                <a:spcPts val="0"/>
              </a:spcAft>
              <a:buClr>
                <a:srgbClr val="E3E3E3"/>
              </a:buClr>
              <a:buSzPts val="3000"/>
              <a:buFont typeface="Times New Roman"/>
              <a:buChar char="•"/>
            </a:pPr>
            <a:r>
              <a:rPr i="0" lang="en-GB" sz="2700">
                <a:solidFill>
                  <a:srgbClr val="E3E3E3"/>
                </a:solidFill>
                <a:latin typeface="Times New Roman"/>
                <a:ea typeface="Times New Roman"/>
                <a:cs typeface="Times New Roman"/>
                <a:sym typeface="Times New Roman"/>
              </a:rPr>
              <a:t>The proposed CNN-LSTM model can be used in a variety of real-world applications for DDoS attack detection, such as:</a:t>
            </a:r>
            <a:endParaRPr sz="2700">
              <a:latin typeface="Times New Roman"/>
              <a:ea typeface="Times New Roman"/>
              <a:cs typeface="Times New Roman"/>
              <a:sym typeface="Times New Roman"/>
            </a:endParaRPr>
          </a:p>
          <a:p>
            <a:pPr indent="-273050" lvl="1" marL="558800" rtl="0" algn="l">
              <a:lnSpc>
                <a:spcPct val="90000"/>
              </a:lnSpc>
              <a:spcBef>
                <a:spcPts val="400"/>
              </a:spcBef>
              <a:spcAft>
                <a:spcPts val="0"/>
              </a:spcAft>
              <a:buClr>
                <a:srgbClr val="E3E3E3"/>
              </a:buClr>
              <a:buSzPts val="2700"/>
              <a:buFont typeface="Times New Roman"/>
              <a:buChar char="•"/>
            </a:pPr>
            <a:r>
              <a:rPr i="0" lang="en-GB" sz="2300">
                <a:solidFill>
                  <a:srgbClr val="E3E3E3"/>
                </a:solidFill>
                <a:latin typeface="Times New Roman"/>
                <a:ea typeface="Times New Roman"/>
                <a:cs typeface="Times New Roman"/>
                <a:sym typeface="Times New Roman"/>
              </a:rPr>
              <a:t>Protecting critical infrastructure, such as power grids and financial systems, from DDoS attacks.</a:t>
            </a:r>
            <a:endParaRPr sz="2300">
              <a:latin typeface="Times New Roman"/>
              <a:ea typeface="Times New Roman"/>
              <a:cs typeface="Times New Roman"/>
              <a:sym typeface="Times New Roman"/>
            </a:endParaRPr>
          </a:p>
          <a:p>
            <a:pPr indent="-273050" lvl="1" marL="558800" rtl="0" algn="l">
              <a:lnSpc>
                <a:spcPct val="90000"/>
              </a:lnSpc>
              <a:spcBef>
                <a:spcPts val="400"/>
              </a:spcBef>
              <a:spcAft>
                <a:spcPts val="0"/>
              </a:spcAft>
              <a:buClr>
                <a:srgbClr val="E3E3E3"/>
              </a:buClr>
              <a:buSzPts val="2700"/>
              <a:buFont typeface="Times New Roman"/>
              <a:buChar char="•"/>
            </a:pPr>
            <a:r>
              <a:rPr i="0" lang="en-GB" sz="2300">
                <a:solidFill>
                  <a:srgbClr val="E3E3E3"/>
                </a:solidFill>
                <a:latin typeface="Times New Roman"/>
                <a:ea typeface="Times New Roman"/>
                <a:cs typeface="Times New Roman"/>
                <a:sym typeface="Times New Roman"/>
              </a:rPr>
              <a:t>Securing enterprise networks from DDoS attacks that can disrupt business operations.</a:t>
            </a:r>
            <a:endParaRPr sz="2300">
              <a:latin typeface="Times New Roman"/>
              <a:ea typeface="Times New Roman"/>
              <a:cs typeface="Times New Roman"/>
              <a:sym typeface="Times New Roman"/>
            </a:endParaRPr>
          </a:p>
          <a:p>
            <a:pPr indent="-273050" lvl="1" marL="558800" rtl="0" algn="l">
              <a:lnSpc>
                <a:spcPct val="90000"/>
              </a:lnSpc>
              <a:spcBef>
                <a:spcPts val="400"/>
              </a:spcBef>
              <a:spcAft>
                <a:spcPts val="1200"/>
              </a:spcAft>
              <a:buClr>
                <a:srgbClr val="E3E3E3"/>
              </a:buClr>
              <a:buSzPts val="2700"/>
              <a:buFont typeface="Times New Roman"/>
              <a:buChar char="•"/>
            </a:pPr>
            <a:r>
              <a:rPr i="0" lang="en-GB" sz="2300">
                <a:solidFill>
                  <a:srgbClr val="E3E3E3"/>
                </a:solidFill>
                <a:latin typeface="Times New Roman"/>
                <a:ea typeface="Times New Roman"/>
                <a:cs typeface="Times New Roman"/>
                <a:sym typeface="Times New Roman"/>
              </a:rPr>
              <a:t>Improving the security of cloud computing environments.</a:t>
            </a:r>
            <a:endParaRPr sz="2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85" name="Google Shape;185;p28"/>
          <p:cNvSpPr txBox="1"/>
          <p:nvPr>
            <p:ph idx="1" type="body"/>
          </p:nvPr>
        </p:nvSpPr>
        <p:spPr>
          <a:xfrm>
            <a:off x="311700" y="1097750"/>
            <a:ext cx="8520600" cy="3416400"/>
          </a:xfrm>
          <a:prstGeom prst="rect">
            <a:avLst/>
          </a:prstGeom>
          <a:noFill/>
          <a:ln>
            <a:noFill/>
          </a:ln>
        </p:spPr>
        <p:txBody>
          <a:bodyPr anchorCtr="0" anchor="t" bIns="34275" lIns="68575" spcFirstLastPara="1" rIns="68575" wrap="square" tIns="34275">
            <a:normAutofit/>
          </a:bodyPr>
          <a:lstStyle/>
          <a:p>
            <a:pPr indent="0" lvl="0" marL="457200" rtl="0" algn="just">
              <a:lnSpc>
                <a:spcPct val="80000"/>
              </a:lnSpc>
              <a:spcBef>
                <a:spcPts val="800"/>
              </a:spcBef>
              <a:spcAft>
                <a:spcPts val="1200"/>
              </a:spcAft>
              <a:buNone/>
            </a:pPr>
            <a:r>
              <a:rPr lang="en-GB" sz="2000">
                <a:solidFill>
                  <a:srgbClr val="E3E3E3"/>
                </a:solidFill>
                <a:latin typeface="Times New Roman"/>
                <a:ea typeface="Times New Roman"/>
                <a:cs typeface="Times New Roman"/>
                <a:sym typeface="Times New Roman"/>
              </a:rPr>
              <a:t>The research paper concludes that the proposed CNN-LSTM model represents a significant advancement in DDoS attack intrusion detection. By integrating the feature extraction capabilities of Convolutional Neural Networks (CNNs) with the long-term dependency learning of Long Short-Term Memory (LSTM) networks, the model demonstrates a high level of accuracy in identifying DDoS attacks, including complex ones with distributed traffic sources. This amalgamation addresses limitations observed in existing methods, particularly in detecting sophisticated attacks. Furthermore, the model's capacity to learn from data suggests potential adaptability to new attack patterns, thereby maintaining effectiveness over time. Overall, the CNN-LSTM hybrid model presents a promising avenue for enhancing DDoS attack detection and mitigating their impact on networks and systems.</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253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Future Enhancement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91" name="Google Shape;191;p29"/>
          <p:cNvSpPr txBox="1"/>
          <p:nvPr>
            <p:ph idx="1" type="body"/>
          </p:nvPr>
        </p:nvSpPr>
        <p:spPr>
          <a:xfrm>
            <a:off x="311700" y="930200"/>
            <a:ext cx="8520600" cy="3638700"/>
          </a:xfrm>
          <a:prstGeom prst="rect">
            <a:avLst/>
          </a:prstGeom>
          <a:noFill/>
        </p:spPr>
        <p:txBody>
          <a:bodyPr anchorCtr="0" anchor="t" bIns="91425" lIns="91425" spcFirstLastPara="1" rIns="91425" wrap="square" tIns="91425">
            <a:noAutofit/>
          </a:bodyPr>
          <a:lstStyle/>
          <a:p>
            <a:pPr indent="-330200" lvl="0" marL="457200" rtl="0" algn="l">
              <a:spcBef>
                <a:spcPts val="300"/>
              </a:spcBef>
              <a:spcAft>
                <a:spcPts val="0"/>
              </a:spcAft>
              <a:buClr>
                <a:srgbClr val="E3E3E3"/>
              </a:buClr>
              <a:buSzPts val="1600"/>
              <a:buFont typeface="Times New Roman"/>
              <a:buChar char="●"/>
            </a:pPr>
            <a:r>
              <a:rPr b="1" lang="en-GB" sz="1600">
                <a:solidFill>
                  <a:srgbClr val="E3E3E3"/>
                </a:solidFill>
                <a:latin typeface="Times New Roman"/>
                <a:ea typeface="Times New Roman"/>
                <a:cs typeface="Times New Roman"/>
                <a:sym typeface="Times New Roman"/>
              </a:rPr>
              <a:t>Incorporate additional features:</a:t>
            </a:r>
            <a:r>
              <a:rPr lang="en-GB" sz="1600">
                <a:solidFill>
                  <a:srgbClr val="E3E3E3"/>
                </a:solidFill>
                <a:latin typeface="Times New Roman"/>
                <a:ea typeface="Times New Roman"/>
                <a:cs typeface="Times New Roman"/>
                <a:sym typeface="Times New Roman"/>
              </a:rPr>
              <a:t> The model currently focuses on network traffic data. It could be further improved by incorporating additional features, such as flow rate, packet size distribution, and destination IP addresses.</a:t>
            </a:r>
            <a:endParaRPr sz="1600">
              <a:solidFill>
                <a:srgbClr val="E3E3E3"/>
              </a:solidFill>
              <a:latin typeface="Times New Roman"/>
              <a:ea typeface="Times New Roman"/>
              <a:cs typeface="Times New Roman"/>
              <a:sym typeface="Times New Roman"/>
            </a:endParaRPr>
          </a:p>
          <a:p>
            <a:pPr indent="-330200" lvl="0" marL="457200" rtl="0" algn="l">
              <a:spcBef>
                <a:spcPts val="0"/>
              </a:spcBef>
              <a:spcAft>
                <a:spcPts val="0"/>
              </a:spcAft>
              <a:buClr>
                <a:srgbClr val="E3E3E3"/>
              </a:buClr>
              <a:buSzPts val="1600"/>
              <a:buFont typeface="Times New Roman"/>
              <a:buChar char="●"/>
            </a:pPr>
            <a:r>
              <a:rPr b="1" lang="en-GB" sz="1600">
                <a:solidFill>
                  <a:srgbClr val="E3E3E3"/>
                </a:solidFill>
                <a:latin typeface="Times New Roman"/>
                <a:ea typeface="Times New Roman"/>
                <a:cs typeface="Times New Roman"/>
                <a:sym typeface="Times New Roman"/>
              </a:rPr>
              <a:t>Explore transfer learning:</a:t>
            </a:r>
            <a:r>
              <a:rPr lang="en-GB" sz="1600">
                <a:solidFill>
                  <a:srgbClr val="E3E3E3"/>
                </a:solidFill>
                <a:latin typeface="Times New Roman"/>
                <a:ea typeface="Times New Roman"/>
                <a:cs typeface="Times New Roman"/>
                <a:sym typeface="Times New Roman"/>
              </a:rPr>
              <a:t> Transfer learning techniques could be used to leverage the model's capabilities for detecting other types of </a:t>
            </a:r>
            <a:r>
              <a:rPr lang="en-GB" sz="1600">
                <a:solidFill>
                  <a:srgbClr val="E3E3E3"/>
                </a:solidFill>
                <a:latin typeface="Times New Roman"/>
                <a:ea typeface="Times New Roman"/>
                <a:cs typeface="Times New Roman"/>
                <a:sym typeface="Times New Roman"/>
              </a:rPr>
              <a:t>cyber attacks</a:t>
            </a:r>
            <a:r>
              <a:rPr lang="en-GB" sz="1600">
                <a:solidFill>
                  <a:srgbClr val="E3E3E3"/>
                </a:solidFill>
                <a:latin typeface="Times New Roman"/>
                <a:ea typeface="Times New Roman"/>
                <a:cs typeface="Times New Roman"/>
                <a:sym typeface="Times New Roman"/>
              </a:rPr>
              <a:t>.</a:t>
            </a:r>
            <a:endParaRPr sz="1600">
              <a:solidFill>
                <a:srgbClr val="E3E3E3"/>
              </a:solidFill>
              <a:latin typeface="Times New Roman"/>
              <a:ea typeface="Times New Roman"/>
              <a:cs typeface="Times New Roman"/>
              <a:sym typeface="Times New Roman"/>
            </a:endParaRPr>
          </a:p>
          <a:p>
            <a:pPr indent="-330200" lvl="0" marL="457200" rtl="0" algn="l">
              <a:spcBef>
                <a:spcPts val="0"/>
              </a:spcBef>
              <a:spcAft>
                <a:spcPts val="0"/>
              </a:spcAft>
              <a:buClr>
                <a:srgbClr val="E3E3E3"/>
              </a:buClr>
              <a:buSzPts val="1600"/>
              <a:buFont typeface="Times New Roman"/>
              <a:buChar char="●"/>
            </a:pPr>
            <a:r>
              <a:rPr b="1" lang="en-GB" sz="1600">
                <a:solidFill>
                  <a:srgbClr val="E3E3E3"/>
                </a:solidFill>
                <a:latin typeface="Times New Roman"/>
                <a:ea typeface="Times New Roman"/>
                <a:cs typeface="Times New Roman"/>
                <a:sym typeface="Times New Roman"/>
              </a:rPr>
              <a:t>Investigate real-time detection:</a:t>
            </a:r>
            <a:r>
              <a:rPr lang="en-GB" sz="1600">
                <a:solidFill>
                  <a:srgbClr val="E3E3E3"/>
                </a:solidFill>
                <a:latin typeface="Times New Roman"/>
                <a:ea typeface="Times New Roman"/>
                <a:cs typeface="Times New Roman"/>
                <a:sym typeface="Times New Roman"/>
              </a:rPr>
              <a:t> The current research focuses on offline detection. Future work could explore adapting the model for real-time detection of DDoS attacks.</a:t>
            </a:r>
            <a:endParaRPr sz="1600">
              <a:solidFill>
                <a:srgbClr val="E3E3E3"/>
              </a:solidFill>
              <a:latin typeface="Times New Roman"/>
              <a:ea typeface="Times New Roman"/>
              <a:cs typeface="Times New Roman"/>
              <a:sym typeface="Times New Roman"/>
            </a:endParaRPr>
          </a:p>
          <a:p>
            <a:pPr indent="-330200" lvl="0" marL="457200" rtl="0" algn="l">
              <a:spcBef>
                <a:spcPts val="0"/>
              </a:spcBef>
              <a:spcAft>
                <a:spcPts val="0"/>
              </a:spcAft>
              <a:buClr>
                <a:srgbClr val="E3E3E3"/>
              </a:buClr>
              <a:buSzPts val="1600"/>
              <a:buFont typeface="Times New Roman"/>
              <a:buChar char="●"/>
            </a:pPr>
            <a:r>
              <a:rPr b="1" lang="en-GB" sz="1600">
                <a:solidFill>
                  <a:srgbClr val="E3E3E3"/>
                </a:solidFill>
                <a:latin typeface="Times New Roman"/>
                <a:ea typeface="Times New Roman"/>
                <a:cs typeface="Times New Roman"/>
                <a:sym typeface="Times New Roman"/>
              </a:rPr>
              <a:t>Test against adversarial attacks:</a:t>
            </a:r>
            <a:r>
              <a:rPr lang="en-GB" sz="1600">
                <a:solidFill>
                  <a:srgbClr val="E3E3E3"/>
                </a:solidFill>
                <a:latin typeface="Times New Roman"/>
                <a:ea typeface="Times New Roman"/>
                <a:cs typeface="Times New Roman"/>
                <a:sym typeface="Times New Roman"/>
              </a:rPr>
              <a:t> Adversarial machine learning techniques could be used to test the robustness of the model against attackers who try to evade detection.</a:t>
            </a:r>
            <a:endParaRPr sz="1600">
              <a:solidFill>
                <a:srgbClr val="E3E3E3"/>
              </a:solidFill>
              <a:latin typeface="Times New Roman"/>
              <a:ea typeface="Times New Roman"/>
              <a:cs typeface="Times New Roman"/>
              <a:sym typeface="Times New Roman"/>
            </a:endParaRPr>
          </a:p>
          <a:p>
            <a:pPr indent="-330200" lvl="0" marL="457200" rtl="0" algn="l">
              <a:spcBef>
                <a:spcPts val="0"/>
              </a:spcBef>
              <a:spcAft>
                <a:spcPts val="0"/>
              </a:spcAft>
              <a:buClr>
                <a:srgbClr val="E3E3E3"/>
              </a:buClr>
              <a:buSzPts val="1600"/>
              <a:buFont typeface="Times New Roman"/>
              <a:buChar char="●"/>
            </a:pPr>
            <a:r>
              <a:rPr b="1" lang="en-GB" sz="1600">
                <a:solidFill>
                  <a:srgbClr val="E3E3E3"/>
                </a:solidFill>
                <a:latin typeface="Times New Roman"/>
                <a:ea typeface="Times New Roman"/>
                <a:cs typeface="Times New Roman"/>
                <a:sym typeface="Times New Roman"/>
              </a:rPr>
              <a:t>Large-scale deployment:</a:t>
            </a:r>
            <a:r>
              <a:rPr lang="en-GB" sz="1600">
                <a:solidFill>
                  <a:srgbClr val="E3E3E3"/>
                </a:solidFill>
                <a:latin typeface="Times New Roman"/>
                <a:ea typeface="Times New Roman"/>
                <a:cs typeface="Times New Roman"/>
                <a:sym typeface="Times New Roman"/>
              </a:rPr>
              <a:t> The research evaluates the model on benchmark datasets. Future work could involve deploying the model in real-world network environments and evaluating its performance at scale.</a:t>
            </a:r>
            <a:endParaRPr sz="1600">
              <a:solidFill>
                <a:srgbClr val="E3E3E3"/>
              </a:solidFill>
              <a:latin typeface="Times New Roman"/>
              <a:ea typeface="Times New Roman"/>
              <a:cs typeface="Times New Roman"/>
              <a:sym typeface="Times New Roman"/>
            </a:endParaRPr>
          </a:p>
          <a:p>
            <a:pPr indent="0" lvl="0" marL="0" rtl="0" algn="l">
              <a:spcBef>
                <a:spcPts val="300"/>
              </a:spcBef>
              <a:spcAft>
                <a:spcPts val="1200"/>
              </a:spcAft>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124525" y="171000"/>
            <a:ext cx="8894949" cy="480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1"/>
          <p:cNvPicPr preferRelativeResize="0"/>
          <p:nvPr/>
        </p:nvPicPr>
        <p:blipFill>
          <a:blip r:embed="rId3">
            <a:alphaModFix/>
          </a:blip>
          <a:stretch>
            <a:fillRect/>
          </a:stretch>
        </p:blipFill>
        <p:spPr>
          <a:xfrm>
            <a:off x="261488" y="259913"/>
            <a:ext cx="8621025" cy="462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18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a:t>
            </a:r>
            <a:r>
              <a:rPr lang="en-GB">
                <a:latin typeface="Times New Roman"/>
                <a:ea typeface="Times New Roman"/>
                <a:cs typeface="Times New Roman"/>
                <a:sym typeface="Times New Roman"/>
              </a:rPr>
              <a:t>eferences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7" name="Google Shape;207;p32"/>
          <p:cNvSpPr txBox="1"/>
          <p:nvPr>
            <p:ph idx="1" type="body"/>
          </p:nvPr>
        </p:nvSpPr>
        <p:spPr>
          <a:xfrm>
            <a:off x="311700" y="759925"/>
            <a:ext cx="8520600" cy="39909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GB">
                <a:solidFill>
                  <a:schemeClr val="dk1"/>
                </a:solidFill>
                <a:latin typeface="Times New Roman"/>
                <a:ea typeface="Times New Roman"/>
                <a:cs typeface="Times New Roman"/>
                <a:sym typeface="Times New Roman"/>
              </a:rPr>
              <a:t>[1] Bharot, N. et al.: DDoS Attack Detection and Clustering of Attacked and Non-attacked VMs Using SOM in Cloud Network. In: International Conference on Advances in Computing and Data Sciences. Springer, 2019, pp. 369-378</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GB">
                <a:solidFill>
                  <a:schemeClr val="dk1"/>
                </a:solidFill>
                <a:latin typeface="Times New Roman"/>
                <a:ea typeface="Times New Roman"/>
                <a:cs typeface="Times New Roman"/>
                <a:sym typeface="Times New Roman"/>
              </a:rPr>
              <a:t> [2] Baykara, M., Das, R.: A Novel Hybrid Approach for Detection of WebBased Attacks in Intrusion Detection Systems. International Journal of Computer Networks and Applications, 4(2), 2017, pp. 62-76</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GB">
                <a:solidFill>
                  <a:schemeClr val="dk1"/>
                </a:solidFill>
                <a:latin typeface="Times New Roman"/>
                <a:ea typeface="Times New Roman"/>
                <a:cs typeface="Times New Roman"/>
                <a:sym typeface="Times New Roman"/>
              </a:rPr>
              <a:t> [3] ISSA, Ahmed Sardar Ahmed, and Zafer ALBAYRAK. "CLSTMNet: A Deep Learning Model for Intrusion Detection." Journal of Physics: Conference Series. Vol. 1973, No. 1, IOP Publishing, 2021</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GB">
                <a:solidFill>
                  <a:schemeClr val="dk1"/>
                </a:solidFill>
                <a:latin typeface="Times New Roman"/>
                <a:ea typeface="Times New Roman"/>
                <a:cs typeface="Times New Roman"/>
                <a:sym typeface="Times New Roman"/>
              </a:rPr>
              <a:t> [4] Özalp, A. N et al.: Layer-based examination of cyber-attacks in IoT. International Congress on Human-Computer Interaction, Optimization and Robotic Applications (HORA), 2022, pp. 1-10</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GB">
                <a:solidFill>
                  <a:schemeClr val="dk1"/>
                </a:solidFill>
                <a:latin typeface="Times New Roman"/>
                <a:ea typeface="Times New Roman"/>
                <a:cs typeface="Times New Roman"/>
                <a:sym typeface="Times New Roman"/>
              </a:rPr>
              <a:t> [5] Hyder, H. K., Lung, C. H.: Closed-Loop DDoS Mitigation System in Software Defined Networks. DSC 2018 - 2018 IEEE Conf. Dependable Secur. Comput., 2019, pp. 1-6 </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GB">
                <a:solidFill>
                  <a:schemeClr val="dk1"/>
                </a:solidFill>
                <a:latin typeface="Times New Roman"/>
                <a:ea typeface="Times New Roman"/>
                <a:cs typeface="Times New Roman"/>
                <a:sym typeface="Times New Roman"/>
              </a:rPr>
              <a:t>[6] Musotto, R., Wall, D. S.: More Amazon than Mafia: analysing a DDoS stresser service as organised cybercrime. Trends Organ. Crime, 2020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cxnSp>
        <p:nvCxnSpPr>
          <p:cNvPr id="93" name="Google Shape;93;p15"/>
          <p:cNvCxnSpPr/>
          <p:nvPr/>
        </p:nvCxnSpPr>
        <p:spPr>
          <a:xfrm>
            <a:off x="1011150" y="1920750"/>
            <a:ext cx="0" cy="2095800"/>
          </a:xfrm>
          <a:prstGeom prst="straightConnector1">
            <a:avLst/>
          </a:prstGeom>
          <a:noFill/>
          <a:ln cap="flat" cmpd="sng" w="19050">
            <a:solidFill>
              <a:srgbClr val="B7B7B7"/>
            </a:solidFill>
            <a:prstDash val="dot"/>
            <a:round/>
            <a:headEnd len="med" w="med" type="none"/>
            <a:tailEnd len="med" w="med" type="none"/>
          </a:ln>
        </p:spPr>
      </p:cxnSp>
      <p:cxnSp>
        <p:nvCxnSpPr>
          <p:cNvPr id="94" name="Google Shape;94;p15"/>
          <p:cNvCxnSpPr/>
          <p:nvPr/>
        </p:nvCxnSpPr>
        <p:spPr>
          <a:xfrm>
            <a:off x="2218625" y="1920750"/>
            <a:ext cx="0" cy="2095800"/>
          </a:xfrm>
          <a:prstGeom prst="straightConnector1">
            <a:avLst/>
          </a:prstGeom>
          <a:noFill/>
          <a:ln cap="flat" cmpd="sng" w="19050">
            <a:solidFill>
              <a:srgbClr val="B7B7B7"/>
            </a:solidFill>
            <a:prstDash val="dot"/>
            <a:round/>
            <a:headEnd len="med" w="med" type="none"/>
            <a:tailEnd len="med" w="med" type="none"/>
          </a:ln>
        </p:spPr>
      </p:cxnSp>
      <p:cxnSp>
        <p:nvCxnSpPr>
          <p:cNvPr id="95" name="Google Shape;95;p15"/>
          <p:cNvCxnSpPr/>
          <p:nvPr/>
        </p:nvCxnSpPr>
        <p:spPr>
          <a:xfrm>
            <a:off x="339450" y="1764500"/>
            <a:ext cx="0" cy="2095800"/>
          </a:xfrm>
          <a:prstGeom prst="straightConnector1">
            <a:avLst/>
          </a:prstGeom>
          <a:noFill/>
          <a:ln cap="flat" cmpd="sng" w="19050">
            <a:solidFill>
              <a:srgbClr val="B7B7B7"/>
            </a:solidFill>
            <a:prstDash val="dot"/>
            <a:round/>
            <a:headEnd len="med" w="med" type="none"/>
            <a:tailEnd len="med" w="med" type="none"/>
          </a:ln>
        </p:spPr>
      </p:cxnSp>
      <p:cxnSp>
        <p:nvCxnSpPr>
          <p:cNvPr id="96" name="Google Shape;96;p15"/>
          <p:cNvCxnSpPr/>
          <p:nvPr/>
        </p:nvCxnSpPr>
        <p:spPr>
          <a:xfrm>
            <a:off x="2861800" y="1764500"/>
            <a:ext cx="0" cy="2095800"/>
          </a:xfrm>
          <a:prstGeom prst="straightConnector1">
            <a:avLst/>
          </a:prstGeom>
          <a:noFill/>
          <a:ln cap="flat" cmpd="sng" w="19050">
            <a:solidFill>
              <a:srgbClr val="B7B7B7"/>
            </a:solidFill>
            <a:prstDash val="dot"/>
            <a:round/>
            <a:headEnd len="med" w="med" type="none"/>
            <a:tailEnd len="med" w="med" type="none"/>
          </a:ln>
        </p:spPr>
      </p:cxnSp>
      <p:cxnSp>
        <p:nvCxnSpPr>
          <p:cNvPr id="97" name="Google Shape;97;p15"/>
          <p:cNvCxnSpPr/>
          <p:nvPr/>
        </p:nvCxnSpPr>
        <p:spPr>
          <a:xfrm>
            <a:off x="1596000" y="2154050"/>
            <a:ext cx="0" cy="2095800"/>
          </a:xfrm>
          <a:prstGeom prst="straightConnector1">
            <a:avLst/>
          </a:prstGeom>
          <a:noFill/>
          <a:ln cap="flat" cmpd="sng" w="19050">
            <a:solidFill>
              <a:srgbClr val="B7B7B7"/>
            </a:solidFill>
            <a:prstDash val="dot"/>
            <a:round/>
            <a:headEnd len="med" w="med" type="none"/>
            <a:tailEnd len="med" w="med" type="none"/>
          </a:ln>
        </p:spPr>
      </p:cxnSp>
      <p:sp>
        <p:nvSpPr>
          <p:cNvPr id="98" name="Google Shape;98;p15"/>
          <p:cNvSpPr txBox="1"/>
          <p:nvPr/>
        </p:nvSpPr>
        <p:spPr>
          <a:xfrm>
            <a:off x="311700" y="3220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solidFill>
                  <a:srgbClr val="FFFFFF"/>
                </a:solidFill>
                <a:latin typeface="Times New Roman"/>
                <a:ea typeface="Times New Roman"/>
                <a:cs typeface="Times New Roman"/>
                <a:sym typeface="Times New Roman"/>
              </a:rPr>
              <a:t>DDoS Attack Intrusion Detection System</a:t>
            </a:r>
            <a:endParaRPr b="1" sz="2020">
              <a:solidFill>
                <a:srgbClr val="FFFFFF"/>
              </a:solidFill>
              <a:latin typeface="Times New Roman"/>
              <a:ea typeface="Times New Roman"/>
              <a:cs typeface="Times New Roman"/>
              <a:sym typeface="Times New Roman"/>
            </a:endParaRPr>
          </a:p>
        </p:txBody>
      </p:sp>
      <p:sp>
        <p:nvSpPr>
          <p:cNvPr id="99" name="Google Shape;99;p15"/>
          <p:cNvSpPr txBox="1"/>
          <p:nvPr/>
        </p:nvSpPr>
        <p:spPr>
          <a:xfrm>
            <a:off x="311700" y="774125"/>
            <a:ext cx="84213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FFFFF"/>
                </a:solidFill>
                <a:latin typeface="Times New Roman"/>
                <a:ea typeface="Times New Roman"/>
                <a:cs typeface="Times New Roman"/>
                <a:sym typeface="Times New Roman"/>
              </a:rPr>
              <a:t>Finding a solution to the rising threat of DDoS attacks.</a:t>
            </a:r>
            <a:endParaRPr sz="1200">
              <a:solidFill>
                <a:srgbClr val="FFFFFF"/>
              </a:solidFill>
              <a:latin typeface="Times New Roman"/>
              <a:ea typeface="Times New Roman"/>
              <a:cs typeface="Times New Roman"/>
              <a:sym typeface="Times New Roman"/>
            </a:endParaRPr>
          </a:p>
        </p:txBody>
      </p:sp>
      <p:sp>
        <p:nvSpPr>
          <p:cNvPr id="100" name="Google Shape;100;p15"/>
          <p:cNvSpPr txBox="1"/>
          <p:nvPr/>
        </p:nvSpPr>
        <p:spPr>
          <a:xfrm>
            <a:off x="3789273" y="1270663"/>
            <a:ext cx="3930300" cy="338700"/>
          </a:xfrm>
          <a:prstGeom prst="rect">
            <a:avLst/>
          </a:prstGeom>
          <a:noFill/>
          <a:ln>
            <a:noFill/>
          </a:ln>
        </p:spPr>
        <p:txBody>
          <a:bodyPr anchorCtr="0" anchor="b" bIns="45700" lIns="0" spcFirstLastPara="1" rIns="91425" wrap="square" tIns="45700">
            <a:noAutofit/>
          </a:bodyPr>
          <a:lstStyle/>
          <a:p>
            <a:pPr indent="0" lvl="0" marL="0" marR="0" rtl="0" algn="ctr">
              <a:spcBef>
                <a:spcPts val="0"/>
              </a:spcBef>
              <a:spcAft>
                <a:spcPts val="0"/>
              </a:spcAft>
              <a:buNone/>
            </a:pPr>
            <a:r>
              <a:rPr b="1" lang="en-GB" sz="2300">
                <a:solidFill>
                  <a:srgbClr val="FFFFFF"/>
                </a:solidFill>
                <a:latin typeface="Bodoni Moda"/>
                <a:ea typeface="Bodoni Moda"/>
                <a:cs typeface="Bodoni Moda"/>
                <a:sym typeface="Bodoni Moda"/>
              </a:rPr>
              <a:t>Problem Statement</a:t>
            </a:r>
            <a:endParaRPr b="1" sz="2300">
              <a:solidFill>
                <a:srgbClr val="FFFFFF"/>
              </a:solidFill>
              <a:latin typeface="Bodoni Moda"/>
              <a:ea typeface="Bodoni Moda"/>
              <a:cs typeface="Bodoni Moda"/>
              <a:sym typeface="Bodoni Moda"/>
            </a:endParaRPr>
          </a:p>
        </p:txBody>
      </p:sp>
      <p:sp>
        <p:nvSpPr>
          <p:cNvPr id="101" name="Google Shape;101;p15"/>
          <p:cNvSpPr txBox="1"/>
          <p:nvPr/>
        </p:nvSpPr>
        <p:spPr>
          <a:xfrm>
            <a:off x="3504975" y="1829600"/>
            <a:ext cx="5171100" cy="27447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0"/>
              </a:spcBef>
              <a:spcAft>
                <a:spcPts val="0"/>
              </a:spcAft>
              <a:buNone/>
            </a:pPr>
            <a:r>
              <a:rPr lang="en-GB" sz="1500">
                <a:solidFill>
                  <a:srgbClr val="FFFFFF"/>
                </a:solidFill>
                <a:latin typeface="Times New Roman"/>
                <a:ea typeface="Times New Roman"/>
                <a:cs typeface="Times New Roman"/>
                <a:sym typeface="Times New Roman"/>
              </a:rPr>
              <a:t>The threat of DDoS attacks is on the rise, and current intrusion detection systems are not sufficient.Distributed Denial-of-Service (DDoS) attacks pose a significant cyber threat by inundating servers or networks with excessive traffic, rendering them inaccessible to legitimate users. These attacks result in substantial disruptions and financial harm to businesses and organizations. Their sophistication is on the rise, making detection a formidable challenge. Conventional intrusion detection systems (IDS) often struggle to identify intricate DDoS attacks, particularly those that disperse attack traffic across numerous sources.</a:t>
            </a:r>
            <a:endParaRPr sz="15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p:txBody>
      </p:sp>
      <p:sp>
        <p:nvSpPr>
          <p:cNvPr id="102" name="Google Shape;102;p15"/>
          <p:cNvSpPr/>
          <p:nvPr/>
        </p:nvSpPr>
        <p:spPr>
          <a:xfrm>
            <a:off x="311700" y="1374950"/>
            <a:ext cx="2568600" cy="779100"/>
          </a:xfrm>
          <a:prstGeom prst="can">
            <a:avLst>
              <a:gd fmla="val 47086"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11700" y="2479925"/>
            <a:ext cx="2568600" cy="779100"/>
          </a:xfrm>
          <a:prstGeom prst="can">
            <a:avLst>
              <a:gd fmla="val 4708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11700" y="3584900"/>
            <a:ext cx="2568600" cy="779100"/>
          </a:xfrm>
          <a:prstGeom prst="can">
            <a:avLst>
              <a:gd fmla="val 47086"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2218000" y="152400"/>
            <a:ext cx="483870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2945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3211">
                <a:latin typeface="Times New Roman"/>
                <a:ea typeface="Times New Roman"/>
                <a:cs typeface="Times New Roman"/>
                <a:sym typeface="Times New Roman"/>
              </a:rPr>
              <a:t>Literature Survey</a:t>
            </a:r>
            <a:endParaRPr b="1" sz="3211">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p:txBody>
      </p:sp>
      <p:sp>
        <p:nvSpPr>
          <p:cNvPr id="110" name="Google Shape;110;p16"/>
          <p:cNvSpPr txBox="1"/>
          <p:nvPr/>
        </p:nvSpPr>
        <p:spPr>
          <a:xfrm>
            <a:off x="311700" y="998600"/>
            <a:ext cx="8520600" cy="3761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600">
                <a:solidFill>
                  <a:schemeClr val="dk1"/>
                </a:solidFill>
                <a:latin typeface="Times New Roman"/>
                <a:ea typeface="Times New Roman"/>
                <a:cs typeface="Times New Roman"/>
                <a:sym typeface="Times New Roman"/>
              </a:rPr>
              <a:t>- 2017: A. S. Ahmed Issa et al. proposed a feature selection approach combining DDoS Characteristic Features (DCF) and Consistency Subset Evaluation (CSE) for IDS enhancement using machine learning.</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600">
                <a:solidFill>
                  <a:schemeClr val="dk1"/>
                </a:solidFill>
                <a:latin typeface="Times New Roman"/>
                <a:ea typeface="Times New Roman"/>
                <a:cs typeface="Times New Roman"/>
                <a:sym typeface="Times New Roman"/>
              </a:rPr>
              <a:t>- 2018: Kushwah and Ali introduced an ANN and black hole optimization approach for DDoS attack detection in cloud computing.</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600">
                <a:solidFill>
                  <a:schemeClr val="dk1"/>
                </a:solidFill>
                <a:latin typeface="Times New Roman"/>
                <a:ea typeface="Times New Roman"/>
                <a:cs typeface="Times New Roman"/>
                <a:sym typeface="Times New Roman"/>
              </a:rPr>
              <a:t>- 2019: Anjum and Shreedhara presented a Semi-Supervised Machine Learning technique to improve DDoS attack detection performance.</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600">
                <a:solidFill>
                  <a:schemeClr val="dk1"/>
                </a:solidFill>
                <a:latin typeface="Times New Roman"/>
                <a:ea typeface="Times New Roman"/>
                <a:cs typeface="Times New Roman"/>
                <a:sym typeface="Times New Roman"/>
              </a:rPr>
              <a:t>- 2020: Bagyalakshmi and Samundeeswari proposed filter and dimensionality reduction methods combined with various classification algorithms for effective DDoS attack detection.</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600">
                <a:solidFill>
                  <a:schemeClr val="dk1"/>
                </a:solidFill>
                <a:latin typeface="Times New Roman"/>
                <a:ea typeface="Times New Roman"/>
                <a:cs typeface="Times New Roman"/>
                <a:sym typeface="Times New Roman"/>
              </a:rPr>
              <a:t>- 2023: A study by A. S. Ahmed Issa et al. introduced a DDoS Attack Intrusion Detection System based on hybridization of CNN and LSTM.</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600">
                <a:solidFill>
                  <a:schemeClr val="dk1"/>
                </a:solidFill>
                <a:latin typeface="Times New Roman"/>
                <a:ea typeface="Times New Roman"/>
                <a:cs typeface="Times New Roman"/>
                <a:sym typeface="Times New Roman"/>
              </a:rPr>
              <a:t>- 2024: Azizi and Hosseini suggested a hybrid framework for DDoS detection, incorporating process classification to improve organizational efficiency.</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GB" sz="1600">
                <a:solidFill>
                  <a:schemeClr val="dk1"/>
                </a:solidFill>
                <a:latin typeface="Times New Roman"/>
                <a:ea typeface="Times New Roman"/>
                <a:cs typeface="Times New Roman"/>
                <a:sym typeface="Times New Roman"/>
              </a:rPr>
              <a:t>-  Prathyusha and Kannayaram highlighted the efficacy of artificial immune systems (AIS) for DDoS detection in cloud computing environments.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sz="2800">
                <a:latin typeface="Times New Roman"/>
                <a:ea typeface="Times New Roman"/>
                <a:cs typeface="Times New Roman"/>
                <a:sym typeface="Times New Roman"/>
              </a:rPr>
              <a:t>The Literature Survey </a:t>
            </a:r>
            <a:endParaRPr b="1" sz="2800">
              <a:latin typeface="Times New Roman"/>
              <a:ea typeface="Times New Roman"/>
              <a:cs typeface="Times New Roman"/>
              <a:sym typeface="Times New Roman"/>
            </a:endParaRPr>
          </a:p>
          <a:p>
            <a:pPr indent="0" lvl="0" marL="0" rtl="0" algn="ctr">
              <a:lnSpc>
                <a:spcPct val="115000"/>
              </a:lnSpc>
              <a:spcBef>
                <a:spcPts val="1800"/>
              </a:spcBef>
              <a:spcAft>
                <a:spcPts val="0"/>
              </a:spcAft>
              <a:buNone/>
            </a:pPr>
            <a:r>
              <a:rPr b="1" lang="en-GB" sz="1800">
                <a:latin typeface="Times New Roman"/>
                <a:ea typeface="Times New Roman"/>
                <a:cs typeface="Times New Roman"/>
                <a:sym typeface="Times New Roman"/>
              </a:rPr>
              <a:t>distributed denial-of-service (DDoS) attack</a:t>
            </a:r>
            <a:endParaRPr b="1" sz="1800">
              <a:latin typeface="Times New Roman"/>
              <a:ea typeface="Times New Roman"/>
              <a:cs typeface="Times New Roman"/>
              <a:sym typeface="Times New Roman"/>
            </a:endParaRPr>
          </a:p>
          <a:p>
            <a:pPr indent="0" lvl="0" marL="0" rtl="0" algn="ctr">
              <a:spcBef>
                <a:spcPts val="400"/>
              </a:spcBef>
              <a:spcAft>
                <a:spcPts val="0"/>
              </a:spcAft>
              <a:buNone/>
            </a:pPr>
            <a:r>
              <a:t/>
            </a:r>
            <a:endParaRPr sz="3100">
              <a:latin typeface="Times New Roman"/>
              <a:ea typeface="Times New Roman"/>
              <a:cs typeface="Times New Roman"/>
              <a:sym typeface="Times New Roman"/>
            </a:endParaRPr>
          </a:p>
        </p:txBody>
      </p:sp>
      <p:sp>
        <p:nvSpPr>
          <p:cNvPr id="116" name="Google Shape;116;p17"/>
          <p:cNvSpPr txBox="1"/>
          <p:nvPr>
            <p:ph idx="1" type="body"/>
          </p:nvPr>
        </p:nvSpPr>
        <p:spPr>
          <a:xfrm>
            <a:off x="726850" y="2105225"/>
            <a:ext cx="2292600" cy="2286000"/>
          </a:xfrm>
          <a:prstGeom prst="rect">
            <a:avLst/>
          </a:prstGeom>
          <a:solidFill>
            <a:srgbClr val="FF9900"/>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000000"/>
                </a:solidFill>
                <a:latin typeface="Times New Roman"/>
                <a:ea typeface="Times New Roman"/>
                <a:cs typeface="Times New Roman"/>
                <a:sym typeface="Times New Roman"/>
              </a:rPr>
              <a:t>Signature-based methods: </a:t>
            </a:r>
            <a:r>
              <a:rPr b="1" lang="en-GB" sz="1300">
                <a:solidFill>
                  <a:schemeClr val="lt1"/>
                </a:solidFill>
                <a:latin typeface="Times New Roman"/>
                <a:ea typeface="Times New Roman"/>
                <a:cs typeface="Times New Roman"/>
                <a:sym typeface="Times New Roman"/>
              </a:rPr>
              <a:t>These methods rely on pre-defined signatures of known DDoS attacks. However, they are ineffective in detecting new or zero-day attacks.</a:t>
            </a:r>
            <a:endParaRPr b="1" sz="13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700">
              <a:solidFill>
                <a:srgbClr val="000000"/>
              </a:solidFill>
              <a:latin typeface="Times New Roman"/>
              <a:ea typeface="Times New Roman"/>
              <a:cs typeface="Times New Roman"/>
              <a:sym typeface="Times New Roman"/>
            </a:endParaRPr>
          </a:p>
        </p:txBody>
      </p:sp>
      <p:sp>
        <p:nvSpPr>
          <p:cNvPr id="117" name="Google Shape;117;p17"/>
          <p:cNvSpPr txBox="1"/>
          <p:nvPr>
            <p:ph idx="2" type="body"/>
          </p:nvPr>
        </p:nvSpPr>
        <p:spPr>
          <a:xfrm>
            <a:off x="3441350" y="2105225"/>
            <a:ext cx="2292600" cy="2286000"/>
          </a:xfrm>
          <a:prstGeom prst="rect">
            <a:avLst/>
          </a:prstGeom>
          <a:solidFill>
            <a:srgbClr val="00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1"/>
                </a:solidFill>
                <a:latin typeface="Times New Roman"/>
                <a:ea typeface="Times New Roman"/>
                <a:cs typeface="Times New Roman"/>
                <a:sym typeface="Times New Roman"/>
              </a:rPr>
              <a:t>Anomaly-based methods:</a:t>
            </a:r>
            <a:r>
              <a:rPr b="1" lang="en-GB" sz="1200">
                <a:solidFill>
                  <a:schemeClr val="lt1"/>
                </a:solidFill>
                <a:latin typeface="Times New Roman"/>
                <a:ea typeface="Times New Roman"/>
                <a:cs typeface="Times New Roman"/>
                <a:sym typeface="Times New Roman"/>
              </a:rPr>
              <a:t>These methods identify traffic patterns that deviate from normal baseline behavior. However, they can suffer from high false positive </a:t>
            </a:r>
            <a:r>
              <a:rPr b="1" lang="en-GB" sz="1400">
                <a:solidFill>
                  <a:schemeClr val="lt1"/>
                </a:solidFill>
                <a:latin typeface="Times New Roman"/>
                <a:ea typeface="Times New Roman"/>
                <a:cs typeface="Times New Roman"/>
                <a:sym typeface="Times New Roman"/>
              </a:rPr>
              <a:t>rates, meaning they may mistakenly identify normal traffic as an attack.</a:t>
            </a:r>
            <a:endParaRPr b="1" sz="1400">
              <a:solidFill>
                <a:schemeClr val="lt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b="1" sz="1400">
              <a:solidFill>
                <a:schemeClr val="lt1"/>
              </a:solidFill>
              <a:latin typeface="Times New Roman"/>
              <a:ea typeface="Times New Roman"/>
              <a:cs typeface="Times New Roman"/>
              <a:sym typeface="Times New Roman"/>
            </a:endParaRPr>
          </a:p>
        </p:txBody>
      </p:sp>
      <p:sp>
        <p:nvSpPr>
          <p:cNvPr id="118" name="Google Shape;118;p17"/>
          <p:cNvSpPr txBox="1"/>
          <p:nvPr>
            <p:ph idx="3" type="body"/>
          </p:nvPr>
        </p:nvSpPr>
        <p:spPr>
          <a:xfrm>
            <a:off x="6155850" y="2105225"/>
            <a:ext cx="2261400" cy="2286000"/>
          </a:xfrm>
          <a:prstGeom prst="rect">
            <a:avLst/>
          </a:prstGeom>
          <a:solidFill>
            <a:srgbClr val="00FF00"/>
          </a:solidFill>
        </p:spPr>
        <p:txBody>
          <a:bodyPr anchorCtr="0" anchor="t" bIns="91425" lIns="91425" spcFirstLastPara="1" rIns="91425" wrap="square" tIns="91425">
            <a:noAutofit/>
          </a:bodyPr>
          <a:lstStyle/>
          <a:p>
            <a:pPr indent="0" lvl="0" marL="0" rtl="0" algn="l">
              <a:spcBef>
                <a:spcPts val="0"/>
              </a:spcBef>
              <a:spcAft>
                <a:spcPts val="1200"/>
              </a:spcAft>
              <a:buNone/>
            </a:pPr>
            <a:r>
              <a:rPr b="1" lang="en-GB" sz="1200">
                <a:solidFill>
                  <a:srgbClr val="233E30"/>
                </a:solidFill>
                <a:latin typeface="Times New Roman"/>
                <a:ea typeface="Times New Roman"/>
                <a:cs typeface="Times New Roman"/>
                <a:sym typeface="Times New Roman"/>
              </a:rPr>
              <a:t>The proposed model was tested using the NSL-KDD dataset and achieved an impressive accuracy of 99.20%. This outperformed previous work and demonstrated the effectiveness of the deep learning approach in detecting DDoS attacks.</a:t>
            </a:r>
            <a:endParaRPr b="1" sz="1200">
              <a:solidFill>
                <a:srgbClr val="233E3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52400" y="88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Times New Roman"/>
                <a:ea typeface="Times New Roman"/>
                <a:cs typeface="Times New Roman"/>
                <a:sym typeface="Times New Roman"/>
              </a:rPr>
              <a:t>Block Diagram</a:t>
            </a:r>
            <a:endParaRPr b="1">
              <a:latin typeface="Times New Roman"/>
              <a:ea typeface="Times New Roman"/>
              <a:cs typeface="Times New Roman"/>
              <a:sym typeface="Times New Roman"/>
            </a:endParaRPr>
          </a:p>
        </p:txBody>
      </p:sp>
      <p:pic>
        <p:nvPicPr>
          <p:cNvPr id="124" name="Google Shape;124;p18"/>
          <p:cNvPicPr preferRelativeResize="0"/>
          <p:nvPr/>
        </p:nvPicPr>
        <p:blipFill>
          <a:blip r:embed="rId3">
            <a:alphaModFix/>
          </a:blip>
          <a:stretch>
            <a:fillRect/>
          </a:stretch>
        </p:blipFill>
        <p:spPr>
          <a:xfrm>
            <a:off x="1368625" y="785825"/>
            <a:ext cx="6959376" cy="4297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321925"/>
            <a:ext cx="8520600" cy="57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b="1" lang="en-GB" sz="3000">
                <a:latin typeface="Times New Roman"/>
                <a:ea typeface="Times New Roman"/>
                <a:cs typeface="Times New Roman"/>
                <a:sym typeface="Times New Roman"/>
              </a:rPr>
              <a:t>Proposed Solution</a:t>
            </a:r>
            <a:endParaRPr b="1" sz="3000">
              <a:latin typeface="Times New Roman"/>
              <a:ea typeface="Times New Roman"/>
              <a:cs typeface="Times New Roman"/>
              <a:sym typeface="Times New Roman"/>
            </a:endParaRPr>
          </a:p>
        </p:txBody>
      </p:sp>
      <p:sp>
        <p:nvSpPr>
          <p:cNvPr id="130" name="Google Shape;130;p19"/>
          <p:cNvSpPr txBox="1"/>
          <p:nvPr>
            <p:ph idx="1" type="body"/>
          </p:nvPr>
        </p:nvSpPr>
        <p:spPr>
          <a:xfrm>
            <a:off x="311700" y="894625"/>
            <a:ext cx="8520600" cy="3797400"/>
          </a:xfrm>
          <a:prstGeom prst="rect">
            <a:avLst/>
          </a:prstGeom>
          <a:noFill/>
          <a:ln>
            <a:noFill/>
          </a:ln>
        </p:spPr>
        <p:txBody>
          <a:bodyPr anchorCtr="0" anchor="t" bIns="34275" lIns="68575" spcFirstLastPara="1" rIns="68575" wrap="square" tIns="34275">
            <a:noAutofit/>
          </a:bodyPr>
          <a:lstStyle/>
          <a:p>
            <a:pPr indent="-202247" lvl="0" marL="177800" rtl="0" algn="l">
              <a:lnSpc>
                <a:spcPct val="95000"/>
              </a:lnSpc>
              <a:spcBef>
                <a:spcPts val="0"/>
              </a:spcBef>
              <a:spcAft>
                <a:spcPts val="0"/>
              </a:spcAft>
              <a:buClr>
                <a:srgbClr val="E3E3E3"/>
              </a:buClr>
              <a:buSzPts val="1785"/>
              <a:buFont typeface="Times New Roman"/>
              <a:buChar char="•"/>
            </a:pPr>
            <a:r>
              <a:rPr i="0" lang="en-GB" sz="1829">
                <a:solidFill>
                  <a:srgbClr val="E3E3E3"/>
                </a:solidFill>
                <a:latin typeface="Times New Roman"/>
                <a:ea typeface="Times New Roman"/>
                <a:cs typeface="Times New Roman"/>
                <a:sym typeface="Times New Roman"/>
              </a:rPr>
              <a:t>T</a:t>
            </a:r>
            <a:r>
              <a:rPr i="0" lang="en-GB" sz="1546">
                <a:solidFill>
                  <a:srgbClr val="E3E3E3"/>
                </a:solidFill>
                <a:latin typeface="Times New Roman"/>
                <a:ea typeface="Times New Roman"/>
                <a:cs typeface="Times New Roman"/>
                <a:sym typeface="Times New Roman"/>
              </a:rPr>
              <a:t>he research paper proposes a new deep learning classification method that combines Convolutional Neural Networks (CNN) and Long Short-Term Memory (LSTM) for DDoS attack detection.</a:t>
            </a:r>
            <a:endParaRPr sz="1546">
              <a:latin typeface="Times New Roman"/>
              <a:ea typeface="Times New Roman"/>
              <a:cs typeface="Times New Roman"/>
              <a:sym typeface="Times New Roman"/>
            </a:endParaRPr>
          </a:p>
          <a:p>
            <a:pPr indent="-203277" lvl="0" marL="177800" rtl="0" algn="l">
              <a:lnSpc>
                <a:spcPct val="95000"/>
              </a:lnSpc>
              <a:spcBef>
                <a:spcPts val="800"/>
              </a:spcBef>
              <a:spcAft>
                <a:spcPts val="0"/>
              </a:spcAft>
              <a:buClr>
                <a:srgbClr val="E3E3E3"/>
              </a:buClr>
              <a:buSzPts val="1801"/>
              <a:buFont typeface="Times New Roman"/>
              <a:buChar char="•"/>
            </a:pPr>
            <a:r>
              <a:rPr i="0" lang="en-GB" sz="1546">
                <a:solidFill>
                  <a:srgbClr val="E3E3E3"/>
                </a:solidFill>
                <a:latin typeface="Times New Roman"/>
                <a:ea typeface="Times New Roman"/>
                <a:cs typeface="Times New Roman"/>
                <a:sym typeface="Times New Roman"/>
              </a:rPr>
              <a:t>CNNs are effective at extracting features from sequential data, such as network traffic data. They can identify patterns in the data that may be indicative of an attack.</a:t>
            </a:r>
            <a:endParaRPr sz="1746">
              <a:latin typeface="Times New Roman"/>
              <a:ea typeface="Times New Roman"/>
              <a:cs typeface="Times New Roman"/>
              <a:sym typeface="Times New Roman"/>
            </a:endParaRPr>
          </a:p>
          <a:p>
            <a:pPr indent="-203277" lvl="0" marL="177800" rtl="0" algn="l">
              <a:lnSpc>
                <a:spcPct val="95000"/>
              </a:lnSpc>
              <a:spcBef>
                <a:spcPts val="800"/>
              </a:spcBef>
              <a:spcAft>
                <a:spcPts val="0"/>
              </a:spcAft>
              <a:buClr>
                <a:srgbClr val="E3E3E3"/>
              </a:buClr>
              <a:buSzPts val="1801"/>
              <a:buFont typeface="Times New Roman"/>
              <a:buChar char="•"/>
            </a:pPr>
            <a:r>
              <a:rPr i="0" lang="en-GB" sz="1546">
                <a:solidFill>
                  <a:srgbClr val="E3E3E3"/>
                </a:solidFill>
                <a:latin typeface="Times New Roman"/>
                <a:ea typeface="Times New Roman"/>
                <a:cs typeface="Times New Roman"/>
                <a:sym typeface="Times New Roman"/>
              </a:rPr>
              <a:t>LSTMs are a type of recurrent neural network (RNN) that can learn long-term dependencies in data. This is important for DDoS attack detection, as attacks may unfold over time.</a:t>
            </a:r>
            <a:endParaRPr sz="1546">
              <a:latin typeface="Times New Roman"/>
              <a:ea typeface="Times New Roman"/>
              <a:cs typeface="Times New Roman"/>
              <a:sym typeface="Times New Roman"/>
            </a:endParaRPr>
          </a:p>
          <a:p>
            <a:pPr indent="-203277" lvl="0" marL="177800" rtl="0" algn="l">
              <a:lnSpc>
                <a:spcPct val="95000"/>
              </a:lnSpc>
              <a:spcBef>
                <a:spcPts val="800"/>
              </a:spcBef>
              <a:spcAft>
                <a:spcPts val="0"/>
              </a:spcAft>
              <a:buClr>
                <a:srgbClr val="E3E3E3"/>
              </a:buClr>
              <a:buSzPts val="1801"/>
              <a:buFont typeface="Times New Roman"/>
              <a:buChar char="•"/>
            </a:pPr>
            <a:r>
              <a:rPr i="0" lang="en-GB" sz="1546">
                <a:solidFill>
                  <a:srgbClr val="E3E3E3"/>
                </a:solidFill>
                <a:latin typeface="Times New Roman"/>
                <a:ea typeface="Times New Roman"/>
                <a:cs typeface="Times New Roman"/>
                <a:sym typeface="Times New Roman"/>
              </a:rPr>
              <a:t>The proposed model combines the strengths of CNNs and LSTMs to achieve high accuracy in DDoS attack detection. The model consists of seven layers:</a:t>
            </a:r>
            <a:endParaRPr sz="1546">
              <a:latin typeface="Times New Roman"/>
              <a:ea typeface="Times New Roman"/>
              <a:cs typeface="Times New Roman"/>
              <a:sym typeface="Times New Roman"/>
            </a:endParaRPr>
          </a:p>
          <a:p>
            <a:pPr indent="-255905" lvl="1" marL="558800" rtl="0" algn="l">
              <a:lnSpc>
                <a:spcPct val="70000"/>
              </a:lnSpc>
              <a:spcBef>
                <a:spcPts val="400"/>
              </a:spcBef>
              <a:spcAft>
                <a:spcPts val="0"/>
              </a:spcAft>
              <a:buClr>
                <a:srgbClr val="E3E3E3"/>
              </a:buClr>
              <a:buSzPts val="1830"/>
              <a:buFont typeface="Times New Roman"/>
              <a:buChar char="•"/>
            </a:pPr>
            <a:r>
              <a:rPr i="0" lang="en-GB" sz="1490">
                <a:solidFill>
                  <a:srgbClr val="E3E3E3"/>
                </a:solidFill>
                <a:latin typeface="Times New Roman"/>
                <a:ea typeface="Times New Roman"/>
                <a:cs typeface="Times New Roman"/>
                <a:sym typeface="Times New Roman"/>
              </a:rPr>
              <a:t>An input layer that pre-processes the data.</a:t>
            </a:r>
            <a:endParaRPr sz="1490">
              <a:latin typeface="Times New Roman"/>
              <a:ea typeface="Times New Roman"/>
              <a:cs typeface="Times New Roman"/>
              <a:sym typeface="Times New Roman"/>
            </a:endParaRPr>
          </a:p>
          <a:p>
            <a:pPr indent="-255905" lvl="1" marL="558800" rtl="0" algn="l">
              <a:lnSpc>
                <a:spcPct val="70000"/>
              </a:lnSpc>
              <a:spcBef>
                <a:spcPts val="400"/>
              </a:spcBef>
              <a:spcAft>
                <a:spcPts val="0"/>
              </a:spcAft>
              <a:buClr>
                <a:srgbClr val="E3E3E3"/>
              </a:buClr>
              <a:buSzPts val="1830"/>
              <a:buFont typeface="Times New Roman"/>
              <a:buChar char="•"/>
            </a:pPr>
            <a:r>
              <a:rPr i="0" lang="en-GB" sz="1490">
                <a:solidFill>
                  <a:srgbClr val="E3E3E3"/>
                </a:solidFill>
                <a:latin typeface="Times New Roman"/>
                <a:ea typeface="Times New Roman"/>
                <a:cs typeface="Times New Roman"/>
                <a:sym typeface="Times New Roman"/>
              </a:rPr>
              <a:t>A convolutional layer that extracts features from the data.</a:t>
            </a:r>
            <a:endParaRPr sz="1490">
              <a:latin typeface="Times New Roman"/>
              <a:ea typeface="Times New Roman"/>
              <a:cs typeface="Times New Roman"/>
              <a:sym typeface="Times New Roman"/>
            </a:endParaRPr>
          </a:p>
          <a:p>
            <a:pPr indent="-255905" lvl="1" marL="558800" rtl="0" algn="l">
              <a:lnSpc>
                <a:spcPct val="70000"/>
              </a:lnSpc>
              <a:spcBef>
                <a:spcPts val="400"/>
              </a:spcBef>
              <a:spcAft>
                <a:spcPts val="0"/>
              </a:spcAft>
              <a:buClr>
                <a:srgbClr val="E3E3E3"/>
              </a:buClr>
              <a:buSzPts val="1830"/>
              <a:buFont typeface="Times New Roman"/>
              <a:buChar char="•"/>
            </a:pPr>
            <a:r>
              <a:rPr i="0" lang="en-GB" sz="1490">
                <a:solidFill>
                  <a:srgbClr val="E3E3E3"/>
                </a:solidFill>
                <a:latin typeface="Times New Roman"/>
                <a:ea typeface="Times New Roman"/>
                <a:cs typeface="Times New Roman"/>
                <a:sym typeface="Times New Roman"/>
              </a:rPr>
              <a:t>A max pooling layer that reduces the number of parameters and helps prevent overfitting.</a:t>
            </a:r>
            <a:endParaRPr sz="1490">
              <a:latin typeface="Times New Roman"/>
              <a:ea typeface="Times New Roman"/>
              <a:cs typeface="Times New Roman"/>
              <a:sym typeface="Times New Roman"/>
            </a:endParaRPr>
          </a:p>
          <a:p>
            <a:pPr indent="-255905" lvl="1" marL="558800" rtl="0" algn="l">
              <a:lnSpc>
                <a:spcPct val="70000"/>
              </a:lnSpc>
              <a:spcBef>
                <a:spcPts val="400"/>
              </a:spcBef>
              <a:spcAft>
                <a:spcPts val="0"/>
              </a:spcAft>
              <a:buClr>
                <a:srgbClr val="E3E3E3"/>
              </a:buClr>
              <a:buSzPts val="1830"/>
              <a:buFont typeface="Times New Roman"/>
              <a:buChar char="•"/>
            </a:pPr>
            <a:r>
              <a:rPr i="0" lang="en-GB" sz="1490">
                <a:solidFill>
                  <a:srgbClr val="E3E3E3"/>
                </a:solidFill>
                <a:latin typeface="Times New Roman"/>
                <a:ea typeface="Times New Roman"/>
                <a:cs typeface="Times New Roman"/>
                <a:sym typeface="Times New Roman"/>
              </a:rPr>
              <a:t>These convolutional and max pooling layers are repeated to learn more complex features.</a:t>
            </a:r>
            <a:endParaRPr sz="1490">
              <a:latin typeface="Times New Roman"/>
              <a:ea typeface="Times New Roman"/>
              <a:cs typeface="Times New Roman"/>
              <a:sym typeface="Times New Roman"/>
            </a:endParaRPr>
          </a:p>
          <a:p>
            <a:pPr indent="-255905" lvl="1" marL="558800" rtl="0" algn="l">
              <a:lnSpc>
                <a:spcPct val="70000"/>
              </a:lnSpc>
              <a:spcBef>
                <a:spcPts val="400"/>
              </a:spcBef>
              <a:spcAft>
                <a:spcPts val="0"/>
              </a:spcAft>
              <a:buClr>
                <a:srgbClr val="E3E3E3"/>
              </a:buClr>
              <a:buSzPts val="1830"/>
              <a:buFont typeface="Times New Roman"/>
              <a:buChar char="•"/>
            </a:pPr>
            <a:r>
              <a:rPr i="0" lang="en-GB" sz="1490">
                <a:solidFill>
                  <a:srgbClr val="E3E3E3"/>
                </a:solidFill>
                <a:latin typeface="Times New Roman"/>
                <a:ea typeface="Times New Roman"/>
                <a:cs typeface="Times New Roman"/>
                <a:sym typeface="Times New Roman"/>
              </a:rPr>
              <a:t>An LSTM layer that learns long-term dependencies in the data.</a:t>
            </a:r>
            <a:endParaRPr sz="1490">
              <a:latin typeface="Times New Roman"/>
              <a:ea typeface="Times New Roman"/>
              <a:cs typeface="Times New Roman"/>
              <a:sym typeface="Times New Roman"/>
            </a:endParaRPr>
          </a:p>
          <a:p>
            <a:pPr indent="-255905" lvl="1" marL="558800" rtl="0" algn="l">
              <a:lnSpc>
                <a:spcPct val="70000"/>
              </a:lnSpc>
              <a:spcBef>
                <a:spcPts val="400"/>
              </a:spcBef>
              <a:spcAft>
                <a:spcPts val="1200"/>
              </a:spcAft>
              <a:buClr>
                <a:srgbClr val="E3E3E3"/>
              </a:buClr>
              <a:buSzPts val="1830"/>
              <a:buFont typeface="Times New Roman"/>
              <a:buChar char="•"/>
            </a:pPr>
            <a:r>
              <a:rPr i="0" lang="en-GB" sz="1490">
                <a:solidFill>
                  <a:srgbClr val="E3E3E3"/>
                </a:solidFill>
                <a:latin typeface="Times New Roman"/>
                <a:ea typeface="Times New Roman"/>
                <a:cs typeface="Times New Roman"/>
                <a:sym typeface="Times New Roman"/>
              </a:rPr>
              <a:t>A fully connected layer that classifies the data as a DDoS attack or normal traffic.</a:t>
            </a:r>
            <a:endParaRPr sz="149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1753525" y="122625"/>
            <a:ext cx="5965250" cy="489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b="1" lang="en-GB">
                <a:latin typeface="Times New Roman"/>
                <a:ea typeface="Times New Roman"/>
                <a:cs typeface="Times New Roman"/>
                <a:sym typeface="Times New Roman"/>
              </a:rPr>
              <a:t>Tools Used for Implementation</a:t>
            </a:r>
            <a:endParaRPr b="1">
              <a:latin typeface="Times New Roman"/>
              <a:ea typeface="Times New Roman"/>
              <a:cs typeface="Times New Roman"/>
              <a:sym typeface="Times New Roman"/>
            </a:endParaRPr>
          </a:p>
        </p:txBody>
      </p:sp>
      <p:sp>
        <p:nvSpPr>
          <p:cNvPr id="141" name="Google Shape;141;p21"/>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rmAutofit/>
          </a:bodyPr>
          <a:lstStyle/>
          <a:p>
            <a:pPr indent="-228600" lvl="0" marL="177800" rtl="0" algn="l">
              <a:lnSpc>
                <a:spcPct val="90000"/>
              </a:lnSpc>
              <a:spcBef>
                <a:spcPts val="0"/>
              </a:spcBef>
              <a:spcAft>
                <a:spcPts val="0"/>
              </a:spcAft>
              <a:buClr>
                <a:srgbClr val="E3E3E3"/>
              </a:buClr>
              <a:buSzPts val="3000"/>
              <a:buFont typeface="Times New Roman"/>
              <a:buChar char="•"/>
            </a:pPr>
            <a:r>
              <a:rPr i="0" lang="en-GB" sz="2700">
                <a:solidFill>
                  <a:srgbClr val="E3E3E3"/>
                </a:solidFill>
                <a:latin typeface="Times New Roman"/>
                <a:ea typeface="Times New Roman"/>
                <a:cs typeface="Times New Roman"/>
                <a:sym typeface="Times New Roman"/>
              </a:rPr>
              <a:t>Deep learning techniques:</a:t>
            </a:r>
            <a:endParaRPr sz="2700">
              <a:latin typeface="Times New Roman"/>
              <a:ea typeface="Times New Roman"/>
              <a:cs typeface="Times New Roman"/>
              <a:sym typeface="Times New Roman"/>
            </a:endParaRPr>
          </a:p>
          <a:p>
            <a:pPr indent="-273050" lvl="1" marL="558800" rtl="0" algn="l">
              <a:lnSpc>
                <a:spcPct val="90000"/>
              </a:lnSpc>
              <a:spcBef>
                <a:spcPts val="400"/>
              </a:spcBef>
              <a:spcAft>
                <a:spcPts val="0"/>
              </a:spcAft>
              <a:buClr>
                <a:srgbClr val="E3E3E3"/>
              </a:buClr>
              <a:buSzPts val="2700"/>
              <a:buFont typeface="Times New Roman"/>
              <a:buChar char="•"/>
            </a:pPr>
            <a:r>
              <a:rPr i="0" lang="en-GB" sz="2300">
                <a:solidFill>
                  <a:srgbClr val="E3E3E3"/>
                </a:solidFill>
                <a:latin typeface="Times New Roman"/>
                <a:ea typeface="Times New Roman"/>
                <a:cs typeface="Times New Roman"/>
                <a:sym typeface="Times New Roman"/>
              </a:rPr>
              <a:t>Convolutional Neural Networks (CNNs)</a:t>
            </a:r>
            <a:endParaRPr sz="2300">
              <a:latin typeface="Times New Roman"/>
              <a:ea typeface="Times New Roman"/>
              <a:cs typeface="Times New Roman"/>
              <a:sym typeface="Times New Roman"/>
            </a:endParaRPr>
          </a:p>
          <a:p>
            <a:pPr indent="-273050" lvl="1" marL="558800" rtl="0" algn="l">
              <a:lnSpc>
                <a:spcPct val="90000"/>
              </a:lnSpc>
              <a:spcBef>
                <a:spcPts val="400"/>
              </a:spcBef>
              <a:spcAft>
                <a:spcPts val="0"/>
              </a:spcAft>
              <a:buClr>
                <a:srgbClr val="E3E3E3"/>
              </a:buClr>
              <a:buSzPts val="2700"/>
              <a:buFont typeface="Times New Roman"/>
              <a:buChar char="•"/>
            </a:pPr>
            <a:r>
              <a:rPr i="0" lang="en-GB" sz="2300">
                <a:solidFill>
                  <a:srgbClr val="E3E3E3"/>
                </a:solidFill>
                <a:latin typeface="Times New Roman"/>
                <a:ea typeface="Times New Roman"/>
                <a:cs typeface="Times New Roman"/>
                <a:sym typeface="Times New Roman"/>
              </a:rPr>
              <a:t>Long Short-Term Memory (LSTM)</a:t>
            </a:r>
            <a:endParaRPr sz="2300">
              <a:latin typeface="Times New Roman"/>
              <a:ea typeface="Times New Roman"/>
              <a:cs typeface="Times New Roman"/>
              <a:sym typeface="Times New Roman"/>
            </a:endParaRPr>
          </a:p>
          <a:p>
            <a:pPr indent="-228600" lvl="0" marL="177800" rtl="0" algn="l">
              <a:lnSpc>
                <a:spcPct val="90000"/>
              </a:lnSpc>
              <a:spcBef>
                <a:spcPts val="800"/>
              </a:spcBef>
              <a:spcAft>
                <a:spcPts val="1200"/>
              </a:spcAft>
              <a:buClr>
                <a:srgbClr val="E3E3E3"/>
              </a:buClr>
              <a:buSzPts val="3000"/>
              <a:buFont typeface="Times New Roman"/>
              <a:buChar char="•"/>
            </a:pPr>
            <a:r>
              <a:rPr i="0" lang="en-GB" sz="2700">
                <a:solidFill>
                  <a:srgbClr val="E3E3E3"/>
                </a:solidFill>
                <a:latin typeface="Times New Roman"/>
                <a:ea typeface="Times New Roman"/>
                <a:cs typeface="Times New Roman"/>
                <a:sym typeface="Times New Roman"/>
              </a:rPr>
              <a:t>The specific software libraries used for implementation may not be mentioned in the research paper, but common libraries for deep learning include TensorFlow, PyTorch, and Keras.</a:t>
            </a:r>
            <a:endParaRPr sz="2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44075"/>
            <a:ext cx="8520600" cy="57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EDEDED"/>
              </a:buClr>
              <a:buSzPts val="4100"/>
              <a:buFont typeface="Corbel"/>
              <a:buNone/>
            </a:pPr>
            <a:r>
              <a:rPr b="1" lang="en-GB">
                <a:latin typeface="Times New Roman"/>
                <a:ea typeface="Times New Roman"/>
                <a:cs typeface="Times New Roman"/>
                <a:sym typeface="Times New Roman"/>
              </a:rPr>
              <a:t>Result Analysis</a:t>
            </a:r>
            <a:endParaRPr b="1">
              <a:latin typeface="Times New Roman"/>
              <a:ea typeface="Times New Roman"/>
              <a:cs typeface="Times New Roman"/>
              <a:sym typeface="Times New Roman"/>
            </a:endParaRPr>
          </a:p>
        </p:txBody>
      </p:sp>
      <p:sp>
        <p:nvSpPr>
          <p:cNvPr id="147" name="Google Shape;147;p22"/>
          <p:cNvSpPr txBox="1"/>
          <p:nvPr>
            <p:ph idx="1" type="body"/>
          </p:nvPr>
        </p:nvSpPr>
        <p:spPr>
          <a:xfrm>
            <a:off x="311700" y="716775"/>
            <a:ext cx="8520600" cy="14445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E3E3E3"/>
              </a:buClr>
              <a:buSzPts val="2100"/>
              <a:buFont typeface="Times New Roman"/>
              <a:buChar char="•"/>
            </a:pPr>
            <a:r>
              <a:rPr i="0" lang="en-GB">
                <a:solidFill>
                  <a:srgbClr val="E3E3E3"/>
                </a:solidFill>
                <a:latin typeface="Times New Roman"/>
                <a:ea typeface="Times New Roman"/>
                <a:cs typeface="Times New Roman"/>
                <a:sym typeface="Times New Roman"/>
              </a:rPr>
              <a:t>The research paper reports that the proposed CNN-LSTM model achieved an accuracy of 99.20% on a standard benchmark dataset for DDoS attack detection.</a:t>
            </a:r>
            <a:endParaRPr>
              <a:latin typeface="Times New Roman"/>
              <a:ea typeface="Times New Roman"/>
              <a:cs typeface="Times New Roman"/>
              <a:sym typeface="Times New Roman"/>
            </a:endParaRPr>
          </a:p>
          <a:p>
            <a:pPr indent="-171450" lvl="0" marL="177800" rtl="0" algn="l">
              <a:lnSpc>
                <a:spcPct val="90000"/>
              </a:lnSpc>
              <a:spcBef>
                <a:spcPts val="800"/>
              </a:spcBef>
              <a:spcAft>
                <a:spcPts val="1200"/>
              </a:spcAft>
              <a:buClr>
                <a:srgbClr val="E3E3E3"/>
              </a:buClr>
              <a:buSzPts val="2100"/>
              <a:buFont typeface="Times New Roman"/>
              <a:buChar char="•"/>
            </a:pPr>
            <a:r>
              <a:rPr i="0" lang="en-GB">
                <a:solidFill>
                  <a:srgbClr val="E3E3E3"/>
                </a:solidFill>
                <a:latin typeface="Times New Roman"/>
                <a:ea typeface="Times New Roman"/>
                <a:cs typeface="Times New Roman"/>
                <a:sym typeface="Times New Roman"/>
              </a:rPr>
              <a:t>This accuracy is higher than the accuracy achieved by other existing methods, such as CNN or LSTM used alone.</a:t>
            </a:r>
            <a:endParaRPr>
              <a:latin typeface="Times New Roman"/>
              <a:ea typeface="Times New Roman"/>
              <a:cs typeface="Times New Roman"/>
              <a:sym typeface="Times New Roman"/>
            </a:endParaRPr>
          </a:p>
        </p:txBody>
      </p:sp>
      <p:pic>
        <p:nvPicPr>
          <p:cNvPr id="148" name="Google Shape;148;p22"/>
          <p:cNvPicPr preferRelativeResize="0"/>
          <p:nvPr/>
        </p:nvPicPr>
        <p:blipFill>
          <a:blip r:embed="rId3">
            <a:alphaModFix/>
          </a:blip>
          <a:stretch>
            <a:fillRect/>
          </a:stretch>
        </p:blipFill>
        <p:spPr>
          <a:xfrm>
            <a:off x="1679625" y="2161275"/>
            <a:ext cx="5671827" cy="258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