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6554A2-2082-451D-9F37-F021F4A530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F420BA-EBFD-41EA-90B0-3860D8D1F9A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E6554A2-2082-451D-9F37-F021F4A530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F420BA-EBFD-41EA-90B0-3860D8D1F9A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E6554A2-2082-451D-9F37-F021F4A530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F420BA-EBFD-41EA-90B0-3860D8D1F9A0}"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3E6554A2-2082-451D-9F37-F021F4A530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F420BA-EBFD-41EA-90B0-3860D8D1F9A0}"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3E6554A2-2082-451D-9F37-F021F4A530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F420BA-EBFD-41EA-90B0-3860D8D1F9A0}"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3E6554A2-2082-451D-9F37-F021F4A530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F420BA-EBFD-41EA-90B0-3860D8D1F9A0}"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6554A2-2082-451D-9F37-F021F4A530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F420BA-EBFD-41EA-90B0-3860D8D1F9A0}"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6554A2-2082-451D-9F37-F021F4A530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F420BA-EBFD-41EA-90B0-3860D8D1F9A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6554A2-2082-451D-9F37-F021F4A530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F420BA-EBFD-41EA-90B0-3860D8D1F9A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E6554A2-2082-451D-9F37-F021F4A530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F420BA-EBFD-41EA-90B0-3860D8D1F9A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E6554A2-2082-451D-9F37-F021F4A530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F420BA-EBFD-41EA-90B0-3860D8D1F9A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E6554A2-2082-451D-9F37-F021F4A530C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F420BA-EBFD-41EA-90B0-3860D8D1F9A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6554A2-2082-451D-9F37-F021F4A530C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F420BA-EBFD-41EA-90B0-3860D8D1F9A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554A2-2082-451D-9F37-F021F4A530C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F420BA-EBFD-41EA-90B0-3860D8D1F9A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E6554A2-2082-451D-9F37-F021F4A530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F420BA-EBFD-41EA-90B0-3860D8D1F9A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E6554A2-2082-451D-9F37-F021F4A530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F420BA-EBFD-41EA-90B0-3860D8D1F9A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6554A2-2082-451D-9F37-F021F4A530C8}"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F420BA-EBFD-41EA-90B0-3860D8D1F9A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6852" y="1467679"/>
            <a:ext cx="8915399" cy="2262781"/>
          </a:xfrm>
        </p:spPr>
        <p:txBody>
          <a:bodyPr/>
          <a:lstStyle/>
          <a:p>
            <a:r>
              <a:rPr lang="en-IN" dirty="0">
                <a:latin typeface="Bell MT" panose="02020503060305020303" pitchFamily="18" charset="0"/>
              </a:rPr>
              <a:t>BUSINESS ETHICS</a:t>
            </a:r>
            <a:endParaRPr lang="en-IN" dirty="0">
              <a:latin typeface="Bell MT" panose="02020503060305020303" pitchFamily="18" charset="0"/>
            </a:endParaRPr>
          </a:p>
        </p:txBody>
      </p:sp>
      <p:sp>
        <p:nvSpPr>
          <p:cNvPr id="3" name="Subtitle 2"/>
          <p:cNvSpPr>
            <a:spLocks noGrp="1"/>
          </p:cNvSpPr>
          <p:nvPr>
            <p:ph type="subTitle" idx="1"/>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58" y="1600199"/>
            <a:ext cx="8911687" cy="3445565"/>
          </a:xfrm>
        </p:spPr>
        <p:txBody>
          <a:bodyPr>
            <a:normAutofit/>
          </a:bodyPr>
          <a:lstStyle/>
          <a:p>
            <a:r>
              <a:rPr lang="en-IN" sz="4800" dirty="0">
                <a:latin typeface="Bell MT" panose="02020503060305020303" pitchFamily="18" charset="0"/>
              </a:rPr>
              <a:t>                 </a:t>
            </a:r>
            <a:br>
              <a:rPr lang="en-IN" sz="4800" dirty="0">
                <a:latin typeface="Bell MT" panose="02020503060305020303" pitchFamily="18" charset="0"/>
              </a:rPr>
            </a:br>
            <a:r>
              <a:rPr lang="en-IN" sz="4800" dirty="0">
                <a:latin typeface="Bell MT" panose="02020503060305020303" pitchFamily="18" charset="0"/>
              </a:rPr>
              <a:t>                  </a:t>
            </a:r>
            <a:br>
              <a:rPr lang="en-IN" sz="4800" dirty="0">
                <a:latin typeface="Bell MT" panose="02020503060305020303" pitchFamily="18" charset="0"/>
              </a:rPr>
            </a:br>
            <a:r>
              <a:rPr lang="en-IN" sz="4800" dirty="0">
                <a:latin typeface="Bell MT" panose="02020503060305020303" pitchFamily="18" charset="0"/>
              </a:rPr>
              <a:t>                 THANK YOU!</a:t>
            </a:r>
            <a:endParaRPr lang="en-IN" sz="4800" dirty="0">
              <a:latin typeface="Bell MT" panose="020205030603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1" dirty="0">
                <a:latin typeface="Bell MT" panose="02020503060305020303" pitchFamily="18" charset="0"/>
              </a:rPr>
              <a:t>Factors shaping ethical behaviour at work</a:t>
            </a:r>
            <a:endParaRPr lang="en-IN" sz="4400" b="1" dirty="0">
              <a:latin typeface="Bell MT" panose="02020503060305020303" pitchFamily="18" charset="0"/>
            </a:endParaRPr>
          </a:p>
        </p:txBody>
      </p:sp>
      <p:sp>
        <p:nvSpPr>
          <p:cNvPr id="5" name="Content Placeholder 4"/>
          <p:cNvSpPr>
            <a:spLocks noGrp="1"/>
          </p:cNvSpPr>
          <p:nvPr>
            <p:ph sz="half" idx="1"/>
          </p:nvPr>
        </p:nvSpPr>
        <p:spPr>
          <a:xfrm>
            <a:off x="2592924" y="2359378"/>
            <a:ext cx="4313864" cy="3777622"/>
          </a:xfrm>
        </p:spPr>
        <p:txBody>
          <a:bodyPr/>
          <a:lstStyle/>
          <a:p>
            <a:r>
              <a:rPr lang="en-IN" sz="2000" b="1" dirty="0">
                <a:solidFill>
                  <a:schemeClr val="tx1"/>
                </a:solidFill>
                <a:latin typeface="Bell MT" panose="02020503060305020303" pitchFamily="18" charset="0"/>
              </a:rPr>
              <a:t>Behaviour at work</a:t>
            </a:r>
            <a:r>
              <a:rPr lang="en-IN" dirty="0">
                <a:latin typeface="Bell MT" panose="02020503060305020303" pitchFamily="18" charset="0"/>
              </a:rPr>
              <a:t>:</a:t>
            </a:r>
            <a:endParaRPr lang="en-IN" dirty="0">
              <a:latin typeface="Bell MT" panose="02020503060305020303" pitchFamily="18" charset="0"/>
            </a:endParaRPr>
          </a:p>
          <a:p>
            <a:pPr marL="0" indent="0">
              <a:buNone/>
            </a:pPr>
            <a:r>
              <a:rPr lang="en-IN" sz="2400" dirty="0">
                <a:solidFill>
                  <a:schemeClr val="tx1"/>
                </a:solidFill>
                <a:latin typeface="Bell MT" panose="02020503060305020303" pitchFamily="18" charset="0"/>
              </a:rPr>
              <a:t>Work behaviour is one of the significant aspects of human behaviour. It is an individuals communication towards the rest of the members of the work place. It involves both verbal as well as non-verbal mode of communication</a:t>
            </a:r>
            <a:r>
              <a:rPr lang="en-IN" dirty="0">
                <a:solidFill>
                  <a:schemeClr val="tx1"/>
                </a:solidFill>
                <a:latin typeface="Bell MT" panose="02020503060305020303" pitchFamily="18" charset="0"/>
              </a:rPr>
              <a:t>. </a:t>
            </a:r>
            <a:endParaRPr lang="en-IN" dirty="0">
              <a:solidFill>
                <a:schemeClr val="tx1"/>
              </a:solidFill>
              <a:latin typeface="Bell MT" panose="02020503060305020303" pitchFamily="18" charset="0"/>
            </a:endParaRPr>
          </a:p>
        </p:txBody>
      </p:sp>
      <p:pic>
        <p:nvPicPr>
          <p:cNvPr id="7" name="Content Placeholder 6"/>
          <p:cNvPicPr>
            <a:picLocks noGrp="1" noChangeAspect="1"/>
          </p:cNvPicPr>
          <p:nvPr>
            <p:ph sz="half" idx="2"/>
          </p:nvPr>
        </p:nvPicPr>
        <p:blipFill>
          <a:blip r:embed="rId1"/>
          <a:stretch>
            <a:fillRect/>
          </a:stretch>
        </p:blipFill>
        <p:spPr>
          <a:xfrm>
            <a:off x="7202311" y="2460979"/>
            <a:ext cx="3397955" cy="30592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Bell MT" panose="02020503060305020303" pitchFamily="18" charset="0"/>
              </a:rPr>
              <a:t>Counterproductive work behaviour</a:t>
            </a:r>
            <a:endParaRPr lang="en-IN" sz="4000" b="1" dirty="0">
              <a:latin typeface="Bell MT" panose="02020503060305020303" pitchFamily="18" charset="0"/>
            </a:endParaRPr>
          </a:p>
        </p:txBody>
      </p:sp>
      <p:sp>
        <p:nvSpPr>
          <p:cNvPr id="3" name="Content Placeholder 2"/>
          <p:cNvSpPr>
            <a:spLocks noGrp="1"/>
          </p:cNvSpPr>
          <p:nvPr>
            <p:ph sz="half" idx="1"/>
          </p:nvPr>
        </p:nvSpPr>
        <p:spPr>
          <a:xfrm>
            <a:off x="1815549" y="1905000"/>
            <a:ext cx="5087528" cy="4328890"/>
          </a:xfrm>
        </p:spPr>
        <p:txBody>
          <a:bodyPr>
            <a:normAutofit lnSpcReduction="10000"/>
          </a:bodyPr>
          <a:lstStyle/>
          <a:p>
            <a:r>
              <a:rPr lang="en-IN" sz="2400" b="1" dirty="0">
                <a:solidFill>
                  <a:schemeClr val="tx1"/>
                </a:solidFill>
                <a:latin typeface="Bell MT" panose="02020503060305020303" pitchFamily="18" charset="0"/>
              </a:rPr>
              <a:t>Counterproductive work behaviour</a:t>
            </a:r>
            <a:r>
              <a:rPr lang="en-IN" sz="2400" dirty="0">
                <a:latin typeface="Bell MT" panose="02020503060305020303" pitchFamily="18" charset="0"/>
              </a:rPr>
              <a:t>:</a:t>
            </a:r>
            <a:endParaRPr lang="en-IN" sz="2400" dirty="0">
              <a:latin typeface="Bell MT" panose="02020503060305020303" pitchFamily="18" charset="0"/>
            </a:endParaRPr>
          </a:p>
          <a:p>
            <a:pPr marL="0" indent="0">
              <a:buNone/>
            </a:pPr>
            <a:r>
              <a:rPr lang="en-IN" sz="2400" dirty="0">
                <a:solidFill>
                  <a:schemeClr val="tx1"/>
                </a:solidFill>
                <a:latin typeface="Bell MT" panose="02020503060305020303" pitchFamily="18" charset="0"/>
              </a:rPr>
              <a:t>Counterproductive work behaviour is also a type of work behaviour. Counterproductive work behaviour is the act that employees have against the organisations that do harm or violate the work production. Counterproductive work behaviour would include passive actions such as not working to meet date line or faking incompetence. </a:t>
            </a:r>
            <a:endParaRPr lang="en-IN" sz="2400" dirty="0">
              <a:solidFill>
                <a:schemeClr val="tx1"/>
              </a:solidFill>
              <a:latin typeface="Bell MT" panose="02020503060305020303" pitchFamily="18" charset="0"/>
            </a:endParaRPr>
          </a:p>
        </p:txBody>
      </p:sp>
      <p:pic>
        <p:nvPicPr>
          <p:cNvPr id="5" name="Content Placeholder 4"/>
          <p:cNvPicPr>
            <a:picLocks noGrp="1" noChangeAspect="1"/>
          </p:cNvPicPr>
          <p:nvPr>
            <p:ph sz="half" idx="2"/>
          </p:nvPr>
        </p:nvPicPr>
        <p:blipFill>
          <a:blip r:embed="rId1"/>
          <a:stretch>
            <a:fillRect/>
          </a:stretch>
        </p:blipFill>
        <p:spPr>
          <a:xfrm>
            <a:off x="7368209" y="2464904"/>
            <a:ext cx="3988903" cy="3074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122" y="624110"/>
            <a:ext cx="9238489" cy="1280890"/>
          </a:xfrm>
        </p:spPr>
        <p:txBody>
          <a:bodyPr>
            <a:normAutofit/>
          </a:bodyPr>
          <a:lstStyle/>
          <a:p>
            <a:r>
              <a:rPr lang="en-IN" sz="4400" dirty="0">
                <a:latin typeface="Bell MT" panose="02020503060305020303" pitchFamily="18" charset="0"/>
              </a:rPr>
              <a:t>Effects of verbal abuse</a:t>
            </a:r>
            <a:endParaRPr lang="en-IN" sz="4400" dirty="0">
              <a:latin typeface="Bell MT" panose="02020503060305020303" pitchFamily="18" charset="0"/>
            </a:endParaRPr>
          </a:p>
        </p:txBody>
      </p:sp>
      <p:sp>
        <p:nvSpPr>
          <p:cNvPr id="3" name="Content Placeholder 2"/>
          <p:cNvSpPr>
            <a:spLocks noGrp="1"/>
          </p:cNvSpPr>
          <p:nvPr>
            <p:ph sz="half" idx="1"/>
          </p:nvPr>
        </p:nvSpPr>
        <p:spPr>
          <a:xfrm>
            <a:off x="2438400" y="2107096"/>
            <a:ext cx="4464676" cy="3975652"/>
          </a:xfrm>
        </p:spPr>
        <p:txBody>
          <a:bodyPr>
            <a:normAutofit/>
          </a:bodyPr>
          <a:lstStyle/>
          <a:p>
            <a:r>
              <a:rPr lang="en-IN" sz="2800" dirty="0">
                <a:solidFill>
                  <a:schemeClr val="tx1"/>
                </a:solidFill>
                <a:latin typeface="Bell MT" panose="02020503060305020303" pitchFamily="18" charset="0"/>
              </a:rPr>
              <a:t>Verbal abuse</a:t>
            </a:r>
            <a:r>
              <a:rPr lang="en-IN" dirty="0"/>
              <a:t>:</a:t>
            </a:r>
            <a:endParaRPr lang="en-IN" dirty="0"/>
          </a:p>
          <a:p>
            <a:pPr marL="0" indent="0">
              <a:buNone/>
            </a:pPr>
            <a:r>
              <a:rPr lang="en-IN" sz="2400" dirty="0">
                <a:solidFill>
                  <a:schemeClr val="tx1"/>
                </a:solidFill>
                <a:latin typeface="Bell MT" panose="02020503060305020303" pitchFamily="18" charset="0"/>
              </a:rPr>
              <a:t>Verbal abuse is a concept that indicates some form of mistreatment via oral expression. Verbal abuse can impact productivity in the workplace, both for the employee and employer.</a:t>
            </a:r>
            <a:r>
              <a:rPr lang="en-US" sz="2400" dirty="0">
                <a:solidFill>
                  <a:srgbClr val="212121"/>
                </a:solidFill>
                <a:latin typeface="Merriweather" panose="00000500000000000000" pitchFamily="2" charset="0"/>
              </a:rPr>
              <a:t> </a:t>
            </a:r>
            <a:r>
              <a:rPr lang="en-US" sz="2400" b="0" i="0" dirty="0">
                <a:solidFill>
                  <a:schemeClr val="tx1"/>
                </a:solidFill>
                <a:effectLst/>
                <a:latin typeface="Bell MT" panose="02020503060305020303" pitchFamily="18" charset="0"/>
              </a:rPr>
              <a:t>Verbal abuse is a means of to controlling and maintaining power over another person</a:t>
            </a:r>
            <a:endParaRPr lang="en-IN" sz="2400" dirty="0">
              <a:solidFill>
                <a:schemeClr val="tx1"/>
              </a:solidFill>
              <a:latin typeface="Bell MT" panose="02020503060305020303" pitchFamily="18" charset="0"/>
            </a:endParaRPr>
          </a:p>
        </p:txBody>
      </p:sp>
      <p:pic>
        <p:nvPicPr>
          <p:cNvPr id="5" name="Content Placeholder 4"/>
          <p:cNvPicPr>
            <a:picLocks noGrp="1" noChangeAspect="1"/>
          </p:cNvPicPr>
          <p:nvPr>
            <p:ph sz="half" idx="2"/>
          </p:nvPr>
        </p:nvPicPr>
        <p:blipFill>
          <a:blip r:embed="rId1"/>
          <a:stretch>
            <a:fillRect/>
          </a:stretch>
        </p:blipFill>
        <p:spPr>
          <a:xfrm>
            <a:off x="7191375" y="2292627"/>
            <a:ext cx="4313238" cy="31606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852" y="624110"/>
            <a:ext cx="8911687" cy="1280890"/>
          </a:xfrm>
        </p:spPr>
        <p:txBody>
          <a:bodyPr>
            <a:normAutofit/>
          </a:bodyPr>
          <a:lstStyle/>
          <a:p>
            <a:r>
              <a:rPr lang="en-IN" sz="4000" b="1" dirty="0">
                <a:latin typeface="Bell MT" panose="02020503060305020303" pitchFamily="18" charset="0"/>
              </a:rPr>
              <a:t>Conflict resolution at work</a:t>
            </a:r>
            <a:endParaRPr lang="en-IN" sz="4000" b="1" dirty="0">
              <a:latin typeface="Bell MT" panose="02020503060305020303" pitchFamily="18" charset="0"/>
            </a:endParaRPr>
          </a:p>
        </p:txBody>
      </p:sp>
      <p:sp>
        <p:nvSpPr>
          <p:cNvPr id="3" name="Content Placeholder 2"/>
          <p:cNvSpPr>
            <a:spLocks noGrp="1"/>
          </p:cNvSpPr>
          <p:nvPr>
            <p:ph sz="half" idx="1"/>
          </p:nvPr>
        </p:nvSpPr>
        <p:spPr>
          <a:xfrm>
            <a:off x="2146852" y="2133600"/>
            <a:ext cx="4756224" cy="4100290"/>
          </a:xfrm>
        </p:spPr>
        <p:txBody>
          <a:bodyPr>
            <a:normAutofit fontScale="85000" lnSpcReduction="20000"/>
          </a:bodyPr>
          <a:lstStyle/>
          <a:p>
            <a:r>
              <a:rPr lang="en-IN" sz="2800" b="1" dirty="0">
                <a:latin typeface="Bell MT" panose="02020503060305020303" pitchFamily="18" charset="0"/>
              </a:rPr>
              <a:t>Conflict resolution at work</a:t>
            </a:r>
            <a:r>
              <a:rPr lang="en-IN" dirty="0"/>
              <a:t>:</a:t>
            </a:r>
            <a:endParaRPr lang="en-IN" dirty="0"/>
          </a:p>
          <a:p>
            <a:pPr marL="0" indent="0">
              <a:buNone/>
            </a:pPr>
            <a:r>
              <a:rPr lang="en-IN" sz="2600" dirty="0">
                <a:latin typeface="Bell MT" panose="02020503060305020303" pitchFamily="18" charset="0"/>
              </a:rPr>
              <a:t>It is important to resolve any issues that arises at work among team members. Conflict resolution plays huge role in this. Handling these issues appropriately helps decrease harmful influences of all types of conflicts by bringing back integrity, building success in the work place and restoring efficiency. Working together to resolve conflict resolution lets conflict of different types to be fixed in a way that is beneficial too the group.</a:t>
            </a:r>
            <a:endParaRPr lang="en-IN" sz="2600" dirty="0">
              <a:latin typeface="Bell MT" panose="02020503060305020303" pitchFamily="18" charset="0"/>
            </a:endParaRPr>
          </a:p>
        </p:txBody>
      </p:sp>
      <p:pic>
        <p:nvPicPr>
          <p:cNvPr id="5" name="Content Placeholder 4"/>
          <p:cNvPicPr>
            <a:picLocks noGrp="1" noChangeAspect="1"/>
          </p:cNvPicPr>
          <p:nvPr>
            <p:ph sz="half" idx="2"/>
          </p:nvPr>
        </p:nvPicPr>
        <p:blipFill>
          <a:blip r:embed="rId1"/>
          <a:stretch>
            <a:fillRect/>
          </a:stretch>
        </p:blipFill>
        <p:spPr>
          <a:xfrm>
            <a:off x="7191375" y="2319130"/>
            <a:ext cx="4629564" cy="31010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Bell MT" panose="02020503060305020303" pitchFamily="18" charset="0"/>
              </a:rPr>
              <a:t>Employee code of conduct</a:t>
            </a:r>
            <a:endParaRPr lang="en-IN" b="1" dirty="0">
              <a:solidFill>
                <a:schemeClr val="tx1"/>
              </a:solidFill>
              <a:latin typeface="Bell MT" panose="02020503060305020303" pitchFamily="18" charset="0"/>
            </a:endParaRPr>
          </a:p>
        </p:txBody>
      </p:sp>
      <p:sp>
        <p:nvSpPr>
          <p:cNvPr id="3" name="Content Placeholder 2"/>
          <p:cNvSpPr>
            <a:spLocks noGrp="1"/>
          </p:cNvSpPr>
          <p:nvPr>
            <p:ph sz="half" idx="1"/>
          </p:nvPr>
        </p:nvSpPr>
        <p:spPr>
          <a:xfrm>
            <a:off x="2252870" y="1905001"/>
            <a:ext cx="4650206" cy="4442790"/>
          </a:xfrm>
        </p:spPr>
        <p:txBody>
          <a:bodyPr>
            <a:noAutofit/>
          </a:bodyPr>
          <a:lstStyle/>
          <a:p>
            <a:r>
              <a:rPr lang="en-IN" sz="2000" dirty="0">
                <a:solidFill>
                  <a:schemeClr val="tx1"/>
                </a:solidFill>
                <a:latin typeface="Bell MT" panose="02020503060305020303" pitchFamily="18" charset="0"/>
              </a:rPr>
              <a:t>Employee code of conduct guides individuals as to how they should behave at the workplace. Employees code of conduct ensures career growth and also benefits the organisation in the long run.</a:t>
            </a:r>
            <a:endParaRPr lang="en-IN" sz="2000" dirty="0">
              <a:solidFill>
                <a:schemeClr val="tx1"/>
              </a:solidFill>
              <a:latin typeface="Bell MT" panose="02020503060305020303" pitchFamily="18" charset="0"/>
            </a:endParaRPr>
          </a:p>
          <a:p>
            <a:r>
              <a:rPr lang="en-IN" sz="2000" dirty="0">
                <a:solidFill>
                  <a:schemeClr val="tx1"/>
                </a:solidFill>
                <a:latin typeface="Bell MT" panose="02020503060305020303" pitchFamily="18" charset="0"/>
              </a:rPr>
              <a:t>Types of code of conduct:</a:t>
            </a:r>
            <a:endParaRPr lang="en-IN" sz="2000" dirty="0">
              <a:solidFill>
                <a:schemeClr val="tx1"/>
              </a:solidFill>
              <a:latin typeface="Bell MT" panose="02020503060305020303" pitchFamily="18" charset="0"/>
            </a:endParaRPr>
          </a:p>
          <a:p>
            <a:pPr>
              <a:buFont typeface="+mj-lt"/>
              <a:buAutoNum type="alphaLcParenR"/>
            </a:pPr>
            <a:r>
              <a:rPr lang="en-IN" sz="2000" dirty="0">
                <a:solidFill>
                  <a:schemeClr val="tx1"/>
                </a:solidFill>
                <a:latin typeface="Bell MT" panose="02020503060305020303" pitchFamily="18" charset="0"/>
              </a:rPr>
              <a:t>Company’s value</a:t>
            </a:r>
            <a:endParaRPr lang="en-IN" sz="2000" dirty="0">
              <a:solidFill>
                <a:schemeClr val="tx1"/>
              </a:solidFill>
              <a:latin typeface="Bell MT" panose="02020503060305020303" pitchFamily="18" charset="0"/>
            </a:endParaRPr>
          </a:p>
          <a:p>
            <a:pPr>
              <a:buFont typeface="+mj-lt"/>
              <a:buAutoNum type="alphaLcParenR"/>
            </a:pPr>
            <a:r>
              <a:rPr lang="en-IN" sz="2000" dirty="0">
                <a:solidFill>
                  <a:schemeClr val="tx1"/>
                </a:solidFill>
                <a:latin typeface="Bell MT" panose="02020503060305020303" pitchFamily="18" charset="0"/>
              </a:rPr>
              <a:t>Harassment and discrimination </a:t>
            </a:r>
            <a:endParaRPr lang="en-IN" sz="2000" dirty="0">
              <a:solidFill>
                <a:schemeClr val="tx1"/>
              </a:solidFill>
              <a:latin typeface="Bell MT" panose="02020503060305020303" pitchFamily="18" charset="0"/>
            </a:endParaRPr>
          </a:p>
          <a:p>
            <a:pPr>
              <a:buFont typeface="+mj-lt"/>
              <a:buAutoNum type="alphaLcParenR"/>
            </a:pPr>
            <a:r>
              <a:rPr lang="en-IN" sz="2000" dirty="0">
                <a:solidFill>
                  <a:schemeClr val="tx1"/>
                </a:solidFill>
                <a:latin typeface="Bell MT" panose="02020503060305020303" pitchFamily="18" charset="0"/>
              </a:rPr>
              <a:t>Dress code</a:t>
            </a:r>
            <a:endParaRPr lang="en-IN" sz="2000" dirty="0">
              <a:solidFill>
                <a:schemeClr val="tx1"/>
              </a:solidFill>
              <a:latin typeface="Bell MT" panose="02020503060305020303" pitchFamily="18" charset="0"/>
            </a:endParaRPr>
          </a:p>
          <a:p>
            <a:pPr>
              <a:buFont typeface="+mj-lt"/>
              <a:buAutoNum type="alphaLcParenR"/>
            </a:pPr>
            <a:r>
              <a:rPr lang="en-IN" sz="2000" dirty="0">
                <a:solidFill>
                  <a:schemeClr val="tx1"/>
                </a:solidFill>
                <a:latin typeface="Bell MT" panose="02020503060305020303" pitchFamily="18" charset="0"/>
              </a:rPr>
              <a:t>Leave policy and so on..</a:t>
            </a:r>
            <a:endParaRPr lang="en-IN" sz="2000" dirty="0">
              <a:solidFill>
                <a:schemeClr val="tx1"/>
              </a:solidFill>
              <a:latin typeface="Bell MT" panose="02020503060305020303" pitchFamily="18" charset="0"/>
            </a:endParaRPr>
          </a:p>
        </p:txBody>
      </p:sp>
      <p:pic>
        <p:nvPicPr>
          <p:cNvPr id="5" name="Content Placeholder 4"/>
          <p:cNvPicPr>
            <a:picLocks noGrp="1" noChangeAspect="1"/>
          </p:cNvPicPr>
          <p:nvPr>
            <p:ph sz="half" idx="2"/>
          </p:nvPr>
        </p:nvPicPr>
        <p:blipFill>
          <a:blip r:embed="rId1"/>
          <a:stretch>
            <a:fillRect/>
          </a:stretch>
        </p:blipFill>
        <p:spPr>
          <a:xfrm>
            <a:off x="7191374" y="2358887"/>
            <a:ext cx="4650205" cy="30612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873" y="438580"/>
            <a:ext cx="8911687" cy="1280890"/>
          </a:xfrm>
        </p:spPr>
        <p:txBody>
          <a:bodyPr>
            <a:normAutofit fontScale="90000"/>
          </a:bodyPr>
          <a:lstStyle/>
          <a:p>
            <a:r>
              <a:rPr lang="en-IN" sz="4000" b="1" dirty="0">
                <a:solidFill>
                  <a:schemeClr val="tx1"/>
                </a:solidFill>
                <a:latin typeface="Bell MT" panose="02020503060305020303" pitchFamily="18" charset="0"/>
              </a:rPr>
              <a:t>Importance of employee code of conduct</a:t>
            </a:r>
            <a:endParaRPr lang="en-IN" sz="4000" b="1" dirty="0">
              <a:solidFill>
                <a:schemeClr val="tx1"/>
              </a:solidFill>
              <a:latin typeface="Bell MT" panose="02020503060305020303" pitchFamily="18" charset="0"/>
            </a:endParaRPr>
          </a:p>
        </p:txBody>
      </p:sp>
      <p:sp>
        <p:nvSpPr>
          <p:cNvPr id="3" name="Content Placeholder 2"/>
          <p:cNvSpPr>
            <a:spLocks noGrp="1"/>
          </p:cNvSpPr>
          <p:nvPr>
            <p:ph idx="1"/>
          </p:nvPr>
        </p:nvSpPr>
        <p:spPr>
          <a:xfrm>
            <a:off x="2271160" y="1401418"/>
            <a:ext cx="8915400" cy="4919869"/>
          </a:xfrm>
        </p:spPr>
        <p:txBody>
          <a:bodyPr>
            <a:normAutofit fontScale="92500"/>
          </a:bodyPr>
          <a:lstStyle/>
          <a:p>
            <a:pPr>
              <a:buFont typeface="Wingdings" panose="05000000000000000000" pitchFamily="2" charset="2"/>
              <a:buChar char="Ø"/>
            </a:pPr>
            <a:r>
              <a:rPr lang="en-IN" sz="2400" dirty="0">
                <a:solidFill>
                  <a:schemeClr val="tx1"/>
                </a:solidFill>
                <a:latin typeface="Bell MT" panose="02020503060305020303" pitchFamily="18" charset="0"/>
              </a:rPr>
              <a:t>Provides guidelines of employee behaviour:</a:t>
            </a:r>
            <a:endParaRPr lang="en-IN" sz="2400" dirty="0">
              <a:solidFill>
                <a:schemeClr val="tx1"/>
              </a:solidFill>
              <a:latin typeface="Bell MT" panose="02020503060305020303" pitchFamily="18" charset="0"/>
            </a:endParaRPr>
          </a:p>
          <a:p>
            <a:pPr marL="0" indent="0">
              <a:buNone/>
            </a:pPr>
            <a:r>
              <a:rPr lang="en-IN" sz="2400" dirty="0">
                <a:solidFill>
                  <a:schemeClr val="tx1"/>
                </a:solidFill>
                <a:latin typeface="Bell MT" panose="02020503060305020303" pitchFamily="18" charset="0"/>
              </a:rPr>
              <a:t>     Having a code of conduct gives you a structure to follow the moment you                join a new company. It reduces the instances of problem coming up because you will always follow the most appropriate behaviour.</a:t>
            </a:r>
            <a:endParaRPr lang="en-IN" sz="2400" dirty="0">
              <a:solidFill>
                <a:schemeClr val="tx1"/>
              </a:solidFill>
              <a:latin typeface="Bell MT" panose="02020503060305020303" pitchFamily="18" charset="0"/>
            </a:endParaRPr>
          </a:p>
          <a:p>
            <a:pPr>
              <a:buFont typeface="Wingdings" panose="05000000000000000000" pitchFamily="2" charset="2"/>
              <a:buChar char="Ø"/>
            </a:pPr>
            <a:r>
              <a:rPr lang="en-IN" sz="2400" dirty="0">
                <a:solidFill>
                  <a:schemeClr val="tx1"/>
                </a:solidFill>
                <a:latin typeface="Bell MT" panose="02020503060305020303" pitchFamily="18" charset="0"/>
              </a:rPr>
              <a:t>Outlines a company’s principles and values:</a:t>
            </a:r>
            <a:endParaRPr lang="en-IN" sz="2400" dirty="0">
              <a:solidFill>
                <a:schemeClr val="tx1"/>
              </a:solidFill>
              <a:latin typeface="Bell MT" panose="02020503060305020303" pitchFamily="18" charset="0"/>
            </a:endParaRPr>
          </a:p>
          <a:p>
            <a:pPr marL="0" indent="0">
              <a:buNone/>
            </a:pPr>
            <a:r>
              <a:rPr lang="en-IN" sz="2400" dirty="0">
                <a:solidFill>
                  <a:schemeClr val="tx1"/>
                </a:solidFill>
                <a:latin typeface="Bell MT" panose="02020503060305020303" pitchFamily="18" charset="0"/>
              </a:rPr>
              <a:t>      When a company displays their code of conduct on their websites, it helps potential job candidates and clients learn more about its vision, principles and values. Based on this, an employee can decide whether they share the same values or culture.</a:t>
            </a:r>
            <a:endParaRPr lang="en-IN" sz="2400" dirty="0">
              <a:solidFill>
                <a:schemeClr val="tx1"/>
              </a:solidFill>
              <a:latin typeface="Bell MT" panose="02020503060305020303" pitchFamily="18" charset="0"/>
            </a:endParaRPr>
          </a:p>
          <a:p>
            <a:pPr>
              <a:buFont typeface="Wingdings" panose="05000000000000000000" pitchFamily="2" charset="2"/>
              <a:buChar char="Ø"/>
            </a:pPr>
            <a:r>
              <a:rPr lang="en-IN" sz="2400" dirty="0">
                <a:solidFill>
                  <a:schemeClr val="tx1"/>
                </a:solidFill>
                <a:latin typeface="Bell MT" panose="02020503060305020303" pitchFamily="18" charset="0"/>
              </a:rPr>
              <a:t>Accelerates career growth:</a:t>
            </a:r>
            <a:endParaRPr lang="en-IN" sz="2400" dirty="0">
              <a:solidFill>
                <a:schemeClr val="tx1"/>
              </a:solidFill>
              <a:latin typeface="Bell MT" panose="02020503060305020303" pitchFamily="18" charset="0"/>
            </a:endParaRPr>
          </a:p>
          <a:p>
            <a:pPr marL="0" indent="0">
              <a:buNone/>
            </a:pPr>
            <a:r>
              <a:rPr lang="en-IN" sz="2400" dirty="0">
                <a:solidFill>
                  <a:schemeClr val="tx1"/>
                </a:solidFill>
                <a:latin typeface="Bell MT" panose="02020503060305020303" pitchFamily="18" charset="0"/>
              </a:rPr>
              <a:t>     When employees know what to do and what to avoid, problems and dilemmas rarely occur at work. </a:t>
            </a:r>
            <a:endParaRPr lang="en-IN" sz="2400" dirty="0">
              <a:solidFill>
                <a:schemeClr val="tx1"/>
              </a:solidFill>
              <a:latin typeface="Bell MT" panose="02020503060305020303" pitchFamily="18" charset="0"/>
            </a:endParaRPr>
          </a:p>
          <a:p>
            <a:pPr marL="0" indent="0">
              <a:buNone/>
            </a:pPr>
            <a:endParaRPr lang="en-IN"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71160" y="1264555"/>
            <a:ext cx="8915400" cy="4863548"/>
          </a:xfrm>
        </p:spPr>
        <p:txBody>
          <a:bodyPr>
            <a:normAutofit fontScale="92500"/>
          </a:bodyPr>
          <a:lstStyle/>
          <a:p>
            <a:pPr>
              <a:buFont typeface="Wingdings" panose="05000000000000000000" pitchFamily="2" charset="2"/>
              <a:buChar char="Ø"/>
            </a:pPr>
            <a:r>
              <a:rPr lang="en-IN" sz="2400" dirty="0">
                <a:solidFill>
                  <a:schemeClr val="tx1"/>
                </a:solidFill>
                <a:latin typeface="Bell MT" panose="02020503060305020303" pitchFamily="18" charset="0"/>
              </a:rPr>
              <a:t>Ensures compliance with legal system:</a:t>
            </a:r>
            <a:endParaRPr lang="en-IN" sz="2400" dirty="0">
              <a:solidFill>
                <a:schemeClr val="tx1"/>
              </a:solidFill>
              <a:latin typeface="Bell MT" panose="02020503060305020303" pitchFamily="18" charset="0"/>
            </a:endParaRPr>
          </a:p>
          <a:p>
            <a:pPr marL="0" indent="0">
              <a:buNone/>
            </a:pPr>
            <a:r>
              <a:rPr lang="en-IN" sz="2400" dirty="0">
                <a:solidFill>
                  <a:schemeClr val="tx1"/>
                </a:solidFill>
                <a:latin typeface="Bell MT" panose="02020503060305020303" pitchFamily="18" charset="0"/>
              </a:rPr>
              <a:t>     A code address issues like workplace discrimination and harassment. It ensures that you adhere to the company’s policies and ensure compliance with the central and state legal system.</a:t>
            </a:r>
            <a:endParaRPr lang="en-IN" sz="2400" dirty="0">
              <a:solidFill>
                <a:schemeClr val="tx1"/>
              </a:solidFill>
              <a:latin typeface="Bell MT" panose="02020503060305020303" pitchFamily="18" charset="0"/>
            </a:endParaRPr>
          </a:p>
          <a:p>
            <a:pPr>
              <a:buFont typeface="Wingdings" panose="05000000000000000000" pitchFamily="2" charset="2"/>
              <a:buChar char="Ø"/>
            </a:pPr>
            <a:r>
              <a:rPr lang="en-IN" sz="2400" dirty="0">
                <a:solidFill>
                  <a:schemeClr val="tx1"/>
                </a:solidFill>
                <a:latin typeface="Bell MT" panose="02020503060305020303" pitchFamily="18" charset="0"/>
              </a:rPr>
              <a:t>Increases employee morale:</a:t>
            </a:r>
            <a:endParaRPr lang="en-IN" sz="2400" dirty="0">
              <a:solidFill>
                <a:schemeClr val="tx1"/>
              </a:solidFill>
              <a:latin typeface="Bell MT" panose="02020503060305020303" pitchFamily="18" charset="0"/>
            </a:endParaRPr>
          </a:p>
          <a:p>
            <a:pPr marL="0" indent="0">
              <a:buNone/>
            </a:pPr>
            <a:r>
              <a:rPr lang="en-IN" sz="2400" dirty="0">
                <a:solidFill>
                  <a:schemeClr val="tx1"/>
                </a:solidFill>
                <a:latin typeface="Bell MT" panose="02020503060305020303" pitchFamily="18" charset="0"/>
              </a:rPr>
              <a:t>     When employee respects each other, it builds long lasting relationships and boosts the entire team’s morale. It also helps bring out your full potential and work towards achieving a common business goal.</a:t>
            </a:r>
            <a:endParaRPr lang="en-IN" sz="2400" dirty="0">
              <a:solidFill>
                <a:schemeClr val="tx1"/>
              </a:solidFill>
              <a:latin typeface="Bell MT" panose="02020503060305020303" pitchFamily="18" charset="0"/>
            </a:endParaRPr>
          </a:p>
          <a:p>
            <a:pPr>
              <a:buFont typeface="Wingdings" panose="05000000000000000000" pitchFamily="2" charset="2"/>
              <a:buChar char="Ø"/>
            </a:pPr>
            <a:r>
              <a:rPr lang="en-IN" sz="2400" dirty="0">
                <a:solidFill>
                  <a:schemeClr val="tx1"/>
                </a:solidFill>
                <a:latin typeface="Bell MT" panose="02020503060305020303" pitchFamily="18" charset="0"/>
              </a:rPr>
              <a:t>Produces a compliant culture:</a:t>
            </a:r>
            <a:endParaRPr lang="en-IN" sz="2400" dirty="0">
              <a:solidFill>
                <a:schemeClr val="tx1"/>
              </a:solidFill>
              <a:latin typeface="Bell MT" panose="02020503060305020303" pitchFamily="18" charset="0"/>
            </a:endParaRPr>
          </a:p>
          <a:p>
            <a:pPr marL="0" indent="0">
              <a:buNone/>
            </a:pPr>
            <a:r>
              <a:rPr lang="en-IN" sz="2400" dirty="0">
                <a:solidFill>
                  <a:schemeClr val="tx1"/>
                </a:solidFill>
                <a:latin typeface="Bell MT" panose="02020503060305020303" pitchFamily="18" charset="0"/>
              </a:rPr>
              <a:t>     Candidates prefer to work in companies with a robust and in depth code of conduct because it helps them understand the process for solving work related problems</a:t>
            </a:r>
            <a:r>
              <a:rPr lang="en-IN" dirty="0"/>
              <a:t>. </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195" y="716875"/>
            <a:ext cx="8911687" cy="1280890"/>
          </a:xfrm>
        </p:spPr>
        <p:txBody>
          <a:bodyPr>
            <a:normAutofit/>
          </a:bodyPr>
          <a:lstStyle/>
          <a:p>
            <a:r>
              <a:rPr lang="en-IN" sz="4000" b="1" dirty="0">
                <a:solidFill>
                  <a:schemeClr val="tx1"/>
                </a:solidFill>
                <a:latin typeface="Bell MT" panose="02020503060305020303" pitchFamily="18" charset="0"/>
              </a:rPr>
              <a:t>ETHICAL LEADERSHIP</a:t>
            </a:r>
            <a:endParaRPr lang="en-IN" sz="4000" b="1" dirty="0">
              <a:solidFill>
                <a:schemeClr val="tx1"/>
              </a:solidFill>
              <a:latin typeface="Bell MT" panose="02020503060305020303" pitchFamily="18" charset="0"/>
            </a:endParaRPr>
          </a:p>
        </p:txBody>
      </p:sp>
      <p:sp>
        <p:nvSpPr>
          <p:cNvPr id="4" name="Content Placeholder 3"/>
          <p:cNvSpPr>
            <a:spLocks noGrp="1"/>
          </p:cNvSpPr>
          <p:nvPr>
            <p:ph sz="half" idx="1"/>
          </p:nvPr>
        </p:nvSpPr>
        <p:spPr>
          <a:xfrm>
            <a:off x="2589212" y="1616764"/>
            <a:ext cx="4593466" cy="4227443"/>
          </a:xfrm>
        </p:spPr>
        <p:txBody>
          <a:bodyPr>
            <a:normAutofit/>
          </a:bodyPr>
          <a:lstStyle/>
          <a:p>
            <a:r>
              <a:rPr lang="en-IN" sz="2600" dirty="0">
                <a:solidFill>
                  <a:schemeClr val="tx1"/>
                </a:solidFill>
                <a:latin typeface="Bell MT" panose="02020503060305020303" pitchFamily="18" charset="0"/>
              </a:rPr>
              <a:t>Ethical leadership is leadership that is directed by respect for ethical beliefs and values and for the dignity and rights of others. It is thus related to concepts such as trust, honesty, consideration, charisma and fairness</a:t>
            </a:r>
            <a:r>
              <a:rPr lang="en-IN" dirty="0"/>
              <a:t>.</a:t>
            </a:r>
            <a:endParaRPr lang="en-IN" dirty="0"/>
          </a:p>
        </p:txBody>
      </p:sp>
      <p:pic>
        <p:nvPicPr>
          <p:cNvPr id="6" name="Content Placeholder 5"/>
          <p:cNvPicPr>
            <a:picLocks noGrp="1" noChangeAspect="1"/>
          </p:cNvPicPr>
          <p:nvPr>
            <p:ph sz="half" idx="2"/>
          </p:nvPr>
        </p:nvPicPr>
        <p:blipFill>
          <a:blip r:embed="rId1"/>
          <a:stretch>
            <a:fillRect/>
          </a:stretch>
        </p:blipFill>
        <p:spPr>
          <a:xfrm>
            <a:off x="7584882" y="2613370"/>
            <a:ext cx="3810000" cy="20778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3488</Words>
  <Application>WPS Presentation</Application>
  <PresentationFormat>Widescreen</PresentationFormat>
  <Paragraphs>55</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Wingdings 3</vt:lpstr>
      <vt:lpstr>Arial</vt:lpstr>
      <vt:lpstr>Bell MT</vt:lpstr>
      <vt:lpstr>Merriweather</vt:lpstr>
      <vt:lpstr>Segoe Print</vt:lpstr>
      <vt:lpstr>Century Gothic</vt:lpstr>
      <vt:lpstr>Microsoft YaHei</vt:lpstr>
      <vt:lpstr>Arial Unicode MS</vt:lpstr>
      <vt:lpstr>Calibri</vt:lpstr>
      <vt:lpstr>Wisp</vt:lpstr>
      <vt:lpstr>BUSINESS ETHICS</vt:lpstr>
      <vt:lpstr>Factors shaping ethical behaviour at work</vt:lpstr>
      <vt:lpstr>Counterproductive work behaviour</vt:lpstr>
      <vt:lpstr>Effects of verbal abuse</vt:lpstr>
      <vt:lpstr>Conflict resolution at work</vt:lpstr>
      <vt:lpstr>Employee code of conduct</vt:lpstr>
      <vt:lpstr>Importance of employee code of conduct</vt:lpstr>
      <vt:lpstr>PowerPoint 演示文稿</vt:lpstr>
      <vt:lpstr>ETHICAL LEADERSHIP</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ETHICS</dc:title>
  <dc:creator>haripriya nalamaru</dc:creator>
  <cp:lastModifiedBy>MAHAKAAL</cp:lastModifiedBy>
  <cp:revision>2</cp:revision>
  <dcterms:created xsi:type="dcterms:W3CDTF">2022-09-05T15:27:00Z</dcterms:created>
  <dcterms:modified xsi:type="dcterms:W3CDTF">2023-07-15T21:04:07Z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64FFAAA6588644B8A1BCB69C9505868D</vt:lpwstr>
  </property>
  <property fmtid="{D5CDD505-2E9C-101B-9397-08002B2CF9AE}" pid="3" name="KSOProductBuildVer">
    <vt:lpwstr>1033-11.2.0.11219</vt:lpwstr>
  </property>
</Properties>
</file>