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1258221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1258221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f939aebf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f939aebf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93767e52290a2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93767e52290a2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30a3289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30a3289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2c35038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2c3503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046f73d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046f73d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f939aebf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f939aebf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f939aebf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f939aebf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2af28ca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2af28ca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5" Type="http://schemas.openxmlformats.org/officeDocument/2006/relationships/image" Target="../media/image5.jpg"/><Relationship Id="rId6" Type="http://schemas.openxmlformats.org/officeDocument/2006/relationships/image" Target="../media/image20.jpg"/><Relationship Id="rId7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hyperlink" Target="https://www.figma.com/file/OmAhV0RDKlCfDKonEDVcsW/Untitled?type=design&amp;node-id=3%3A4&amp;t=TtU7zSgQ6aCjmXL8-1" TargetMode="External"/><Relationship Id="rId10" Type="http://schemas.openxmlformats.org/officeDocument/2006/relationships/image" Target="../media/image8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16650" y="44550"/>
            <a:ext cx="8982600" cy="50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77"/>
              <a:t>Makeathon 2023</a:t>
            </a:r>
            <a:r>
              <a:rPr i="1" lang="en-GB" sz="2388"/>
              <a:t> </a:t>
            </a:r>
            <a:r>
              <a:rPr i="1" lang="en-GB" sz="2611"/>
              <a:t>                                                     </a:t>
            </a:r>
            <a:r>
              <a:rPr b="1" lang="en-GB" sz="3500" u="sng">
                <a:solidFill>
                  <a:schemeClr val="lt1"/>
                </a:solidFill>
                <a:highlight>
                  <a:srgbClr val="134F5C"/>
                </a:highlight>
              </a:rPr>
              <a:t>h</a:t>
            </a:r>
            <a:r>
              <a:rPr b="1" lang="en-GB" sz="3500">
                <a:solidFill>
                  <a:srgbClr val="134F5C"/>
                </a:solidFill>
              </a:rPr>
              <a:t>ackerearth</a:t>
            </a:r>
            <a:endParaRPr b="1" sz="35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22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22">
                <a:solidFill>
                  <a:srgbClr val="38761D"/>
                </a:solidFill>
              </a:rPr>
              <a:t>                                                               </a:t>
            </a:r>
            <a:endParaRPr sz="1722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2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2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22">
                <a:solidFill>
                  <a:srgbClr val="38761D"/>
                </a:solidFill>
              </a:rPr>
              <a:t>                                                    </a:t>
            </a:r>
            <a:r>
              <a:rPr b="1" i="1" lang="en-GB" sz="3055">
                <a:solidFill>
                  <a:srgbClr val="434343"/>
                </a:solidFill>
              </a:rPr>
              <a:t>Idea Submission</a:t>
            </a:r>
            <a:r>
              <a:rPr lang="en-GB" sz="2055">
                <a:solidFill>
                  <a:srgbClr val="38761D"/>
                </a:solidFill>
              </a:rPr>
              <a:t> </a:t>
            </a:r>
            <a:r>
              <a:rPr lang="en-GB" sz="1722">
                <a:solidFill>
                  <a:srgbClr val="38761D"/>
                </a:solidFill>
              </a:rPr>
              <a:t>                                                 </a:t>
            </a:r>
            <a:endParaRPr sz="1722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22">
                <a:solidFill>
                  <a:srgbClr val="38761D"/>
                </a:solidFill>
              </a:rPr>
              <a:t>                                                          </a:t>
            </a:r>
            <a:endParaRPr b="1" i="1" sz="1722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22">
                <a:solidFill>
                  <a:srgbClr val="38761D"/>
                </a:solidFill>
              </a:rPr>
              <a:t>                                                                </a:t>
            </a:r>
            <a:r>
              <a:rPr b="1" i="1" lang="en-GB" sz="3144">
                <a:solidFill>
                  <a:srgbClr val="38761D"/>
                </a:solidFill>
              </a:rPr>
              <a:t>Theme :</a:t>
            </a:r>
            <a:endParaRPr b="1" i="1" sz="3144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42"/>
              <a:buFont typeface="Arial"/>
              <a:buNone/>
            </a:pPr>
            <a:r>
              <a:rPr b="1" i="1" lang="en-GB" sz="2333">
                <a:solidFill>
                  <a:srgbClr val="434343"/>
                </a:solidFill>
              </a:rPr>
              <a:t>                                            Digital Wallet</a:t>
            </a:r>
            <a:endParaRPr b="1" i="1" sz="1722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22">
                <a:solidFill>
                  <a:srgbClr val="38761D"/>
                </a:solidFill>
              </a:rPr>
              <a:t>                                                                                                                                     </a:t>
            </a:r>
            <a:endParaRPr b="1" i="1" sz="1722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66">
                <a:solidFill>
                  <a:srgbClr val="38761D"/>
                </a:solidFill>
              </a:rPr>
              <a:t>                                     </a:t>
            </a:r>
            <a:endParaRPr b="1" i="1" sz="1666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66">
                <a:solidFill>
                  <a:srgbClr val="38761D"/>
                </a:solidFill>
              </a:rPr>
              <a:t>            </a:t>
            </a:r>
            <a:r>
              <a:rPr b="1" i="1" lang="en-GB" sz="1777">
                <a:solidFill>
                  <a:srgbClr val="38761D"/>
                </a:solidFill>
              </a:rPr>
              <a:t>Team Name :                                                                                Team </a:t>
            </a:r>
            <a:r>
              <a:rPr b="1" i="1" lang="en-GB" sz="1777">
                <a:solidFill>
                  <a:srgbClr val="38761D"/>
                </a:solidFill>
              </a:rPr>
              <a:t>Members :</a:t>
            </a:r>
            <a:r>
              <a:rPr b="1" i="1" lang="en-GB" sz="1777">
                <a:solidFill>
                  <a:srgbClr val="38761D"/>
                </a:solidFill>
              </a:rPr>
              <a:t> </a:t>
            </a:r>
            <a:endParaRPr b="1" i="1" sz="1777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844">
                <a:solidFill>
                  <a:srgbClr val="434343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 i="1" sz="844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844">
                <a:solidFill>
                  <a:srgbClr val="434343"/>
                </a:solidFill>
              </a:rPr>
              <a:t>                            </a:t>
            </a:r>
            <a:r>
              <a:rPr b="1" i="1" lang="en-GB" sz="1511">
                <a:solidFill>
                  <a:srgbClr val="434343"/>
                </a:solidFill>
              </a:rPr>
              <a:t>TechyGirls</a:t>
            </a:r>
            <a:r>
              <a:rPr b="1" i="1" lang="en-GB" sz="844">
                <a:solidFill>
                  <a:srgbClr val="434343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r>
              <a:rPr b="1" i="1" lang="en-GB" sz="1511">
                <a:solidFill>
                  <a:srgbClr val="434343"/>
                </a:solidFill>
              </a:rPr>
              <a:t>Janhvi Singh</a:t>
            </a:r>
            <a:endParaRPr b="1" i="1" sz="151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11">
                <a:solidFill>
                  <a:srgbClr val="434343"/>
                </a:solidFill>
              </a:rPr>
              <a:t>                                                                                                                                           </a:t>
            </a:r>
            <a:r>
              <a:rPr b="1" i="1" lang="en-GB" sz="1511">
                <a:solidFill>
                  <a:srgbClr val="434343"/>
                </a:solidFill>
              </a:rPr>
              <a:t>Nidhi Sinha</a:t>
            </a:r>
            <a:r>
              <a:rPr b="1" i="1" lang="en-GB" sz="1511">
                <a:solidFill>
                  <a:srgbClr val="434343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b="1" i="1" lang="en-GB" sz="1555">
                <a:solidFill>
                  <a:srgbClr val="434343"/>
                </a:solidFill>
              </a:rPr>
              <a:t>                  </a:t>
            </a:r>
            <a:endParaRPr b="1" i="1" sz="1555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44">
                <a:solidFill>
                  <a:srgbClr val="434343"/>
                </a:solidFill>
              </a:rPr>
              <a:t>                                                                                                                                              </a:t>
            </a:r>
            <a:r>
              <a:rPr b="1" i="1" lang="en-GB" sz="1555">
                <a:solidFill>
                  <a:srgbClr val="434343"/>
                </a:solidFill>
              </a:rPr>
              <a:t>Arushi Sthapak</a:t>
            </a:r>
            <a:endParaRPr b="1" i="1" sz="1444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44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2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2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2275" y="76350"/>
            <a:ext cx="87600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Problem Statement 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72275" y="592650"/>
            <a:ext cx="7323900" cy="443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150">
                <a:solidFill>
                  <a:schemeClr val="dk1"/>
                </a:solidFill>
              </a:rPr>
              <a:t>To build a basic digital wallet to transact using e-Rupi to facilitate the transaction between a customer(employee) and a vendor when the transaction is being sponsored by his/her employer.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-GB" sz="2460">
                <a:solidFill>
                  <a:srgbClr val="434343"/>
                </a:solidFill>
              </a:rPr>
              <a:t>Solution </a:t>
            </a:r>
            <a:endParaRPr b="1" sz="246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-GB" sz="1100">
                <a:solidFill>
                  <a:schemeClr val="dk1"/>
                </a:solidFill>
              </a:rPr>
              <a:t>We are making transactions easier at your corporate or airport cafeteria or during travel with a few taps on your smartphone screen. </a:t>
            </a:r>
            <a:r>
              <a:rPr lang="en-GB" sz="1100">
                <a:solidFill>
                  <a:schemeClr val="dk1"/>
                </a:solidFill>
              </a:rPr>
              <a:t>With just a few clicks, you can pay for your meals, accommodations, and other travel expenses with ease. There is no need to keep the hard copy of your bills.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-GB" sz="1100">
                <a:solidFill>
                  <a:schemeClr val="dk1"/>
                </a:solidFill>
              </a:rPr>
              <a:t>Our system is more than just a convenient payment method. We prioritize the security of your personal information and funds, utilizing encryption and authentication to keep your account safe from prying eyes.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-GB" sz="1100">
                <a:solidFill>
                  <a:schemeClr val="dk1"/>
                </a:solidFill>
              </a:rPr>
              <a:t>It is designed to be user-friendly, intuitive, and customizable to your needs. Whether you're a frequent traveler, a globe-trotting adventurer or a dedicated corporate professional, our intuitive and customizable platform is tailored to meet your every need.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-GB" sz="1100">
                <a:solidFill>
                  <a:schemeClr val="dk1"/>
                </a:solidFill>
              </a:rPr>
              <a:t>Multinational companies can provide their employees e-Rupi through our digital wallet instead of a food card to get food from office canteen.</a:t>
            </a:r>
            <a:endParaRPr sz="110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560">
                <a:solidFill>
                  <a:schemeClr val="dk1"/>
                </a:solidFill>
              </a:rPr>
              <a:t>         </a:t>
            </a:r>
            <a:endParaRPr sz="11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60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875" y="1843000"/>
            <a:ext cx="1667575" cy="159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75" y="110550"/>
            <a:ext cx="2225549" cy="14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925" y="2968500"/>
            <a:ext cx="1540526" cy="1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125" y="51263"/>
            <a:ext cx="17430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025" y="365675"/>
            <a:ext cx="1743076" cy="1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9100" y="2909225"/>
            <a:ext cx="1944049" cy="14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397938" y="1881525"/>
            <a:ext cx="6179425" cy="999800"/>
          </a:xfrm>
          <a:custGeom>
            <a:rect b="b" l="l" r="r" t="t"/>
            <a:pathLst>
              <a:path extrusionOk="0" h="39992" w="247177">
                <a:moveTo>
                  <a:pt x="0" y="0"/>
                </a:moveTo>
                <a:lnTo>
                  <a:pt x="64083" y="39510"/>
                </a:lnTo>
                <a:lnTo>
                  <a:pt x="121420" y="482"/>
                </a:lnTo>
                <a:lnTo>
                  <a:pt x="181649" y="39992"/>
                </a:lnTo>
                <a:lnTo>
                  <a:pt x="247177" y="482"/>
                </a:ln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5"/>
          <p:cNvSpPr txBox="1"/>
          <p:nvPr/>
        </p:nvSpPr>
        <p:spPr>
          <a:xfrm>
            <a:off x="658600" y="1557550"/>
            <a:ext cx="12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Corporates</a:t>
            </a:r>
            <a:endParaRPr sz="1700"/>
          </a:p>
        </p:txBody>
      </p:sp>
      <p:sp>
        <p:nvSpPr>
          <p:cNvPr id="73" name="Google Shape;73;p15"/>
          <p:cNvSpPr txBox="1"/>
          <p:nvPr/>
        </p:nvSpPr>
        <p:spPr>
          <a:xfrm>
            <a:off x="3910500" y="1557550"/>
            <a:ext cx="14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Workforce</a:t>
            </a:r>
            <a:endParaRPr sz="1700"/>
          </a:p>
        </p:txBody>
      </p:sp>
      <p:sp>
        <p:nvSpPr>
          <p:cNvPr id="74" name="Google Shape;74;p15"/>
          <p:cNvSpPr txBox="1"/>
          <p:nvPr/>
        </p:nvSpPr>
        <p:spPr>
          <a:xfrm>
            <a:off x="6603800" y="1557550"/>
            <a:ext cx="249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Pleased</a:t>
            </a:r>
            <a:r>
              <a:rPr lang="en-GB" sz="1700"/>
              <a:t> Employees</a:t>
            </a:r>
            <a:endParaRPr sz="1700"/>
          </a:p>
        </p:txBody>
      </p:sp>
      <p:sp>
        <p:nvSpPr>
          <p:cNvPr id="75" name="Google Shape;75;p15"/>
          <p:cNvSpPr txBox="1"/>
          <p:nvPr/>
        </p:nvSpPr>
        <p:spPr>
          <a:xfrm>
            <a:off x="5122300" y="4425075"/>
            <a:ext cx="254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Vindicate Solution</a:t>
            </a:r>
            <a:endParaRPr sz="1700"/>
          </a:p>
        </p:txBody>
      </p:sp>
      <p:sp>
        <p:nvSpPr>
          <p:cNvPr id="76" name="Google Shape;76;p15"/>
          <p:cNvSpPr txBox="1"/>
          <p:nvPr/>
        </p:nvSpPr>
        <p:spPr>
          <a:xfrm>
            <a:off x="1956400" y="4425075"/>
            <a:ext cx="249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Expenditure Elucidation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5825"/>
            <a:ext cx="85206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Societal Impact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20450" y="1291300"/>
            <a:ext cx="6432300" cy="379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GB" sz="1400">
                <a:solidFill>
                  <a:srgbClr val="000000"/>
                </a:solidFill>
              </a:rPr>
              <a:t>Corporates loses a lot of money by </a:t>
            </a:r>
            <a:r>
              <a:rPr lang="en-GB" sz="1400">
                <a:solidFill>
                  <a:srgbClr val="000000"/>
                </a:solidFill>
              </a:rPr>
              <a:t>employees </a:t>
            </a:r>
            <a:r>
              <a:rPr lang="en-GB" sz="1400">
                <a:solidFill>
                  <a:srgbClr val="000000"/>
                </a:solidFill>
                <a:highlight>
                  <a:srgbClr val="F7F7F8"/>
                </a:highlight>
              </a:rPr>
              <a:t>fudging</a:t>
            </a:r>
            <a:r>
              <a:rPr lang="en-GB" sz="800">
                <a:solidFill>
                  <a:srgbClr val="000000"/>
                </a:solidFill>
                <a:highlight>
                  <a:srgbClr val="F7F7F8"/>
                </a:highlight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fake receipts and availing extra benefits from company, but through e-Rupi digital wallet this can be prevented.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-GB" sz="1400">
                <a:solidFill>
                  <a:srgbClr val="000000"/>
                </a:solidFill>
                <a:highlight>
                  <a:srgbClr val="F7F7F8"/>
                </a:highlight>
              </a:rPr>
              <a:t>Digital wallets can help automate expense management, making it easier and faster for employees to make purchases and submit receipts. This can save time for both employees and finance teams.</a:t>
            </a:r>
            <a:endParaRPr sz="14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-GB" sz="1400">
                <a:solidFill>
                  <a:srgbClr val="000000"/>
                </a:solidFill>
                <a:highlight>
                  <a:srgbClr val="F7F7F8"/>
                </a:highlight>
              </a:rPr>
              <a:t>Digital wallets can help reduce costs associated with paper-based processes, such as printing and storing receipts.</a:t>
            </a:r>
            <a:endParaRPr sz="14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-GB" sz="1400">
                <a:solidFill>
                  <a:srgbClr val="000000"/>
                </a:solidFill>
                <a:highlight>
                  <a:srgbClr val="F7F7F8"/>
                </a:highlight>
              </a:rPr>
              <a:t>It indirectly supports developing countries to participate in global financial system and parsing a </a:t>
            </a:r>
            <a:r>
              <a:rPr lang="en-GB" sz="1400">
                <a:solidFill>
                  <a:srgbClr val="000000"/>
                </a:solidFill>
                <a:highlight>
                  <a:srgbClr val="F7F7F8"/>
                </a:highlight>
              </a:rPr>
              <a:t>transparency</a:t>
            </a:r>
            <a:r>
              <a:rPr lang="en-GB" sz="1400">
                <a:solidFill>
                  <a:srgbClr val="000000"/>
                </a:solidFill>
                <a:highlight>
                  <a:srgbClr val="F7F7F8"/>
                </a:highlight>
              </a:rPr>
              <a:t> between corporate legislature alongside development of economy.</a:t>
            </a:r>
            <a:endParaRPr sz="14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100" y="1581238"/>
            <a:ext cx="1981025" cy="19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83100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20">
                <a:solidFill>
                  <a:srgbClr val="343541"/>
                </a:solidFill>
              </a:rPr>
              <a:t>Methodology</a:t>
            </a:r>
            <a:endParaRPr b="1" sz="2820">
              <a:solidFill>
                <a:srgbClr val="343541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84850" y="903650"/>
            <a:ext cx="68934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Here are some of the key technologies that can be used in developing e-Rupi digital wallet:</a:t>
            </a:r>
            <a:endParaRPr sz="12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Flutter : For building cross-platform applications to extend user reach to any kind of OS.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Dart : Programming language to be used for Flutter App.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e-Rupi API : APIs to integrate e-Rupi payments in the app, with features like payment initiation, payment confirmation, transaction history, and account management supported.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Http/Rest API Libraries : Flutter packages like ‘http’ or ‘dio’ for handling API calls.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State Management : Provider package for efficient state management.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Firebase Cloud Services : For real-time database/cloud storage, authentication, hosting, notifications etc.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Payment Gateway Integration : Flutter plugins for payment gateways like Stripe, PayPal, and Razorpay etc.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Storage(Local/Repository) : Flutter packages of SQLite and shared-preferences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Architecture/Design Pattern : MVC/MVVM/Repository.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IDEs and Development Tools : VS Code/Android Studio.</a:t>
            </a:r>
            <a:endParaRPr sz="12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250" y="1724950"/>
            <a:ext cx="2009700" cy="18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37875" y="97575"/>
            <a:ext cx="86943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Initial </a:t>
            </a:r>
            <a:r>
              <a:rPr b="1" lang="en-GB">
                <a:solidFill>
                  <a:srgbClr val="434343"/>
                </a:solidFill>
              </a:rPr>
              <a:t>Prototype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3025" y="903550"/>
            <a:ext cx="9090900" cy="4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</a:t>
            </a:r>
            <a:r>
              <a:rPr lang="en-GB">
                <a:solidFill>
                  <a:schemeClr val="dk1"/>
                </a:solidFill>
              </a:rPr>
              <a:t>Figma Link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Prototype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50" y="1925925"/>
            <a:ext cx="1230200" cy="26194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2213" y="1925925"/>
            <a:ext cx="1230200" cy="26194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8988" y="1925925"/>
            <a:ext cx="1230200" cy="26194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6113" y="1925925"/>
            <a:ext cx="1290999" cy="26194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4012" y="1925925"/>
            <a:ext cx="1210422" cy="26194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48925" y="1925925"/>
            <a:ext cx="1210422" cy="26194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6050" y="44550"/>
            <a:ext cx="65223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Business Model and Target User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06050" y="638550"/>
            <a:ext cx="6179100" cy="436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6755">
                <a:solidFill>
                  <a:srgbClr val="434343"/>
                </a:solidFill>
              </a:rPr>
              <a:t>Product can generate revenue via :</a:t>
            </a:r>
            <a:endParaRPr sz="616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5267">
                <a:solidFill>
                  <a:srgbClr val="000000"/>
                </a:solidFill>
              </a:rPr>
              <a:t>Commission based revenue : </a:t>
            </a:r>
            <a:r>
              <a:rPr lang="en-GB" sz="5267">
                <a:solidFill>
                  <a:srgbClr val="000000"/>
                </a:solidFill>
                <a:highlight>
                  <a:srgbClr val="F7F7F8"/>
                </a:highlight>
              </a:rPr>
              <a:t>Commission that we will charge merchants on each transaction made using digital wallet.</a:t>
            </a:r>
            <a:endParaRPr sz="5267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5267">
                <a:solidFill>
                  <a:srgbClr val="000000"/>
                </a:solidFill>
                <a:highlight>
                  <a:srgbClr val="F7F7F8"/>
                </a:highlight>
              </a:rPr>
              <a:t>Monetizing App Traffic : </a:t>
            </a:r>
            <a:r>
              <a:rPr lang="en-GB" sz="5267">
                <a:solidFill>
                  <a:srgbClr val="000000"/>
                </a:solidFill>
                <a:highlight>
                  <a:srgbClr val="F7F7F8"/>
                </a:highlight>
              </a:rPr>
              <a:t>Monetizing  app traffic by providing targeted offers to users, generating additional revenue.</a:t>
            </a:r>
            <a:endParaRPr sz="5267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5267">
                <a:solidFill>
                  <a:srgbClr val="000000"/>
                </a:solidFill>
                <a:highlight>
                  <a:srgbClr val="F7F7F8"/>
                </a:highlight>
              </a:rPr>
              <a:t>Other services and products :</a:t>
            </a:r>
            <a:r>
              <a:rPr lang="en-GB" sz="5267">
                <a:solidFill>
                  <a:srgbClr val="000000"/>
                </a:solidFill>
                <a:highlight>
                  <a:srgbClr val="F7F7F8"/>
                </a:highlight>
              </a:rPr>
              <a:t> We can generate revenue by offering our other services and products to the consumer</a:t>
            </a:r>
            <a:r>
              <a:rPr lang="en-GB" sz="4867">
                <a:solidFill>
                  <a:srgbClr val="000000"/>
                </a:solidFill>
                <a:highlight>
                  <a:srgbClr val="F7F7F8"/>
                </a:highlight>
              </a:rPr>
              <a:t>.</a:t>
            </a:r>
            <a:endParaRPr sz="4867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67" u="sng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6604">
                <a:solidFill>
                  <a:srgbClr val="434343"/>
                </a:solidFill>
              </a:rPr>
              <a:t>Target User </a:t>
            </a:r>
            <a:r>
              <a:rPr b="1" i="1" lang="en-GB" sz="6604">
                <a:solidFill>
                  <a:srgbClr val="434343"/>
                </a:solidFill>
              </a:rPr>
              <a:t>:</a:t>
            </a:r>
            <a:r>
              <a:rPr b="1" i="1" lang="en-GB" sz="4730" u="sng">
                <a:solidFill>
                  <a:srgbClr val="434343"/>
                </a:solidFill>
              </a:rPr>
              <a:t> </a:t>
            </a:r>
            <a:endParaRPr sz="7272" u="sng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34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-GB" sz="5148">
                <a:solidFill>
                  <a:srgbClr val="000000"/>
                </a:solidFill>
                <a:highlight>
                  <a:srgbClr val="F7F7F8"/>
                </a:highlight>
              </a:rPr>
              <a:t>Corporate companies and government offices which sponsor meals or healthcare facilities as a part of their employee benefit package.</a:t>
            </a:r>
            <a:endParaRPr sz="5148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-31034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-GB" sz="5148">
                <a:solidFill>
                  <a:srgbClr val="000000"/>
                </a:solidFill>
                <a:highlight>
                  <a:srgbClr val="F7F7F8"/>
                </a:highlight>
              </a:rPr>
              <a:t>People who have to travel a lot due to their job or business travel.</a:t>
            </a:r>
            <a:endParaRPr sz="5148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-31034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-GB" sz="5148">
                <a:solidFill>
                  <a:srgbClr val="000000"/>
                </a:solidFill>
                <a:highlight>
                  <a:srgbClr val="F7F7F8"/>
                </a:highlight>
              </a:rPr>
              <a:t>Urban tier 1 &amp; tier 2 cities- youngsters and middle aged people.</a:t>
            </a:r>
            <a:endParaRPr sz="5148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1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250" y="345250"/>
            <a:ext cx="2443325" cy="24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6450" y="2788575"/>
            <a:ext cx="1183025" cy="11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55375"/>
            <a:ext cx="85206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Pondering Points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20450" y="1206975"/>
            <a:ext cx="7299600" cy="39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054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"/>
              <a:buChar char="❖"/>
            </a:pPr>
            <a:r>
              <a:rPr b="1" i="1" lang="en-GB" sz="1290">
                <a:solidFill>
                  <a:schemeClr val="dk1"/>
                </a:solidFill>
                <a:highlight>
                  <a:srgbClr val="F7F7F8"/>
                </a:highlight>
              </a:rPr>
              <a:t>Regulatory Compliance :</a:t>
            </a:r>
            <a:r>
              <a:rPr lang="en-GB" sz="1290">
                <a:solidFill>
                  <a:schemeClr val="dk1"/>
                </a:solidFill>
                <a:highlight>
                  <a:srgbClr val="F7F7F8"/>
                </a:highlight>
              </a:rPr>
              <a:t> Digital wallet system using e-Rupi may be subject to different regulations in different regions, which can create challenges for providers</a:t>
            </a:r>
            <a:r>
              <a:rPr lang="en-GB" sz="1290">
                <a:solidFill>
                  <a:schemeClr val="dk1"/>
                </a:solidFill>
                <a:highlight>
                  <a:srgbClr val="F7F7F8"/>
                </a:highlight>
              </a:rPr>
              <a:t>.</a:t>
            </a:r>
            <a:endParaRPr sz="129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-310544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0"/>
              <a:buChar char="❖"/>
            </a:pPr>
            <a:r>
              <a:rPr b="1" i="1" lang="en-GB" sz="1290">
                <a:solidFill>
                  <a:schemeClr val="dk1"/>
                </a:solidFill>
                <a:highlight>
                  <a:srgbClr val="F7F7F8"/>
                </a:highlight>
              </a:rPr>
              <a:t>User Awareness :</a:t>
            </a:r>
            <a:r>
              <a:rPr lang="en-GB" sz="1290">
                <a:solidFill>
                  <a:schemeClr val="dk1"/>
                </a:solidFill>
                <a:highlight>
                  <a:srgbClr val="F7F7F8"/>
                </a:highlight>
              </a:rPr>
              <a:t> Many people are still not aware of digital wallet systems and how they work. This lack of understanding can lead to a hesitancy to adopt them.</a:t>
            </a:r>
            <a:endParaRPr sz="129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-310544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0"/>
              <a:buChar char="❖"/>
            </a:pPr>
            <a:r>
              <a:rPr b="1" i="1" lang="en-GB" sz="1290">
                <a:solidFill>
                  <a:schemeClr val="dk1"/>
                </a:solidFill>
              </a:rPr>
              <a:t>Limited Acceptance :</a:t>
            </a:r>
            <a:r>
              <a:rPr lang="en-GB" sz="1290">
                <a:solidFill>
                  <a:schemeClr val="dk1"/>
                </a:solidFill>
              </a:rPr>
              <a:t> Some digital wallet systems are only accepted in certain regions or countries. This can be a significant roadblock for people who frequently travel or conduct business across borders.</a:t>
            </a:r>
            <a:endParaRPr sz="1290">
              <a:solidFill>
                <a:schemeClr val="dk1"/>
              </a:solidFill>
            </a:endParaRPr>
          </a:p>
          <a:p>
            <a:pPr indent="-310544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0"/>
              <a:buChar char="❖"/>
            </a:pPr>
            <a:r>
              <a:rPr b="1" i="1" lang="en-GB" sz="1290">
                <a:solidFill>
                  <a:schemeClr val="dk1"/>
                </a:solidFill>
              </a:rPr>
              <a:t>Merchant Adoption :</a:t>
            </a:r>
            <a:r>
              <a:rPr lang="en-GB" sz="1290">
                <a:solidFill>
                  <a:schemeClr val="dk1"/>
                </a:solidFill>
              </a:rPr>
              <a:t> For digital wallets to be widely adopted, they must be accepted by a significant number of merchants. If merchants do not support a particular digital wallet system, customers may be hesitant to adopt.</a:t>
            </a:r>
            <a:endParaRPr sz="1290">
              <a:solidFill>
                <a:schemeClr val="dk1"/>
              </a:solidFill>
            </a:endParaRPr>
          </a:p>
          <a:p>
            <a:pPr indent="-310544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90"/>
              <a:buChar char="❖"/>
            </a:pPr>
            <a:r>
              <a:rPr b="1" i="1" lang="en-GB" sz="1290">
                <a:solidFill>
                  <a:schemeClr val="dk1"/>
                </a:solidFill>
                <a:highlight>
                  <a:srgbClr val="F7F7F8"/>
                </a:highlight>
              </a:rPr>
              <a:t>Technology Limitations :</a:t>
            </a:r>
            <a:r>
              <a:rPr lang="en-GB" sz="1290">
                <a:solidFill>
                  <a:schemeClr val="dk1"/>
                </a:solidFill>
                <a:highlight>
                  <a:srgbClr val="F7F7F8"/>
                </a:highlight>
              </a:rPr>
              <a:t> Digital wallet systems require reliable internet connectivity and the latest technology to function effectively. This can be a challenge for people living in remote areas or in countries with poor internet infrastructure.</a:t>
            </a:r>
            <a:endParaRPr sz="129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675" y="1656275"/>
            <a:ext cx="1735900" cy="19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3692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</a:t>
            </a:r>
            <a:r>
              <a:rPr lang="en-GB" sz="3800">
                <a:solidFill>
                  <a:srgbClr val="434343"/>
                </a:solidFill>
              </a:rPr>
              <a:t>Thank You !</a:t>
            </a:r>
            <a:endParaRPr sz="3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