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4"/>
  </p:sldMasterIdLst>
  <p:notesMasterIdLst>
    <p:notesMasterId r:id="rId12"/>
  </p:notesMasterIdLst>
  <p:handoutMasterIdLst>
    <p:handoutMasterId r:id="rId13"/>
  </p:handoutMasterIdLst>
  <p:sldIdLst>
    <p:sldId id="260" r:id="rId5"/>
    <p:sldId id="272" r:id="rId6"/>
    <p:sldId id="263" r:id="rId7"/>
    <p:sldId id="268" r:id="rId8"/>
    <p:sldId id="262"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08F"/>
    <a:srgbClr val="1A2444"/>
    <a:srgbClr val="F76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F9323-032A-8D12-189C-50FAA8BFAC7A}" v="30" dt="2023-04-21T13:17:32.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F3D847-5D85-49FE-9782-DCD42BC678E5}" type="datetimeFigureOut">
              <a:rPr lang="en-US" smtClean="0"/>
              <a:pPr/>
              <a:t>28-May-23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9A50D4-EF3D-4B6C-9D65-BC55DC0CABAE}" type="slidenum">
              <a:rPr lang="en-US" smtClean="0"/>
              <a:pPr/>
              <a:t>‹#›</a:t>
            </a:fld>
            <a:endParaRPr lang="en-US"/>
          </a:p>
        </p:txBody>
      </p:sp>
    </p:spTree>
    <p:extLst>
      <p:ext uri="{BB962C8B-B14F-4D97-AF65-F5344CB8AC3E}">
        <p14:creationId xmlns:p14="http://schemas.microsoft.com/office/powerpoint/2010/main" val="758191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377F-71AB-45A7-A658-AA6401EE8EFB}" type="datetimeFigureOut">
              <a:rPr lang="en-SG" smtClean="0"/>
              <a:pPr/>
              <a:t>28/5/2023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29AE8-E415-4921-817A-1A18CA663D7E}" type="slidenum">
              <a:rPr lang="en-SG" smtClean="0"/>
              <a:pPr/>
              <a:t>‹#›</a:t>
            </a:fld>
            <a:endParaRPr lang="en-SG"/>
          </a:p>
        </p:txBody>
      </p:sp>
    </p:spTree>
    <p:extLst>
      <p:ext uri="{BB962C8B-B14F-4D97-AF65-F5344CB8AC3E}">
        <p14:creationId xmlns:p14="http://schemas.microsoft.com/office/powerpoint/2010/main" val="283703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1B8322-7AF0-442C-8483-AB47D37FB6C1}" type="slidenum">
              <a:rPr lang="en-US" smtClean="0"/>
              <a:pPr/>
              <a:t>‹#›</a:t>
            </a:fld>
            <a:endParaRPr lang="en-US" dirty="0"/>
          </a:p>
        </p:txBody>
      </p:sp>
      <p:sp>
        <p:nvSpPr>
          <p:cNvPr id="15" name="TextBox 14">
            <a:extLst>
              <a:ext uri="{FF2B5EF4-FFF2-40B4-BE49-F238E27FC236}">
                <a16:creationId xmlns:a16="http://schemas.microsoft.com/office/drawing/2014/main" id="{7364AFA6-3F11-41E9-9048-0BC3881C8D84}"/>
              </a:ext>
            </a:extLst>
          </p:cNvPr>
          <p:cNvSpPr txBox="1"/>
          <p:nvPr userDrawn="1"/>
        </p:nvSpPr>
        <p:spPr>
          <a:xfrm>
            <a:off x="209662" y="125773"/>
            <a:ext cx="4427815" cy="307777"/>
          </a:xfrm>
          <a:prstGeom prst="rect">
            <a:avLst/>
          </a:prstGeom>
          <a:noFill/>
        </p:spPr>
        <p:txBody>
          <a:bodyPr wrap="none" rtlCol="0">
            <a:spAutoFit/>
          </a:bodyPr>
          <a:lstStyle/>
          <a:p>
            <a:r>
              <a:rPr lang="en-US" sz="1400" b="1" dirty="0">
                <a:latin typeface="Raleway" pitchFamily="2" charset="0"/>
              </a:rPr>
              <a:t>Singapore India Hackathon 2023 (Students Track)</a:t>
            </a:r>
          </a:p>
        </p:txBody>
      </p:sp>
    </p:spTree>
    <p:extLst>
      <p:ext uri="{BB962C8B-B14F-4D97-AF65-F5344CB8AC3E}">
        <p14:creationId xmlns:p14="http://schemas.microsoft.com/office/powerpoint/2010/main" val="7740630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21135757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14783714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TU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5200" y="334588"/>
            <a:ext cx="8961717" cy="960754"/>
          </a:xfrm>
        </p:spPr>
        <p:txBody>
          <a:bodyPr anchor="t">
            <a:noAutofit/>
          </a:bodyPr>
          <a:lstStyle>
            <a:lvl1pPr>
              <a:defRPr sz="3200">
                <a:solidFill>
                  <a:srgbClr val="F76322"/>
                </a:solidFill>
                <a:latin typeface="Arial" panose="020B0604020202020204" pitchFamily="34" charset="0"/>
                <a:cs typeface="Arial" panose="020B0604020202020204" pitchFamily="34" charset="0"/>
              </a:defRPr>
            </a:lvl1pPr>
          </a:lstStyle>
          <a:p>
            <a:r>
              <a:rPr lang="en-US" dirty="0"/>
              <a:t>Click to edit Master title style</a:t>
            </a:r>
            <a:br>
              <a:rPr lang="en-US" dirty="0"/>
            </a:b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9" name="Slide Number Placeholder 5"/>
          <p:cNvSpPr>
            <a:spLocks noGrp="1"/>
          </p:cNvSpPr>
          <p:nvPr>
            <p:ph type="sldNum" sz="quarter" idx="4"/>
          </p:nvPr>
        </p:nvSpPr>
        <p:spPr>
          <a:xfrm>
            <a:off x="11582400" y="6553200"/>
            <a:ext cx="508000" cy="304800"/>
          </a:xfrm>
          <a:prstGeom prst="rect">
            <a:avLst/>
          </a:prstGeom>
        </p:spPr>
        <p:txBody>
          <a:bodyPr/>
          <a:lstStyle>
            <a:lvl1pPr algn="r">
              <a:defRPr sz="100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781B8322-7AF0-442C-8483-AB47D37FB6C1}" type="slidenum">
              <a:rPr lang="en-US" smtClean="0"/>
              <a:pPr/>
              <a:t>‹#›</a:t>
            </a:fld>
            <a:endParaRPr lang="en-US" dirty="0"/>
          </a:p>
        </p:txBody>
      </p:sp>
      <p:sp>
        <p:nvSpPr>
          <p:cNvPr id="13" name="Content Placeholder 2"/>
          <p:cNvSpPr>
            <a:spLocks noGrp="1"/>
          </p:cNvSpPr>
          <p:nvPr>
            <p:ph idx="1"/>
          </p:nvPr>
        </p:nvSpPr>
        <p:spPr>
          <a:xfrm>
            <a:off x="965200" y="1517905"/>
            <a:ext cx="10388600" cy="4659059"/>
          </a:xfrm>
        </p:spPr>
        <p:txBody>
          <a:bodyPr/>
          <a:lstStyle>
            <a:lvl1pPr>
              <a:defRPr sz="2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43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S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5200" y="334588"/>
            <a:ext cx="8280400" cy="960754"/>
          </a:xfrm>
        </p:spPr>
        <p:txBody>
          <a:bodyPr anchor="t">
            <a:noAutofit/>
          </a:bodyPr>
          <a:lstStyle>
            <a:lvl1pPr>
              <a:defRPr sz="3200">
                <a:solidFill>
                  <a:srgbClr val="F76322"/>
                </a:solidFill>
                <a:latin typeface="Arial" panose="020B0604020202020204" pitchFamily="34" charset="0"/>
                <a:cs typeface="Arial" panose="020B0604020202020204" pitchFamily="34" charset="0"/>
              </a:defRPr>
            </a:lvl1pPr>
          </a:lstStyle>
          <a:p>
            <a:r>
              <a:rPr lang="en-US" dirty="0"/>
              <a:t>Click to edit Master title style</a:t>
            </a:r>
            <a:br>
              <a:rPr lang="en-US" dirty="0"/>
            </a:b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9" name="Slide Number Placeholder 5"/>
          <p:cNvSpPr>
            <a:spLocks noGrp="1"/>
          </p:cNvSpPr>
          <p:nvPr>
            <p:ph type="sldNum" sz="quarter" idx="4"/>
          </p:nvPr>
        </p:nvSpPr>
        <p:spPr>
          <a:xfrm>
            <a:off x="11582400" y="6553200"/>
            <a:ext cx="508000" cy="304800"/>
          </a:xfrm>
          <a:prstGeom prst="rect">
            <a:avLst/>
          </a:prstGeom>
        </p:spPr>
        <p:txBody>
          <a:bodyPr/>
          <a:lstStyle>
            <a:lvl1pPr algn="r">
              <a:defRPr sz="100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781B8322-7AF0-442C-8483-AB47D37FB6C1}" type="slidenum">
              <a:rPr lang="en-US" smtClean="0"/>
              <a:pPr/>
              <a:t>‹#›</a:t>
            </a:fld>
            <a:endParaRPr lang="en-US" dirty="0"/>
          </a:p>
        </p:txBody>
      </p:sp>
      <p:sp>
        <p:nvSpPr>
          <p:cNvPr id="10" name="TextBox 9"/>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l="29193" t="85556" r="50789"/>
          <a:stretch/>
        </p:blipFill>
        <p:spPr>
          <a:xfrm>
            <a:off x="9245600" y="228600"/>
            <a:ext cx="2438400" cy="990600"/>
          </a:xfrm>
          <a:prstGeom prst="rect">
            <a:avLst/>
          </a:prstGeom>
        </p:spPr>
      </p:pic>
      <p:sp>
        <p:nvSpPr>
          <p:cNvPr id="12" name="Content Placeholder 2"/>
          <p:cNvSpPr>
            <a:spLocks noGrp="1"/>
          </p:cNvSpPr>
          <p:nvPr>
            <p:ph idx="1"/>
          </p:nvPr>
        </p:nvSpPr>
        <p:spPr>
          <a:xfrm>
            <a:off x="965200" y="1517905"/>
            <a:ext cx="10388600" cy="4659059"/>
          </a:xfrm>
        </p:spPr>
        <p:txBody>
          <a:bodyPr/>
          <a:lstStyle>
            <a:lvl1pPr>
              <a:defRPr sz="2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7510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U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5200" y="334588"/>
            <a:ext cx="8890000" cy="960754"/>
          </a:xfrm>
        </p:spPr>
        <p:txBody>
          <a:bodyPr anchor="t">
            <a:noAutofit/>
          </a:bodyPr>
          <a:lstStyle>
            <a:lvl1pPr>
              <a:defRPr sz="3200">
                <a:solidFill>
                  <a:srgbClr val="F76322"/>
                </a:solidFill>
                <a:latin typeface="Arial" panose="020B0604020202020204" pitchFamily="34" charset="0"/>
                <a:cs typeface="Arial" panose="020B0604020202020204" pitchFamily="34" charset="0"/>
              </a:defRPr>
            </a:lvl1pPr>
          </a:lstStyle>
          <a:p>
            <a:r>
              <a:rPr lang="en-US" dirty="0"/>
              <a:t>Click to edit Master title style</a:t>
            </a:r>
            <a:br>
              <a:rPr lang="en-US" dirty="0"/>
            </a:b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9" name="Slide Number Placeholder 5"/>
          <p:cNvSpPr>
            <a:spLocks noGrp="1"/>
          </p:cNvSpPr>
          <p:nvPr>
            <p:ph type="sldNum" sz="quarter" idx="4"/>
          </p:nvPr>
        </p:nvSpPr>
        <p:spPr>
          <a:xfrm>
            <a:off x="11582400" y="6553200"/>
            <a:ext cx="508000" cy="304800"/>
          </a:xfrm>
          <a:prstGeom prst="rect">
            <a:avLst/>
          </a:prstGeom>
        </p:spPr>
        <p:txBody>
          <a:bodyPr/>
          <a:lstStyle>
            <a:lvl1pPr algn="r">
              <a:defRPr sz="100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781B8322-7AF0-442C-8483-AB47D37FB6C1}" type="slidenum">
              <a:rPr lang="en-US" smtClean="0"/>
              <a:pPr/>
              <a:t>‹#›</a:t>
            </a:fld>
            <a:endParaRPr lang="en-US" dirty="0"/>
          </a:p>
        </p:txBody>
      </p:sp>
      <p:sp>
        <p:nvSpPr>
          <p:cNvPr id="10" name="TextBox 9"/>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l="67562" t="85556" r="17424"/>
          <a:stretch/>
        </p:blipFill>
        <p:spPr>
          <a:xfrm>
            <a:off x="9855200" y="228600"/>
            <a:ext cx="1828800" cy="990600"/>
          </a:xfrm>
          <a:prstGeom prst="rect">
            <a:avLst/>
          </a:prstGeom>
        </p:spPr>
      </p:pic>
      <p:sp>
        <p:nvSpPr>
          <p:cNvPr id="13" name="Content Placeholder 2"/>
          <p:cNvSpPr>
            <a:spLocks noGrp="1"/>
          </p:cNvSpPr>
          <p:nvPr>
            <p:ph idx="1"/>
          </p:nvPr>
        </p:nvSpPr>
        <p:spPr>
          <a:xfrm>
            <a:off x="965200" y="1517905"/>
            <a:ext cx="10388600" cy="4659059"/>
          </a:xfrm>
        </p:spPr>
        <p:txBody>
          <a:bodyPr/>
          <a:lstStyle>
            <a:lvl1pPr>
              <a:defRPr sz="2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432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TD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5200" y="334588"/>
            <a:ext cx="8890000" cy="960754"/>
          </a:xfrm>
        </p:spPr>
        <p:txBody>
          <a:bodyPr anchor="t">
            <a:noAutofit/>
          </a:bodyPr>
          <a:lstStyle>
            <a:lvl1pPr>
              <a:defRPr sz="3200">
                <a:solidFill>
                  <a:srgbClr val="F76322"/>
                </a:solidFill>
                <a:latin typeface="Arial" panose="020B0604020202020204" pitchFamily="34" charset="0"/>
                <a:cs typeface="Arial" panose="020B0604020202020204" pitchFamily="34" charset="0"/>
              </a:defRPr>
            </a:lvl1pPr>
          </a:lstStyle>
          <a:p>
            <a:r>
              <a:rPr lang="en-US" dirty="0"/>
              <a:t>Click to edit Master title style</a:t>
            </a:r>
            <a:br>
              <a:rPr lang="en-US" dirty="0"/>
            </a:b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9" name="Slide Number Placeholder 5"/>
          <p:cNvSpPr>
            <a:spLocks noGrp="1"/>
          </p:cNvSpPr>
          <p:nvPr>
            <p:ph type="sldNum" sz="quarter" idx="4"/>
          </p:nvPr>
        </p:nvSpPr>
        <p:spPr>
          <a:xfrm>
            <a:off x="11582400" y="6553200"/>
            <a:ext cx="508000" cy="304800"/>
          </a:xfrm>
          <a:prstGeom prst="rect">
            <a:avLst/>
          </a:prstGeom>
        </p:spPr>
        <p:txBody>
          <a:bodyPr/>
          <a:lstStyle>
            <a:lvl1pPr algn="r">
              <a:defRPr sz="100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781B8322-7AF0-442C-8483-AB47D37FB6C1}" type="slidenum">
              <a:rPr lang="en-US" smtClean="0"/>
              <a:pPr/>
              <a:t>‹#›</a:t>
            </a:fld>
            <a:endParaRPr lang="en-US" dirty="0"/>
          </a:p>
        </p:txBody>
      </p:sp>
      <p:sp>
        <p:nvSpPr>
          <p:cNvPr id="10" name="TextBox 9"/>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pic>
        <p:nvPicPr>
          <p:cNvPr id="12" name="Picture 11"/>
          <p:cNvPicPr>
            <a:picLocks noChangeAspect="1"/>
          </p:cNvPicPr>
          <p:nvPr userDrawn="1"/>
        </p:nvPicPr>
        <p:blipFill rotWithShape="1">
          <a:blip r:embed="rId4">
            <a:extLst>
              <a:ext uri="{28A0092B-C50C-407E-A947-70E740481C1C}">
                <a14:useLocalDpi xmlns:a14="http://schemas.microsoft.com/office/drawing/2010/main" val="0"/>
              </a:ext>
            </a:extLst>
          </a:blip>
          <a:srcRect l="82577" t="85556" r="3747"/>
          <a:stretch/>
        </p:blipFill>
        <p:spPr>
          <a:xfrm>
            <a:off x="10018184" y="228600"/>
            <a:ext cx="1665816" cy="990600"/>
          </a:xfrm>
          <a:prstGeom prst="rect">
            <a:avLst/>
          </a:prstGeom>
        </p:spPr>
      </p:pic>
      <p:sp>
        <p:nvSpPr>
          <p:cNvPr id="13" name="Content Placeholder 2"/>
          <p:cNvSpPr>
            <a:spLocks noGrp="1"/>
          </p:cNvSpPr>
          <p:nvPr>
            <p:ph idx="1"/>
          </p:nvPr>
        </p:nvSpPr>
        <p:spPr>
          <a:xfrm>
            <a:off x="965200" y="1517905"/>
            <a:ext cx="10388600" cy="4659059"/>
          </a:xfrm>
        </p:spPr>
        <p:txBody>
          <a:bodyPr/>
          <a:lstStyle>
            <a:lvl1pPr>
              <a:defRPr sz="2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592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lvl1pPr>
              <a:defRPr sz="2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sz="26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10" name="Slide Number Placeholder 5"/>
          <p:cNvSpPr>
            <a:spLocks noGrp="1"/>
          </p:cNvSpPr>
          <p:nvPr>
            <p:ph type="sldNum" sz="quarter" idx="4"/>
          </p:nvPr>
        </p:nvSpPr>
        <p:spPr>
          <a:xfrm>
            <a:off x="11582400" y="6553200"/>
            <a:ext cx="508000" cy="304800"/>
          </a:xfrm>
          <a:prstGeom prst="rect">
            <a:avLst/>
          </a:prstGeom>
        </p:spPr>
        <p:txBody>
          <a:bodyPr/>
          <a:lstStyle>
            <a:lvl1pPr algn="r">
              <a:defRPr sz="100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781B8322-7AF0-442C-8483-AB47D37FB6C1}" type="slidenum">
              <a:rPr lang="en-US" smtClean="0"/>
              <a:pPr/>
              <a:t>‹#›</a:t>
            </a:fld>
            <a:endParaRPr lang="en-US" dirty="0"/>
          </a:p>
        </p:txBody>
      </p:sp>
      <p:sp>
        <p:nvSpPr>
          <p:cNvPr id="11" name="TextBox 10"/>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sp>
        <p:nvSpPr>
          <p:cNvPr id="12" name="Title 1"/>
          <p:cNvSpPr>
            <a:spLocks noGrp="1"/>
          </p:cNvSpPr>
          <p:nvPr>
            <p:ph type="title" hasCustomPrompt="1"/>
          </p:nvPr>
        </p:nvSpPr>
        <p:spPr>
          <a:xfrm>
            <a:off x="965200" y="334588"/>
            <a:ext cx="8890000" cy="960754"/>
          </a:xfrm>
        </p:spPr>
        <p:txBody>
          <a:bodyPr anchor="t">
            <a:noAutofit/>
          </a:bodyPr>
          <a:lstStyle>
            <a:lvl1pPr>
              <a:defRPr sz="3200">
                <a:solidFill>
                  <a:srgbClr val="F76322"/>
                </a:solidFill>
                <a:latin typeface="Arial" panose="020B0604020202020204" pitchFamily="34" charset="0"/>
                <a:cs typeface="Arial" panose="020B0604020202020204" pitchFamily="34"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22806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1B8322-7AF0-442C-8483-AB47D37FB6C1}" type="slidenum">
              <a:rPr lang="en-US" smtClean="0"/>
              <a:pPr/>
              <a:t>‹#›</a:t>
            </a:fld>
            <a:endParaRPr lang="en-US" dirty="0"/>
          </a:p>
        </p:txBody>
      </p:sp>
      <p:pic>
        <p:nvPicPr>
          <p:cNvPr id="7" name="Picture 6">
            <a:extLst>
              <a:ext uri="{FF2B5EF4-FFF2-40B4-BE49-F238E27FC236}">
                <a16:creationId xmlns:a16="http://schemas.microsoft.com/office/drawing/2014/main" id="{938D1876-C398-4A6D-B9D0-BCD8C43E2A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8" name="Picture 7">
            <a:extLst>
              <a:ext uri="{FF2B5EF4-FFF2-40B4-BE49-F238E27FC236}">
                <a16:creationId xmlns:a16="http://schemas.microsoft.com/office/drawing/2014/main" id="{AA8C5E6E-CCFB-460F-B9A6-D74E338A5D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9" name="TextBox 8">
            <a:extLst>
              <a:ext uri="{FF2B5EF4-FFF2-40B4-BE49-F238E27FC236}">
                <a16:creationId xmlns:a16="http://schemas.microsoft.com/office/drawing/2014/main" id="{9197E3D1-4EF4-4F6C-A0DA-601DAE2A05FF}"/>
              </a:ext>
            </a:extLst>
          </p:cNvPr>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spTree>
    <p:extLst>
      <p:ext uri="{BB962C8B-B14F-4D97-AF65-F5344CB8AC3E}">
        <p14:creationId xmlns:p14="http://schemas.microsoft.com/office/powerpoint/2010/main" val="302731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1B8322-7AF0-442C-8483-AB47D37FB6C1}" type="slidenum">
              <a:rPr lang="en-US" smtClean="0"/>
              <a:pPr/>
              <a:t>‹#›</a:t>
            </a:fld>
            <a:endParaRPr lang="en-US" dirty="0"/>
          </a:p>
        </p:txBody>
      </p:sp>
      <p:pic>
        <p:nvPicPr>
          <p:cNvPr id="7" name="Picture 6">
            <a:extLst>
              <a:ext uri="{FF2B5EF4-FFF2-40B4-BE49-F238E27FC236}">
                <a16:creationId xmlns:a16="http://schemas.microsoft.com/office/drawing/2014/main" id="{D092D53A-FE2B-4E84-BC66-8F9E1E7DED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9200" y="5796846"/>
            <a:ext cx="812800" cy="1061155"/>
          </a:xfrm>
          <a:prstGeom prst="rect">
            <a:avLst/>
          </a:prstGeom>
        </p:spPr>
      </p:pic>
    </p:spTree>
    <p:extLst>
      <p:ext uri="{BB962C8B-B14F-4D97-AF65-F5344CB8AC3E}">
        <p14:creationId xmlns:p14="http://schemas.microsoft.com/office/powerpoint/2010/main" val="387486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1B8322-7AF0-442C-8483-AB47D37FB6C1}" type="slidenum">
              <a:rPr lang="en-US" smtClean="0"/>
              <a:pPr/>
              <a:t>‹#›</a:t>
            </a:fld>
            <a:endParaRPr lang="en-US" dirty="0"/>
          </a:p>
        </p:txBody>
      </p:sp>
      <p:pic>
        <p:nvPicPr>
          <p:cNvPr id="8" name="Picture 7">
            <a:extLst>
              <a:ext uri="{FF2B5EF4-FFF2-40B4-BE49-F238E27FC236}">
                <a16:creationId xmlns:a16="http://schemas.microsoft.com/office/drawing/2014/main" id="{3C999676-27BC-4CE0-9AC0-21B3C91E14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64445"/>
            <a:ext cx="292608" cy="243840"/>
          </a:xfrm>
          <a:prstGeom prst="rect">
            <a:avLst/>
          </a:prstGeom>
        </p:spPr>
      </p:pic>
      <p:pic>
        <p:nvPicPr>
          <p:cNvPr id="9" name="Picture 8">
            <a:extLst>
              <a:ext uri="{FF2B5EF4-FFF2-40B4-BE49-F238E27FC236}">
                <a16:creationId xmlns:a16="http://schemas.microsoft.com/office/drawing/2014/main" id="{36B8A367-594B-4326-AEAD-D84533ABE1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10" name="TextBox 9">
            <a:extLst>
              <a:ext uri="{FF2B5EF4-FFF2-40B4-BE49-F238E27FC236}">
                <a16:creationId xmlns:a16="http://schemas.microsoft.com/office/drawing/2014/main" id="{19DCE1B9-4174-4EF1-9F20-4CE14D8782D9}"/>
              </a:ext>
            </a:extLst>
          </p:cNvPr>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spTree>
    <p:extLst>
      <p:ext uri="{BB962C8B-B14F-4D97-AF65-F5344CB8AC3E}">
        <p14:creationId xmlns:p14="http://schemas.microsoft.com/office/powerpoint/2010/main" val="383974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595098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2835643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1B8322-7AF0-442C-8483-AB47D37FB6C1}" type="slidenum">
              <a:rPr lang="en-US" smtClean="0"/>
              <a:pPr/>
              <a:t>‹#›</a:t>
            </a:fld>
            <a:endParaRPr lang="en-US" dirty="0"/>
          </a:p>
        </p:txBody>
      </p:sp>
      <p:pic>
        <p:nvPicPr>
          <p:cNvPr id="5" name="Picture 4">
            <a:extLst>
              <a:ext uri="{FF2B5EF4-FFF2-40B4-BE49-F238E27FC236}">
                <a16:creationId xmlns:a16="http://schemas.microsoft.com/office/drawing/2014/main" id="{932F506F-3DDF-4399-AACB-C25C48254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93252" y="5796846"/>
            <a:ext cx="812800" cy="1061155"/>
          </a:xfrm>
          <a:prstGeom prst="rect">
            <a:avLst/>
          </a:prstGeom>
        </p:spPr>
      </p:pic>
      <p:sp>
        <p:nvSpPr>
          <p:cNvPr id="6" name="TextBox 5">
            <a:extLst>
              <a:ext uri="{FF2B5EF4-FFF2-40B4-BE49-F238E27FC236}">
                <a16:creationId xmlns:a16="http://schemas.microsoft.com/office/drawing/2014/main" id="{5FDD162F-DDE8-40A3-AC22-06CF02C1CC00}"/>
              </a:ext>
            </a:extLst>
          </p:cNvPr>
          <p:cNvSpPr txBox="1"/>
          <p:nvPr userDrawn="1"/>
        </p:nvSpPr>
        <p:spPr>
          <a:xfrm>
            <a:off x="304800" y="6322368"/>
            <a:ext cx="11176000" cy="369332"/>
          </a:xfrm>
          <a:prstGeom prst="rect">
            <a:avLst/>
          </a:prstGeom>
          <a:noFill/>
        </p:spPr>
        <p:txBody>
          <a:bodyPr wrap="square" rtlCol="0">
            <a:spAutoFit/>
          </a:bodyPr>
          <a:lstStyle/>
          <a:p>
            <a:pPr algn="r"/>
            <a:r>
              <a:rPr lang="en-US" sz="900" dirty="0">
                <a:solidFill>
                  <a:srgbClr val="4D4D4F"/>
                </a:solidFill>
                <a:latin typeface="Arial" panose="020B0604020202020204" pitchFamily="34" charset="0"/>
                <a:ea typeface="Avenir Book" charset="0"/>
                <a:cs typeface="Arial" panose="020B0604020202020204" pitchFamily="34" charset="0"/>
              </a:rPr>
              <a:t>©</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dirty="0">
                <a:solidFill>
                  <a:srgbClr val="4D4D4F"/>
                </a:solidFill>
                <a:latin typeface="Arial" panose="020B0604020202020204" pitchFamily="34" charset="0"/>
                <a:ea typeface="Avenir Book" charset="0"/>
                <a:cs typeface="Arial" panose="020B0604020202020204" pitchFamily="34" charset="0"/>
              </a:rPr>
              <a:t>Lean</a:t>
            </a:r>
            <a:r>
              <a:rPr lang="en-US" sz="900" baseline="0" dirty="0">
                <a:solidFill>
                  <a:srgbClr val="4D4D4F"/>
                </a:solidFill>
                <a:latin typeface="Arial" panose="020B0604020202020204" pitchFamily="34" charset="0"/>
                <a:ea typeface="Avenir Book" charset="0"/>
                <a:cs typeface="Arial" panose="020B0604020202020204" pitchFamily="34" charset="0"/>
              </a:rPr>
              <a:t> </a:t>
            </a:r>
            <a:r>
              <a:rPr lang="en-US" sz="900" baseline="0" dirty="0" err="1">
                <a:solidFill>
                  <a:srgbClr val="4D4D4F"/>
                </a:solidFill>
                <a:latin typeface="Arial" panose="020B0604020202020204" pitchFamily="34" charset="0"/>
                <a:ea typeface="Avenir Book" charset="0"/>
                <a:cs typeface="Arial" panose="020B0604020202020204" pitchFamily="34" charset="0"/>
              </a:rPr>
              <a:t>LaunchPad</a:t>
            </a:r>
            <a:r>
              <a:rPr lang="en-US" sz="900" baseline="0" dirty="0">
                <a:solidFill>
                  <a:srgbClr val="4D4D4F"/>
                </a:solidFill>
                <a:latin typeface="Arial" panose="020B0604020202020204" pitchFamily="34" charset="0"/>
                <a:ea typeface="Avenir Book" charset="0"/>
                <a:cs typeface="Arial" panose="020B0604020202020204" pitchFamily="34" charset="0"/>
              </a:rPr>
              <a:t> Singapore. </a:t>
            </a:r>
          </a:p>
          <a:p>
            <a:pPr algn="r"/>
            <a:r>
              <a:rPr lang="en-US" sz="900" baseline="0" dirty="0">
                <a:solidFill>
                  <a:srgbClr val="4D4D4F"/>
                </a:solidFill>
                <a:latin typeface="Arial" panose="020B0604020202020204" pitchFamily="34" charset="0"/>
                <a:ea typeface="Avenir Book" charset="0"/>
                <a:cs typeface="Arial" panose="020B0604020202020204" pitchFamily="34" charset="0"/>
              </a:rPr>
              <a:t>All Rights Reserved.</a:t>
            </a:r>
          </a:p>
        </p:txBody>
      </p:sp>
    </p:spTree>
    <p:extLst>
      <p:ext uri="{BB962C8B-B14F-4D97-AF65-F5344CB8AC3E}">
        <p14:creationId xmlns:p14="http://schemas.microsoft.com/office/powerpoint/2010/main" val="36778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25146012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28-May-23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27019095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28-May-23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B8322-7AF0-442C-8483-AB47D37FB6C1}" type="slidenum">
              <a:rPr lang="en-US" smtClean="0"/>
              <a:pPr/>
              <a:t>‹#›</a:t>
            </a:fld>
            <a:endParaRPr lang="en-US" dirty="0"/>
          </a:p>
        </p:txBody>
      </p:sp>
    </p:spTree>
    <p:extLst>
      <p:ext uri="{BB962C8B-B14F-4D97-AF65-F5344CB8AC3E}">
        <p14:creationId xmlns:p14="http://schemas.microsoft.com/office/powerpoint/2010/main" val="654944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70" r:id="rId13"/>
    <p:sldLayoutId id="2147483672" r:id="rId14"/>
    <p:sldLayoutId id="214748367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917" y="1074821"/>
            <a:ext cx="8742946" cy="1472436"/>
          </a:xfrm>
        </p:spPr>
        <p:txBody>
          <a:bodyPr>
            <a:normAutofit/>
          </a:bodyPr>
          <a:lstStyle/>
          <a:p>
            <a:r>
              <a:rPr lang="en-US" sz="4000" b="1" dirty="0"/>
              <a:t>SUSTAINABILITY &amp; ESG</a:t>
            </a:r>
            <a:br>
              <a:rPr lang="en-US" sz="4000" b="1" dirty="0"/>
            </a:br>
            <a:r>
              <a:rPr lang="en-US" sz="2800" b="1" dirty="0" err="1"/>
              <a:t>Optimising</a:t>
            </a:r>
            <a:r>
              <a:rPr lang="en-US" sz="2800" b="1" dirty="0"/>
              <a:t> Food Recycling</a:t>
            </a:r>
            <a:r>
              <a:rPr lang="en-US" sz="2400" b="1" dirty="0"/>
              <a:t/>
            </a:r>
            <a:br>
              <a:rPr lang="en-US" sz="2400" b="1" dirty="0"/>
            </a:br>
            <a:endParaRPr lang="en-SG" sz="2200" dirty="0">
              <a:latin typeface="+mn-lt"/>
            </a:endParaRPr>
          </a:p>
        </p:txBody>
      </p:sp>
      <p:sp>
        <p:nvSpPr>
          <p:cNvPr id="3" name="Subtitle 2"/>
          <p:cNvSpPr>
            <a:spLocks noGrp="1"/>
          </p:cNvSpPr>
          <p:nvPr>
            <p:ph type="subTitle" idx="1"/>
          </p:nvPr>
        </p:nvSpPr>
        <p:spPr>
          <a:xfrm>
            <a:off x="1989443" y="2761757"/>
            <a:ext cx="8944167" cy="1779316"/>
          </a:xfrm>
        </p:spPr>
        <p:txBody>
          <a:bodyPr>
            <a:normAutofit lnSpcReduction="10000"/>
          </a:bodyPr>
          <a:lstStyle/>
          <a:p>
            <a:pPr algn="l"/>
            <a:r>
              <a:rPr lang="en-SG" dirty="0" smtClean="0"/>
              <a:t>Name: </a:t>
            </a:r>
            <a:r>
              <a:rPr lang="en-SG" dirty="0" err="1" smtClean="0"/>
              <a:t>Nidhi</a:t>
            </a:r>
            <a:r>
              <a:rPr lang="en-SG" dirty="0" smtClean="0"/>
              <a:t> Sinha</a:t>
            </a:r>
            <a:endParaRPr lang="en-SG" dirty="0"/>
          </a:p>
          <a:p>
            <a:pPr algn="l"/>
            <a:r>
              <a:rPr lang="en-SG" dirty="0"/>
              <a:t>Institute of Higher </a:t>
            </a:r>
            <a:r>
              <a:rPr lang="en-SG" dirty="0" smtClean="0"/>
              <a:t>Learning: Don Bosco Institute of Technology</a:t>
            </a:r>
            <a:endParaRPr lang="en-SG" dirty="0"/>
          </a:p>
          <a:p>
            <a:pPr algn="l"/>
            <a:r>
              <a:rPr lang="en-SG" dirty="0"/>
              <a:t>Field of </a:t>
            </a:r>
            <a:r>
              <a:rPr lang="en-SG" dirty="0" smtClean="0"/>
              <a:t>Study: Artificial Intelligence &amp; Machine </a:t>
            </a:r>
            <a:r>
              <a:rPr lang="en-SG" dirty="0" smtClean="0"/>
              <a:t>Learning[CSE]</a:t>
            </a:r>
            <a:endParaRPr lang="en-SG" dirty="0"/>
          </a:p>
          <a:p>
            <a:pPr algn="l"/>
            <a:r>
              <a:rPr lang="en-SG" dirty="0" smtClean="0"/>
              <a:t>Email: sinhaniya2071@gmail.com</a:t>
            </a:r>
            <a:endParaRPr lang="en-SG" dirty="0"/>
          </a:p>
        </p:txBody>
      </p:sp>
      <p:sp>
        <p:nvSpPr>
          <p:cNvPr id="5" name="TextBox 4"/>
          <p:cNvSpPr txBox="1"/>
          <p:nvPr/>
        </p:nvSpPr>
        <p:spPr>
          <a:xfrm>
            <a:off x="404629" y="6228107"/>
            <a:ext cx="9033883" cy="369332"/>
          </a:xfrm>
          <a:prstGeom prst="rect">
            <a:avLst/>
          </a:prstGeom>
          <a:noFill/>
        </p:spPr>
        <p:txBody>
          <a:bodyPr wrap="none" rtlCol="0">
            <a:spAutoFit/>
          </a:bodyPr>
          <a:lstStyle/>
          <a:p>
            <a:r>
              <a:rPr lang="en-SG" i="1" dirty="0">
                <a:solidFill>
                  <a:srgbClr val="FF0000"/>
                </a:solidFill>
              </a:rPr>
              <a:t>* For your clear and concise presentation, please attempt ALL the questions in this template.</a:t>
            </a:r>
          </a:p>
        </p:txBody>
      </p:sp>
    </p:spTree>
    <p:extLst>
      <p:ext uri="{BB962C8B-B14F-4D97-AF65-F5344CB8AC3E}">
        <p14:creationId xmlns:p14="http://schemas.microsoft.com/office/powerpoint/2010/main" val="253619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9651" y="363164"/>
            <a:ext cx="5181599" cy="648051"/>
          </a:xfrm>
        </p:spPr>
        <p:txBody>
          <a:bodyPr/>
          <a:lstStyle/>
          <a:p>
            <a:r>
              <a:rPr lang="en-SG" dirty="0">
                <a:latin typeface="+mn-lt"/>
              </a:rPr>
              <a:t>Self-Introduction</a:t>
            </a:r>
          </a:p>
        </p:txBody>
      </p:sp>
      <p:sp>
        <p:nvSpPr>
          <p:cNvPr id="3" name="Slide Number Placeholder 2"/>
          <p:cNvSpPr>
            <a:spLocks noGrp="1"/>
          </p:cNvSpPr>
          <p:nvPr>
            <p:ph type="sldNum" sz="quarter" idx="4"/>
          </p:nvPr>
        </p:nvSpPr>
        <p:spPr/>
        <p:txBody>
          <a:bodyPr/>
          <a:lstStyle/>
          <a:p>
            <a:fld id="{781B8322-7AF0-442C-8483-AB47D37FB6C1}" type="slidenum">
              <a:rPr lang="en-US" smtClean="0">
                <a:latin typeface="+mn-lt"/>
              </a:rPr>
              <a:pPr/>
              <a:t>2</a:t>
            </a:fld>
            <a:endParaRPr lang="en-US" dirty="0">
              <a:latin typeface="+mn-lt"/>
            </a:endParaRPr>
          </a:p>
        </p:txBody>
      </p:sp>
      <p:sp>
        <p:nvSpPr>
          <p:cNvPr id="8" name="Subtitle 8"/>
          <p:cNvSpPr txBox="1">
            <a:spLocks/>
          </p:cNvSpPr>
          <p:nvPr/>
        </p:nvSpPr>
        <p:spPr>
          <a:xfrm>
            <a:off x="777935" y="1011214"/>
            <a:ext cx="10234053" cy="55419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defTabSz="457200">
              <a:lnSpc>
                <a:spcPct val="100000"/>
              </a:lnSpc>
              <a:spcBef>
                <a:spcPts val="0"/>
              </a:spcBef>
              <a:buNone/>
            </a:pPr>
            <a:r>
              <a:rPr lang="en-SG" sz="2800" b="1" u="sng" dirty="0" smtClean="0">
                <a:latin typeface="+mn-lt"/>
              </a:rPr>
              <a:t>Your Interests:</a:t>
            </a:r>
            <a:r>
              <a:rPr lang="en-GB" dirty="0">
                <a:solidFill>
                  <a:prstClr val="black"/>
                </a:solidFill>
                <a:latin typeface="Calibri"/>
                <a:cs typeface="+mn-cs"/>
              </a:rPr>
              <a:t>I'm particularly interested in emerging </a:t>
            </a:r>
            <a:r>
              <a:rPr lang="en-GB" dirty="0" smtClean="0">
                <a:solidFill>
                  <a:prstClr val="black"/>
                </a:solidFill>
                <a:latin typeface="Calibri"/>
                <a:cs typeface="+mn-cs"/>
              </a:rPr>
              <a:t>technologies such </a:t>
            </a:r>
            <a:r>
              <a:rPr lang="en-GB" dirty="0">
                <a:solidFill>
                  <a:prstClr val="black"/>
                </a:solidFill>
                <a:latin typeface="Calibri"/>
                <a:cs typeface="+mn-cs"/>
              </a:rPr>
              <a:t>as artificial intelligence, machine </a:t>
            </a:r>
            <a:r>
              <a:rPr lang="en-GB" dirty="0" err="1" smtClean="0">
                <a:solidFill>
                  <a:prstClr val="black"/>
                </a:solidFill>
                <a:latin typeface="Calibri"/>
                <a:cs typeface="+mn-cs"/>
              </a:rPr>
              <a:t>learning,blockchain</a:t>
            </a:r>
            <a:r>
              <a:rPr lang="en-GB" dirty="0">
                <a:solidFill>
                  <a:prstClr val="black"/>
                </a:solidFill>
                <a:latin typeface="Calibri"/>
                <a:cs typeface="+mn-cs"/>
              </a:rPr>
              <a:t>, Internet of Things (</a:t>
            </a:r>
            <a:r>
              <a:rPr lang="en-GB" dirty="0" err="1">
                <a:solidFill>
                  <a:prstClr val="black"/>
                </a:solidFill>
                <a:latin typeface="Calibri"/>
                <a:cs typeface="+mn-cs"/>
              </a:rPr>
              <a:t>IoT</a:t>
            </a:r>
            <a:r>
              <a:rPr lang="en-GB" dirty="0">
                <a:solidFill>
                  <a:prstClr val="black"/>
                </a:solidFill>
                <a:latin typeface="Calibri"/>
                <a:cs typeface="+mn-cs"/>
              </a:rPr>
              <a:t>),Big Data&amp; Hadoop latest programming languages, frameworks, and tools.       </a:t>
            </a:r>
            <a:endParaRPr lang="en-SG" sz="2800" dirty="0" smtClean="0">
              <a:latin typeface="+mn-lt"/>
            </a:endParaRPr>
          </a:p>
          <a:p>
            <a:pPr marL="0" lvl="0" indent="0" algn="just" defTabSz="457200">
              <a:lnSpc>
                <a:spcPct val="100000"/>
              </a:lnSpc>
              <a:spcBef>
                <a:spcPts val="0"/>
              </a:spcBef>
              <a:buNone/>
            </a:pPr>
            <a:r>
              <a:rPr lang="en-SG" sz="2800" b="1" u="sng" dirty="0" smtClean="0">
                <a:latin typeface="+mn-lt"/>
              </a:rPr>
              <a:t>Your Superpowers:</a:t>
            </a:r>
            <a:r>
              <a:rPr lang="en-GB" dirty="0">
                <a:latin typeface="+mn-lt"/>
              </a:rPr>
              <a:t>With a combination of skills and </a:t>
            </a:r>
            <a:r>
              <a:rPr lang="en-GB" dirty="0" smtClean="0">
                <a:latin typeface="+mn-lt"/>
              </a:rPr>
              <a:t>experiences    herein some of my best </a:t>
            </a:r>
            <a:r>
              <a:rPr lang="en-GB" dirty="0">
                <a:latin typeface="+mn-lt"/>
              </a:rPr>
              <a:t>vised abilities, my ability to think outside the box. I possess a creative and innovative </a:t>
            </a:r>
            <a:r>
              <a:rPr lang="en-GB" dirty="0" err="1">
                <a:latin typeface="+mn-lt"/>
              </a:rPr>
              <a:t>mindset</a:t>
            </a:r>
            <a:r>
              <a:rPr lang="en-GB" dirty="0">
                <a:latin typeface="+mn-lt"/>
              </a:rPr>
              <a:t> that allows me to approach challenges from unconventional angles. I enjoy exploring unique solutions and breaking free from traditional thought </a:t>
            </a:r>
            <a:r>
              <a:rPr lang="en-GB" dirty="0" err="1" smtClean="0">
                <a:latin typeface="+mn-lt"/>
              </a:rPr>
              <a:t>patterns.My</a:t>
            </a:r>
            <a:r>
              <a:rPr lang="en-GB" dirty="0" smtClean="0">
                <a:latin typeface="+mn-lt"/>
              </a:rPr>
              <a:t> </a:t>
            </a:r>
            <a:r>
              <a:rPr lang="en-GB" dirty="0" err="1" smtClean="0">
                <a:latin typeface="+mn-lt"/>
              </a:rPr>
              <a:t>adaptability,exceptional</a:t>
            </a:r>
            <a:r>
              <a:rPr lang="en-GB" dirty="0" smtClean="0">
                <a:latin typeface="+mn-lt"/>
              </a:rPr>
              <a:t> </a:t>
            </a:r>
            <a:r>
              <a:rPr lang="en-GB" dirty="0">
                <a:latin typeface="+mn-lt"/>
              </a:rPr>
              <a:t>problem-solving abilities </a:t>
            </a:r>
            <a:r>
              <a:rPr lang="en-GB" dirty="0" smtClean="0">
                <a:latin typeface="+mn-lt"/>
              </a:rPr>
              <a:t>and effective communication. </a:t>
            </a:r>
            <a:endParaRPr lang="en-SG" sz="2800" dirty="0">
              <a:latin typeface="+mn-lt"/>
            </a:endParaRPr>
          </a:p>
          <a:p>
            <a:pPr marL="0" indent="0">
              <a:buNone/>
            </a:pPr>
            <a:r>
              <a:rPr lang="en-SG" sz="2800" b="1" u="sng" dirty="0">
                <a:latin typeface="+mn-lt"/>
              </a:rPr>
              <a:t>Your </a:t>
            </a:r>
            <a:r>
              <a:rPr lang="en-SG" sz="2800" b="1" u="sng" dirty="0" smtClean="0">
                <a:latin typeface="+mn-lt"/>
              </a:rPr>
              <a:t>Weaknesses:</a:t>
            </a:r>
            <a:r>
              <a:rPr lang="en-US" dirty="0"/>
              <a:t>Balancing </a:t>
            </a:r>
            <a:r>
              <a:rPr lang="en-US" dirty="0" err="1" smtClean="0"/>
              <a:t>Perfectionism,alongside</a:t>
            </a:r>
            <a:r>
              <a:rPr lang="en-US" dirty="0" smtClean="0"/>
              <a:t> my emotions can be my weak breakthrough since I supposedly keeps people over every materialistic </a:t>
            </a:r>
            <a:r>
              <a:rPr lang="en-US" dirty="0" err="1" smtClean="0"/>
              <a:t>things.Though</a:t>
            </a:r>
            <a:r>
              <a:rPr lang="en-US" dirty="0" smtClean="0"/>
              <a:t> not the true definition</a:t>
            </a:r>
            <a:r>
              <a:rPr lang="en-SG" dirty="0" smtClean="0">
                <a:latin typeface="+mn-lt"/>
              </a:rPr>
              <a:t> of “Heavenly Human” but </a:t>
            </a:r>
            <a:r>
              <a:rPr lang="en-US" dirty="0" smtClean="0"/>
              <a:t>Virtuous to be one.</a:t>
            </a:r>
            <a:endParaRPr lang="en-US" dirty="0"/>
          </a:p>
          <a:p>
            <a:pPr marL="0" indent="0">
              <a:buNone/>
            </a:pPr>
            <a:endParaRPr lang="en-SG" dirty="0">
              <a:latin typeface="+mn-lt"/>
            </a:endParaRPr>
          </a:p>
        </p:txBody>
      </p:sp>
    </p:spTree>
    <p:extLst>
      <p:ext uri="{BB962C8B-B14F-4D97-AF65-F5344CB8AC3E}">
        <p14:creationId xmlns:p14="http://schemas.microsoft.com/office/powerpoint/2010/main" val="187572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1" y="325064"/>
            <a:ext cx="5810249" cy="648051"/>
          </a:xfrm>
        </p:spPr>
        <p:txBody>
          <a:bodyPr/>
          <a:lstStyle/>
          <a:p>
            <a:r>
              <a:rPr lang="en-SG" dirty="0">
                <a:latin typeface="+mn-lt"/>
              </a:rPr>
              <a:t>Problem Statement Selection</a:t>
            </a:r>
          </a:p>
        </p:txBody>
      </p:sp>
      <p:sp>
        <p:nvSpPr>
          <p:cNvPr id="3" name="Slide Number Placeholder 2"/>
          <p:cNvSpPr>
            <a:spLocks noGrp="1"/>
          </p:cNvSpPr>
          <p:nvPr>
            <p:ph type="sldNum" sz="quarter" idx="4"/>
          </p:nvPr>
        </p:nvSpPr>
        <p:spPr/>
        <p:txBody>
          <a:bodyPr/>
          <a:lstStyle/>
          <a:p>
            <a:fld id="{781B8322-7AF0-442C-8483-AB47D37FB6C1}" type="slidenum">
              <a:rPr lang="en-US" smtClean="0">
                <a:latin typeface="+mn-lt"/>
              </a:rPr>
              <a:pPr/>
              <a:t>3</a:t>
            </a:fld>
            <a:endParaRPr lang="en-US" dirty="0">
              <a:latin typeface="+mn-lt"/>
            </a:endParaRPr>
          </a:p>
        </p:txBody>
      </p:sp>
      <p:graphicFrame>
        <p:nvGraphicFramePr>
          <p:cNvPr id="4" name="Table 5">
            <a:extLst>
              <a:ext uri="{FF2B5EF4-FFF2-40B4-BE49-F238E27FC236}">
                <a16:creationId xmlns:a16="http://schemas.microsoft.com/office/drawing/2014/main" id="{35E994DF-EA82-520C-C7E2-8D33134973FE}"/>
              </a:ext>
            </a:extLst>
          </p:cNvPr>
          <p:cNvGraphicFramePr>
            <a:graphicFrameLocks noGrp="1"/>
          </p:cNvGraphicFramePr>
          <p:nvPr>
            <p:extLst>
              <p:ext uri="{D42A27DB-BD31-4B8C-83A1-F6EECF244321}">
                <p14:modId xmlns:p14="http://schemas.microsoft.com/office/powerpoint/2010/main" val="886552119"/>
              </p:ext>
            </p:extLst>
          </p:nvPr>
        </p:nvGraphicFramePr>
        <p:xfrm>
          <a:off x="700088" y="973115"/>
          <a:ext cx="11101387" cy="5107292"/>
        </p:xfrm>
        <a:graphic>
          <a:graphicData uri="http://schemas.openxmlformats.org/drawingml/2006/table">
            <a:tbl>
              <a:tblPr firstRow="1" bandRow="1">
                <a:tableStyleId>{5C22544A-7EE6-4342-B048-85BDC9FD1C3A}</a:tableStyleId>
              </a:tblPr>
              <a:tblGrid>
                <a:gridCol w="7867649">
                  <a:extLst>
                    <a:ext uri="{9D8B030D-6E8A-4147-A177-3AD203B41FA5}">
                      <a16:colId xmlns:a16="http://schemas.microsoft.com/office/drawing/2014/main" val="2306681299"/>
                    </a:ext>
                  </a:extLst>
                </a:gridCol>
                <a:gridCol w="3233738">
                  <a:extLst>
                    <a:ext uri="{9D8B030D-6E8A-4147-A177-3AD203B41FA5}">
                      <a16:colId xmlns:a16="http://schemas.microsoft.com/office/drawing/2014/main" val="3689947725"/>
                    </a:ext>
                  </a:extLst>
                </a:gridCol>
              </a:tblGrid>
              <a:tr h="659477">
                <a:tc>
                  <a:txBody>
                    <a:bodyPr/>
                    <a:lstStyle/>
                    <a:p>
                      <a:r>
                        <a:rPr lang="en-SG" dirty="0"/>
                        <a:t>Problem Statement</a:t>
                      </a:r>
                      <a:endParaRPr lang="en-US" dirty="0"/>
                    </a:p>
                  </a:txBody>
                  <a:tcPr/>
                </a:tc>
                <a:tc>
                  <a:txBody>
                    <a:bodyPr/>
                    <a:lstStyle/>
                    <a:p>
                      <a:r>
                        <a:rPr lang="en-SG" dirty="0"/>
                        <a:t>Please Tick the Problem You are Attempting</a:t>
                      </a:r>
                    </a:p>
                    <a:p>
                      <a:r>
                        <a:rPr lang="en-SG" dirty="0"/>
                        <a:t>(</a:t>
                      </a:r>
                      <a:r>
                        <a:rPr lang="en-SG" sz="2000" dirty="0">
                          <a:sym typeface="Wingdings" panose="05000000000000000000" pitchFamily="2" charset="2"/>
                        </a:rPr>
                        <a:t></a:t>
                      </a:r>
                      <a:r>
                        <a:rPr lang="en-SG" dirty="0"/>
                        <a:t>)</a:t>
                      </a:r>
                      <a:endParaRPr lang="en-US" dirty="0"/>
                    </a:p>
                  </a:txBody>
                  <a:tcPr/>
                </a:tc>
                <a:extLst>
                  <a:ext uri="{0D108BD9-81ED-4DB2-BD59-A6C34878D82A}">
                    <a16:rowId xmlns:a16="http://schemas.microsoft.com/office/drawing/2014/main" val="1966917907"/>
                  </a:ext>
                </a:extLst>
              </a:tr>
              <a:tr h="1493526">
                <a:tc>
                  <a:txBody>
                    <a:bodyPr/>
                    <a:lstStyle/>
                    <a:p>
                      <a:r>
                        <a:rPr lang="en-US" sz="1400" b="1" dirty="0"/>
                        <a:t>FINTECH</a:t>
                      </a:r>
                    </a:p>
                    <a:p>
                      <a:r>
                        <a:rPr lang="en-US" sz="1200" b="1" dirty="0"/>
                        <a:t>Enhance Singapore-India Trade Connectivity</a:t>
                      </a:r>
                    </a:p>
                    <a:p>
                      <a:r>
                        <a:rPr lang="en-US" sz="1200" dirty="0"/>
                        <a:t>Trust is always the top concern in conducting cross-border trade and overseas expansion.</a:t>
                      </a:r>
                    </a:p>
                    <a:p>
                      <a:endParaRPr lang="en-US" sz="1200" dirty="0"/>
                    </a:p>
                    <a:p>
                      <a:r>
                        <a:rPr lang="en-US" sz="1200" b="1" dirty="0"/>
                        <a:t>Solution Needed: </a:t>
                      </a:r>
                      <a:r>
                        <a:rPr lang="en-US" sz="1200" dirty="0"/>
                        <a:t>How can we create a secured and automated platform for the accreditation, certification, and validation of proof-of-work or quality of work of Micro, Small and Medium Enterprises (MSMEs) to accelerate and boost trade connectivity between Singapore and India?</a:t>
                      </a:r>
                    </a:p>
                  </a:txBody>
                  <a:tcPr/>
                </a:tc>
                <a:tc>
                  <a:txBody>
                    <a:bodyPr/>
                    <a:lstStyle/>
                    <a:p>
                      <a:endParaRPr lang="en-SG" sz="2400" dirty="0"/>
                    </a:p>
                    <a:p>
                      <a:endParaRPr lang="en-US" sz="2400" dirty="0"/>
                    </a:p>
                    <a:p>
                      <a:endParaRPr lang="en-US" sz="2400" dirty="0"/>
                    </a:p>
                    <a:p>
                      <a:endParaRPr lang="en-US" sz="2400" dirty="0"/>
                    </a:p>
                  </a:txBody>
                  <a:tcPr/>
                </a:tc>
                <a:extLst>
                  <a:ext uri="{0D108BD9-81ED-4DB2-BD59-A6C34878D82A}">
                    <a16:rowId xmlns:a16="http://schemas.microsoft.com/office/drawing/2014/main" val="1168908708"/>
                  </a:ext>
                </a:extLst>
              </a:tr>
              <a:tr h="2607932">
                <a:tc>
                  <a:txBody>
                    <a:bodyPr/>
                    <a:lstStyle/>
                    <a:p>
                      <a:r>
                        <a:rPr lang="en-US" sz="1400" b="1" dirty="0"/>
                        <a:t>SUSTAINABILITY &amp; ESG</a:t>
                      </a:r>
                      <a:endParaRPr lang="en-US" sz="1200" b="1" dirty="0"/>
                    </a:p>
                    <a:p>
                      <a:r>
                        <a:rPr lang="en-US" sz="1200" b="1" dirty="0" err="1"/>
                        <a:t>Optimising</a:t>
                      </a:r>
                      <a:r>
                        <a:rPr lang="en-US" sz="1200" b="1" dirty="0"/>
                        <a:t> Food Recycling</a:t>
                      </a:r>
                    </a:p>
                    <a:p>
                      <a:pPr lvl="0">
                        <a:buNone/>
                      </a:pPr>
                      <a:r>
                        <a:rPr lang="en-US" sz="1200" b="0" i="0" u="none" strike="noStrike" baseline="0" noProof="0" dirty="0">
                          <a:solidFill>
                            <a:srgbClr val="000000"/>
                          </a:solidFill>
                          <a:latin typeface="Calibri"/>
                        </a:rPr>
                        <a:t>Everyday, </a:t>
                      </a:r>
                      <a:r>
                        <a:rPr lang="en-US" sz="1200" b="0" i="0" u="none" strike="noStrike" baseline="0" noProof="0" dirty="0" err="1">
                          <a:solidFill>
                            <a:srgbClr val="000000"/>
                          </a:solidFill>
                          <a:latin typeface="Calibri"/>
                        </a:rPr>
                        <a:t>tonnes</a:t>
                      </a:r>
                      <a:r>
                        <a:rPr lang="en-US" sz="1200" b="0" i="0" u="none" strike="noStrike" baseline="0" noProof="0" dirty="0">
                          <a:solidFill>
                            <a:srgbClr val="000000"/>
                          </a:solidFill>
                          <a:latin typeface="Calibri"/>
                        </a:rPr>
                        <a:t> of food in urban cities is thrown away because they could not be consumed before expiry. Food wastage not only has a big impact on the environment, but also could have been better used to feed communities in need. Create a platform that connects food suppliers (restaurants, grocery stores, catering services) with local food banks and non-profit </a:t>
                      </a:r>
                      <a:r>
                        <a:rPr lang="en-US" sz="1200" b="0" i="0" u="none" strike="noStrike" baseline="0" noProof="0" dirty="0" err="1">
                          <a:solidFill>
                            <a:srgbClr val="000000"/>
                          </a:solidFill>
                          <a:latin typeface="Calibri"/>
                        </a:rPr>
                        <a:t>organisations</a:t>
                      </a:r>
                      <a:r>
                        <a:rPr lang="en-US" sz="1200" b="0" i="0" u="none" strike="noStrike" baseline="0" noProof="0" dirty="0">
                          <a:solidFill>
                            <a:srgbClr val="000000"/>
                          </a:solidFill>
                          <a:latin typeface="Calibri"/>
                        </a:rPr>
                        <a:t>.</a:t>
                      </a:r>
                      <a:endParaRPr lang="en-US" b="0" i="0" u="none" strike="noStrike" baseline="0" noProof="0" dirty="0">
                        <a:solidFill>
                          <a:srgbClr val="000000"/>
                        </a:solidFill>
                        <a:latin typeface="Calibri"/>
                      </a:endParaRPr>
                    </a:p>
                    <a:p>
                      <a:endParaRPr lang="en-US" sz="1200" dirty="0"/>
                    </a:p>
                    <a:p>
                      <a:r>
                        <a:rPr lang="en-US" sz="1200" b="1" dirty="0"/>
                        <a:t>Solution Needed: </a:t>
                      </a:r>
                      <a:r>
                        <a:rPr lang="en-US" sz="1200" b="0" dirty="0"/>
                        <a:t>The platform should use data analytics to </a:t>
                      </a:r>
                      <a:r>
                        <a:rPr lang="en-US" sz="1200" b="0" dirty="0" err="1"/>
                        <a:t>optimise</a:t>
                      </a:r>
                      <a:r>
                        <a:rPr lang="en-US" sz="1200" b="0" dirty="0"/>
                        <a:t> food rescue routes, minimize transportation costs, and maximize benefits to communities in need. Instead of throwing away food that is close to expiry, or has been cooked but not consumed, can we </a:t>
                      </a:r>
                      <a:r>
                        <a:rPr lang="en-US" sz="1200" b="0" dirty="0" err="1"/>
                        <a:t>organise</a:t>
                      </a:r>
                      <a:r>
                        <a:rPr lang="en-US" sz="1200" b="0" dirty="0"/>
                        <a:t> rescue efforts for these food items so that they can be redistributed to those in need? Collection and redistribution logistics are key, and the app should </a:t>
                      </a:r>
                      <a:r>
                        <a:rPr lang="en-US" sz="1200" b="0" dirty="0" err="1"/>
                        <a:t>optimise</a:t>
                      </a:r>
                      <a:r>
                        <a:rPr lang="en-US" sz="1200" b="0" dirty="0"/>
                        <a:t> timing and route transport so as to minimize transport costs while ensuring food does not sit around and spoil while waiting to be re-distributed to those in need. Transport distances also cannot be too far for the same reasons.</a:t>
                      </a:r>
                    </a:p>
                  </a:txBody>
                  <a:tcPr/>
                </a:tc>
                <a:tc>
                  <a:txBody>
                    <a:bodyPr/>
                    <a:lstStyle/>
                    <a:p>
                      <a:endParaRPr lang="en-SG" sz="2400" dirty="0"/>
                    </a:p>
                    <a:p>
                      <a:endParaRPr lang="en-US" sz="2400" dirty="0"/>
                    </a:p>
                    <a:p>
                      <a:endParaRPr lang="en-US" sz="2400" dirty="0"/>
                    </a:p>
                    <a:p>
                      <a:endParaRPr lang="en-US" sz="2400" dirty="0"/>
                    </a:p>
                  </a:txBody>
                  <a:tcPr/>
                </a:tc>
                <a:extLst>
                  <a:ext uri="{0D108BD9-81ED-4DB2-BD59-A6C34878D82A}">
                    <a16:rowId xmlns:a16="http://schemas.microsoft.com/office/drawing/2014/main" val="3898889796"/>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458" y="3873817"/>
            <a:ext cx="1573531" cy="1608038"/>
          </a:xfrm>
          <a:prstGeom prst="rect">
            <a:avLst/>
          </a:prstGeom>
        </p:spPr>
      </p:pic>
    </p:spTree>
    <p:extLst>
      <p:ext uri="{BB962C8B-B14F-4D97-AF65-F5344CB8AC3E}">
        <p14:creationId xmlns:p14="http://schemas.microsoft.com/office/powerpoint/2010/main" val="31807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9651" y="363164"/>
            <a:ext cx="5181599" cy="648051"/>
          </a:xfrm>
        </p:spPr>
        <p:txBody>
          <a:bodyPr/>
          <a:lstStyle/>
          <a:p>
            <a:r>
              <a:rPr lang="en-SG" dirty="0">
                <a:latin typeface="+mn-lt"/>
              </a:rPr>
              <a:t>Identify the Problem Owner</a:t>
            </a:r>
          </a:p>
        </p:txBody>
      </p:sp>
      <p:sp>
        <p:nvSpPr>
          <p:cNvPr id="3" name="Slide Number Placeholder 2"/>
          <p:cNvSpPr>
            <a:spLocks noGrp="1"/>
          </p:cNvSpPr>
          <p:nvPr>
            <p:ph type="sldNum" sz="quarter" idx="4"/>
          </p:nvPr>
        </p:nvSpPr>
        <p:spPr/>
        <p:txBody>
          <a:bodyPr/>
          <a:lstStyle/>
          <a:p>
            <a:fld id="{781B8322-7AF0-442C-8483-AB47D37FB6C1}" type="slidenum">
              <a:rPr lang="en-US" smtClean="0">
                <a:latin typeface="+mn-lt"/>
              </a:rPr>
              <a:pPr/>
              <a:t>4</a:t>
            </a:fld>
            <a:endParaRPr lang="en-US" dirty="0">
              <a:latin typeface="+mn-lt"/>
            </a:endParaRPr>
          </a:p>
        </p:txBody>
      </p:sp>
      <p:sp>
        <p:nvSpPr>
          <p:cNvPr id="8" name="Subtitle 8"/>
          <p:cNvSpPr txBox="1">
            <a:spLocks/>
          </p:cNvSpPr>
          <p:nvPr/>
        </p:nvSpPr>
        <p:spPr>
          <a:xfrm>
            <a:off x="765266" y="730142"/>
            <a:ext cx="9566487" cy="562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800" dirty="0">
                <a:latin typeface="+mn-lt"/>
              </a:rPr>
              <a:t>Who owns this problem? Or whose problem are you solving?</a:t>
            </a:r>
          </a:p>
        </p:txBody>
      </p:sp>
      <p:sp>
        <p:nvSpPr>
          <p:cNvPr id="4" name="TextBox 3"/>
          <p:cNvSpPr txBox="1"/>
          <p:nvPr/>
        </p:nvSpPr>
        <p:spPr>
          <a:xfrm>
            <a:off x="1009651" y="1528354"/>
            <a:ext cx="10572749" cy="5024846"/>
          </a:xfrm>
          <a:prstGeom prst="rect">
            <a:avLst/>
          </a:prstGeom>
          <a:noFill/>
        </p:spPr>
        <p:txBody>
          <a:bodyPr wrap="square" rtlCol="0">
            <a:spAutoFit/>
          </a:bodyPr>
          <a:lstStyle/>
          <a:p>
            <a:endParaRPr lang="en-US" dirty="0"/>
          </a:p>
        </p:txBody>
      </p:sp>
      <p:sp>
        <p:nvSpPr>
          <p:cNvPr id="6" name="TextBox 5"/>
          <p:cNvSpPr txBox="1"/>
          <p:nvPr/>
        </p:nvSpPr>
        <p:spPr>
          <a:xfrm>
            <a:off x="1009651" y="1737360"/>
            <a:ext cx="10315846" cy="4815840"/>
          </a:xfrm>
          <a:prstGeom prst="rect">
            <a:avLst/>
          </a:prstGeom>
          <a:noFill/>
        </p:spPr>
        <p:txBody>
          <a:bodyPr wrap="square" rtlCol="0">
            <a:spAutoFit/>
          </a:bodyPr>
          <a:lstStyle/>
          <a:p>
            <a:endParaRPr lang="en-US" dirty="0"/>
          </a:p>
        </p:txBody>
      </p:sp>
      <p:sp>
        <p:nvSpPr>
          <p:cNvPr id="7" name="TextBox 6"/>
          <p:cNvSpPr txBox="1"/>
          <p:nvPr/>
        </p:nvSpPr>
        <p:spPr>
          <a:xfrm>
            <a:off x="1384663" y="1922394"/>
            <a:ext cx="6675120" cy="481172"/>
          </a:xfrm>
          <a:prstGeom prst="rect">
            <a:avLst/>
          </a:prstGeom>
          <a:noFill/>
        </p:spPr>
        <p:txBody>
          <a:bodyPr wrap="square" rtlCol="0">
            <a:spAutoFit/>
          </a:bodyPr>
          <a:lstStyle/>
          <a:p>
            <a:endParaRPr lang="en-US" dirty="0"/>
          </a:p>
        </p:txBody>
      </p:sp>
      <p:sp>
        <p:nvSpPr>
          <p:cNvPr id="10" name="TextBox 9"/>
          <p:cNvSpPr txBox="1"/>
          <p:nvPr/>
        </p:nvSpPr>
        <p:spPr>
          <a:xfrm>
            <a:off x="818333" y="1178813"/>
            <a:ext cx="10786109" cy="5632311"/>
          </a:xfrm>
          <a:prstGeom prst="rect">
            <a:avLst/>
          </a:prstGeom>
          <a:noFill/>
        </p:spPr>
        <p:txBody>
          <a:bodyPr wrap="square" rtlCol="0">
            <a:spAutoFit/>
          </a:bodyPr>
          <a:lstStyle/>
          <a:p>
            <a:pPr marL="285750" indent="-285750">
              <a:buFont typeface="Wingdings" panose="05000000000000000000" pitchFamily="2" charset="2"/>
              <a:buChar char="Ø"/>
            </a:pPr>
            <a:r>
              <a:rPr lang="en-GB" dirty="0"/>
              <a:t>Government and Regulatory Bodies: Governments play a crucial role in setting policies, regulations, and standards related to sustainability and environmental practices. They are responsible for creating a conducive framework that encourages and supports sustainable food recycling initiatives. This includes implementing regulations on waste management, providing incentives for recycling, and promoting sustainable practices in the food </a:t>
            </a:r>
            <a:r>
              <a:rPr lang="en-GB" dirty="0" smtClean="0"/>
              <a:t>industry.</a:t>
            </a:r>
          </a:p>
          <a:p>
            <a:pPr marL="285750" indent="-285750">
              <a:buFont typeface="Wingdings" panose="05000000000000000000" pitchFamily="2" charset="2"/>
              <a:buChar char="Ø"/>
            </a:pPr>
            <a:r>
              <a:rPr lang="en-GB" dirty="0" smtClean="0"/>
              <a:t>Food </a:t>
            </a:r>
            <a:r>
              <a:rPr lang="en-GB" dirty="0"/>
              <a:t>Industry and Businesses: The food industry, including producers, manufacturers, retailers, and restaurants, has a significant role to play in optimizing food recycling. They are responsible for adopting sustainable practices throughout the food supply chain, reducing food waste, implementing efficient recycling systems, and supporting initiatives for composting or converting food waste into useful </a:t>
            </a:r>
            <a:r>
              <a:rPr lang="en-GB" dirty="0" smtClean="0"/>
              <a:t>resources.</a:t>
            </a:r>
          </a:p>
          <a:p>
            <a:pPr marL="285750" indent="-285750">
              <a:buFont typeface="Wingdings" panose="05000000000000000000" pitchFamily="2" charset="2"/>
              <a:buChar char="Ø"/>
            </a:pPr>
            <a:r>
              <a:rPr lang="en-GB" dirty="0" smtClean="0"/>
              <a:t>Consumers</a:t>
            </a:r>
            <a:r>
              <a:rPr lang="en-GB" dirty="0"/>
              <a:t>: Consumers have a responsibility to make sustainable choices and reduce food waste at the individual level. This includes mindful shopping, proper storage and handling of food, utilizing leftovers, and supporting businesses that prioritize sustainable practices. </a:t>
            </a:r>
            <a:endParaRPr lang="en-GB" dirty="0" smtClean="0"/>
          </a:p>
          <a:p>
            <a:pPr marL="285750" indent="-285750">
              <a:buFont typeface="Wingdings" panose="05000000000000000000" pitchFamily="2" charset="2"/>
              <a:buChar char="Ø"/>
            </a:pPr>
            <a:r>
              <a:rPr lang="en-GB" dirty="0" smtClean="0"/>
              <a:t>Waste </a:t>
            </a:r>
            <a:r>
              <a:rPr lang="en-GB" dirty="0"/>
              <a:t>Management Companies: </a:t>
            </a:r>
            <a:r>
              <a:rPr lang="en-GB" dirty="0" smtClean="0"/>
              <a:t>They are </a:t>
            </a:r>
            <a:r>
              <a:rPr lang="en-GB" dirty="0"/>
              <a:t>responsible for collecting, processing, and recycling food waste efficiently. They play a vital role in implementing sustainable waste management practices, including composting, anaerobic digestion, or converting food waste into renewable energy </a:t>
            </a:r>
            <a:r>
              <a:rPr lang="en-GB" dirty="0" smtClean="0"/>
              <a:t>sources.</a:t>
            </a:r>
          </a:p>
          <a:p>
            <a:pPr marL="285750" indent="-285750">
              <a:buFont typeface="Wingdings" panose="05000000000000000000" pitchFamily="2" charset="2"/>
              <a:buChar char="Ø"/>
            </a:pPr>
            <a:r>
              <a:rPr lang="en-GB" dirty="0" smtClean="0"/>
              <a:t>NGOs </a:t>
            </a:r>
            <a:r>
              <a:rPr lang="en-GB" dirty="0"/>
              <a:t>and Environmental Organizations: </a:t>
            </a:r>
            <a:r>
              <a:rPr lang="en-GB" dirty="0" smtClean="0"/>
              <a:t>They often </a:t>
            </a:r>
            <a:r>
              <a:rPr lang="en-GB" dirty="0"/>
              <a:t>take an active role in promoting sustainable practices, raising awareness, and providing support and guidance to various stakeholders. They play a significant role in advocating for sustainable food recycling solutions and driving positive change through campaigns and initiatives.</a:t>
            </a:r>
          </a:p>
          <a:p>
            <a:endParaRPr lang="en-US" dirty="0"/>
          </a:p>
        </p:txBody>
      </p:sp>
    </p:spTree>
    <p:extLst>
      <p:ext uri="{BB962C8B-B14F-4D97-AF65-F5344CB8AC3E}">
        <p14:creationId xmlns:p14="http://schemas.microsoft.com/office/powerpoint/2010/main" val="358828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315538"/>
            <a:ext cx="3876675" cy="503612"/>
          </a:xfrm>
        </p:spPr>
        <p:txBody>
          <a:bodyPr/>
          <a:lstStyle/>
          <a:p>
            <a:r>
              <a:rPr lang="en-SG" dirty="0">
                <a:latin typeface="+mn-lt"/>
              </a:rPr>
              <a:t>Your Idea / Solution</a:t>
            </a:r>
          </a:p>
        </p:txBody>
      </p:sp>
      <p:sp>
        <p:nvSpPr>
          <p:cNvPr id="3" name="Slide Number Placeholder 2"/>
          <p:cNvSpPr>
            <a:spLocks noGrp="1"/>
          </p:cNvSpPr>
          <p:nvPr>
            <p:ph type="sldNum" sz="quarter" idx="4"/>
          </p:nvPr>
        </p:nvSpPr>
        <p:spPr/>
        <p:txBody>
          <a:bodyPr/>
          <a:lstStyle/>
          <a:p>
            <a:fld id="{781B8322-7AF0-442C-8483-AB47D37FB6C1}" type="slidenum">
              <a:rPr lang="en-US" smtClean="0">
                <a:latin typeface="+mn-lt"/>
              </a:rPr>
              <a:pPr/>
              <a:t>5</a:t>
            </a:fld>
            <a:endParaRPr lang="en-US" dirty="0">
              <a:latin typeface="+mn-lt"/>
            </a:endParaRPr>
          </a:p>
        </p:txBody>
      </p:sp>
      <p:sp>
        <p:nvSpPr>
          <p:cNvPr id="6" name="Subtitle 8"/>
          <p:cNvSpPr txBox="1">
            <a:spLocks/>
          </p:cNvSpPr>
          <p:nvPr/>
        </p:nvSpPr>
        <p:spPr>
          <a:xfrm>
            <a:off x="369208" y="750026"/>
            <a:ext cx="11721192" cy="1503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800" dirty="0">
                <a:latin typeface="+mn-lt"/>
              </a:rPr>
              <a:t>How are you going to solve the problem?</a:t>
            </a:r>
          </a:p>
          <a:p>
            <a:r>
              <a:rPr lang="en-SG" sz="2800" dirty="0">
                <a:latin typeface="+mn-lt"/>
              </a:rPr>
              <a:t>Use pictures and diagrams to better explain your solution.</a:t>
            </a:r>
          </a:p>
          <a:p>
            <a:r>
              <a:rPr lang="en-SG" sz="2800" dirty="0">
                <a:latin typeface="+mn-lt"/>
              </a:rPr>
              <a:t>If you already have a prototype, explain and show how your prototype works.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3998" y="2138155"/>
            <a:ext cx="4032402" cy="473937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08" y="4359995"/>
            <a:ext cx="7559946" cy="249800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105990"/>
            <a:ext cx="7348674" cy="2254005"/>
          </a:xfrm>
          <a:prstGeom prst="rect">
            <a:avLst/>
          </a:prstGeom>
        </p:spPr>
      </p:pic>
    </p:spTree>
    <p:extLst>
      <p:ext uri="{BB962C8B-B14F-4D97-AF65-F5344CB8AC3E}">
        <p14:creationId xmlns:p14="http://schemas.microsoft.com/office/powerpoint/2010/main" val="147622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1550" y="306013"/>
            <a:ext cx="4626022" cy="607108"/>
          </a:xfrm>
        </p:spPr>
        <p:txBody>
          <a:bodyPr/>
          <a:lstStyle/>
          <a:p>
            <a:r>
              <a:rPr lang="en-SG" dirty="0">
                <a:latin typeface="+mn-lt"/>
              </a:rPr>
              <a:t>Impact of Solution</a:t>
            </a:r>
          </a:p>
        </p:txBody>
      </p:sp>
      <p:sp>
        <p:nvSpPr>
          <p:cNvPr id="3" name="Slide Number Placeholder 2"/>
          <p:cNvSpPr>
            <a:spLocks noGrp="1"/>
          </p:cNvSpPr>
          <p:nvPr>
            <p:ph type="sldNum" sz="quarter" idx="4"/>
          </p:nvPr>
        </p:nvSpPr>
        <p:spPr/>
        <p:txBody>
          <a:bodyPr/>
          <a:lstStyle/>
          <a:p>
            <a:fld id="{781B8322-7AF0-442C-8483-AB47D37FB6C1}" type="slidenum">
              <a:rPr lang="en-US" smtClean="0">
                <a:latin typeface="+mn-lt"/>
              </a:rPr>
              <a:pPr/>
              <a:t>6</a:t>
            </a:fld>
            <a:endParaRPr lang="en-US" dirty="0">
              <a:latin typeface="+mn-lt"/>
            </a:endParaRPr>
          </a:p>
        </p:txBody>
      </p:sp>
      <p:sp>
        <p:nvSpPr>
          <p:cNvPr id="8" name="Subtitle 8"/>
          <p:cNvSpPr txBox="1">
            <a:spLocks/>
          </p:cNvSpPr>
          <p:nvPr/>
        </p:nvSpPr>
        <p:spPr>
          <a:xfrm>
            <a:off x="878652" y="854692"/>
            <a:ext cx="11211748" cy="2317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600"/>
              </a:spcAft>
            </a:pPr>
            <a:r>
              <a:rPr lang="en-SG" sz="2000" dirty="0">
                <a:latin typeface="+mn-lt"/>
              </a:rPr>
              <a:t>How serious is this problem to the owner? You should seek to quantify the impact of your solution to solve the problem, based on either or all of the following measures: </a:t>
            </a:r>
          </a:p>
          <a:p>
            <a:pPr marL="514350" indent="-514350">
              <a:lnSpc>
                <a:spcPct val="120000"/>
              </a:lnSpc>
              <a:spcBef>
                <a:spcPts val="0"/>
              </a:spcBef>
              <a:spcAft>
                <a:spcPts val="600"/>
              </a:spcAft>
              <a:buAutoNum type="arabicParenR"/>
            </a:pPr>
            <a:r>
              <a:rPr lang="en-SG" sz="2000" dirty="0">
                <a:latin typeface="+mn-lt"/>
              </a:rPr>
              <a:t>Financial in terms of cost saving, revenue potential; </a:t>
            </a:r>
          </a:p>
          <a:p>
            <a:pPr marL="514350" indent="-514350">
              <a:lnSpc>
                <a:spcPct val="120000"/>
              </a:lnSpc>
              <a:spcBef>
                <a:spcPts val="0"/>
              </a:spcBef>
              <a:spcAft>
                <a:spcPts val="600"/>
              </a:spcAft>
              <a:buAutoNum type="arabicParenR"/>
            </a:pPr>
            <a:r>
              <a:rPr lang="en-SG" sz="2000" dirty="0">
                <a:latin typeface="+mn-lt"/>
              </a:rPr>
              <a:t>Performance in terms of productivity gain, quality, lower risk etc; </a:t>
            </a:r>
          </a:p>
          <a:p>
            <a:pPr marL="514350" indent="-514350">
              <a:lnSpc>
                <a:spcPct val="120000"/>
              </a:lnSpc>
              <a:spcBef>
                <a:spcPts val="0"/>
              </a:spcBef>
              <a:spcAft>
                <a:spcPts val="600"/>
              </a:spcAft>
              <a:buAutoNum type="arabicParenR"/>
            </a:pPr>
            <a:r>
              <a:rPr lang="en-SG" sz="2000" dirty="0">
                <a:latin typeface="+mn-lt"/>
              </a:rPr>
              <a:t>Image in terms of positive social consequences, e.g. status, reputation, etc.</a:t>
            </a:r>
          </a:p>
        </p:txBody>
      </p:sp>
      <p:sp>
        <p:nvSpPr>
          <p:cNvPr id="2" name="TextBox 1"/>
          <p:cNvSpPr txBox="1"/>
          <p:nvPr/>
        </p:nvSpPr>
        <p:spPr>
          <a:xfrm>
            <a:off x="878652" y="3043646"/>
            <a:ext cx="10758896" cy="3693319"/>
          </a:xfrm>
          <a:prstGeom prst="rect">
            <a:avLst/>
          </a:prstGeom>
          <a:noFill/>
        </p:spPr>
        <p:txBody>
          <a:bodyPr wrap="square" rtlCol="0">
            <a:spAutoFit/>
          </a:bodyPr>
          <a:lstStyle/>
          <a:p>
            <a:pPr marL="342900" indent="-342900">
              <a:buFont typeface="+mj-lt"/>
              <a:buAutoNum type="arabicParenR"/>
            </a:pPr>
            <a:r>
              <a:rPr lang="en-GB" b="1" u="sng" dirty="0"/>
              <a:t>Financial Impact</a:t>
            </a:r>
            <a:r>
              <a:rPr lang="en-GB" dirty="0"/>
              <a:t>: Implementing efficient food recycling practices can result in significant cost savings for owners. By reducing waste disposal costs and potentially generating new revenue streams from recycled resources, businesses can improve their bottom line and overall financial </a:t>
            </a:r>
            <a:r>
              <a:rPr lang="en-GB" dirty="0" smtClean="0"/>
              <a:t>performance.</a:t>
            </a:r>
          </a:p>
          <a:p>
            <a:pPr marL="342900" indent="-342900">
              <a:buFont typeface="+mj-lt"/>
              <a:buAutoNum type="arabicParenR"/>
            </a:pPr>
            <a:r>
              <a:rPr lang="en-GB" b="1" u="sng" dirty="0" smtClean="0"/>
              <a:t>Performance </a:t>
            </a:r>
            <a:r>
              <a:rPr lang="en-GB" b="1" u="sng" dirty="0"/>
              <a:t>Impact</a:t>
            </a:r>
            <a:r>
              <a:rPr lang="en-GB" dirty="0"/>
              <a:t>: Optimized food recycling processes can lead to productivity gains and operational efficiencies. By streamlining waste management, businesses can save time and resources, allowing them to focus on core activities. Additionally, effective food waste management helps maintain quality standards, mitigating risks associated with contamination and ensuring customer </a:t>
            </a:r>
            <a:r>
              <a:rPr lang="en-GB" dirty="0" smtClean="0"/>
              <a:t>satisfaction.</a:t>
            </a:r>
          </a:p>
          <a:p>
            <a:pPr marL="342900" indent="-342900">
              <a:buFont typeface="+mj-lt"/>
              <a:buAutoNum type="arabicParenR"/>
            </a:pPr>
            <a:r>
              <a:rPr lang="en-GB" b="1" u="sng" dirty="0" smtClean="0"/>
              <a:t>Image </a:t>
            </a:r>
            <a:r>
              <a:rPr lang="en-GB" b="1" u="sng" dirty="0"/>
              <a:t>Impact</a:t>
            </a:r>
            <a:r>
              <a:rPr lang="en-GB" dirty="0"/>
              <a:t>: Adopting sustainable practices like food recycling has positive social consequences and contributes to a business's image and reputation. Demonstrating a commitment to environmental responsibility can enhance the owner's standing within the industry and attract customers who prioritize sustainability. A positive reputation for sustainability can also foster partnerships with like-minded organizations and investors.</a:t>
            </a:r>
          </a:p>
          <a:p>
            <a:endParaRPr lang="en-US" dirty="0"/>
          </a:p>
        </p:txBody>
      </p:sp>
    </p:spTree>
    <p:extLst>
      <p:ext uri="{BB962C8B-B14F-4D97-AF65-F5344CB8AC3E}">
        <p14:creationId xmlns:p14="http://schemas.microsoft.com/office/powerpoint/2010/main" val="376598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1337" y="49929"/>
            <a:ext cx="3126825" cy="688994"/>
          </a:xfrm>
        </p:spPr>
        <p:txBody>
          <a:bodyPr/>
          <a:lstStyle/>
          <a:p>
            <a:r>
              <a:rPr lang="en-SG" dirty="0">
                <a:latin typeface="+mn-lt"/>
              </a:rPr>
              <a:t>Competition</a:t>
            </a:r>
          </a:p>
        </p:txBody>
      </p:sp>
      <p:sp>
        <p:nvSpPr>
          <p:cNvPr id="3" name="Slide Number Placeholder 2"/>
          <p:cNvSpPr>
            <a:spLocks noGrp="1"/>
          </p:cNvSpPr>
          <p:nvPr>
            <p:ph type="sldNum" sz="quarter" idx="4"/>
          </p:nvPr>
        </p:nvSpPr>
        <p:spPr/>
        <p:txBody>
          <a:bodyPr/>
          <a:lstStyle/>
          <a:p>
            <a:fld id="{781B8322-7AF0-442C-8483-AB47D37FB6C1}" type="slidenum">
              <a:rPr lang="en-US" smtClean="0"/>
              <a:pPr/>
              <a:t>7</a:t>
            </a:fld>
            <a:endParaRPr lang="en-US" dirty="0"/>
          </a:p>
        </p:txBody>
      </p:sp>
      <p:sp>
        <p:nvSpPr>
          <p:cNvPr id="6" name="Subtitle 8"/>
          <p:cNvSpPr txBox="1">
            <a:spLocks/>
          </p:cNvSpPr>
          <p:nvPr/>
        </p:nvSpPr>
        <p:spPr>
          <a:xfrm>
            <a:off x="901337" y="461399"/>
            <a:ext cx="10572749" cy="353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SG" sz="1200" dirty="0">
                <a:latin typeface="Calibri" panose="020F0502020204030204" pitchFamily="34" charset="0"/>
              </a:rPr>
              <a:t>How is your solution/approach better than </a:t>
            </a:r>
            <a:r>
              <a:rPr lang="en-SG" sz="1200" dirty="0" smtClean="0">
                <a:latin typeface="Calibri" panose="020F0502020204030204" pitchFamily="34" charset="0"/>
              </a:rPr>
              <a:t>others?   Who </a:t>
            </a:r>
            <a:r>
              <a:rPr lang="en-SG" sz="1200" dirty="0">
                <a:latin typeface="Calibri" panose="020F0502020204030204" pitchFamily="34" charset="0"/>
              </a:rPr>
              <a:t>are the existing direct/indirect competitors or </a:t>
            </a:r>
            <a:r>
              <a:rPr lang="en-SG" sz="1200" dirty="0" smtClean="0">
                <a:latin typeface="Calibri" panose="020F0502020204030204" pitchFamily="34" charset="0"/>
              </a:rPr>
              <a:t>substitutes?     Use </a:t>
            </a:r>
            <a:r>
              <a:rPr lang="en-SG" sz="1200" dirty="0">
                <a:latin typeface="Calibri" panose="020F0502020204030204" pitchFamily="34" charset="0"/>
              </a:rPr>
              <a:t>a comparative chart/table to illustrate.</a:t>
            </a:r>
          </a:p>
        </p:txBody>
      </p:sp>
      <p:sp>
        <p:nvSpPr>
          <p:cNvPr id="2" name="TextBox 1">
            <a:extLst>
              <a:ext uri="{FF2B5EF4-FFF2-40B4-BE49-F238E27FC236}">
                <a16:creationId xmlns:a16="http://schemas.microsoft.com/office/drawing/2014/main" id="{7C079E45-16EB-40BD-B9B8-22C389E11C14}"/>
              </a:ext>
            </a:extLst>
          </p:cNvPr>
          <p:cNvSpPr txBox="1"/>
          <p:nvPr/>
        </p:nvSpPr>
        <p:spPr>
          <a:xfrm>
            <a:off x="10333037" y="140397"/>
            <a:ext cx="1698624" cy="369332"/>
          </a:xfrm>
          <a:prstGeom prst="rect">
            <a:avLst/>
          </a:prstGeom>
          <a:noFill/>
        </p:spPr>
        <p:txBody>
          <a:bodyPr wrap="square" rtlCol="0">
            <a:spAutoFit/>
          </a:bodyPr>
          <a:lstStyle/>
          <a:p>
            <a:r>
              <a:rPr lang="en-SG" dirty="0">
                <a:solidFill>
                  <a:srgbClr val="FF0000"/>
                </a:solidFill>
                <a:latin typeface="Arial" panose="020B0604020202020204" pitchFamily="34" charset="0"/>
                <a:cs typeface="Arial" panose="020B0604020202020204" pitchFamily="34" charset="0"/>
              </a:rPr>
              <a:t>*Bonus Slide</a:t>
            </a:r>
            <a:endParaRPr lang="en-US" dirty="0">
              <a:solidFill>
                <a:srgbClr val="FF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50" y="738923"/>
            <a:ext cx="11364684" cy="6119077"/>
          </a:xfrm>
          <a:prstGeom prst="rect">
            <a:avLst/>
          </a:prstGeom>
        </p:spPr>
      </p:pic>
    </p:spTree>
    <p:extLst>
      <p:ext uri="{BB962C8B-B14F-4D97-AF65-F5344CB8AC3E}">
        <p14:creationId xmlns:p14="http://schemas.microsoft.com/office/powerpoint/2010/main" val="2599079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9FA451C7AB8B4B9724A15ECA02B4E5" ma:contentTypeVersion="4" ma:contentTypeDescription="Create a new document." ma:contentTypeScope="" ma:versionID="806af3e466bdf31edc75cec14446da7e">
  <xsd:schema xmlns:xsd="http://www.w3.org/2001/XMLSchema" xmlns:xs="http://www.w3.org/2001/XMLSchema" xmlns:p="http://schemas.microsoft.com/office/2006/metadata/properties" xmlns:ns2="0964085d-719e-4bc3-9dbd-b8362788ff16" targetNamespace="http://schemas.microsoft.com/office/2006/metadata/properties" ma:root="true" ma:fieldsID="056553bc72a2cb511639e57944fb727b" ns2:_="">
    <xsd:import namespace="0964085d-719e-4bc3-9dbd-b8362788ff1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4085d-719e-4bc3-9dbd-b8362788ff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348077-AA7B-48AA-BB1E-E59C5189503A}">
  <ds:schemaRefs>
    <ds:schemaRef ds:uri="http://schemas.microsoft.com/sharepoint/v3/contenttype/forms"/>
  </ds:schemaRefs>
</ds:datastoreItem>
</file>

<file path=customXml/itemProps2.xml><?xml version="1.0" encoding="utf-8"?>
<ds:datastoreItem xmlns:ds="http://schemas.openxmlformats.org/officeDocument/2006/customXml" ds:itemID="{62361553-1651-404B-B8A9-B2AEE359931D}">
  <ds:schemaRefs>
    <ds:schemaRef ds:uri="http://purl.org/dc/elements/1.1/"/>
    <ds:schemaRef ds:uri="http://schemas.microsoft.com/office/2006/metadata/properties"/>
    <ds:schemaRef ds:uri="0964085d-719e-4bc3-9dbd-b8362788ff16"/>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8FD9CE0-C497-4A7C-B95B-16B7D45B0C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64085d-719e-4bc3-9dbd-b8362788ff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467</TotalTime>
  <Words>898</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Book</vt:lpstr>
      <vt:lpstr>Calibri</vt:lpstr>
      <vt:lpstr>Calibri Light</vt:lpstr>
      <vt:lpstr>Raleway</vt:lpstr>
      <vt:lpstr>Wingdings</vt:lpstr>
      <vt:lpstr>Office Theme</vt:lpstr>
      <vt:lpstr>SUSTAINABILITY &amp; ESG Optimising Food Recycling </vt:lpstr>
      <vt:lpstr>Self-Introduction</vt:lpstr>
      <vt:lpstr>Problem Statement Selection</vt:lpstr>
      <vt:lpstr>Identify the Problem Owner</vt:lpstr>
      <vt:lpstr>Your Idea / Solution</vt:lpstr>
      <vt:lpstr>Impact of Solution</vt:lpstr>
      <vt:lpstr>Competition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 Su Fen</dc:creator>
  <cp:lastModifiedBy>MAHAKAAL</cp:lastModifiedBy>
  <cp:revision>73</cp:revision>
  <dcterms:created xsi:type="dcterms:W3CDTF">2018-01-25T04:05:32Z</dcterms:created>
  <dcterms:modified xsi:type="dcterms:W3CDTF">2023-05-27T22:37:35Z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0x010100529FA451C7AB8B4B9724A15ECA02B4E5</vt:lpwstr>
  </property>
</Properties>
</file>