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anva Sans" panose="020B0604020202020204" charset="0"/>
      <p:regular r:id="rId16"/>
    </p:embeddedFont>
    <p:embeddedFont>
      <p:font typeface="Canva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603166" y="1867788"/>
            <a:ext cx="14048669" cy="3913210"/>
          </a:xfrm>
          <a:prstGeom prst="rect">
            <a:avLst/>
          </a:prstGeom>
        </p:spPr>
        <p:txBody>
          <a:bodyPr lIns="0" tIns="0" rIns="0" bIns="0" rtlCol="0" anchor="t">
            <a:spAutoFit/>
          </a:bodyPr>
          <a:lstStyle/>
          <a:p>
            <a:pPr algn="ctr">
              <a:lnSpc>
                <a:spcPts val="32083"/>
              </a:lnSpc>
            </a:pPr>
            <a:r>
              <a:rPr lang="en-US" sz="22916" b="1">
                <a:solidFill>
                  <a:srgbClr val="F01313"/>
                </a:solidFill>
                <a:latin typeface="Canva Sans Bold"/>
                <a:ea typeface="Canva Sans Bold"/>
                <a:cs typeface="Canva Sans Bold"/>
                <a:sym typeface="Canva Sans Bold"/>
              </a:rPr>
              <a:t>NETFLIX</a:t>
            </a:r>
          </a:p>
        </p:txBody>
      </p:sp>
      <p:sp>
        <p:nvSpPr>
          <p:cNvPr id="3" name="TextBox 3"/>
          <p:cNvSpPr txBox="1"/>
          <p:nvPr/>
        </p:nvSpPr>
        <p:spPr>
          <a:xfrm>
            <a:off x="1732685" y="6159869"/>
            <a:ext cx="13789632" cy="1811020"/>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Netflix  Movies and TV shows Data</a:t>
            </a:r>
          </a:p>
          <a:p>
            <a:pPr algn="ctr">
              <a:lnSpc>
                <a:spcPts val="7279"/>
              </a:lnSpc>
            </a:pPr>
            <a:r>
              <a:rPr lang="en-US" sz="5199" b="1">
                <a:solidFill>
                  <a:srgbClr val="FFFFFF"/>
                </a:solidFill>
                <a:latin typeface="Canva Sans Bold"/>
                <a:ea typeface="Canva Sans Bold"/>
                <a:cs typeface="Canva Sans Bold"/>
                <a:sym typeface="Canva Sans Bold"/>
              </a:rPr>
              <a:t> Analysis using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327724" y="437643"/>
            <a:ext cx="8232385" cy="1811020"/>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Findings and Conclusion</a:t>
            </a:r>
          </a:p>
          <a:p>
            <a:pPr algn="ctr">
              <a:lnSpc>
                <a:spcPts val="7279"/>
              </a:lnSpc>
            </a:pPr>
            <a:endParaRPr lang="en-US" sz="5199" b="1">
              <a:solidFill>
                <a:srgbClr val="FFFFFF"/>
              </a:solidFill>
              <a:latin typeface="Canva Sans Bold"/>
              <a:ea typeface="Canva Sans Bold"/>
              <a:cs typeface="Canva Sans Bold"/>
              <a:sym typeface="Canva Sans Bold"/>
            </a:endParaRPr>
          </a:p>
        </p:txBody>
      </p:sp>
      <p:sp>
        <p:nvSpPr>
          <p:cNvPr id="3" name="TextBox 3"/>
          <p:cNvSpPr txBox="1"/>
          <p:nvPr/>
        </p:nvSpPr>
        <p:spPr>
          <a:xfrm>
            <a:off x="343545" y="1783306"/>
            <a:ext cx="17600911" cy="7935753"/>
          </a:xfrm>
          <a:prstGeom prst="rect">
            <a:avLst/>
          </a:prstGeom>
        </p:spPr>
        <p:txBody>
          <a:bodyPr lIns="0" tIns="0" rIns="0" bIns="0" rtlCol="0" anchor="t">
            <a:spAutoFit/>
          </a:bodyPr>
          <a:lstStyle/>
          <a:p>
            <a:pPr marL="805713" lvl="1" indent="-402857" algn="l">
              <a:lnSpc>
                <a:spcPts val="5224"/>
              </a:lnSpc>
              <a:buFont typeface="Arial"/>
              <a:buChar char="•"/>
            </a:pPr>
            <a:r>
              <a:rPr lang="en-US" sz="3731">
                <a:solidFill>
                  <a:srgbClr val="FFFFFF"/>
                </a:solidFill>
                <a:latin typeface="Canva Sans"/>
                <a:ea typeface="Canva Sans"/>
                <a:cs typeface="Canva Sans"/>
                <a:sym typeface="Canva Sans"/>
              </a:rPr>
              <a:t>Content Distribution: The dataset contains a diverse range of movies and TV shows with varying ratings and genres.</a:t>
            </a:r>
          </a:p>
          <a:p>
            <a:pPr marL="805713" lvl="1" indent="-402857" algn="l">
              <a:lnSpc>
                <a:spcPts val="5224"/>
              </a:lnSpc>
              <a:buFont typeface="Arial"/>
              <a:buChar char="•"/>
            </a:pPr>
            <a:r>
              <a:rPr lang="en-US" sz="3731">
                <a:solidFill>
                  <a:srgbClr val="FFFFFF"/>
                </a:solidFill>
                <a:latin typeface="Canva Sans"/>
                <a:ea typeface="Canva Sans"/>
                <a:cs typeface="Canva Sans"/>
                <a:sym typeface="Canva Sans"/>
              </a:rPr>
              <a:t>Common Ratings: Insights into the most common ratings provide an understanding of the content's target audience.</a:t>
            </a:r>
          </a:p>
          <a:p>
            <a:pPr marL="805713" lvl="1" indent="-402857" algn="l">
              <a:lnSpc>
                <a:spcPts val="5224"/>
              </a:lnSpc>
              <a:buFont typeface="Arial"/>
              <a:buChar char="•"/>
            </a:pPr>
            <a:r>
              <a:rPr lang="en-US" sz="3731">
                <a:solidFill>
                  <a:srgbClr val="FFFFFF"/>
                </a:solidFill>
                <a:latin typeface="Canva Sans"/>
                <a:ea typeface="Canva Sans"/>
                <a:cs typeface="Canva Sans"/>
                <a:sym typeface="Canva Sans"/>
              </a:rPr>
              <a:t>Geographical Insights: The top countries and the average content releases by India highlight regional content distribution.</a:t>
            </a:r>
          </a:p>
          <a:p>
            <a:pPr marL="805713" lvl="1" indent="-402857" algn="l">
              <a:lnSpc>
                <a:spcPts val="5224"/>
              </a:lnSpc>
              <a:buFont typeface="Arial"/>
              <a:buChar char="•"/>
            </a:pPr>
            <a:r>
              <a:rPr lang="en-US" sz="3731">
                <a:solidFill>
                  <a:srgbClr val="FFFFFF"/>
                </a:solidFill>
                <a:latin typeface="Canva Sans"/>
                <a:ea typeface="Canva Sans"/>
                <a:cs typeface="Canva Sans"/>
                <a:sym typeface="Canva Sans"/>
              </a:rPr>
              <a:t>Content Categorization: Categorizing content based on specific keywords helps in understanding the nature of content available on Netflix.</a:t>
            </a:r>
          </a:p>
          <a:p>
            <a:pPr algn="l">
              <a:lnSpc>
                <a:spcPts val="5224"/>
              </a:lnSpc>
            </a:pPr>
            <a:endParaRPr lang="en-US" sz="3731">
              <a:solidFill>
                <a:srgbClr val="FFFFFF"/>
              </a:solidFill>
              <a:latin typeface="Canva Sans"/>
              <a:ea typeface="Canva Sans"/>
              <a:cs typeface="Canva Sans"/>
              <a:sym typeface="Canva Sans"/>
            </a:endParaRPr>
          </a:p>
          <a:p>
            <a:pPr algn="l">
              <a:lnSpc>
                <a:spcPts val="5224"/>
              </a:lnSpc>
            </a:pPr>
            <a:r>
              <a:rPr lang="en-US" sz="3731">
                <a:solidFill>
                  <a:srgbClr val="FFFFFF"/>
                </a:solidFill>
                <a:latin typeface="Canva Sans"/>
                <a:ea typeface="Canva Sans"/>
                <a:cs typeface="Canva Sans"/>
                <a:sym typeface="Canva Sans"/>
              </a:rPr>
              <a:t>This analysis provides a comprehensive view of Netflix's content and can help inform content strategy and decision-making.</a:t>
            </a:r>
          </a:p>
          <a:p>
            <a:pPr algn="l">
              <a:lnSpc>
                <a:spcPts val="5224"/>
              </a:lnSpc>
            </a:pPr>
            <a:endParaRPr lang="en-US" sz="3731">
              <a:solidFill>
                <a:srgbClr val="FFFFFF"/>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0" y="1263505"/>
            <a:ext cx="2809551" cy="1325515"/>
          </a:xfrm>
          <a:prstGeom prst="rect">
            <a:avLst/>
          </a:prstGeom>
        </p:spPr>
        <p:txBody>
          <a:bodyPr lIns="0" tIns="0" rIns="0" bIns="0" rtlCol="0" anchor="t">
            <a:spAutoFit/>
          </a:bodyPr>
          <a:lstStyle/>
          <a:p>
            <a:pPr algn="ctr">
              <a:lnSpc>
                <a:spcPts val="5300"/>
              </a:lnSpc>
            </a:pPr>
            <a:r>
              <a:rPr lang="en-US" sz="3786" b="1">
                <a:solidFill>
                  <a:srgbClr val="FFFFFF"/>
                </a:solidFill>
                <a:latin typeface="Canva Sans Bold"/>
                <a:ea typeface="Canva Sans Bold"/>
                <a:cs typeface="Canva Sans Bold"/>
                <a:sym typeface="Canva Sans Bold"/>
              </a:rPr>
              <a:t>Overview</a:t>
            </a:r>
          </a:p>
          <a:p>
            <a:pPr algn="ctr">
              <a:lnSpc>
                <a:spcPts val="5300"/>
              </a:lnSpc>
            </a:pPr>
            <a:endParaRPr lang="en-US" sz="3786" b="1">
              <a:solidFill>
                <a:srgbClr val="FFFFFF"/>
              </a:solidFill>
              <a:latin typeface="Canva Sans Bold"/>
              <a:ea typeface="Canva Sans Bold"/>
              <a:cs typeface="Canva Sans Bold"/>
              <a:sym typeface="Canva Sans Bold"/>
            </a:endParaRPr>
          </a:p>
        </p:txBody>
      </p:sp>
      <p:sp>
        <p:nvSpPr>
          <p:cNvPr id="3" name="TextBox 3"/>
          <p:cNvSpPr txBox="1"/>
          <p:nvPr/>
        </p:nvSpPr>
        <p:spPr>
          <a:xfrm>
            <a:off x="176713" y="2211340"/>
            <a:ext cx="17546402" cy="3580492"/>
          </a:xfrm>
          <a:prstGeom prst="rect">
            <a:avLst/>
          </a:prstGeom>
        </p:spPr>
        <p:txBody>
          <a:bodyPr lIns="0" tIns="0" rIns="0" bIns="0" rtlCol="0" anchor="t">
            <a:spAutoFit/>
          </a:bodyPr>
          <a:lstStyle/>
          <a:p>
            <a:pPr algn="just">
              <a:lnSpc>
                <a:spcPts val="4775"/>
              </a:lnSpc>
            </a:pPr>
            <a:r>
              <a:rPr lang="en-US" sz="3410">
                <a:solidFill>
                  <a:srgbClr val="FFFFFF"/>
                </a:solidFill>
                <a:latin typeface="Canva Sans"/>
                <a:ea typeface="Canva Sans"/>
                <a:cs typeface="Canva Sans"/>
                <a:sym typeface="Canva Sans"/>
              </a:rPr>
              <a:t>This project involves a comprehensive analysis of Netflix's movies and TV shows data using SQL. The goal is to extract valuable insights and answer various business questions based on the dataset. The following README provides a detailed account of the project's objectives, business problems, solutions, findings, and conclusions.</a:t>
            </a:r>
          </a:p>
          <a:p>
            <a:pPr algn="ctr">
              <a:lnSpc>
                <a:spcPts val="4775"/>
              </a:lnSpc>
            </a:pPr>
            <a:endParaRPr lang="en-US" sz="3410">
              <a:solidFill>
                <a:srgbClr val="FFFFFF"/>
              </a:solidFill>
              <a:latin typeface="Canva Sans"/>
              <a:ea typeface="Canva Sans"/>
              <a:cs typeface="Canva Sans"/>
              <a:sym typeface="Canva Sans"/>
            </a:endParaRPr>
          </a:p>
          <a:p>
            <a:pPr algn="ctr">
              <a:lnSpc>
                <a:spcPts val="4775"/>
              </a:lnSpc>
            </a:pPr>
            <a:endParaRPr lang="en-US" sz="3410">
              <a:solidFill>
                <a:srgbClr val="FFFFFF"/>
              </a:solidFill>
              <a:latin typeface="Canva Sans"/>
              <a:ea typeface="Canva Sans"/>
              <a:cs typeface="Canva Sans"/>
              <a:sym typeface="Canva Sans"/>
            </a:endParaRPr>
          </a:p>
        </p:txBody>
      </p:sp>
      <p:sp>
        <p:nvSpPr>
          <p:cNvPr id="4" name="TextBox 4"/>
          <p:cNvSpPr txBox="1"/>
          <p:nvPr/>
        </p:nvSpPr>
        <p:spPr>
          <a:xfrm>
            <a:off x="176713" y="5675053"/>
            <a:ext cx="2809551" cy="1325515"/>
          </a:xfrm>
          <a:prstGeom prst="rect">
            <a:avLst/>
          </a:prstGeom>
        </p:spPr>
        <p:txBody>
          <a:bodyPr lIns="0" tIns="0" rIns="0" bIns="0" rtlCol="0" anchor="t">
            <a:spAutoFit/>
          </a:bodyPr>
          <a:lstStyle/>
          <a:p>
            <a:pPr algn="ctr">
              <a:lnSpc>
                <a:spcPts val="5300"/>
              </a:lnSpc>
            </a:pPr>
            <a:r>
              <a:rPr lang="en-US" sz="3786" b="1">
                <a:solidFill>
                  <a:srgbClr val="FFFFFF"/>
                </a:solidFill>
                <a:latin typeface="Canva Sans Bold"/>
                <a:ea typeface="Canva Sans Bold"/>
                <a:cs typeface="Canva Sans Bold"/>
                <a:sym typeface="Canva Sans Bold"/>
              </a:rPr>
              <a:t>Objectives</a:t>
            </a:r>
          </a:p>
          <a:p>
            <a:pPr algn="ctr">
              <a:lnSpc>
                <a:spcPts val="5300"/>
              </a:lnSpc>
            </a:pPr>
            <a:endParaRPr lang="en-US" sz="3786" b="1">
              <a:solidFill>
                <a:srgbClr val="FFFFFF"/>
              </a:solidFill>
              <a:latin typeface="Canva Sans Bold"/>
              <a:ea typeface="Canva Sans Bold"/>
              <a:cs typeface="Canva Sans Bold"/>
              <a:sym typeface="Canva Sans Bold"/>
            </a:endParaRPr>
          </a:p>
        </p:txBody>
      </p:sp>
      <p:sp>
        <p:nvSpPr>
          <p:cNvPr id="5" name="TextBox 5"/>
          <p:cNvSpPr txBox="1"/>
          <p:nvPr/>
        </p:nvSpPr>
        <p:spPr>
          <a:xfrm>
            <a:off x="-26258" y="6550348"/>
            <a:ext cx="13473486" cy="1132930"/>
          </a:xfrm>
          <a:prstGeom prst="rect">
            <a:avLst/>
          </a:prstGeom>
        </p:spPr>
        <p:txBody>
          <a:bodyPr lIns="0" tIns="0" rIns="0" bIns="0" rtlCol="0" anchor="t">
            <a:spAutoFit/>
          </a:bodyPr>
          <a:lstStyle/>
          <a:p>
            <a:pPr marL="702731" lvl="1" indent="-351365" algn="ctr">
              <a:lnSpc>
                <a:spcPts val="4556"/>
              </a:lnSpc>
              <a:buFont typeface="Arial"/>
              <a:buChar char="•"/>
            </a:pPr>
            <a:r>
              <a:rPr lang="en-US" sz="3254">
                <a:solidFill>
                  <a:srgbClr val="FFFFFF"/>
                </a:solidFill>
                <a:latin typeface="Canva Sans"/>
                <a:ea typeface="Canva Sans"/>
                <a:cs typeface="Canva Sans"/>
                <a:sym typeface="Canva Sans"/>
              </a:rPr>
              <a:t>Analyze the distribution of content types (movies vs TV shows).</a:t>
            </a:r>
          </a:p>
          <a:p>
            <a:pPr algn="l">
              <a:lnSpc>
                <a:spcPts val="4556"/>
              </a:lnSpc>
            </a:pPr>
            <a:endParaRPr lang="en-US" sz="3254">
              <a:solidFill>
                <a:srgbClr val="FFFFFF"/>
              </a:solidFill>
              <a:latin typeface="Canva Sans"/>
              <a:ea typeface="Canva Sans"/>
              <a:cs typeface="Canva Sans"/>
              <a:sym typeface="Canva Sans"/>
            </a:endParaRPr>
          </a:p>
        </p:txBody>
      </p:sp>
      <p:sp>
        <p:nvSpPr>
          <p:cNvPr id="6" name="TextBox 6"/>
          <p:cNvSpPr txBox="1"/>
          <p:nvPr/>
        </p:nvSpPr>
        <p:spPr>
          <a:xfrm>
            <a:off x="-78775" y="7286318"/>
            <a:ext cx="13526002" cy="1194196"/>
          </a:xfrm>
          <a:prstGeom prst="rect">
            <a:avLst/>
          </a:prstGeom>
        </p:spPr>
        <p:txBody>
          <a:bodyPr lIns="0" tIns="0" rIns="0" bIns="0" rtlCol="0" anchor="t">
            <a:spAutoFit/>
          </a:bodyPr>
          <a:lstStyle/>
          <a:p>
            <a:pPr marL="743109" lvl="1" indent="-371555" algn="ctr">
              <a:lnSpc>
                <a:spcPts val="4818"/>
              </a:lnSpc>
              <a:buFont typeface="Arial"/>
              <a:buChar char="•"/>
            </a:pPr>
            <a:r>
              <a:rPr lang="en-US" sz="3441">
                <a:solidFill>
                  <a:srgbClr val="FFFFFF"/>
                </a:solidFill>
                <a:latin typeface="Canva Sans"/>
                <a:ea typeface="Canva Sans"/>
                <a:cs typeface="Canva Sans"/>
                <a:sym typeface="Canva Sans"/>
              </a:rPr>
              <a:t>Identify the most common ratings for movies and TV shows.</a:t>
            </a:r>
          </a:p>
          <a:p>
            <a:pPr algn="ctr">
              <a:lnSpc>
                <a:spcPts val="4818"/>
              </a:lnSpc>
            </a:pPr>
            <a:endParaRPr lang="en-US" sz="3441">
              <a:solidFill>
                <a:srgbClr val="FFFFFF"/>
              </a:solidFill>
              <a:latin typeface="Canva Sans"/>
              <a:ea typeface="Canva Sans"/>
              <a:cs typeface="Canva Sans"/>
              <a:sym typeface="Canva Sans"/>
            </a:endParaRPr>
          </a:p>
        </p:txBody>
      </p:sp>
      <p:sp>
        <p:nvSpPr>
          <p:cNvPr id="7" name="TextBox 7"/>
          <p:cNvSpPr txBox="1"/>
          <p:nvPr/>
        </p:nvSpPr>
        <p:spPr>
          <a:xfrm>
            <a:off x="-64478" y="8075202"/>
            <a:ext cx="16188048" cy="1183098"/>
          </a:xfrm>
          <a:prstGeom prst="rect">
            <a:avLst/>
          </a:prstGeom>
        </p:spPr>
        <p:txBody>
          <a:bodyPr lIns="0" tIns="0" rIns="0" bIns="0" rtlCol="0" anchor="t">
            <a:spAutoFit/>
          </a:bodyPr>
          <a:lstStyle/>
          <a:p>
            <a:pPr marL="735795" lvl="1" indent="-367897" algn="ctr">
              <a:lnSpc>
                <a:spcPts val="4771"/>
              </a:lnSpc>
              <a:buFont typeface="Arial"/>
              <a:buChar char="•"/>
            </a:pPr>
            <a:r>
              <a:rPr lang="en-US" sz="3408">
                <a:solidFill>
                  <a:srgbClr val="FFFFFF"/>
                </a:solidFill>
                <a:latin typeface="Canva Sans"/>
                <a:ea typeface="Canva Sans"/>
                <a:cs typeface="Canva Sans"/>
                <a:sym typeface="Canva Sans"/>
              </a:rPr>
              <a:t>List and analyze content based on release years, countries, and durations.</a:t>
            </a:r>
          </a:p>
          <a:p>
            <a:pPr algn="ctr">
              <a:lnSpc>
                <a:spcPts val="4771"/>
              </a:lnSpc>
            </a:pPr>
            <a:endParaRPr lang="en-US" sz="3408">
              <a:solidFill>
                <a:srgbClr val="FFFFFF"/>
              </a:solidFill>
              <a:latin typeface="Canva Sans"/>
              <a:ea typeface="Canva Sans"/>
              <a:cs typeface="Canva Sans"/>
              <a:sym typeface="Canva Sans"/>
            </a:endParaRPr>
          </a:p>
        </p:txBody>
      </p:sp>
      <p:sp>
        <p:nvSpPr>
          <p:cNvPr id="8" name="TextBox 8"/>
          <p:cNvSpPr txBox="1"/>
          <p:nvPr/>
        </p:nvSpPr>
        <p:spPr>
          <a:xfrm>
            <a:off x="-64478" y="8766264"/>
            <a:ext cx="15946856" cy="1183098"/>
          </a:xfrm>
          <a:prstGeom prst="rect">
            <a:avLst/>
          </a:prstGeom>
        </p:spPr>
        <p:txBody>
          <a:bodyPr lIns="0" tIns="0" rIns="0" bIns="0" rtlCol="0" anchor="t">
            <a:spAutoFit/>
          </a:bodyPr>
          <a:lstStyle/>
          <a:p>
            <a:pPr marL="735795" lvl="1" indent="-367897" algn="ctr">
              <a:lnSpc>
                <a:spcPts val="4771"/>
              </a:lnSpc>
              <a:buFont typeface="Arial"/>
              <a:buChar char="•"/>
            </a:pPr>
            <a:r>
              <a:rPr lang="en-US" sz="3408">
                <a:solidFill>
                  <a:srgbClr val="FFFFFF"/>
                </a:solidFill>
                <a:latin typeface="Canva Sans"/>
                <a:ea typeface="Canva Sans"/>
                <a:cs typeface="Canva Sans"/>
                <a:sym typeface="Canva Sans"/>
              </a:rPr>
              <a:t>Explore and categorize content based on specific criteria and keywords.</a:t>
            </a:r>
          </a:p>
          <a:p>
            <a:pPr algn="ctr">
              <a:lnSpc>
                <a:spcPts val="4771"/>
              </a:lnSpc>
            </a:pPr>
            <a:endParaRPr lang="en-US" sz="3408">
              <a:solidFill>
                <a:srgbClr val="FFFFFF"/>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291868" y="3989820"/>
            <a:ext cx="7533996" cy="2732986"/>
          </a:xfrm>
          <a:custGeom>
            <a:avLst/>
            <a:gdLst/>
            <a:ahLst/>
            <a:cxnLst/>
            <a:rect l="l" t="t" r="r" b="b"/>
            <a:pathLst>
              <a:path w="7533996" h="2732986">
                <a:moveTo>
                  <a:pt x="0" y="0"/>
                </a:moveTo>
                <a:lnTo>
                  <a:pt x="7533995" y="0"/>
                </a:lnTo>
                <a:lnTo>
                  <a:pt x="7533995" y="2732986"/>
                </a:lnTo>
                <a:lnTo>
                  <a:pt x="0" y="2732986"/>
                </a:lnTo>
                <a:lnTo>
                  <a:pt x="0" y="0"/>
                </a:lnTo>
                <a:close/>
              </a:path>
            </a:pathLst>
          </a:custGeom>
          <a:blipFill>
            <a:blip r:embed="rId2"/>
            <a:stretch>
              <a:fillRect l="-1607" r="-1290" b="-18382"/>
            </a:stretch>
          </a:blipFill>
        </p:spPr>
        <p:txBody>
          <a:bodyPr/>
          <a:lstStyle/>
          <a:p>
            <a:endParaRPr lang="en-IN"/>
          </a:p>
        </p:txBody>
      </p:sp>
      <p:sp>
        <p:nvSpPr>
          <p:cNvPr id="3" name="Freeform 3"/>
          <p:cNvSpPr/>
          <p:nvPr/>
        </p:nvSpPr>
        <p:spPr>
          <a:xfrm>
            <a:off x="9747547" y="3929177"/>
            <a:ext cx="6743052" cy="2793628"/>
          </a:xfrm>
          <a:custGeom>
            <a:avLst/>
            <a:gdLst/>
            <a:ahLst/>
            <a:cxnLst/>
            <a:rect l="l" t="t" r="r" b="b"/>
            <a:pathLst>
              <a:path w="6743052" h="2793628">
                <a:moveTo>
                  <a:pt x="0" y="0"/>
                </a:moveTo>
                <a:lnTo>
                  <a:pt x="6743052" y="0"/>
                </a:lnTo>
                <a:lnTo>
                  <a:pt x="6743052" y="2793629"/>
                </a:lnTo>
                <a:lnTo>
                  <a:pt x="0" y="2793629"/>
                </a:lnTo>
                <a:lnTo>
                  <a:pt x="0" y="0"/>
                </a:lnTo>
                <a:close/>
              </a:path>
            </a:pathLst>
          </a:custGeom>
          <a:blipFill>
            <a:blip r:embed="rId3"/>
            <a:stretch>
              <a:fillRect t="-42640" r="-13420" b="-5736"/>
            </a:stretch>
          </a:blipFill>
        </p:spPr>
        <p:txBody>
          <a:bodyPr/>
          <a:lstStyle/>
          <a:p>
            <a:endParaRPr lang="en-IN"/>
          </a:p>
        </p:txBody>
      </p:sp>
      <p:sp>
        <p:nvSpPr>
          <p:cNvPr id="4" name="TextBox 4"/>
          <p:cNvSpPr txBox="1"/>
          <p:nvPr/>
        </p:nvSpPr>
        <p:spPr>
          <a:xfrm>
            <a:off x="148376" y="555511"/>
            <a:ext cx="13407465" cy="2007115"/>
          </a:xfrm>
          <a:prstGeom prst="rect">
            <a:avLst/>
          </a:prstGeom>
        </p:spPr>
        <p:txBody>
          <a:bodyPr lIns="0" tIns="0" rIns="0" bIns="0" rtlCol="0" anchor="t">
            <a:spAutoFit/>
          </a:bodyPr>
          <a:lstStyle/>
          <a:p>
            <a:pPr algn="ctr">
              <a:lnSpc>
                <a:spcPts val="8062"/>
              </a:lnSpc>
            </a:pPr>
            <a:r>
              <a:rPr lang="en-US" sz="5758" b="1">
                <a:solidFill>
                  <a:srgbClr val="FFFFFF"/>
                </a:solidFill>
                <a:latin typeface="Canva Sans Bold"/>
                <a:ea typeface="Canva Sans Bold"/>
                <a:cs typeface="Canva Sans Bold"/>
                <a:sym typeface="Canva Sans Bold"/>
              </a:rPr>
              <a:t>Business Problems and Solutions</a:t>
            </a:r>
          </a:p>
          <a:p>
            <a:pPr algn="ctr">
              <a:lnSpc>
                <a:spcPts val="8062"/>
              </a:lnSpc>
            </a:pPr>
            <a:endParaRPr lang="en-US" sz="5758" b="1">
              <a:solidFill>
                <a:srgbClr val="FFFFFF"/>
              </a:solidFill>
              <a:latin typeface="Canva Sans Bold"/>
              <a:ea typeface="Canva Sans Bold"/>
              <a:cs typeface="Canva Sans Bold"/>
              <a:sym typeface="Canva Sans Bold"/>
            </a:endParaRPr>
          </a:p>
        </p:txBody>
      </p:sp>
      <p:sp>
        <p:nvSpPr>
          <p:cNvPr id="5" name="TextBox 5"/>
          <p:cNvSpPr txBox="1"/>
          <p:nvPr/>
        </p:nvSpPr>
        <p:spPr>
          <a:xfrm>
            <a:off x="813389" y="2328487"/>
            <a:ext cx="9670192" cy="11804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 Count the Number of Movies vs TV Shows</a:t>
            </a:r>
          </a:p>
          <a:p>
            <a:pPr algn="ctr">
              <a:lnSpc>
                <a:spcPts val="4759"/>
              </a:lnSpc>
            </a:pPr>
            <a:endParaRPr lang="en-US" sz="3399">
              <a:solidFill>
                <a:srgbClr val="FFFFFF"/>
              </a:solidFill>
              <a:latin typeface="Canva Sans"/>
              <a:ea typeface="Canva Sans"/>
              <a:cs typeface="Canva Sans"/>
              <a:sym typeface="Canva Sans"/>
            </a:endParaRPr>
          </a:p>
        </p:txBody>
      </p:sp>
      <p:sp>
        <p:nvSpPr>
          <p:cNvPr id="6" name="TextBox 6"/>
          <p:cNvSpPr txBox="1"/>
          <p:nvPr/>
        </p:nvSpPr>
        <p:spPr>
          <a:xfrm>
            <a:off x="1028700" y="7342507"/>
            <a:ext cx="14387910"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Objective: Determine the distribution of content types on Netflix.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028700" y="2565914"/>
            <a:ext cx="5520651" cy="5155173"/>
          </a:xfrm>
          <a:custGeom>
            <a:avLst/>
            <a:gdLst/>
            <a:ahLst/>
            <a:cxnLst/>
            <a:rect l="l" t="t" r="r" b="b"/>
            <a:pathLst>
              <a:path w="5520651" h="5155173">
                <a:moveTo>
                  <a:pt x="0" y="0"/>
                </a:moveTo>
                <a:lnTo>
                  <a:pt x="5520651" y="0"/>
                </a:lnTo>
                <a:lnTo>
                  <a:pt x="5520651" y="5155172"/>
                </a:lnTo>
                <a:lnTo>
                  <a:pt x="0" y="5155172"/>
                </a:lnTo>
                <a:lnTo>
                  <a:pt x="0" y="0"/>
                </a:lnTo>
                <a:close/>
              </a:path>
            </a:pathLst>
          </a:custGeom>
          <a:blipFill>
            <a:blip r:embed="rId2"/>
            <a:stretch>
              <a:fillRect/>
            </a:stretch>
          </a:blipFill>
        </p:spPr>
        <p:txBody>
          <a:bodyPr/>
          <a:lstStyle/>
          <a:p>
            <a:endParaRPr lang="en-IN"/>
          </a:p>
        </p:txBody>
      </p:sp>
      <p:sp>
        <p:nvSpPr>
          <p:cNvPr id="3" name="Freeform 3"/>
          <p:cNvSpPr/>
          <p:nvPr/>
        </p:nvSpPr>
        <p:spPr>
          <a:xfrm>
            <a:off x="7170251" y="2565914"/>
            <a:ext cx="4397381" cy="5155173"/>
          </a:xfrm>
          <a:custGeom>
            <a:avLst/>
            <a:gdLst/>
            <a:ahLst/>
            <a:cxnLst/>
            <a:rect l="l" t="t" r="r" b="b"/>
            <a:pathLst>
              <a:path w="4397381" h="5155173">
                <a:moveTo>
                  <a:pt x="0" y="0"/>
                </a:moveTo>
                <a:lnTo>
                  <a:pt x="4397380" y="0"/>
                </a:lnTo>
                <a:lnTo>
                  <a:pt x="4397380" y="5155172"/>
                </a:lnTo>
                <a:lnTo>
                  <a:pt x="0" y="5155172"/>
                </a:lnTo>
                <a:lnTo>
                  <a:pt x="0" y="0"/>
                </a:lnTo>
                <a:close/>
              </a:path>
            </a:pathLst>
          </a:custGeom>
          <a:blipFill>
            <a:blip r:embed="rId3"/>
            <a:stretch>
              <a:fillRect t="-10834" b="-10834"/>
            </a:stretch>
          </a:blipFill>
        </p:spPr>
        <p:txBody>
          <a:bodyPr/>
          <a:lstStyle/>
          <a:p>
            <a:endParaRPr lang="en-IN"/>
          </a:p>
        </p:txBody>
      </p:sp>
      <p:sp>
        <p:nvSpPr>
          <p:cNvPr id="4" name="TextBox 4"/>
          <p:cNvSpPr txBox="1"/>
          <p:nvPr/>
        </p:nvSpPr>
        <p:spPr>
          <a:xfrm>
            <a:off x="389394" y="952500"/>
            <a:ext cx="14485496" cy="1361941"/>
          </a:xfrm>
          <a:prstGeom prst="rect">
            <a:avLst/>
          </a:prstGeom>
        </p:spPr>
        <p:txBody>
          <a:bodyPr lIns="0" tIns="0" rIns="0" bIns="0" rtlCol="0" anchor="t">
            <a:spAutoFit/>
          </a:bodyPr>
          <a:lstStyle/>
          <a:p>
            <a:pPr algn="ctr">
              <a:lnSpc>
                <a:spcPts val="5494"/>
              </a:lnSpc>
            </a:pPr>
            <a:r>
              <a:rPr lang="en-US" sz="3924">
                <a:solidFill>
                  <a:srgbClr val="FFFFFF"/>
                </a:solidFill>
                <a:latin typeface="Canva Sans"/>
                <a:ea typeface="Canva Sans"/>
                <a:cs typeface="Canva Sans"/>
                <a:sym typeface="Canva Sans"/>
              </a:rPr>
              <a:t>Find the Most Common Rating for Movies and TV Shows</a:t>
            </a:r>
          </a:p>
          <a:p>
            <a:pPr algn="ctr">
              <a:lnSpc>
                <a:spcPts val="5494"/>
              </a:lnSpc>
            </a:pPr>
            <a:endParaRPr lang="en-US" sz="3924">
              <a:solidFill>
                <a:srgbClr val="FFFFFF"/>
              </a:solidFill>
              <a:latin typeface="Canva Sans"/>
              <a:ea typeface="Canva Sans"/>
              <a:cs typeface="Canva Sans"/>
              <a:sym typeface="Canva Sans"/>
            </a:endParaRPr>
          </a:p>
        </p:txBody>
      </p:sp>
      <p:sp>
        <p:nvSpPr>
          <p:cNvPr id="5" name="TextBox 5"/>
          <p:cNvSpPr txBox="1"/>
          <p:nvPr/>
        </p:nvSpPr>
        <p:spPr>
          <a:xfrm>
            <a:off x="649852" y="8634832"/>
            <a:ext cx="17201398" cy="580186"/>
          </a:xfrm>
          <a:prstGeom prst="rect">
            <a:avLst/>
          </a:prstGeom>
        </p:spPr>
        <p:txBody>
          <a:bodyPr lIns="0" tIns="0" rIns="0" bIns="0" rtlCol="0" anchor="t">
            <a:spAutoFit/>
          </a:bodyPr>
          <a:lstStyle/>
          <a:p>
            <a:pPr algn="ctr">
              <a:lnSpc>
                <a:spcPts val="4771"/>
              </a:lnSpc>
              <a:spcBef>
                <a:spcPct val="0"/>
              </a:spcBef>
            </a:pPr>
            <a:r>
              <a:rPr lang="en-US" sz="3408">
                <a:solidFill>
                  <a:srgbClr val="FFFFFF"/>
                </a:solidFill>
                <a:latin typeface="Canva Sans"/>
                <a:ea typeface="Canva Sans"/>
                <a:cs typeface="Canva Sans"/>
                <a:sym typeface="Canva Sans"/>
              </a:rPr>
              <a:t>Objective: Identify the most frequently occurring rating for each type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639306" y="1735944"/>
            <a:ext cx="7559576" cy="4004346"/>
          </a:xfrm>
          <a:custGeom>
            <a:avLst/>
            <a:gdLst/>
            <a:ahLst/>
            <a:cxnLst/>
            <a:rect l="l" t="t" r="r" b="b"/>
            <a:pathLst>
              <a:path w="7559576" h="4004346">
                <a:moveTo>
                  <a:pt x="0" y="0"/>
                </a:moveTo>
                <a:lnTo>
                  <a:pt x="7559576" y="0"/>
                </a:lnTo>
                <a:lnTo>
                  <a:pt x="7559576" y="4004346"/>
                </a:lnTo>
                <a:lnTo>
                  <a:pt x="0" y="4004346"/>
                </a:lnTo>
                <a:lnTo>
                  <a:pt x="0" y="0"/>
                </a:lnTo>
                <a:close/>
              </a:path>
            </a:pathLst>
          </a:custGeom>
          <a:blipFill>
            <a:blip r:embed="rId2"/>
            <a:stretch>
              <a:fillRect r="-7204" b="-21287"/>
            </a:stretch>
          </a:blipFill>
        </p:spPr>
        <p:txBody>
          <a:bodyPr/>
          <a:lstStyle/>
          <a:p>
            <a:endParaRPr lang="en-IN"/>
          </a:p>
        </p:txBody>
      </p:sp>
      <p:sp>
        <p:nvSpPr>
          <p:cNvPr id="3" name="Freeform 3"/>
          <p:cNvSpPr/>
          <p:nvPr/>
        </p:nvSpPr>
        <p:spPr>
          <a:xfrm>
            <a:off x="544217" y="6395262"/>
            <a:ext cx="12482936" cy="2090008"/>
          </a:xfrm>
          <a:custGeom>
            <a:avLst/>
            <a:gdLst/>
            <a:ahLst/>
            <a:cxnLst/>
            <a:rect l="l" t="t" r="r" b="b"/>
            <a:pathLst>
              <a:path w="12482936" h="2090008">
                <a:moveTo>
                  <a:pt x="0" y="0"/>
                </a:moveTo>
                <a:lnTo>
                  <a:pt x="12482936" y="0"/>
                </a:lnTo>
                <a:lnTo>
                  <a:pt x="12482936" y="2090008"/>
                </a:lnTo>
                <a:lnTo>
                  <a:pt x="0" y="2090008"/>
                </a:lnTo>
                <a:lnTo>
                  <a:pt x="0" y="0"/>
                </a:lnTo>
                <a:close/>
              </a:path>
            </a:pathLst>
          </a:custGeom>
          <a:blipFill>
            <a:blip r:embed="rId3"/>
            <a:stretch>
              <a:fillRect l="-1745" r="-7879" b="-3199"/>
            </a:stretch>
          </a:blipFill>
        </p:spPr>
        <p:txBody>
          <a:bodyPr/>
          <a:lstStyle/>
          <a:p>
            <a:endParaRPr lang="en-IN"/>
          </a:p>
        </p:txBody>
      </p:sp>
      <p:sp>
        <p:nvSpPr>
          <p:cNvPr id="4" name="TextBox 4"/>
          <p:cNvSpPr txBox="1"/>
          <p:nvPr/>
        </p:nvSpPr>
        <p:spPr>
          <a:xfrm>
            <a:off x="294682" y="663736"/>
            <a:ext cx="10739265" cy="1072208"/>
          </a:xfrm>
          <a:prstGeom prst="rect">
            <a:avLst/>
          </a:prstGeom>
        </p:spPr>
        <p:txBody>
          <a:bodyPr lIns="0" tIns="0" rIns="0" bIns="0" rtlCol="0" anchor="t">
            <a:spAutoFit/>
          </a:bodyPr>
          <a:lstStyle/>
          <a:p>
            <a:pPr algn="ctr">
              <a:lnSpc>
                <a:spcPts val="4338"/>
              </a:lnSpc>
            </a:pPr>
            <a:r>
              <a:rPr lang="en-US" sz="3098">
                <a:solidFill>
                  <a:srgbClr val="FFFFFF"/>
                </a:solidFill>
                <a:latin typeface="Canva Sans"/>
                <a:ea typeface="Canva Sans"/>
                <a:cs typeface="Canva Sans"/>
                <a:sym typeface="Canva Sans"/>
              </a:rPr>
              <a:t>  List All Movies Released in a Specific Year (e.g., 2020)</a:t>
            </a:r>
          </a:p>
          <a:p>
            <a:pPr algn="ctr">
              <a:lnSpc>
                <a:spcPts val="4338"/>
              </a:lnSpc>
            </a:pPr>
            <a:endParaRPr lang="en-US" sz="3098">
              <a:solidFill>
                <a:srgbClr val="FFFFFF"/>
              </a:solidFill>
              <a:latin typeface="Canva Sans"/>
              <a:ea typeface="Canva Sans"/>
              <a:cs typeface="Canva Sans"/>
              <a:sym typeface="Canva Sans"/>
            </a:endParaRPr>
          </a:p>
        </p:txBody>
      </p:sp>
      <p:sp>
        <p:nvSpPr>
          <p:cNvPr id="5" name="TextBox 5"/>
          <p:cNvSpPr txBox="1"/>
          <p:nvPr/>
        </p:nvSpPr>
        <p:spPr>
          <a:xfrm>
            <a:off x="142068" y="9191625"/>
            <a:ext cx="12975466"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Objective: Retrieve all movies released in a specific year.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686662" y="1927084"/>
            <a:ext cx="8878851" cy="2785171"/>
          </a:xfrm>
          <a:custGeom>
            <a:avLst/>
            <a:gdLst/>
            <a:ahLst/>
            <a:cxnLst/>
            <a:rect l="l" t="t" r="r" b="b"/>
            <a:pathLst>
              <a:path w="8878851" h="2785171">
                <a:moveTo>
                  <a:pt x="0" y="0"/>
                </a:moveTo>
                <a:lnTo>
                  <a:pt x="8878851" y="0"/>
                </a:lnTo>
                <a:lnTo>
                  <a:pt x="8878851" y="2785172"/>
                </a:lnTo>
                <a:lnTo>
                  <a:pt x="0" y="2785172"/>
                </a:lnTo>
                <a:lnTo>
                  <a:pt x="0" y="0"/>
                </a:lnTo>
                <a:close/>
              </a:path>
            </a:pathLst>
          </a:custGeom>
          <a:blipFill>
            <a:blip r:embed="rId2"/>
            <a:stretch>
              <a:fillRect r="-8000" b="-12501"/>
            </a:stretch>
          </a:blipFill>
        </p:spPr>
        <p:txBody>
          <a:bodyPr/>
          <a:lstStyle/>
          <a:p>
            <a:endParaRPr lang="en-IN"/>
          </a:p>
        </p:txBody>
      </p:sp>
      <p:sp>
        <p:nvSpPr>
          <p:cNvPr id="3" name="Freeform 3"/>
          <p:cNvSpPr/>
          <p:nvPr/>
        </p:nvSpPr>
        <p:spPr>
          <a:xfrm>
            <a:off x="686662" y="5329934"/>
            <a:ext cx="12528581" cy="2468493"/>
          </a:xfrm>
          <a:custGeom>
            <a:avLst/>
            <a:gdLst/>
            <a:ahLst/>
            <a:cxnLst/>
            <a:rect l="l" t="t" r="r" b="b"/>
            <a:pathLst>
              <a:path w="12528581" h="2468493">
                <a:moveTo>
                  <a:pt x="0" y="0"/>
                </a:moveTo>
                <a:lnTo>
                  <a:pt x="12528581" y="0"/>
                </a:lnTo>
                <a:lnTo>
                  <a:pt x="12528581" y="2468492"/>
                </a:lnTo>
                <a:lnTo>
                  <a:pt x="0" y="2468492"/>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686662" y="395133"/>
            <a:ext cx="6771074" cy="1200460"/>
          </a:xfrm>
          <a:prstGeom prst="rect">
            <a:avLst/>
          </a:prstGeom>
        </p:spPr>
        <p:txBody>
          <a:bodyPr lIns="0" tIns="0" rIns="0" bIns="0" rtlCol="0" anchor="t">
            <a:spAutoFit/>
          </a:bodyPr>
          <a:lstStyle/>
          <a:p>
            <a:pPr algn="ctr">
              <a:lnSpc>
                <a:spcPts val="4845"/>
              </a:lnSpc>
            </a:pPr>
            <a:r>
              <a:rPr lang="en-US" sz="3461">
                <a:solidFill>
                  <a:srgbClr val="FFFFFF"/>
                </a:solidFill>
                <a:latin typeface="Canva Sans"/>
                <a:ea typeface="Canva Sans"/>
                <a:cs typeface="Canva Sans"/>
                <a:sym typeface="Canva Sans"/>
              </a:rPr>
              <a:t> List All Movies that are Thrillers</a:t>
            </a:r>
          </a:p>
          <a:p>
            <a:pPr algn="ctr">
              <a:lnSpc>
                <a:spcPts val="4845"/>
              </a:lnSpc>
            </a:pPr>
            <a:endParaRPr lang="en-US" sz="3461">
              <a:solidFill>
                <a:srgbClr val="FFFFFF"/>
              </a:solidFill>
              <a:latin typeface="Canva Sans"/>
              <a:ea typeface="Canva Sans"/>
              <a:cs typeface="Canva Sans"/>
              <a:sym typeface="Canva Sans"/>
            </a:endParaRPr>
          </a:p>
        </p:txBody>
      </p:sp>
      <p:sp>
        <p:nvSpPr>
          <p:cNvPr id="5" name="TextBox 5"/>
          <p:cNvSpPr txBox="1"/>
          <p:nvPr/>
        </p:nvSpPr>
        <p:spPr>
          <a:xfrm>
            <a:off x="686662" y="8524857"/>
            <a:ext cx="11315174" cy="567697"/>
          </a:xfrm>
          <a:prstGeom prst="rect">
            <a:avLst/>
          </a:prstGeom>
        </p:spPr>
        <p:txBody>
          <a:bodyPr lIns="0" tIns="0" rIns="0" bIns="0" rtlCol="0" anchor="t">
            <a:spAutoFit/>
          </a:bodyPr>
          <a:lstStyle/>
          <a:p>
            <a:pPr algn="ctr">
              <a:lnSpc>
                <a:spcPts val="4642"/>
              </a:lnSpc>
            </a:pPr>
            <a:r>
              <a:rPr lang="en-US" sz="3315">
                <a:solidFill>
                  <a:srgbClr val="FFFFFF"/>
                </a:solidFill>
                <a:latin typeface="Canva Sans"/>
                <a:ea typeface="Canva Sans"/>
                <a:cs typeface="Canva Sans"/>
                <a:sym typeface="Canva Sans"/>
              </a:rPr>
              <a:t>Objective: Retrieve all movies classified as Thrillers.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028700" y="2174668"/>
            <a:ext cx="9523289" cy="3333084"/>
          </a:xfrm>
          <a:custGeom>
            <a:avLst/>
            <a:gdLst/>
            <a:ahLst/>
            <a:cxnLst/>
            <a:rect l="l" t="t" r="r" b="b"/>
            <a:pathLst>
              <a:path w="9523289" h="3333084">
                <a:moveTo>
                  <a:pt x="0" y="0"/>
                </a:moveTo>
                <a:lnTo>
                  <a:pt x="9523289" y="0"/>
                </a:lnTo>
                <a:lnTo>
                  <a:pt x="9523289" y="3333084"/>
                </a:lnTo>
                <a:lnTo>
                  <a:pt x="0" y="3333084"/>
                </a:lnTo>
                <a:lnTo>
                  <a:pt x="0" y="0"/>
                </a:lnTo>
                <a:close/>
              </a:path>
            </a:pathLst>
          </a:custGeom>
          <a:blipFill>
            <a:blip r:embed="rId2"/>
            <a:stretch>
              <a:fillRect b="-15628"/>
            </a:stretch>
          </a:blipFill>
        </p:spPr>
        <p:txBody>
          <a:bodyPr/>
          <a:lstStyle/>
          <a:p>
            <a:endParaRPr lang="en-IN"/>
          </a:p>
        </p:txBody>
      </p:sp>
      <p:sp>
        <p:nvSpPr>
          <p:cNvPr id="3" name="Freeform 3"/>
          <p:cNvSpPr/>
          <p:nvPr/>
        </p:nvSpPr>
        <p:spPr>
          <a:xfrm>
            <a:off x="1028700" y="6172865"/>
            <a:ext cx="12424202" cy="1445615"/>
          </a:xfrm>
          <a:custGeom>
            <a:avLst/>
            <a:gdLst/>
            <a:ahLst/>
            <a:cxnLst/>
            <a:rect l="l" t="t" r="r" b="b"/>
            <a:pathLst>
              <a:path w="12424202" h="1445615">
                <a:moveTo>
                  <a:pt x="0" y="0"/>
                </a:moveTo>
                <a:lnTo>
                  <a:pt x="12424202" y="0"/>
                </a:lnTo>
                <a:lnTo>
                  <a:pt x="12424202" y="1445615"/>
                </a:lnTo>
                <a:lnTo>
                  <a:pt x="0" y="1445615"/>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369127" y="630858"/>
            <a:ext cx="17742581" cy="1252363"/>
          </a:xfrm>
          <a:prstGeom prst="rect">
            <a:avLst/>
          </a:prstGeom>
        </p:spPr>
        <p:txBody>
          <a:bodyPr lIns="0" tIns="0" rIns="0" bIns="0" rtlCol="0" anchor="t">
            <a:spAutoFit/>
          </a:bodyPr>
          <a:lstStyle/>
          <a:p>
            <a:pPr algn="ctr">
              <a:lnSpc>
                <a:spcPts val="5067"/>
              </a:lnSpc>
            </a:pPr>
            <a:r>
              <a:rPr lang="en-US" sz="3619">
                <a:solidFill>
                  <a:srgbClr val="FFFFFF"/>
                </a:solidFill>
                <a:latin typeface="Canva Sans"/>
                <a:ea typeface="Canva Sans"/>
                <a:cs typeface="Canva Sans"/>
                <a:sym typeface="Canva Sans"/>
              </a:rPr>
              <a:t>Find How Many Movies Actor 'Vijay Sethupathi' Appeared in the Last 10 Years</a:t>
            </a:r>
          </a:p>
          <a:p>
            <a:pPr algn="ctr">
              <a:lnSpc>
                <a:spcPts val="5067"/>
              </a:lnSpc>
            </a:pPr>
            <a:endParaRPr lang="en-US" sz="3619">
              <a:solidFill>
                <a:srgbClr val="FFFFFF"/>
              </a:solidFill>
              <a:latin typeface="Canva Sans"/>
              <a:ea typeface="Canva Sans"/>
              <a:cs typeface="Canva Sans"/>
              <a:sym typeface="Canva Sans"/>
            </a:endParaRPr>
          </a:p>
        </p:txBody>
      </p:sp>
      <p:sp>
        <p:nvSpPr>
          <p:cNvPr id="5" name="TextBox 5"/>
          <p:cNvSpPr txBox="1"/>
          <p:nvPr/>
        </p:nvSpPr>
        <p:spPr>
          <a:xfrm>
            <a:off x="369127" y="8419024"/>
            <a:ext cx="17323557" cy="11804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Objective: Count the number of movies featuring 'Vijay Sethupathi' in the last 10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839276" y="2349964"/>
            <a:ext cx="9741103" cy="3313983"/>
          </a:xfrm>
          <a:custGeom>
            <a:avLst/>
            <a:gdLst/>
            <a:ahLst/>
            <a:cxnLst/>
            <a:rect l="l" t="t" r="r" b="b"/>
            <a:pathLst>
              <a:path w="9741103" h="3313983">
                <a:moveTo>
                  <a:pt x="0" y="0"/>
                </a:moveTo>
                <a:lnTo>
                  <a:pt x="9741103" y="0"/>
                </a:lnTo>
                <a:lnTo>
                  <a:pt x="9741103" y="3313984"/>
                </a:lnTo>
                <a:lnTo>
                  <a:pt x="0" y="3313984"/>
                </a:lnTo>
                <a:lnTo>
                  <a:pt x="0" y="0"/>
                </a:lnTo>
                <a:close/>
              </a:path>
            </a:pathLst>
          </a:custGeom>
          <a:blipFill>
            <a:blip r:embed="rId2"/>
            <a:stretch>
              <a:fillRect/>
            </a:stretch>
          </a:blipFill>
        </p:spPr>
        <p:txBody>
          <a:bodyPr/>
          <a:lstStyle/>
          <a:p>
            <a:endParaRPr lang="en-IN"/>
          </a:p>
        </p:txBody>
      </p:sp>
      <p:sp>
        <p:nvSpPr>
          <p:cNvPr id="3" name="Freeform 3"/>
          <p:cNvSpPr/>
          <p:nvPr/>
        </p:nvSpPr>
        <p:spPr>
          <a:xfrm>
            <a:off x="610704" y="6360165"/>
            <a:ext cx="12520416" cy="1355151"/>
          </a:xfrm>
          <a:custGeom>
            <a:avLst/>
            <a:gdLst/>
            <a:ahLst/>
            <a:cxnLst/>
            <a:rect l="l" t="t" r="r" b="b"/>
            <a:pathLst>
              <a:path w="12520416" h="1355151">
                <a:moveTo>
                  <a:pt x="0" y="0"/>
                </a:moveTo>
                <a:lnTo>
                  <a:pt x="12520416" y="0"/>
                </a:lnTo>
                <a:lnTo>
                  <a:pt x="12520416" y="1355151"/>
                </a:lnTo>
                <a:lnTo>
                  <a:pt x="0" y="1355151"/>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610704" y="474174"/>
            <a:ext cx="12491360" cy="11804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  Find All Movies/TV Shows by Director 'Toshiya Shinohara'</a:t>
            </a:r>
          </a:p>
          <a:p>
            <a:pPr algn="ctr">
              <a:lnSpc>
                <a:spcPts val="4759"/>
              </a:lnSpc>
            </a:pPr>
            <a:endParaRPr lang="en-US" sz="3399">
              <a:solidFill>
                <a:srgbClr val="FFFFFF"/>
              </a:solidFill>
              <a:latin typeface="Canva Sans"/>
              <a:ea typeface="Canva Sans"/>
              <a:cs typeface="Canva Sans"/>
              <a:sym typeface="Canva Sans"/>
            </a:endParaRPr>
          </a:p>
        </p:txBody>
      </p:sp>
      <p:sp>
        <p:nvSpPr>
          <p:cNvPr id="5" name="TextBox 5"/>
          <p:cNvSpPr txBox="1"/>
          <p:nvPr/>
        </p:nvSpPr>
        <p:spPr>
          <a:xfrm>
            <a:off x="0" y="8497415"/>
            <a:ext cx="12680784" cy="545330"/>
          </a:xfrm>
          <a:prstGeom prst="rect">
            <a:avLst/>
          </a:prstGeom>
        </p:spPr>
        <p:txBody>
          <a:bodyPr lIns="0" tIns="0" rIns="0" bIns="0" rtlCol="0" anchor="t">
            <a:spAutoFit/>
          </a:bodyPr>
          <a:lstStyle/>
          <a:p>
            <a:pPr algn="ctr">
              <a:lnSpc>
                <a:spcPts val="4435"/>
              </a:lnSpc>
            </a:pPr>
            <a:r>
              <a:rPr lang="en-US" sz="3167">
                <a:solidFill>
                  <a:srgbClr val="FFFFFF"/>
                </a:solidFill>
                <a:latin typeface="Canva Sans"/>
                <a:ea typeface="Canva Sans"/>
                <a:cs typeface="Canva Sans"/>
                <a:sym typeface="Canva Sans"/>
              </a:rPr>
              <a:t>Objective: List all content directed by 'Toshiya Shinohara'.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728052" y="2622038"/>
            <a:ext cx="10107343" cy="3811667"/>
          </a:xfrm>
          <a:custGeom>
            <a:avLst/>
            <a:gdLst/>
            <a:ahLst/>
            <a:cxnLst/>
            <a:rect l="l" t="t" r="r" b="b"/>
            <a:pathLst>
              <a:path w="10107343" h="3811667">
                <a:moveTo>
                  <a:pt x="0" y="0"/>
                </a:moveTo>
                <a:lnTo>
                  <a:pt x="10107343" y="0"/>
                </a:lnTo>
                <a:lnTo>
                  <a:pt x="10107343" y="3811668"/>
                </a:lnTo>
                <a:lnTo>
                  <a:pt x="0" y="3811668"/>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49897" y="481641"/>
            <a:ext cx="17109403" cy="1806981"/>
          </a:xfrm>
          <a:prstGeom prst="rect">
            <a:avLst/>
          </a:prstGeom>
        </p:spPr>
        <p:txBody>
          <a:bodyPr lIns="0" tIns="0" rIns="0" bIns="0" rtlCol="0" anchor="t">
            <a:spAutoFit/>
          </a:bodyPr>
          <a:lstStyle/>
          <a:p>
            <a:pPr algn="ctr">
              <a:lnSpc>
                <a:spcPts val="4833"/>
              </a:lnSpc>
            </a:pPr>
            <a:r>
              <a:rPr lang="en-US" sz="3452">
                <a:solidFill>
                  <a:srgbClr val="FFFFFF"/>
                </a:solidFill>
                <a:latin typeface="Canva Sans"/>
                <a:ea typeface="Canva Sans"/>
                <a:cs typeface="Canva Sans"/>
                <a:sym typeface="Canva Sans"/>
              </a:rPr>
              <a:t> Find the Top 10 Actors Who Have Appeared in the Highest Number of Movies Produced in India</a:t>
            </a:r>
          </a:p>
          <a:p>
            <a:pPr algn="ctr">
              <a:lnSpc>
                <a:spcPts val="4833"/>
              </a:lnSpc>
            </a:pPr>
            <a:endParaRPr lang="en-US" sz="3452">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375</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Technology Presentation in Black and Pink 3D Elements Style</dc:title>
  <cp:lastModifiedBy>nidhi saini</cp:lastModifiedBy>
  <cp:revision>1</cp:revision>
  <dcterms:created xsi:type="dcterms:W3CDTF">2006-08-16T00:00:00Z</dcterms:created>
  <dcterms:modified xsi:type="dcterms:W3CDTF">2024-09-30T12:52:44Z</dcterms:modified>
  <dc:identifier>DAGSKAUwgFY</dc:identifier>
</cp:coreProperties>
</file>