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258" r:id="rId4"/>
    <p:sldId id="260" r:id="rId5"/>
    <p:sldId id="267" r:id="rId6"/>
    <p:sldId id="259" r:id="rId7"/>
    <p:sldId id="268" r:id="rId8"/>
    <p:sldId id="269" r:id="rId9"/>
    <p:sldId id="270" r:id="rId10"/>
    <p:sldId id="271"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p:cViewPr varScale="1">
        <p:scale>
          <a:sx n="64" d="100"/>
          <a:sy n="64" d="100"/>
        </p:scale>
        <p:origin x="246" y="7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9C8942-BB80-4C8C-8603-EF6DCEC0072D}" type="doc">
      <dgm:prSet loTypeId="urn:microsoft.com/office/officeart/2005/8/layout/vProcess5" loCatId="process" qsTypeId="urn:microsoft.com/office/officeart/2005/8/quickstyle/3d1" qsCatId="3D" csTypeId="urn:microsoft.com/office/officeart/2005/8/colors/accent1_3" csCatId="accent1" phldr="1"/>
      <dgm:spPr/>
      <dgm:t>
        <a:bodyPr/>
        <a:lstStyle/>
        <a:p>
          <a:endParaRPr lang="en-IN"/>
        </a:p>
      </dgm:t>
    </dgm:pt>
    <dgm:pt modelId="{90B490CF-EDF0-431C-B62D-F1B5632012E7}">
      <dgm:prSet phldrT="[Text]"/>
      <dgm:spPr/>
      <dgm:t>
        <a:bodyPr/>
        <a:lstStyle/>
        <a:p>
          <a:r>
            <a:rPr lang="en-US" dirty="0"/>
            <a:t>Data Collection</a:t>
          </a:r>
        </a:p>
      </dgm:t>
    </dgm:pt>
    <dgm:pt modelId="{6D4162D0-54DD-49FC-9DB6-F615857BE5C1}" type="parTrans" cxnId="{AE1E4C1B-D9CD-4EB2-B601-A70BB4B59D63}">
      <dgm:prSet/>
      <dgm:spPr/>
      <dgm:t>
        <a:bodyPr/>
        <a:lstStyle/>
        <a:p>
          <a:endParaRPr lang="en-IN"/>
        </a:p>
      </dgm:t>
    </dgm:pt>
    <dgm:pt modelId="{BE9D7832-5FDC-4302-9B41-91F9693404FD}" type="sibTrans" cxnId="{AE1E4C1B-D9CD-4EB2-B601-A70BB4B59D63}">
      <dgm:prSet/>
      <dgm:spPr/>
      <dgm:t>
        <a:bodyPr/>
        <a:lstStyle/>
        <a:p>
          <a:endParaRPr lang="en-IN"/>
        </a:p>
      </dgm:t>
    </dgm:pt>
    <dgm:pt modelId="{EF19DABA-B6BB-4EFE-9980-EC97EAD3FBBC}">
      <dgm:prSet phldrT="[Text]"/>
      <dgm:spPr/>
      <dgm:t>
        <a:bodyPr/>
        <a:lstStyle/>
        <a:p>
          <a:r>
            <a:rPr lang="en-US" dirty="0"/>
            <a:t>Importing libraries in </a:t>
          </a:r>
          <a:r>
            <a:rPr lang="en-US" dirty="0" err="1"/>
            <a:t>Jupyter</a:t>
          </a:r>
          <a:r>
            <a:rPr lang="en-US" dirty="0"/>
            <a:t> Notebook and loading dataset</a:t>
          </a:r>
          <a:endParaRPr lang="en-IN" dirty="0"/>
        </a:p>
      </dgm:t>
    </dgm:pt>
    <dgm:pt modelId="{0C68E9C5-EE6F-4BA5-8FB4-65DDDDFF5843}" type="parTrans" cxnId="{CCA52590-B245-4014-AA43-5AEEE961981A}">
      <dgm:prSet/>
      <dgm:spPr/>
      <dgm:t>
        <a:bodyPr/>
        <a:lstStyle/>
        <a:p>
          <a:endParaRPr lang="en-IN"/>
        </a:p>
      </dgm:t>
    </dgm:pt>
    <dgm:pt modelId="{33316A90-7CBD-4687-A81E-85383395BD94}" type="sibTrans" cxnId="{CCA52590-B245-4014-AA43-5AEEE961981A}">
      <dgm:prSet/>
      <dgm:spPr/>
      <dgm:t>
        <a:bodyPr/>
        <a:lstStyle/>
        <a:p>
          <a:endParaRPr lang="en-IN"/>
        </a:p>
      </dgm:t>
    </dgm:pt>
    <dgm:pt modelId="{040EEC62-E0A6-4F1A-89FD-76328C1993D7}">
      <dgm:prSet phldrT="[Text]"/>
      <dgm:spPr/>
      <dgm:t>
        <a:bodyPr/>
        <a:lstStyle/>
        <a:p>
          <a:r>
            <a:rPr lang="en-US" dirty="0"/>
            <a:t>Data cleaning process </a:t>
          </a:r>
          <a:endParaRPr lang="en-IN" dirty="0"/>
        </a:p>
      </dgm:t>
    </dgm:pt>
    <dgm:pt modelId="{690EE2A0-9DB0-4988-9808-8E1ABFB03FF2}" type="parTrans" cxnId="{66FB59FC-FCEA-404B-AC30-5B6CC3EF9020}">
      <dgm:prSet/>
      <dgm:spPr/>
      <dgm:t>
        <a:bodyPr/>
        <a:lstStyle/>
        <a:p>
          <a:endParaRPr lang="en-IN"/>
        </a:p>
      </dgm:t>
    </dgm:pt>
    <dgm:pt modelId="{6C096E19-7521-43E4-9C6F-8275F52611D6}" type="sibTrans" cxnId="{66FB59FC-FCEA-404B-AC30-5B6CC3EF9020}">
      <dgm:prSet/>
      <dgm:spPr/>
      <dgm:t>
        <a:bodyPr/>
        <a:lstStyle/>
        <a:p>
          <a:endParaRPr lang="en-IN"/>
        </a:p>
      </dgm:t>
    </dgm:pt>
    <dgm:pt modelId="{F4486C76-B216-43F7-A543-97EFBD9B347A}">
      <dgm:prSet phldrT="[Text]"/>
      <dgm:spPr/>
      <dgm:t>
        <a:bodyPr/>
        <a:lstStyle/>
        <a:p>
          <a:r>
            <a:rPr lang="en-US" dirty="0"/>
            <a:t>Exploratory Data Analysis</a:t>
          </a:r>
          <a:endParaRPr lang="en-IN" dirty="0"/>
        </a:p>
      </dgm:t>
    </dgm:pt>
    <dgm:pt modelId="{E0018485-A4D9-4206-A74F-ECB9FA32355E}" type="parTrans" cxnId="{26EBEC3D-168D-498D-8BCE-71464EBCDDDA}">
      <dgm:prSet/>
      <dgm:spPr/>
      <dgm:t>
        <a:bodyPr/>
        <a:lstStyle/>
        <a:p>
          <a:endParaRPr lang="en-IN"/>
        </a:p>
      </dgm:t>
    </dgm:pt>
    <dgm:pt modelId="{3130E12C-F767-4DF1-9D31-0AD30C240EF5}" type="sibTrans" cxnId="{26EBEC3D-168D-498D-8BCE-71464EBCDDDA}">
      <dgm:prSet/>
      <dgm:spPr/>
      <dgm:t>
        <a:bodyPr/>
        <a:lstStyle/>
        <a:p>
          <a:endParaRPr lang="en-IN"/>
        </a:p>
      </dgm:t>
    </dgm:pt>
    <dgm:pt modelId="{7B6767BB-C3E2-4A17-937B-2EE41DA4FBD4}">
      <dgm:prSet phldrT="[Text]"/>
      <dgm:spPr/>
      <dgm:t>
        <a:bodyPr/>
        <a:lstStyle/>
        <a:p>
          <a:r>
            <a:rPr lang="en-US" dirty="0"/>
            <a:t>Creating dashboard using Power BI</a:t>
          </a:r>
          <a:endParaRPr lang="en-IN" dirty="0"/>
        </a:p>
      </dgm:t>
    </dgm:pt>
    <dgm:pt modelId="{0371BF0E-0DB4-446C-9066-7C6842A5B3FF}" type="parTrans" cxnId="{5C1ABC7F-C920-4CF0-863E-62BCCD930E61}">
      <dgm:prSet/>
      <dgm:spPr/>
      <dgm:t>
        <a:bodyPr/>
        <a:lstStyle/>
        <a:p>
          <a:endParaRPr lang="en-IN"/>
        </a:p>
      </dgm:t>
    </dgm:pt>
    <dgm:pt modelId="{1184D215-BDB7-4815-B38A-AACEF3A27B5E}" type="sibTrans" cxnId="{5C1ABC7F-C920-4CF0-863E-62BCCD930E61}">
      <dgm:prSet/>
      <dgm:spPr/>
      <dgm:t>
        <a:bodyPr/>
        <a:lstStyle/>
        <a:p>
          <a:endParaRPr lang="en-IN"/>
        </a:p>
      </dgm:t>
    </dgm:pt>
    <dgm:pt modelId="{2F38111B-BDB4-45AD-8BF0-DBAA6564FE26}" type="pres">
      <dgm:prSet presAssocID="{AF9C8942-BB80-4C8C-8603-EF6DCEC0072D}" presName="outerComposite" presStyleCnt="0">
        <dgm:presLayoutVars>
          <dgm:chMax val="5"/>
          <dgm:dir/>
          <dgm:resizeHandles val="exact"/>
        </dgm:presLayoutVars>
      </dgm:prSet>
      <dgm:spPr/>
    </dgm:pt>
    <dgm:pt modelId="{53E02C15-F3BA-4D55-9CDF-7EEEE91ACFD5}" type="pres">
      <dgm:prSet presAssocID="{AF9C8942-BB80-4C8C-8603-EF6DCEC0072D}" presName="dummyMaxCanvas" presStyleCnt="0">
        <dgm:presLayoutVars/>
      </dgm:prSet>
      <dgm:spPr/>
    </dgm:pt>
    <dgm:pt modelId="{4C535738-DFFB-4C5C-8FA3-2EF5C70B0298}" type="pres">
      <dgm:prSet presAssocID="{AF9C8942-BB80-4C8C-8603-EF6DCEC0072D}" presName="FiveNodes_1" presStyleLbl="node1" presStyleIdx="0" presStyleCnt="5">
        <dgm:presLayoutVars>
          <dgm:bulletEnabled val="1"/>
        </dgm:presLayoutVars>
      </dgm:prSet>
      <dgm:spPr/>
    </dgm:pt>
    <dgm:pt modelId="{CADA76DA-CE16-4B43-A2D6-E06619887F26}" type="pres">
      <dgm:prSet presAssocID="{AF9C8942-BB80-4C8C-8603-EF6DCEC0072D}" presName="FiveNodes_2" presStyleLbl="node1" presStyleIdx="1" presStyleCnt="5">
        <dgm:presLayoutVars>
          <dgm:bulletEnabled val="1"/>
        </dgm:presLayoutVars>
      </dgm:prSet>
      <dgm:spPr/>
    </dgm:pt>
    <dgm:pt modelId="{E06CC15C-E1B2-4D78-BA5B-A81E48AA0C1F}" type="pres">
      <dgm:prSet presAssocID="{AF9C8942-BB80-4C8C-8603-EF6DCEC0072D}" presName="FiveNodes_3" presStyleLbl="node1" presStyleIdx="2" presStyleCnt="5">
        <dgm:presLayoutVars>
          <dgm:bulletEnabled val="1"/>
        </dgm:presLayoutVars>
      </dgm:prSet>
      <dgm:spPr/>
    </dgm:pt>
    <dgm:pt modelId="{17D78DB9-8C71-43B6-8656-B3D06EE364FF}" type="pres">
      <dgm:prSet presAssocID="{AF9C8942-BB80-4C8C-8603-EF6DCEC0072D}" presName="FiveNodes_4" presStyleLbl="node1" presStyleIdx="3" presStyleCnt="5">
        <dgm:presLayoutVars>
          <dgm:bulletEnabled val="1"/>
        </dgm:presLayoutVars>
      </dgm:prSet>
      <dgm:spPr/>
    </dgm:pt>
    <dgm:pt modelId="{CDB731A8-67DF-4780-918D-1CF4EA6021C4}" type="pres">
      <dgm:prSet presAssocID="{AF9C8942-BB80-4C8C-8603-EF6DCEC0072D}" presName="FiveNodes_5" presStyleLbl="node1" presStyleIdx="4" presStyleCnt="5">
        <dgm:presLayoutVars>
          <dgm:bulletEnabled val="1"/>
        </dgm:presLayoutVars>
      </dgm:prSet>
      <dgm:spPr/>
    </dgm:pt>
    <dgm:pt modelId="{40E8E51D-3628-43F4-A6EA-1B6DB424A51D}" type="pres">
      <dgm:prSet presAssocID="{AF9C8942-BB80-4C8C-8603-EF6DCEC0072D}" presName="FiveConn_1-2" presStyleLbl="fgAccFollowNode1" presStyleIdx="0" presStyleCnt="4">
        <dgm:presLayoutVars>
          <dgm:bulletEnabled val="1"/>
        </dgm:presLayoutVars>
      </dgm:prSet>
      <dgm:spPr/>
    </dgm:pt>
    <dgm:pt modelId="{5036E0E4-E2D4-4D29-AFBC-E0DB7143FAB4}" type="pres">
      <dgm:prSet presAssocID="{AF9C8942-BB80-4C8C-8603-EF6DCEC0072D}" presName="FiveConn_2-3" presStyleLbl="fgAccFollowNode1" presStyleIdx="1" presStyleCnt="4">
        <dgm:presLayoutVars>
          <dgm:bulletEnabled val="1"/>
        </dgm:presLayoutVars>
      </dgm:prSet>
      <dgm:spPr/>
    </dgm:pt>
    <dgm:pt modelId="{3E683676-CC66-458D-88EE-AD38C79B0830}" type="pres">
      <dgm:prSet presAssocID="{AF9C8942-BB80-4C8C-8603-EF6DCEC0072D}" presName="FiveConn_3-4" presStyleLbl="fgAccFollowNode1" presStyleIdx="2" presStyleCnt="4">
        <dgm:presLayoutVars>
          <dgm:bulletEnabled val="1"/>
        </dgm:presLayoutVars>
      </dgm:prSet>
      <dgm:spPr/>
    </dgm:pt>
    <dgm:pt modelId="{C43B54E9-D2E4-40E9-8868-E961A1DB76DE}" type="pres">
      <dgm:prSet presAssocID="{AF9C8942-BB80-4C8C-8603-EF6DCEC0072D}" presName="FiveConn_4-5" presStyleLbl="fgAccFollowNode1" presStyleIdx="3" presStyleCnt="4">
        <dgm:presLayoutVars>
          <dgm:bulletEnabled val="1"/>
        </dgm:presLayoutVars>
      </dgm:prSet>
      <dgm:spPr/>
    </dgm:pt>
    <dgm:pt modelId="{4AB9E9C4-F82A-4CD9-BCD5-C9FC87C47840}" type="pres">
      <dgm:prSet presAssocID="{AF9C8942-BB80-4C8C-8603-EF6DCEC0072D}" presName="FiveNodes_1_text" presStyleLbl="node1" presStyleIdx="4" presStyleCnt="5">
        <dgm:presLayoutVars>
          <dgm:bulletEnabled val="1"/>
        </dgm:presLayoutVars>
      </dgm:prSet>
      <dgm:spPr/>
    </dgm:pt>
    <dgm:pt modelId="{9F247527-3D62-4442-9E3B-ADF5EFE68337}" type="pres">
      <dgm:prSet presAssocID="{AF9C8942-BB80-4C8C-8603-EF6DCEC0072D}" presName="FiveNodes_2_text" presStyleLbl="node1" presStyleIdx="4" presStyleCnt="5">
        <dgm:presLayoutVars>
          <dgm:bulletEnabled val="1"/>
        </dgm:presLayoutVars>
      </dgm:prSet>
      <dgm:spPr/>
    </dgm:pt>
    <dgm:pt modelId="{A068980A-DA58-42AF-9F5D-4254DCE91EFB}" type="pres">
      <dgm:prSet presAssocID="{AF9C8942-BB80-4C8C-8603-EF6DCEC0072D}" presName="FiveNodes_3_text" presStyleLbl="node1" presStyleIdx="4" presStyleCnt="5">
        <dgm:presLayoutVars>
          <dgm:bulletEnabled val="1"/>
        </dgm:presLayoutVars>
      </dgm:prSet>
      <dgm:spPr/>
    </dgm:pt>
    <dgm:pt modelId="{E5BD3307-846E-49AA-B96F-0760D9F2EACD}" type="pres">
      <dgm:prSet presAssocID="{AF9C8942-BB80-4C8C-8603-EF6DCEC0072D}" presName="FiveNodes_4_text" presStyleLbl="node1" presStyleIdx="4" presStyleCnt="5">
        <dgm:presLayoutVars>
          <dgm:bulletEnabled val="1"/>
        </dgm:presLayoutVars>
      </dgm:prSet>
      <dgm:spPr/>
    </dgm:pt>
    <dgm:pt modelId="{8136CF4E-7274-496F-B215-08A4FDDFB6E8}" type="pres">
      <dgm:prSet presAssocID="{AF9C8942-BB80-4C8C-8603-EF6DCEC0072D}" presName="FiveNodes_5_text" presStyleLbl="node1" presStyleIdx="4" presStyleCnt="5">
        <dgm:presLayoutVars>
          <dgm:bulletEnabled val="1"/>
        </dgm:presLayoutVars>
      </dgm:prSet>
      <dgm:spPr/>
    </dgm:pt>
  </dgm:ptLst>
  <dgm:cxnLst>
    <dgm:cxn modelId="{0F52E509-3C9B-4334-A0C3-0C8774D85369}" type="presOf" srcId="{90B490CF-EDF0-431C-B62D-F1B5632012E7}" destId="{4AB9E9C4-F82A-4CD9-BCD5-C9FC87C47840}" srcOrd="1" destOrd="0" presId="urn:microsoft.com/office/officeart/2005/8/layout/vProcess5"/>
    <dgm:cxn modelId="{AE1E4C1B-D9CD-4EB2-B601-A70BB4B59D63}" srcId="{AF9C8942-BB80-4C8C-8603-EF6DCEC0072D}" destId="{90B490CF-EDF0-431C-B62D-F1B5632012E7}" srcOrd="0" destOrd="0" parTransId="{6D4162D0-54DD-49FC-9DB6-F615857BE5C1}" sibTransId="{BE9D7832-5FDC-4302-9B41-91F9693404FD}"/>
    <dgm:cxn modelId="{A672581E-386C-43E7-876F-428DC5C77B96}" type="presOf" srcId="{F4486C76-B216-43F7-A543-97EFBD9B347A}" destId="{E5BD3307-846E-49AA-B96F-0760D9F2EACD}" srcOrd="1" destOrd="0" presId="urn:microsoft.com/office/officeart/2005/8/layout/vProcess5"/>
    <dgm:cxn modelId="{AF5BF427-05F7-4080-B0F9-214E1C010353}" type="presOf" srcId="{EF19DABA-B6BB-4EFE-9980-EC97EAD3FBBC}" destId="{CADA76DA-CE16-4B43-A2D6-E06619887F26}" srcOrd="0" destOrd="0" presId="urn:microsoft.com/office/officeart/2005/8/layout/vProcess5"/>
    <dgm:cxn modelId="{26EBEC3D-168D-498D-8BCE-71464EBCDDDA}" srcId="{AF9C8942-BB80-4C8C-8603-EF6DCEC0072D}" destId="{F4486C76-B216-43F7-A543-97EFBD9B347A}" srcOrd="3" destOrd="0" parTransId="{E0018485-A4D9-4206-A74F-ECB9FA32355E}" sibTransId="{3130E12C-F767-4DF1-9D31-0AD30C240EF5}"/>
    <dgm:cxn modelId="{98AE766A-3669-4273-97E3-24058087F1D9}" type="presOf" srcId="{040EEC62-E0A6-4F1A-89FD-76328C1993D7}" destId="{E06CC15C-E1B2-4D78-BA5B-A81E48AA0C1F}" srcOrd="0" destOrd="0" presId="urn:microsoft.com/office/officeart/2005/8/layout/vProcess5"/>
    <dgm:cxn modelId="{E3A3AF6F-45E4-43BB-9D4F-1B3C150661E0}" type="presOf" srcId="{7B6767BB-C3E2-4A17-937B-2EE41DA4FBD4}" destId="{8136CF4E-7274-496F-B215-08A4FDDFB6E8}" srcOrd="1" destOrd="0" presId="urn:microsoft.com/office/officeart/2005/8/layout/vProcess5"/>
    <dgm:cxn modelId="{E361197A-B7B5-4559-A0FC-2A800EBE3C21}" type="presOf" srcId="{33316A90-7CBD-4687-A81E-85383395BD94}" destId="{5036E0E4-E2D4-4D29-AFBC-E0DB7143FAB4}" srcOrd="0" destOrd="0" presId="urn:microsoft.com/office/officeart/2005/8/layout/vProcess5"/>
    <dgm:cxn modelId="{07E7AC7F-D4BE-4190-87D7-6195472FBB78}" type="presOf" srcId="{3130E12C-F767-4DF1-9D31-0AD30C240EF5}" destId="{C43B54E9-D2E4-40E9-8868-E961A1DB76DE}" srcOrd="0" destOrd="0" presId="urn:microsoft.com/office/officeart/2005/8/layout/vProcess5"/>
    <dgm:cxn modelId="{5C1ABC7F-C920-4CF0-863E-62BCCD930E61}" srcId="{AF9C8942-BB80-4C8C-8603-EF6DCEC0072D}" destId="{7B6767BB-C3E2-4A17-937B-2EE41DA4FBD4}" srcOrd="4" destOrd="0" parTransId="{0371BF0E-0DB4-446C-9066-7C6842A5B3FF}" sibTransId="{1184D215-BDB7-4815-B38A-AACEF3A27B5E}"/>
    <dgm:cxn modelId="{CCA52590-B245-4014-AA43-5AEEE961981A}" srcId="{AF9C8942-BB80-4C8C-8603-EF6DCEC0072D}" destId="{EF19DABA-B6BB-4EFE-9980-EC97EAD3FBBC}" srcOrd="1" destOrd="0" parTransId="{0C68E9C5-EE6F-4BA5-8FB4-65DDDDFF5843}" sibTransId="{33316A90-7CBD-4687-A81E-85383395BD94}"/>
    <dgm:cxn modelId="{A9E0AC98-6E14-423D-BFF7-AC55DF97DF16}" type="presOf" srcId="{7B6767BB-C3E2-4A17-937B-2EE41DA4FBD4}" destId="{CDB731A8-67DF-4780-918D-1CF4EA6021C4}" srcOrd="0" destOrd="0" presId="urn:microsoft.com/office/officeart/2005/8/layout/vProcess5"/>
    <dgm:cxn modelId="{1520EC98-BBD3-4F9C-9849-265F2DB14977}" type="presOf" srcId="{040EEC62-E0A6-4F1A-89FD-76328C1993D7}" destId="{A068980A-DA58-42AF-9F5D-4254DCE91EFB}" srcOrd="1" destOrd="0" presId="urn:microsoft.com/office/officeart/2005/8/layout/vProcess5"/>
    <dgm:cxn modelId="{C28EC2A0-AB4B-451D-86DB-3C1D4970BD7E}" type="presOf" srcId="{90B490CF-EDF0-431C-B62D-F1B5632012E7}" destId="{4C535738-DFFB-4C5C-8FA3-2EF5C70B0298}" srcOrd="0" destOrd="0" presId="urn:microsoft.com/office/officeart/2005/8/layout/vProcess5"/>
    <dgm:cxn modelId="{9EDCDFA2-ABF3-48F4-93E6-088EBBD776FC}" type="presOf" srcId="{BE9D7832-5FDC-4302-9B41-91F9693404FD}" destId="{40E8E51D-3628-43F4-A6EA-1B6DB424A51D}" srcOrd="0" destOrd="0" presId="urn:microsoft.com/office/officeart/2005/8/layout/vProcess5"/>
    <dgm:cxn modelId="{8CFADAA7-F4C0-4012-8913-2DF4144FA4D3}" type="presOf" srcId="{F4486C76-B216-43F7-A543-97EFBD9B347A}" destId="{17D78DB9-8C71-43B6-8656-B3D06EE364FF}" srcOrd="0" destOrd="0" presId="urn:microsoft.com/office/officeart/2005/8/layout/vProcess5"/>
    <dgm:cxn modelId="{65062EAF-0EC4-41E7-B117-033013D62DA0}" type="presOf" srcId="{AF9C8942-BB80-4C8C-8603-EF6DCEC0072D}" destId="{2F38111B-BDB4-45AD-8BF0-DBAA6564FE26}" srcOrd="0" destOrd="0" presId="urn:microsoft.com/office/officeart/2005/8/layout/vProcess5"/>
    <dgm:cxn modelId="{E87234C7-9C5B-481F-95E2-A4AC6170EA0B}" type="presOf" srcId="{6C096E19-7521-43E4-9C6F-8275F52611D6}" destId="{3E683676-CC66-458D-88EE-AD38C79B0830}" srcOrd="0" destOrd="0" presId="urn:microsoft.com/office/officeart/2005/8/layout/vProcess5"/>
    <dgm:cxn modelId="{390F70F5-9F91-4FAF-BDB8-C50CF1BD3900}" type="presOf" srcId="{EF19DABA-B6BB-4EFE-9980-EC97EAD3FBBC}" destId="{9F247527-3D62-4442-9E3B-ADF5EFE68337}" srcOrd="1" destOrd="0" presId="urn:microsoft.com/office/officeart/2005/8/layout/vProcess5"/>
    <dgm:cxn modelId="{66FB59FC-FCEA-404B-AC30-5B6CC3EF9020}" srcId="{AF9C8942-BB80-4C8C-8603-EF6DCEC0072D}" destId="{040EEC62-E0A6-4F1A-89FD-76328C1993D7}" srcOrd="2" destOrd="0" parTransId="{690EE2A0-9DB0-4988-9808-8E1ABFB03FF2}" sibTransId="{6C096E19-7521-43E4-9C6F-8275F52611D6}"/>
    <dgm:cxn modelId="{EE76668B-C303-4899-B43F-99F057167FCD}" type="presParOf" srcId="{2F38111B-BDB4-45AD-8BF0-DBAA6564FE26}" destId="{53E02C15-F3BA-4D55-9CDF-7EEEE91ACFD5}" srcOrd="0" destOrd="0" presId="urn:microsoft.com/office/officeart/2005/8/layout/vProcess5"/>
    <dgm:cxn modelId="{C9AD906B-3CB1-4C62-B0DC-840B66A2D847}" type="presParOf" srcId="{2F38111B-BDB4-45AD-8BF0-DBAA6564FE26}" destId="{4C535738-DFFB-4C5C-8FA3-2EF5C70B0298}" srcOrd="1" destOrd="0" presId="urn:microsoft.com/office/officeart/2005/8/layout/vProcess5"/>
    <dgm:cxn modelId="{5917F14D-112B-47B9-8DDA-342B7423FA78}" type="presParOf" srcId="{2F38111B-BDB4-45AD-8BF0-DBAA6564FE26}" destId="{CADA76DA-CE16-4B43-A2D6-E06619887F26}" srcOrd="2" destOrd="0" presId="urn:microsoft.com/office/officeart/2005/8/layout/vProcess5"/>
    <dgm:cxn modelId="{7D2BB35A-5F0A-43B4-9C84-3BA3F30D843D}" type="presParOf" srcId="{2F38111B-BDB4-45AD-8BF0-DBAA6564FE26}" destId="{E06CC15C-E1B2-4D78-BA5B-A81E48AA0C1F}" srcOrd="3" destOrd="0" presId="urn:microsoft.com/office/officeart/2005/8/layout/vProcess5"/>
    <dgm:cxn modelId="{287362D4-102A-411C-9866-E752AC06D7D5}" type="presParOf" srcId="{2F38111B-BDB4-45AD-8BF0-DBAA6564FE26}" destId="{17D78DB9-8C71-43B6-8656-B3D06EE364FF}" srcOrd="4" destOrd="0" presId="urn:microsoft.com/office/officeart/2005/8/layout/vProcess5"/>
    <dgm:cxn modelId="{C4FECFA8-9257-44B4-8EB1-C4C18385DD06}" type="presParOf" srcId="{2F38111B-BDB4-45AD-8BF0-DBAA6564FE26}" destId="{CDB731A8-67DF-4780-918D-1CF4EA6021C4}" srcOrd="5" destOrd="0" presId="urn:microsoft.com/office/officeart/2005/8/layout/vProcess5"/>
    <dgm:cxn modelId="{C66C2A44-738A-483C-A595-BA7A8FDD55D7}" type="presParOf" srcId="{2F38111B-BDB4-45AD-8BF0-DBAA6564FE26}" destId="{40E8E51D-3628-43F4-A6EA-1B6DB424A51D}" srcOrd="6" destOrd="0" presId="urn:microsoft.com/office/officeart/2005/8/layout/vProcess5"/>
    <dgm:cxn modelId="{06BFE8B5-C1E4-4629-A5E3-A689DA2488B6}" type="presParOf" srcId="{2F38111B-BDB4-45AD-8BF0-DBAA6564FE26}" destId="{5036E0E4-E2D4-4D29-AFBC-E0DB7143FAB4}" srcOrd="7" destOrd="0" presId="urn:microsoft.com/office/officeart/2005/8/layout/vProcess5"/>
    <dgm:cxn modelId="{1FA419C9-3B4F-4F9A-B4E3-F52424D84A09}" type="presParOf" srcId="{2F38111B-BDB4-45AD-8BF0-DBAA6564FE26}" destId="{3E683676-CC66-458D-88EE-AD38C79B0830}" srcOrd="8" destOrd="0" presId="urn:microsoft.com/office/officeart/2005/8/layout/vProcess5"/>
    <dgm:cxn modelId="{926B96E1-37C5-4CBF-80BE-62BFF38B563E}" type="presParOf" srcId="{2F38111B-BDB4-45AD-8BF0-DBAA6564FE26}" destId="{C43B54E9-D2E4-40E9-8868-E961A1DB76DE}" srcOrd="9" destOrd="0" presId="urn:microsoft.com/office/officeart/2005/8/layout/vProcess5"/>
    <dgm:cxn modelId="{9F682B04-7F8F-4FE9-9B7E-E80642186176}" type="presParOf" srcId="{2F38111B-BDB4-45AD-8BF0-DBAA6564FE26}" destId="{4AB9E9C4-F82A-4CD9-BCD5-C9FC87C47840}" srcOrd="10" destOrd="0" presId="urn:microsoft.com/office/officeart/2005/8/layout/vProcess5"/>
    <dgm:cxn modelId="{B04B3342-948F-4384-9608-7470A5320823}" type="presParOf" srcId="{2F38111B-BDB4-45AD-8BF0-DBAA6564FE26}" destId="{9F247527-3D62-4442-9E3B-ADF5EFE68337}" srcOrd="11" destOrd="0" presId="urn:microsoft.com/office/officeart/2005/8/layout/vProcess5"/>
    <dgm:cxn modelId="{2E641070-CA8A-450F-9571-BF078564E7AD}" type="presParOf" srcId="{2F38111B-BDB4-45AD-8BF0-DBAA6564FE26}" destId="{A068980A-DA58-42AF-9F5D-4254DCE91EFB}" srcOrd="12" destOrd="0" presId="urn:microsoft.com/office/officeart/2005/8/layout/vProcess5"/>
    <dgm:cxn modelId="{8AAEF597-469F-4D15-BA79-70EE713455CD}" type="presParOf" srcId="{2F38111B-BDB4-45AD-8BF0-DBAA6564FE26}" destId="{E5BD3307-846E-49AA-B96F-0760D9F2EACD}" srcOrd="13" destOrd="0" presId="urn:microsoft.com/office/officeart/2005/8/layout/vProcess5"/>
    <dgm:cxn modelId="{36733D38-138B-40F3-9607-085CC8A790D6}" type="presParOf" srcId="{2F38111B-BDB4-45AD-8BF0-DBAA6564FE26}" destId="{8136CF4E-7274-496F-B215-08A4FDDFB6E8}"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535738-DFFB-4C5C-8FA3-2EF5C70B0298}">
      <dsp:nvSpPr>
        <dsp:cNvPr id="0" name=""/>
        <dsp:cNvSpPr/>
      </dsp:nvSpPr>
      <dsp:spPr>
        <a:xfrm>
          <a:off x="0" y="0"/>
          <a:ext cx="7040880" cy="819455"/>
        </a:xfrm>
        <a:prstGeom prst="roundRect">
          <a:avLst>
            <a:gd name="adj" fmla="val 10000"/>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Data Collection</a:t>
          </a:r>
        </a:p>
      </dsp:txBody>
      <dsp:txXfrm>
        <a:off x="24001" y="24001"/>
        <a:ext cx="6060747" cy="771453"/>
      </dsp:txXfrm>
    </dsp:sp>
    <dsp:sp modelId="{CADA76DA-CE16-4B43-A2D6-E06619887F26}">
      <dsp:nvSpPr>
        <dsp:cNvPr id="0" name=""/>
        <dsp:cNvSpPr/>
      </dsp:nvSpPr>
      <dsp:spPr>
        <a:xfrm>
          <a:off x="525780" y="933268"/>
          <a:ext cx="7040880" cy="819455"/>
        </a:xfrm>
        <a:prstGeom prst="roundRect">
          <a:avLst>
            <a:gd name="adj" fmla="val 10000"/>
          </a:avLst>
        </a:prstGeom>
        <a:gradFill rotWithShape="0">
          <a:gsLst>
            <a:gs pos="0">
              <a:schemeClr val="accent1">
                <a:shade val="80000"/>
                <a:hueOff val="7574"/>
                <a:satOff val="-5966"/>
                <a:lumOff val="7621"/>
                <a:alphaOff val="0"/>
                <a:satMod val="103000"/>
                <a:lumMod val="102000"/>
                <a:tint val="94000"/>
              </a:schemeClr>
            </a:gs>
            <a:gs pos="50000">
              <a:schemeClr val="accent1">
                <a:shade val="80000"/>
                <a:hueOff val="7574"/>
                <a:satOff val="-5966"/>
                <a:lumOff val="7621"/>
                <a:alphaOff val="0"/>
                <a:satMod val="110000"/>
                <a:lumMod val="100000"/>
                <a:shade val="100000"/>
              </a:schemeClr>
            </a:gs>
            <a:gs pos="100000">
              <a:schemeClr val="accent1">
                <a:shade val="80000"/>
                <a:hueOff val="7574"/>
                <a:satOff val="-5966"/>
                <a:lumOff val="762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Importing libraries in </a:t>
          </a:r>
          <a:r>
            <a:rPr lang="en-US" sz="2300" kern="1200" dirty="0" err="1"/>
            <a:t>Jupyter</a:t>
          </a:r>
          <a:r>
            <a:rPr lang="en-US" sz="2300" kern="1200" dirty="0"/>
            <a:t> Notebook and loading dataset</a:t>
          </a:r>
          <a:endParaRPr lang="en-IN" sz="2300" kern="1200" dirty="0"/>
        </a:p>
      </dsp:txBody>
      <dsp:txXfrm>
        <a:off x="549781" y="957269"/>
        <a:ext cx="5934452" cy="771453"/>
      </dsp:txXfrm>
    </dsp:sp>
    <dsp:sp modelId="{E06CC15C-E1B2-4D78-BA5B-A81E48AA0C1F}">
      <dsp:nvSpPr>
        <dsp:cNvPr id="0" name=""/>
        <dsp:cNvSpPr/>
      </dsp:nvSpPr>
      <dsp:spPr>
        <a:xfrm>
          <a:off x="1051559" y="1866536"/>
          <a:ext cx="7040880" cy="819455"/>
        </a:xfrm>
        <a:prstGeom prst="roundRect">
          <a:avLst>
            <a:gd name="adj" fmla="val 10000"/>
          </a:avLst>
        </a:prstGeom>
        <a:gradFill rotWithShape="0">
          <a:gsLst>
            <a:gs pos="0">
              <a:schemeClr val="accent1">
                <a:shade val="80000"/>
                <a:hueOff val="15148"/>
                <a:satOff val="-11932"/>
                <a:lumOff val="15243"/>
                <a:alphaOff val="0"/>
                <a:satMod val="103000"/>
                <a:lumMod val="102000"/>
                <a:tint val="94000"/>
              </a:schemeClr>
            </a:gs>
            <a:gs pos="50000">
              <a:schemeClr val="accent1">
                <a:shade val="80000"/>
                <a:hueOff val="15148"/>
                <a:satOff val="-11932"/>
                <a:lumOff val="15243"/>
                <a:alphaOff val="0"/>
                <a:satMod val="110000"/>
                <a:lumMod val="100000"/>
                <a:shade val="100000"/>
              </a:schemeClr>
            </a:gs>
            <a:gs pos="100000">
              <a:schemeClr val="accent1">
                <a:shade val="80000"/>
                <a:hueOff val="15148"/>
                <a:satOff val="-11932"/>
                <a:lumOff val="1524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Data cleaning process </a:t>
          </a:r>
          <a:endParaRPr lang="en-IN" sz="2300" kern="1200" dirty="0"/>
        </a:p>
      </dsp:txBody>
      <dsp:txXfrm>
        <a:off x="1075560" y="1890537"/>
        <a:ext cx="5934452" cy="771453"/>
      </dsp:txXfrm>
    </dsp:sp>
    <dsp:sp modelId="{17D78DB9-8C71-43B6-8656-B3D06EE364FF}">
      <dsp:nvSpPr>
        <dsp:cNvPr id="0" name=""/>
        <dsp:cNvSpPr/>
      </dsp:nvSpPr>
      <dsp:spPr>
        <a:xfrm>
          <a:off x="1577339" y="2799804"/>
          <a:ext cx="7040880" cy="819455"/>
        </a:xfrm>
        <a:prstGeom prst="roundRect">
          <a:avLst>
            <a:gd name="adj" fmla="val 10000"/>
          </a:avLst>
        </a:prstGeom>
        <a:gradFill rotWithShape="0">
          <a:gsLst>
            <a:gs pos="0">
              <a:schemeClr val="accent1">
                <a:shade val="80000"/>
                <a:hueOff val="22722"/>
                <a:satOff val="-17897"/>
                <a:lumOff val="22864"/>
                <a:alphaOff val="0"/>
                <a:satMod val="103000"/>
                <a:lumMod val="102000"/>
                <a:tint val="94000"/>
              </a:schemeClr>
            </a:gs>
            <a:gs pos="50000">
              <a:schemeClr val="accent1">
                <a:shade val="80000"/>
                <a:hueOff val="22722"/>
                <a:satOff val="-17897"/>
                <a:lumOff val="22864"/>
                <a:alphaOff val="0"/>
                <a:satMod val="110000"/>
                <a:lumMod val="100000"/>
                <a:shade val="100000"/>
              </a:schemeClr>
            </a:gs>
            <a:gs pos="100000">
              <a:schemeClr val="accent1">
                <a:shade val="80000"/>
                <a:hueOff val="22722"/>
                <a:satOff val="-17897"/>
                <a:lumOff val="2286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Exploratory Data Analysis</a:t>
          </a:r>
          <a:endParaRPr lang="en-IN" sz="2300" kern="1200" dirty="0"/>
        </a:p>
      </dsp:txBody>
      <dsp:txXfrm>
        <a:off x="1601340" y="2823805"/>
        <a:ext cx="5934452" cy="771453"/>
      </dsp:txXfrm>
    </dsp:sp>
    <dsp:sp modelId="{CDB731A8-67DF-4780-918D-1CF4EA6021C4}">
      <dsp:nvSpPr>
        <dsp:cNvPr id="0" name=""/>
        <dsp:cNvSpPr/>
      </dsp:nvSpPr>
      <dsp:spPr>
        <a:xfrm>
          <a:off x="2103119" y="3733072"/>
          <a:ext cx="7040880" cy="819455"/>
        </a:xfrm>
        <a:prstGeom prst="roundRect">
          <a:avLst>
            <a:gd name="adj" fmla="val 10000"/>
          </a:avLst>
        </a:prstGeom>
        <a:gradFill rotWithShape="0">
          <a:gsLst>
            <a:gs pos="0">
              <a:schemeClr val="accent1">
                <a:shade val="80000"/>
                <a:hueOff val="30297"/>
                <a:satOff val="-23863"/>
                <a:lumOff val="30486"/>
                <a:alphaOff val="0"/>
                <a:satMod val="103000"/>
                <a:lumMod val="102000"/>
                <a:tint val="94000"/>
              </a:schemeClr>
            </a:gs>
            <a:gs pos="50000">
              <a:schemeClr val="accent1">
                <a:shade val="80000"/>
                <a:hueOff val="30297"/>
                <a:satOff val="-23863"/>
                <a:lumOff val="30486"/>
                <a:alphaOff val="0"/>
                <a:satMod val="110000"/>
                <a:lumMod val="100000"/>
                <a:shade val="100000"/>
              </a:schemeClr>
            </a:gs>
            <a:gs pos="100000">
              <a:schemeClr val="accent1">
                <a:shade val="80000"/>
                <a:hueOff val="30297"/>
                <a:satOff val="-23863"/>
                <a:lumOff val="30486"/>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Creating dashboard using Power BI</a:t>
          </a:r>
          <a:endParaRPr lang="en-IN" sz="2300" kern="1200" dirty="0"/>
        </a:p>
      </dsp:txBody>
      <dsp:txXfrm>
        <a:off x="2127120" y="3757073"/>
        <a:ext cx="5934452" cy="771453"/>
      </dsp:txXfrm>
    </dsp:sp>
    <dsp:sp modelId="{40E8E51D-3628-43F4-A6EA-1B6DB424A51D}">
      <dsp:nvSpPr>
        <dsp:cNvPr id="0" name=""/>
        <dsp:cNvSpPr/>
      </dsp:nvSpPr>
      <dsp:spPr>
        <a:xfrm>
          <a:off x="6508234" y="598657"/>
          <a:ext cx="532645" cy="532645"/>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IN" sz="2500" kern="1200"/>
        </a:p>
      </dsp:txBody>
      <dsp:txXfrm>
        <a:off x="6628079" y="598657"/>
        <a:ext cx="292955" cy="400815"/>
      </dsp:txXfrm>
    </dsp:sp>
    <dsp:sp modelId="{5036E0E4-E2D4-4D29-AFBC-E0DB7143FAB4}">
      <dsp:nvSpPr>
        <dsp:cNvPr id="0" name=""/>
        <dsp:cNvSpPr/>
      </dsp:nvSpPr>
      <dsp:spPr>
        <a:xfrm>
          <a:off x="7034014" y="1531925"/>
          <a:ext cx="532645" cy="532645"/>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IN" sz="2500" kern="1200"/>
        </a:p>
      </dsp:txBody>
      <dsp:txXfrm>
        <a:off x="7153859" y="1531925"/>
        <a:ext cx="292955" cy="400815"/>
      </dsp:txXfrm>
    </dsp:sp>
    <dsp:sp modelId="{3E683676-CC66-458D-88EE-AD38C79B0830}">
      <dsp:nvSpPr>
        <dsp:cNvPr id="0" name=""/>
        <dsp:cNvSpPr/>
      </dsp:nvSpPr>
      <dsp:spPr>
        <a:xfrm>
          <a:off x="7559794" y="2451536"/>
          <a:ext cx="532645" cy="532645"/>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IN" sz="2500" kern="1200"/>
        </a:p>
      </dsp:txBody>
      <dsp:txXfrm>
        <a:off x="7679639" y="2451536"/>
        <a:ext cx="292955" cy="400815"/>
      </dsp:txXfrm>
    </dsp:sp>
    <dsp:sp modelId="{C43B54E9-D2E4-40E9-8868-E961A1DB76DE}">
      <dsp:nvSpPr>
        <dsp:cNvPr id="0" name=""/>
        <dsp:cNvSpPr/>
      </dsp:nvSpPr>
      <dsp:spPr>
        <a:xfrm>
          <a:off x="8085574" y="3393909"/>
          <a:ext cx="532645" cy="532645"/>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IN" sz="2500" kern="1200"/>
        </a:p>
      </dsp:txBody>
      <dsp:txXfrm>
        <a:off x="8205419" y="3393909"/>
        <a:ext cx="292955" cy="40081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7/23/2024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7/23/2024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555D449-B875-4B8D-8E66-224D27E54C9A}" type="slidenum">
              <a:rPr lang="en-IN" smtClean="0"/>
              <a:t>8</a:t>
            </a:fld>
            <a:endParaRPr lang="en-IN"/>
          </a:p>
        </p:txBody>
      </p:sp>
    </p:spTree>
    <p:extLst>
      <p:ext uri="{BB962C8B-B14F-4D97-AF65-F5344CB8AC3E}">
        <p14:creationId xmlns:p14="http://schemas.microsoft.com/office/powerpoint/2010/main" val="1659698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555D449-B875-4B8D-8E66-224D27E54C9A}" type="slidenum">
              <a:rPr lang="en-IN" smtClean="0"/>
              <a:t>12</a:t>
            </a:fld>
            <a:endParaRPr lang="en-IN"/>
          </a:p>
        </p:txBody>
      </p:sp>
    </p:spTree>
    <p:extLst>
      <p:ext uri="{BB962C8B-B14F-4D97-AF65-F5344CB8AC3E}">
        <p14:creationId xmlns:p14="http://schemas.microsoft.com/office/powerpoint/2010/main" val="7073050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7/23/2024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7/23/2024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7/23/2024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7/23/2024</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7/23/2024</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7/23/2024</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7/23/2024</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7/23/2024</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7369" y="1828800"/>
            <a:ext cx="4608512" cy="2608312"/>
          </a:xfrm>
        </p:spPr>
        <p:txBody>
          <a:bodyPr/>
          <a:lstStyle/>
          <a:p>
            <a:r>
              <a:rPr lang="en-US" dirty="0"/>
              <a:t>Heart Disease Diagnostic Analytics</a:t>
            </a:r>
          </a:p>
        </p:txBody>
      </p:sp>
      <p:sp>
        <p:nvSpPr>
          <p:cNvPr id="5" name="Subtitle 4">
            <a:extLst>
              <a:ext uri="{FF2B5EF4-FFF2-40B4-BE49-F238E27FC236}">
                <a16:creationId xmlns:a16="http://schemas.microsoft.com/office/drawing/2014/main" id="{A4B95ED1-BBB2-CCA8-E396-588373A2C190}"/>
              </a:ext>
            </a:extLst>
          </p:cNvPr>
          <p:cNvSpPr>
            <a:spLocks noGrp="1"/>
          </p:cNvSpPr>
          <p:nvPr>
            <p:ph type="subTitle" idx="1"/>
          </p:nvPr>
        </p:nvSpPr>
        <p:spPr/>
        <p:txBody>
          <a:bodyPr/>
          <a:lstStyle/>
          <a:p>
            <a:r>
              <a:rPr lang="en-US" dirty="0"/>
              <a:t>By – v h </a:t>
            </a:r>
            <a:r>
              <a:rPr lang="en-US" dirty="0" err="1"/>
              <a:t>nidhi</a:t>
            </a:r>
            <a:endParaRPr lang="en-IN" dirty="0"/>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CAFB5-64F3-8D06-A60D-08F94E32154C}"/>
              </a:ext>
            </a:extLst>
          </p:cNvPr>
          <p:cNvSpPr>
            <a:spLocks noGrp="1"/>
          </p:cNvSpPr>
          <p:nvPr>
            <p:ph type="title"/>
          </p:nvPr>
        </p:nvSpPr>
        <p:spPr>
          <a:xfrm>
            <a:off x="1066800" y="99220"/>
            <a:ext cx="10058400" cy="1325563"/>
          </a:xfrm>
        </p:spPr>
        <p:txBody>
          <a:bodyPr anchor="ctr">
            <a:normAutofit/>
          </a:bodyPr>
          <a:lstStyle/>
          <a:p>
            <a:r>
              <a:rPr lang="en-US" dirty="0"/>
              <a:t>My Dashboard Design</a:t>
            </a:r>
            <a:endParaRPr lang="en-IN" dirty="0"/>
          </a:p>
        </p:txBody>
      </p:sp>
      <p:pic>
        <p:nvPicPr>
          <p:cNvPr id="4" name="Picture 3">
            <a:extLst>
              <a:ext uri="{FF2B5EF4-FFF2-40B4-BE49-F238E27FC236}">
                <a16:creationId xmlns:a16="http://schemas.microsoft.com/office/drawing/2014/main" id="{33658B16-DC06-CB5F-B48F-E6BD3BC0C218}"/>
              </a:ext>
            </a:extLst>
          </p:cNvPr>
          <p:cNvPicPr>
            <a:picLocks noChangeAspect="1"/>
          </p:cNvPicPr>
          <p:nvPr/>
        </p:nvPicPr>
        <p:blipFill>
          <a:blip r:embed="rId2"/>
          <a:stretch>
            <a:fillRect/>
          </a:stretch>
        </p:blipFill>
        <p:spPr>
          <a:xfrm>
            <a:off x="287288" y="1628800"/>
            <a:ext cx="11497344" cy="4968552"/>
          </a:xfrm>
          <a:prstGeom prst="rect">
            <a:avLst/>
          </a:prstGeom>
          <a:noFill/>
        </p:spPr>
      </p:pic>
    </p:spTree>
    <p:extLst>
      <p:ext uri="{BB962C8B-B14F-4D97-AF65-F5344CB8AC3E}">
        <p14:creationId xmlns:p14="http://schemas.microsoft.com/office/powerpoint/2010/main" val="2471511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r>
              <a:rPr lang="en-US"/>
              <a:t>Conclusion</a:t>
            </a:r>
          </a:p>
        </p:txBody>
      </p:sp>
      <p:sp>
        <p:nvSpPr>
          <p:cNvPr id="3" name="Content Placeholder 2"/>
          <p:cNvSpPr>
            <a:spLocks noGrp="1"/>
          </p:cNvSpPr>
          <p:nvPr>
            <p:ph idx="1"/>
          </p:nvPr>
        </p:nvSpPr>
        <p:spPr>
          <a:xfrm>
            <a:off x="1524000" y="1828799"/>
            <a:ext cx="9144000" cy="4572001"/>
          </a:xfrm>
        </p:spPr>
        <p:txBody>
          <a:bodyPr>
            <a:normAutofit/>
          </a:bodyPr>
          <a:lstStyle/>
          <a:p>
            <a:pPr>
              <a:buFont typeface="Wingdings" panose="05000000000000000000" pitchFamily="2" charset="2"/>
              <a:buChar char="Ø"/>
            </a:pPr>
            <a:r>
              <a:rPr lang="en-US" dirty="0"/>
              <a:t>45.87% of People suffering from heart disease.</a:t>
            </a:r>
          </a:p>
          <a:p>
            <a:pPr>
              <a:buFont typeface="Wingdings" panose="05000000000000000000" pitchFamily="2" charset="2"/>
              <a:buChar char="Ø"/>
            </a:pPr>
            <a:r>
              <a:rPr lang="en-US" dirty="0"/>
              <a:t>Males are more prone to heart disease.</a:t>
            </a:r>
          </a:p>
          <a:p>
            <a:pPr>
              <a:buFont typeface="Wingdings" panose="05000000000000000000" pitchFamily="2" charset="2"/>
              <a:buChar char="Ø"/>
            </a:pPr>
            <a:r>
              <a:rPr lang="en-US" dirty="0"/>
              <a:t>Elderly People are more prone to heart disease.</a:t>
            </a:r>
          </a:p>
          <a:p>
            <a:pPr>
              <a:buFont typeface="Wingdings" panose="05000000000000000000" pitchFamily="2" charset="2"/>
              <a:buChar char="Ø"/>
            </a:pPr>
            <a:r>
              <a:rPr lang="en-US" dirty="0"/>
              <a:t>People having asymptomatic chest pain have a higher chance of heart disease.</a:t>
            </a:r>
          </a:p>
          <a:p>
            <a:pPr>
              <a:buFont typeface="Wingdings" panose="05000000000000000000" pitchFamily="2" charset="2"/>
              <a:buChar char="Ø"/>
            </a:pPr>
            <a:r>
              <a:rPr lang="en-US" dirty="0"/>
              <a:t>High cholesterol level in people having heart disease.</a:t>
            </a:r>
          </a:p>
          <a:p>
            <a:pPr>
              <a:buFont typeface="Wingdings" panose="05000000000000000000" pitchFamily="2" charset="2"/>
              <a:buChar char="Ø"/>
            </a:pPr>
            <a:r>
              <a:rPr lang="en-US" dirty="0"/>
              <a:t>ST depression mostly increases between the age group of 30-40.</a:t>
            </a:r>
          </a:p>
          <a:p>
            <a:endParaRPr lang="en-US" dirty="0"/>
          </a:p>
        </p:txBody>
      </p:sp>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828800"/>
            <a:ext cx="7772400" cy="3177380"/>
          </a:xfrm>
        </p:spPr>
        <p:txBody>
          <a:bodyPr anchor="b">
            <a:normAutofit/>
          </a:bodyPr>
          <a:lstStyle/>
          <a:p>
            <a:r>
              <a:rPr lang="en-US" dirty="0"/>
              <a:t>THANK YOU</a:t>
            </a:r>
          </a:p>
        </p:txBody>
      </p:sp>
      <p:sp>
        <p:nvSpPr>
          <p:cNvPr id="9" name="Text Placeholder 2">
            <a:extLst>
              <a:ext uri="{FF2B5EF4-FFF2-40B4-BE49-F238E27FC236}">
                <a16:creationId xmlns:a16="http://schemas.microsoft.com/office/drawing/2014/main" id="{D5460D47-6D80-BE19-F0A9-109C70BB7256}"/>
              </a:ext>
            </a:extLst>
          </p:cNvPr>
          <p:cNvSpPr>
            <a:spLocks noGrp="1"/>
          </p:cNvSpPr>
          <p:nvPr>
            <p:ph type="body" idx="1"/>
          </p:nvPr>
        </p:nvSpPr>
        <p:spPr>
          <a:xfrm>
            <a:off x="1066800" y="5181600"/>
            <a:ext cx="7772400" cy="685800"/>
          </a:xfrm>
        </p:spPr>
        <p:txBody>
          <a:bodyPr>
            <a:normAutofit/>
          </a:bodyPr>
          <a:lstStyle/>
          <a:p>
            <a:r>
              <a:rPr lang="en-US" dirty="0"/>
              <a:t>                               BY-V H NIDHI</a:t>
            </a:r>
          </a:p>
        </p:txBody>
      </p:sp>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Introduction</a:t>
            </a:r>
          </a:p>
        </p:txBody>
      </p:sp>
      <p:sp>
        <p:nvSpPr>
          <p:cNvPr id="3" name="Content Placeholder 2"/>
          <p:cNvSpPr>
            <a:spLocks noGrp="1"/>
          </p:cNvSpPr>
          <p:nvPr>
            <p:ph idx="1"/>
          </p:nvPr>
        </p:nvSpPr>
        <p:spPr/>
        <p:txBody>
          <a:bodyPr/>
          <a:lstStyle/>
          <a:p>
            <a:r>
              <a:rPr lang="en-US" dirty="0"/>
              <a:t>Cardiovascular diseases have consistently been the leading cause of death globally over recent decades, affecting both developed and developing countries. The early detection of cardiac conditions and continuous monitoring by healthcare professionals can significantly reduce mortality rates. However, it is impractical to monitor patients accurately around the clock, and 24-hour patient consultation by a doctor is not feasible due to the required levels of knowledge, time, and expertise.</a:t>
            </a:r>
          </a:p>
          <a:p>
            <a:r>
              <a:rPr lang="en-US" dirty="0"/>
              <a:t>The goal of this project is to analyze the heart disease occurrence, based on a combination of features that describes the heart disease</a:t>
            </a:r>
          </a:p>
          <a:p>
            <a:endParaRPr lang="en-US"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Column Description</a:t>
            </a:r>
          </a:p>
        </p:txBody>
      </p:sp>
      <p:sp>
        <p:nvSpPr>
          <p:cNvPr id="4" name="Content Placeholder 3">
            <a:extLst>
              <a:ext uri="{FF2B5EF4-FFF2-40B4-BE49-F238E27FC236}">
                <a16:creationId xmlns:a16="http://schemas.microsoft.com/office/drawing/2014/main" id="{FAD16BCE-31EA-FE37-BD9F-75C0BE269D7F}"/>
              </a:ext>
            </a:extLst>
          </p:cNvPr>
          <p:cNvSpPr>
            <a:spLocks noGrp="1"/>
          </p:cNvSpPr>
          <p:nvPr>
            <p:ph idx="1"/>
          </p:nvPr>
        </p:nvSpPr>
        <p:spPr>
          <a:xfrm>
            <a:off x="609600" y="1700808"/>
            <a:ext cx="11175032" cy="5057971"/>
          </a:xfrm>
        </p:spPr>
        <p:txBody>
          <a:bodyPr>
            <a:normAutofit fontScale="55000" lnSpcReduction="20000"/>
          </a:bodyPr>
          <a:lstStyle/>
          <a:p>
            <a:pPr>
              <a:buFont typeface="Wingdings" panose="05000000000000000000" pitchFamily="2" charset="2"/>
              <a:buChar char="v"/>
            </a:pPr>
            <a:r>
              <a:rPr lang="en-US" dirty="0"/>
              <a:t>age: The person's age in years </a:t>
            </a:r>
          </a:p>
          <a:p>
            <a:pPr>
              <a:buFont typeface="Wingdings" panose="05000000000000000000" pitchFamily="2" charset="2"/>
              <a:buChar char="v"/>
            </a:pPr>
            <a:r>
              <a:rPr lang="en-US" dirty="0"/>
              <a:t>sex: The person's sex (1 = male, 0 = female)</a:t>
            </a:r>
          </a:p>
          <a:p>
            <a:pPr>
              <a:buFont typeface="Wingdings" panose="05000000000000000000" pitchFamily="2" charset="2"/>
              <a:buChar char="v"/>
            </a:pPr>
            <a:r>
              <a:rPr lang="en-US" dirty="0"/>
              <a:t>cp: The chest pain experienced (Value 1: typical angina, Value 2: atypical angina, Value 3: non-anginal pain, Value 4: asymptomatic) </a:t>
            </a:r>
          </a:p>
          <a:p>
            <a:pPr>
              <a:buFont typeface="Wingdings" panose="05000000000000000000" pitchFamily="2" charset="2"/>
              <a:buChar char="v"/>
            </a:pPr>
            <a:r>
              <a:rPr lang="en-US" dirty="0" err="1"/>
              <a:t>trestbps</a:t>
            </a:r>
            <a:r>
              <a:rPr lang="en-US" dirty="0"/>
              <a:t>: The person's resting blood pressure (mm Hg on admission to the hospital) </a:t>
            </a:r>
          </a:p>
          <a:p>
            <a:pPr>
              <a:buFont typeface="Wingdings" panose="05000000000000000000" pitchFamily="2" charset="2"/>
              <a:buChar char="v"/>
            </a:pPr>
            <a:r>
              <a:rPr lang="en-US" dirty="0" err="1"/>
              <a:t>chol</a:t>
            </a:r>
            <a:r>
              <a:rPr lang="en-US" dirty="0"/>
              <a:t>: The person's cholesterol measurement in mg/dl </a:t>
            </a:r>
          </a:p>
          <a:p>
            <a:pPr>
              <a:buFont typeface="Wingdings" panose="05000000000000000000" pitchFamily="2" charset="2"/>
              <a:buChar char="v"/>
            </a:pPr>
            <a:r>
              <a:rPr lang="en-US" dirty="0" err="1"/>
              <a:t>fbs</a:t>
            </a:r>
            <a:r>
              <a:rPr lang="en-US" dirty="0"/>
              <a:t>: The person's fasting blood sugar (&gt; 120 mg/dl, 1 = true; 0 = false) </a:t>
            </a:r>
          </a:p>
          <a:p>
            <a:pPr>
              <a:buFont typeface="Wingdings" panose="05000000000000000000" pitchFamily="2" charset="2"/>
              <a:buChar char="v"/>
            </a:pPr>
            <a:r>
              <a:rPr lang="en-US" dirty="0" err="1"/>
              <a:t>restecg</a:t>
            </a:r>
            <a:r>
              <a:rPr lang="en-US" dirty="0"/>
              <a:t>: Resting electrocardiographic measurement (0 = normal, 1 = having ST-T wave abnormality, 2 = showing probable or definite left ventricular hypertrophy by Estes' criteria) </a:t>
            </a:r>
          </a:p>
          <a:p>
            <a:pPr>
              <a:buFont typeface="Wingdings" panose="05000000000000000000" pitchFamily="2" charset="2"/>
              <a:buChar char="v"/>
            </a:pPr>
            <a:r>
              <a:rPr lang="en-US" dirty="0" err="1"/>
              <a:t>thalach</a:t>
            </a:r>
            <a:r>
              <a:rPr lang="en-US" dirty="0"/>
              <a:t>: The person's maximum heart rate achieved</a:t>
            </a:r>
          </a:p>
          <a:p>
            <a:pPr>
              <a:buFont typeface="Wingdings" panose="05000000000000000000" pitchFamily="2" charset="2"/>
              <a:buChar char="v"/>
            </a:pPr>
            <a:r>
              <a:rPr lang="en-US" dirty="0" err="1"/>
              <a:t>exang</a:t>
            </a:r>
            <a:r>
              <a:rPr lang="en-US" dirty="0"/>
              <a:t>: Exercise-induced angina (1 = yes; 0 = no) </a:t>
            </a:r>
          </a:p>
          <a:p>
            <a:pPr>
              <a:buFont typeface="Wingdings" panose="05000000000000000000" pitchFamily="2" charset="2"/>
              <a:buChar char="v"/>
            </a:pPr>
            <a:r>
              <a:rPr lang="en-US" dirty="0" err="1"/>
              <a:t>oldpeak</a:t>
            </a:r>
            <a:r>
              <a:rPr lang="en-US" dirty="0"/>
              <a:t>: ST depression induced by exercise relative to rest slope: the slope of the peak exercise ST segment (Value 1: upsloping, Value 2: flat, Value 3: </a:t>
            </a:r>
            <a:r>
              <a:rPr lang="en-US" dirty="0" err="1"/>
              <a:t>downsloping</a:t>
            </a:r>
            <a:r>
              <a:rPr lang="en-US" dirty="0"/>
              <a:t>) </a:t>
            </a:r>
          </a:p>
          <a:p>
            <a:pPr>
              <a:buFont typeface="Wingdings" panose="05000000000000000000" pitchFamily="2" charset="2"/>
              <a:buChar char="v"/>
            </a:pPr>
            <a:r>
              <a:rPr lang="en-US" dirty="0"/>
              <a:t>ca: The number of major vessels (0-3) </a:t>
            </a:r>
          </a:p>
          <a:p>
            <a:pPr>
              <a:buFont typeface="Wingdings" panose="05000000000000000000" pitchFamily="2" charset="2"/>
              <a:buChar char="v"/>
            </a:pPr>
            <a:r>
              <a:rPr lang="en-US" dirty="0" err="1"/>
              <a:t>thal</a:t>
            </a:r>
            <a:r>
              <a:rPr lang="en-US" dirty="0"/>
              <a:t>: A blood disorder called thalassemia (3 = normal; 6 = fixed defect; 7 = reversible defect) </a:t>
            </a:r>
          </a:p>
          <a:p>
            <a:pPr>
              <a:buFont typeface="Wingdings" panose="05000000000000000000" pitchFamily="2" charset="2"/>
              <a:buChar char="v"/>
            </a:pPr>
            <a:r>
              <a:rPr lang="en-US" dirty="0"/>
              <a:t>num: Heart disease (0 = no, 1 = yes)</a:t>
            </a:r>
          </a:p>
          <a:p>
            <a:pPr marL="0" indent="0">
              <a:buNone/>
            </a:pPr>
            <a:endParaRPr lang="en-IN" dirty="0"/>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used in this Project</a:t>
            </a:r>
          </a:p>
        </p:txBody>
      </p:sp>
      <p:pic>
        <p:nvPicPr>
          <p:cNvPr id="8" name="Content Placeholder 7" descr="A green square with a white x&#10;&#10;Description automatically generated">
            <a:extLst>
              <a:ext uri="{FF2B5EF4-FFF2-40B4-BE49-F238E27FC236}">
                <a16:creationId xmlns:a16="http://schemas.microsoft.com/office/drawing/2014/main" id="{9FA0489D-24F5-336F-83CE-D329D942FBB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91544" y="2400300"/>
            <a:ext cx="2219325" cy="2155118"/>
          </a:xfrm>
        </p:spPr>
      </p:pic>
      <p:pic>
        <p:nvPicPr>
          <p:cNvPr id="10" name="Picture 9" descr="A screenshot of a computer&#10;&#10;Description automatically generated">
            <a:extLst>
              <a:ext uri="{FF2B5EF4-FFF2-40B4-BE49-F238E27FC236}">
                <a16:creationId xmlns:a16="http://schemas.microsoft.com/office/drawing/2014/main" id="{F2FCD3C2-8126-A473-B7D2-F5146E671A9F}"/>
              </a:ext>
            </a:extLst>
          </p:cNvPr>
          <p:cNvPicPr>
            <a:picLocks noChangeAspect="1"/>
          </p:cNvPicPr>
          <p:nvPr/>
        </p:nvPicPr>
        <p:blipFill rotWithShape="1">
          <a:blip r:embed="rId3">
            <a:extLst>
              <a:ext uri="{28A0092B-C50C-407E-A947-70E740481C1C}">
                <a14:useLocalDpi xmlns:a14="http://schemas.microsoft.com/office/drawing/2010/main" val="0"/>
              </a:ext>
            </a:extLst>
          </a:blip>
          <a:srcRect t="43590"/>
          <a:stretch/>
        </p:blipFill>
        <p:spPr>
          <a:xfrm>
            <a:off x="2351584" y="4869160"/>
            <a:ext cx="7719810" cy="1757361"/>
          </a:xfrm>
          <a:prstGeom prst="rect">
            <a:avLst/>
          </a:prstGeom>
        </p:spPr>
      </p:pic>
      <p:pic>
        <p:nvPicPr>
          <p:cNvPr id="12" name="Picture 11" descr="A blue and yellow snake logo&#10;&#10;Description automatically generated">
            <a:extLst>
              <a:ext uri="{FF2B5EF4-FFF2-40B4-BE49-F238E27FC236}">
                <a16:creationId xmlns:a16="http://schemas.microsoft.com/office/drawing/2014/main" id="{6F737F81-5BC9-C871-D9FE-9C6C4BD744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825" y="2317043"/>
            <a:ext cx="2038350" cy="2238375"/>
          </a:xfrm>
          <a:prstGeom prst="rect">
            <a:avLst/>
          </a:prstGeom>
        </p:spPr>
      </p:pic>
      <p:pic>
        <p:nvPicPr>
          <p:cNvPr id="14" name="Picture 13" descr="A logo with a bar chart&#10;&#10;Description automatically generated with medium confidence">
            <a:extLst>
              <a:ext uri="{FF2B5EF4-FFF2-40B4-BE49-F238E27FC236}">
                <a16:creationId xmlns:a16="http://schemas.microsoft.com/office/drawing/2014/main" id="{6DBF4D7C-E3B9-1147-E267-889D1A6268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0176" y="2317043"/>
            <a:ext cx="2664296" cy="2238375"/>
          </a:xfrm>
          <a:prstGeom prst="rect">
            <a:avLst/>
          </a:prstGeom>
        </p:spPr>
      </p:pic>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3F9C170-25ED-92BE-3FCC-E07CCA6356AF}"/>
              </a:ext>
            </a:extLst>
          </p:cNvPr>
          <p:cNvSpPr>
            <a:spLocks noGrp="1"/>
          </p:cNvSpPr>
          <p:nvPr>
            <p:ph type="title"/>
          </p:nvPr>
        </p:nvSpPr>
        <p:spPr>
          <a:xfrm>
            <a:off x="1066800" y="99220"/>
            <a:ext cx="10058400" cy="1325563"/>
          </a:xfrm>
        </p:spPr>
        <p:txBody>
          <a:bodyPr/>
          <a:lstStyle/>
          <a:p>
            <a:r>
              <a:rPr lang="en-US" dirty="0"/>
              <a:t>Architecture</a:t>
            </a:r>
          </a:p>
        </p:txBody>
      </p:sp>
      <p:graphicFrame>
        <p:nvGraphicFramePr>
          <p:cNvPr id="6" name="Content Placeholder 5">
            <a:extLst>
              <a:ext uri="{FF2B5EF4-FFF2-40B4-BE49-F238E27FC236}">
                <a16:creationId xmlns:a16="http://schemas.microsoft.com/office/drawing/2014/main" id="{895B3E23-05CD-641E-5B5D-B6538EFBD1DE}"/>
              </a:ext>
            </a:extLst>
          </p:cNvPr>
          <p:cNvGraphicFramePr>
            <a:graphicFrameLocks noGrp="1"/>
          </p:cNvGraphicFramePr>
          <p:nvPr>
            <p:ph idx="1"/>
            <p:extLst>
              <p:ext uri="{D42A27DB-BD31-4B8C-83A1-F6EECF244321}">
                <p14:modId xmlns:p14="http://schemas.microsoft.com/office/powerpoint/2010/main" val="1573594999"/>
              </p:ext>
            </p:extLst>
          </p:nvPr>
        </p:nvGraphicFramePr>
        <p:xfrm>
          <a:off x="1524000" y="1828800"/>
          <a:ext cx="9144000" cy="45525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0004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r>
              <a:rPr lang="en-US" dirty="0"/>
              <a:t>Data Understanding</a:t>
            </a:r>
          </a:p>
        </p:txBody>
      </p:sp>
      <p:sp>
        <p:nvSpPr>
          <p:cNvPr id="15" name="Text Placeholder 2">
            <a:extLst>
              <a:ext uri="{FF2B5EF4-FFF2-40B4-BE49-F238E27FC236}">
                <a16:creationId xmlns:a16="http://schemas.microsoft.com/office/drawing/2014/main" id="{181AB1B2-3906-E092-09A1-956CD147C966}"/>
              </a:ext>
            </a:extLst>
          </p:cNvPr>
          <p:cNvSpPr>
            <a:spLocks noGrp="1"/>
          </p:cNvSpPr>
          <p:nvPr>
            <p:ph type="body" idx="1"/>
          </p:nvPr>
        </p:nvSpPr>
        <p:spPr>
          <a:xfrm>
            <a:off x="1066800" y="1828799"/>
            <a:ext cx="4800600" cy="762000"/>
          </a:xfrm>
        </p:spPr>
        <p:txBody>
          <a:bodyPr/>
          <a:lstStyle/>
          <a:p>
            <a:r>
              <a:rPr lang="en-US" sz="1800" dirty="0"/>
              <a:t>After loading the dataset into the Python program, we confirm that the data has been loaded correctly by printing the first few rows.</a:t>
            </a:r>
          </a:p>
        </p:txBody>
      </p:sp>
      <p:pic>
        <p:nvPicPr>
          <p:cNvPr id="10" name="Picture 9">
            <a:extLst>
              <a:ext uri="{FF2B5EF4-FFF2-40B4-BE49-F238E27FC236}">
                <a16:creationId xmlns:a16="http://schemas.microsoft.com/office/drawing/2014/main" id="{49268AA6-0278-71EE-1C6F-9A32300306AD}"/>
              </a:ext>
            </a:extLst>
          </p:cNvPr>
          <p:cNvPicPr>
            <a:picLocks noChangeAspect="1"/>
          </p:cNvPicPr>
          <p:nvPr/>
        </p:nvPicPr>
        <p:blipFill>
          <a:blip r:embed="rId2"/>
          <a:stretch>
            <a:fillRect/>
          </a:stretch>
        </p:blipFill>
        <p:spPr>
          <a:xfrm>
            <a:off x="6672064" y="2821887"/>
            <a:ext cx="4800600" cy="1682968"/>
          </a:xfrm>
          <a:prstGeom prst="rect">
            <a:avLst/>
          </a:prstGeom>
          <a:noFill/>
        </p:spPr>
      </p:pic>
      <p:sp>
        <p:nvSpPr>
          <p:cNvPr id="17" name="Text Placeholder 4">
            <a:extLst>
              <a:ext uri="{FF2B5EF4-FFF2-40B4-BE49-F238E27FC236}">
                <a16:creationId xmlns:a16="http://schemas.microsoft.com/office/drawing/2014/main" id="{A77CE2D6-72B2-1133-C749-3619572DA3EC}"/>
              </a:ext>
            </a:extLst>
          </p:cNvPr>
          <p:cNvSpPr>
            <a:spLocks noGrp="1"/>
          </p:cNvSpPr>
          <p:nvPr>
            <p:ph type="body" sz="quarter" idx="3"/>
          </p:nvPr>
        </p:nvSpPr>
        <p:spPr>
          <a:xfrm>
            <a:off x="6672064" y="1828799"/>
            <a:ext cx="4800600" cy="762000"/>
          </a:xfrm>
        </p:spPr>
        <p:txBody>
          <a:bodyPr/>
          <a:lstStyle/>
          <a:p>
            <a:r>
              <a:rPr lang="en-US" sz="2000" dirty="0">
                <a:latin typeface="New times romans"/>
              </a:rPr>
              <a:t>The size of the dataset is 303rows and 14 columns</a:t>
            </a:r>
          </a:p>
        </p:txBody>
      </p:sp>
      <p:pic>
        <p:nvPicPr>
          <p:cNvPr id="8" name="Content Placeholder 7">
            <a:extLst>
              <a:ext uri="{FF2B5EF4-FFF2-40B4-BE49-F238E27FC236}">
                <a16:creationId xmlns:a16="http://schemas.microsoft.com/office/drawing/2014/main" id="{0EFF9CAB-26C1-51B1-EAD4-6A2A1AE659FF}"/>
              </a:ext>
            </a:extLst>
          </p:cNvPr>
          <p:cNvPicPr>
            <a:picLocks noGrp="1" noChangeAspect="1"/>
          </p:cNvPicPr>
          <p:nvPr>
            <p:ph sz="quarter" idx="4"/>
          </p:nvPr>
        </p:nvPicPr>
        <p:blipFill>
          <a:blip r:embed="rId3"/>
          <a:stretch>
            <a:fillRect/>
          </a:stretch>
        </p:blipFill>
        <p:spPr>
          <a:xfrm>
            <a:off x="839416" y="2994814"/>
            <a:ext cx="5256584" cy="3026473"/>
          </a:xfrm>
          <a:noFill/>
        </p:spPr>
      </p:pic>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32EFA-74F5-25E6-B4B7-7A749661BF08}"/>
              </a:ext>
            </a:extLst>
          </p:cNvPr>
          <p:cNvSpPr>
            <a:spLocks noGrp="1"/>
          </p:cNvSpPr>
          <p:nvPr>
            <p:ph type="title"/>
          </p:nvPr>
        </p:nvSpPr>
        <p:spPr/>
        <p:txBody>
          <a:bodyPr/>
          <a:lstStyle/>
          <a:p>
            <a:r>
              <a:rPr lang="en-US" dirty="0"/>
              <a:t>Data overview</a:t>
            </a:r>
            <a:endParaRPr lang="en-IN" dirty="0"/>
          </a:p>
        </p:txBody>
      </p:sp>
      <p:pic>
        <p:nvPicPr>
          <p:cNvPr id="8" name="Content Placeholder 7">
            <a:extLst>
              <a:ext uri="{FF2B5EF4-FFF2-40B4-BE49-F238E27FC236}">
                <a16:creationId xmlns:a16="http://schemas.microsoft.com/office/drawing/2014/main" id="{9E45E4AE-C151-69FA-E2E5-A16389FD095D}"/>
              </a:ext>
            </a:extLst>
          </p:cNvPr>
          <p:cNvPicPr>
            <a:picLocks noGrp="1" noChangeAspect="1"/>
          </p:cNvPicPr>
          <p:nvPr>
            <p:ph sz="half" idx="2"/>
          </p:nvPr>
        </p:nvPicPr>
        <p:blipFill>
          <a:blip r:embed="rId2"/>
          <a:stretch>
            <a:fillRect/>
          </a:stretch>
        </p:blipFill>
        <p:spPr>
          <a:xfrm>
            <a:off x="7073955" y="1537174"/>
            <a:ext cx="5118045" cy="4628129"/>
          </a:xfrm>
        </p:spPr>
      </p:pic>
      <p:sp>
        <p:nvSpPr>
          <p:cNvPr id="13" name="Content Placeholder 12">
            <a:extLst>
              <a:ext uri="{FF2B5EF4-FFF2-40B4-BE49-F238E27FC236}">
                <a16:creationId xmlns:a16="http://schemas.microsoft.com/office/drawing/2014/main" id="{FD823320-C9F1-B23A-364C-67B5C58BC232}"/>
              </a:ext>
            </a:extLst>
          </p:cNvPr>
          <p:cNvSpPr>
            <a:spLocks noGrp="1"/>
          </p:cNvSpPr>
          <p:nvPr>
            <p:ph sz="quarter" idx="4"/>
          </p:nvPr>
        </p:nvSpPr>
        <p:spPr>
          <a:xfrm>
            <a:off x="1066800" y="4797152"/>
            <a:ext cx="4800600" cy="1368152"/>
          </a:xfrm>
        </p:spPr>
        <p:txBody>
          <a:bodyPr/>
          <a:lstStyle/>
          <a:p>
            <a:r>
              <a:rPr lang="en-US" dirty="0"/>
              <a:t>Based on this summary we conduct further analysis </a:t>
            </a:r>
            <a:endParaRPr lang="en-IN" dirty="0"/>
          </a:p>
        </p:txBody>
      </p:sp>
      <p:pic>
        <p:nvPicPr>
          <p:cNvPr id="16" name="Picture 15">
            <a:extLst>
              <a:ext uri="{FF2B5EF4-FFF2-40B4-BE49-F238E27FC236}">
                <a16:creationId xmlns:a16="http://schemas.microsoft.com/office/drawing/2014/main" id="{FE509967-87F5-45FF-1B8B-2BD510F8E973}"/>
              </a:ext>
            </a:extLst>
          </p:cNvPr>
          <p:cNvPicPr>
            <a:picLocks noChangeAspect="1"/>
          </p:cNvPicPr>
          <p:nvPr/>
        </p:nvPicPr>
        <p:blipFill>
          <a:blip r:embed="rId3"/>
          <a:stretch>
            <a:fillRect/>
          </a:stretch>
        </p:blipFill>
        <p:spPr>
          <a:xfrm>
            <a:off x="-22654" y="1537175"/>
            <a:ext cx="7078063" cy="2591162"/>
          </a:xfrm>
          <a:prstGeom prst="rect">
            <a:avLst/>
          </a:prstGeom>
        </p:spPr>
      </p:pic>
    </p:spTree>
    <p:extLst>
      <p:ext uri="{BB962C8B-B14F-4D97-AF65-F5344CB8AC3E}">
        <p14:creationId xmlns:p14="http://schemas.microsoft.com/office/powerpoint/2010/main" val="322465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1E21-3432-BE6A-800E-8D8A3274A58F}"/>
              </a:ext>
            </a:extLst>
          </p:cNvPr>
          <p:cNvSpPr>
            <a:spLocks noGrp="1"/>
          </p:cNvSpPr>
          <p:nvPr>
            <p:ph type="title"/>
          </p:nvPr>
        </p:nvSpPr>
        <p:spPr>
          <a:xfrm>
            <a:off x="1066800" y="99220"/>
            <a:ext cx="10058400" cy="1325563"/>
          </a:xfrm>
        </p:spPr>
        <p:txBody>
          <a:bodyPr anchor="ctr">
            <a:normAutofit/>
          </a:bodyPr>
          <a:lstStyle/>
          <a:p>
            <a:r>
              <a:rPr lang="en-US" dirty="0"/>
              <a:t>Exploratory Data Analysis</a:t>
            </a:r>
            <a:endParaRPr lang="en-IN" dirty="0"/>
          </a:p>
        </p:txBody>
      </p:sp>
      <p:sp>
        <p:nvSpPr>
          <p:cNvPr id="10" name="Text Placeholder 2">
            <a:extLst>
              <a:ext uri="{FF2B5EF4-FFF2-40B4-BE49-F238E27FC236}">
                <a16:creationId xmlns:a16="http://schemas.microsoft.com/office/drawing/2014/main" id="{DC1D7B72-6992-8A3A-C800-E9404BF493F0}"/>
              </a:ext>
            </a:extLst>
          </p:cNvPr>
          <p:cNvSpPr>
            <a:spLocks noGrp="1"/>
          </p:cNvSpPr>
          <p:nvPr>
            <p:ph type="body" idx="1"/>
          </p:nvPr>
        </p:nvSpPr>
        <p:spPr>
          <a:xfrm>
            <a:off x="209459" y="1537244"/>
            <a:ext cx="2399530" cy="399300"/>
          </a:xfrm>
        </p:spPr>
        <p:txBody>
          <a:bodyPr/>
          <a:lstStyle/>
          <a:p>
            <a:r>
              <a:rPr lang="en-US" sz="1800" dirty="0"/>
              <a:t>Correlation Matrix</a:t>
            </a:r>
          </a:p>
        </p:txBody>
      </p:sp>
      <p:pic>
        <p:nvPicPr>
          <p:cNvPr id="5" name="Content Placeholder 4">
            <a:extLst>
              <a:ext uri="{FF2B5EF4-FFF2-40B4-BE49-F238E27FC236}">
                <a16:creationId xmlns:a16="http://schemas.microsoft.com/office/drawing/2014/main" id="{20921322-DEF2-DF4F-ED88-CC4C31929378}"/>
              </a:ext>
            </a:extLst>
          </p:cNvPr>
          <p:cNvPicPr>
            <a:picLocks noGrp="1" noChangeAspect="1"/>
          </p:cNvPicPr>
          <p:nvPr>
            <p:ph sz="half" idx="2"/>
          </p:nvPr>
        </p:nvPicPr>
        <p:blipFill>
          <a:blip r:embed="rId3"/>
          <a:stretch>
            <a:fillRect/>
          </a:stretch>
        </p:blipFill>
        <p:spPr>
          <a:xfrm>
            <a:off x="4809" y="1863352"/>
            <a:ext cx="5362776" cy="2621522"/>
          </a:xfrm>
          <a:noFill/>
        </p:spPr>
      </p:pic>
      <p:sp>
        <p:nvSpPr>
          <p:cNvPr id="12" name="Text Placeholder 4">
            <a:extLst>
              <a:ext uri="{FF2B5EF4-FFF2-40B4-BE49-F238E27FC236}">
                <a16:creationId xmlns:a16="http://schemas.microsoft.com/office/drawing/2014/main" id="{48CA3C4A-FCE3-4215-B7DF-A634D2AEA8BF}"/>
              </a:ext>
            </a:extLst>
          </p:cNvPr>
          <p:cNvSpPr>
            <a:spLocks noGrp="1"/>
          </p:cNvSpPr>
          <p:nvPr>
            <p:ph type="body" sz="quarter" idx="3"/>
          </p:nvPr>
        </p:nvSpPr>
        <p:spPr>
          <a:xfrm>
            <a:off x="10128447" y="1575787"/>
            <a:ext cx="1930307" cy="2621099"/>
          </a:xfrm>
        </p:spPr>
        <p:txBody>
          <a:bodyPr/>
          <a:lstStyle/>
          <a:p>
            <a:r>
              <a:rPr lang="en-US" sz="1600" dirty="0"/>
              <a:t>This count plot shows the total absence and presence of heart disease cases.</a:t>
            </a:r>
          </a:p>
          <a:p>
            <a:r>
              <a:rPr lang="en-US" sz="1600" dirty="0"/>
              <a:t>This count plot indicates a higher number of heart disease cases registered in males</a:t>
            </a:r>
            <a:r>
              <a:rPr lang="en-US" sz="1800" dirty="0"/>
              <a:t>.</a:t>
            </a:r>
          </a:p>
        </p:txBody>
      </p:sp>
      <p:pic>
        <p:nvPicPr>
          <p:cNvPr id="7" name="Content Placeholder 6">
            <a:extLst>
              <a:ext uri="{FF2B5EF4-FFF2-40B4-BE49-F238E27FC236}">
                <a16:creationId xmlns:a16="http://schemas.microsoft.com/office/drawing/2014/main" id="{E67BEAEA-C290-160F-058E-0043431FE210}"/>
              </a:ext>
            </a:extLst>
          </p:cNvPr>
          <p:cNvPicPr>
            <a:picLocks noGrp="1" noChangeAspect="1"/>
          </p:cNvPicPr>
          <p:nvPr>
            <p:ph sz="quarter" idx="4"/>
          </p:nvPr>
        </p:nvPicPr>
        <p:blipFill>
          <a:blip r:embed="rId4"/>
          <a:stretch>
            <a:fillRect/>
          </a:stretch>
        </p:blipFill>
        <p:spPr>
          <a:xfrm>
            <a:off x="5367585" y="1581217"/>
            <a:ext cx="4781340" cy="2903656"/>
          </a:xfrm>
        </p:spPr>
      </p:pic>
      <p:pic>
        <p:nvPicPr>
          <p:cNvPr id="9" name="Picture 8">
            <a:extLst>
              <a:ext uri="{FF2B5EF4-FFF2-40B4-BE49-F238E27FC236}">
                <a16:creationId xmlns:a16="http://schemas.microsoft.com/office/drawing/2014/main" id="{3FDB2C4D-AD31-8EAA-6977-6986B8C99EE6}"/>
              </a:ext>
            </a:extLst>
          </p:cNvPr>
          <p:cNvPicPr>
            <a:picLocks noChangeAspect="1"/>
          </p:cNvPicPr>
          <p:nvPr/>
        </p:nvPicPr>
        <p:blipFill>
          <a:blip r:embed="rId5"/>
          <a:stretch>
            <a:fillRect/>
          </a:stretch>
        </p:blipFill>
        <p:spPr>
          <a:xfrm>
            <a:off x="6753225" y="4484874"/>
            <a:ext cx="5438775" cy="2373126"/>
          </a:xfrm>
          <a:prstGeom prst="rect">
            <a:avLst/>
          </a:prstGeom>
        </p:spPr>
      </p:pic>
      <p:pic>
        <p:nvPicPr>
          <p:cNvPr id="13" name="Picture 12">
            <a:extLst>
              <a:ext uri="{FF2B5EF4-FFF2-40B4-BE49-F238E27FC236}">
                <a16:creationId xmlns:a16="http://schemas.microsoft.com/office/drawing/2014/main" id="{ADD80CEC-DBC2-7A68-DF47-C3897724753A}"/>
              </a:ext>
            </a:extLst>
          </p:cNvPr>
          <p:cNvPicPr>
            <a:picLocks noChangeAspect="1"/>
          </p:cNvPicPr>
          <p:nvPr/>
        </p:nvPicPr>
        <p:blipFill>
          <a:blip r:embed="rId6"/>
          <a:stretch>
            <a:fillRect/>
          </a:stretch>
        </p:blipFill>
        <p:spPr>
          <a:xfrm>
            <a:off x="1314450" y="4484875"/>
            <a:ext cx="5438775" cy="2413140"/>
          </a:xfrm>
          <a:prstGeom prst="rect">
            <a:avLst/>
          </a:prstGeom>
        </p:spPr>
      </p:pic>
      <p:sp>
        <p:nvSpPr>
          <p:cNvPr id="15" name="Text Placeholder 2">
            <a:extLst>
              <a:ext uri="{FF2B5EF4-FFF2-40B4-BE49-F238E27FC236}">
                <a16:creationId xmlns:a16="http://schemas.microsoft.com/office/drawing/2014/main" id="{8ED220F6-45D3-E6D4-D601-7195A6A34008}"/>
              </a:ext>
            </a:extLst>
          </p:cNvPr>
          <p:cNvSpPr txBox="1">
            <a:spLocks/>
          </p:cNvSpPr>
          <p:nvPr/>
        </p:nvSpPr>
        <p:spPr>
          <a:xfrm>
            <a:off x="94774" y="4550917"/>
            <a:ext cx="1314450" cy="2347098"/>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800"/>
              </a:spcBef>
              <a:buSzPct val="100000"/>
              <a:buFont typeface="Arial" pitchFamily="34" charset="0"/>
              <a:buNone/>
              <a:defRPr sz="2400" b="0" kern="1200" cap="none" baseline="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600"/>
              </a:spcBef>
              <a:buSzPct val="100000"/>
              <a:buFont typeface="Arial"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600"/>
              </a:spcBef>
              <a:buSzPct val="100000"/>
              <a:buFont typeface="Arial"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9pPr>
          </a:lstStyle>
          <a:p>
            <a:r>
              <a:rPr lang="en-US" sz="1600" dirty="0"/>
              <a:t>This count plot shows the heart disease presence and absence in male and female </a:t>
            </a:r>
          </a:p>
        </p:txBody>
      </p:sp>
    </p:spTree>
    <p:extLst>
      <p:ext uri="{BB962C8B-B14F-4D97-AF65-F5344CB8AC3E}">
        <p14:creationId xmlns:p14="http://schemas.microsoft.com/office/powerpoint/2010/main" val="4102535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AEBB2-8F47-A014-F469-5BF519E1564E}"/>
              </a:ext>
            </a:extLst>
          </p:cNvPr>
          <p:cNvSpPr>
            <a:spLocks noGrp="1"/>
          </p:cNvSpPr>
          <p:nvPr>
            <p:ph type="title"/>
          </p:nvPr>
        </p:nvSpPr>
        <p:spPr/>
        <p:txBody>
          <a:bodyPr/>
          <a:lstStyle/>
          <a:p>
            <a:r>
              <a:rPr lang="en-US" dirty="0"/>
              <a:t>Exploratory Data Analysis</a:t>
            </a:r>
            <a:endParaRPr lang="en-IN" dirty="0"/>
          </a:p>
        </p:txBody>
      </p:sp>
      <p:pic>
        <p:nvPicPr>
          <p:cNvPr id="5" name="Content Placeholder 4">
            <a:extLst>
              <a:ext uri="{FF2B5EF4-FFF2-40B4-BE49-F238E27FC236}">
                <a16:creationId xmlns:a16="http://schemas.microsoft.com/office/drawing/2014/main" id="{22EBCAEF-739C-F6C8-DA4A-1CBBCBD4B887}"/>
              </a:ext>
            </a:extLst>
          </p:cNvPr>
          <p:cNvPicPr>
            <a:picLocks noGrp="1" noChangeAspect="1"/>
          </p:cNvPicPr>
          <p:nvPr>
            <p:ph idx="1"/>
          </p:nvPr>
        </p:nvPicPr>
        <p:blipFill>
          <a:blip r:embed="rId2"/>
          <a:stretch>
            <a:fillRect/>
          </a:stretch>
        </p:blipFill>
        <p:spPr>
          <a:xfrm>
            <a:off x="119337" y="1556792"/>
            <a:ext cx="3816424" cy="4114800"/>
          </a:xfrm>
        </p:spPr>
      </p:pic>
      <p:pic>
        <p:nvPicPr>
          <p:cNvPr id="7" name="Picture 6">
            <a:extLst>
              <a:ext uri="{FF2B5EF4-FFF2-40B4-BE49-F238E27FC236}">
                <a16:creationId xmlns:a16="http://schemas.microsoft.com/office/drawing/2014/main" id="{59036258-924B-2ADF-743D-E0F28E35722D}"/>
              </a:ext>
            </a:extLst>
          </p:cNvPr>
          <p:cNvPicPr>
            <a:picLocks noChangeAspect="1"/>
          </p:cNvPicPr>
          <p:nvPr/>
        </p:nvPicPr>
        <p:blipFill>
          <a:blip r:embed="rId3"/>
          <a:stretch>
            <a:fillRect/>
          </a:stretch>
        </p:blipFill>
        <p:spPr>
          <a:xfrm>
            <a:off x="3935761" y="1556792"/>
            <a:ext cx="3960439" cy="4114800"/>
          </a:xfrm>
          <a:prstGeom prst="rect">
            <a:avLst/>
          </a:prstGeom>
        </p:spPr>
      </p:pic>
      <p:sp>
        <p:nvSpPr>
          <p:cNvPr id="9" name="Title 1">
            <a:extLst>
              <a:ext uri="{FF2B5EF4-FFF2-40B4-BE49-F238E27FC236}">
                <a16:creationId xmlns:a16="http://schemas.microsoft.com/office/drawing/2014/main" id="{41CDE2B7-45C5-C5EE-5E99-539B119D8F76}"/>
              </a:ext>
            </a:extLst>
          </p:cNvPr>
          <p:cNvSpPr txBox="1">
            <a:spLocks/>
          </p:cNvSpPr>
          <p:nvPr/>
        </p:nvSpPr>
        <p:spPr>
          <a:xfrm>
            <a:off x="263352" y="5753155"/>
            <a:ext cx="11665296" cy="7721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bg1"/>
                </a:solidFill>
                <a:latin typeface="+mj-lt"/>
                <a:ea typeface="+mj-ea"/>
                <a:cs typeface="+mj-cs"/>
              </a:defRPr>
            </a:lvl1pPr>
          </a:lstStyle>
          <a:p>
            <a:pPr algn="r"/>
            <a:r>
              <a:rPr lang="en-US" sz="2400" dirty="0">
                <a:solidFill>
                  <a:schemeClr val="tx1"/>
                </a:solidFill>
              </a:rPr>
              <a:t>These count plots show the different types of chest paint        This chart shows the Age distribution        </a:t>
            </a:r>
            <a:endParaRPr lang="en-IN" sz="2400" dirty="0">
              <a:solidFill>
                <a:schemeClr val="tx1"/>
              </a:solidFill>
            </a:endParaRPr>
          </a:p>
        </p:txBody>
      </p:sp>
      <p:pic>
        <p:nvPicPr>
          <p:cNvPr id="11" name="Picture 10">
            <a:extLst>
              <a:ext uri="{FF2B5EF4-FFF2-40B4-BE49-F238E27FC236}">
                <a16:creationId xmlns:a16="http://schemas.microsoft.com/office/drawing/2014/main" id="{190BF9EB-8BB7-4CEB-677F-C78070648C3B}"/>
              </a:ext>
            </a:extLst>
          </p:cNvPr>
          <p:cNvPicPr>
            <a:picLocks noChangeAspect="1"/>
          </p:cNvPicPr>
          <p:nvPr/>
        </p:nvPicPr>
        <p:blipFill>
          <a:blip r:embed="rId4"/>
          <a:stretch>
            <a:fillRect/>
          </a:stretch>
        </p:blipFill>
        <p:spPr>
          <a:xfrm>
            <a:off x="7896200" y="1556793"/>
            <a:ext cx="4295800" cy="4114799"/>
          </a:xfrm>
          <a:prstGeom prst="rect">
            <a:avLst/>
          </a:prstGeom>
        </p:spPr>
      </p:pic>
    </p:spTree>
    <p:extLst>
      <p:ext uri="{BB962C8B-B14F-4D97-AF65-F5344CB8AC3E}">
        <p14:creationId xmlns:p14="http://schemas.microsoft.com/office/powerpoint/2010/main" val="3694067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100</TotalTime>
  <Words>556</Words>
  <Application>Microsoft Office PowerPoint</Application>
  <PresentationFormat>Widescreen</PresentationFormat>
  <Paragraphs>50</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Franklin Gothic Medium</vt:lpstr>
      <vt:lpstr>New times romans</vt:lpstr>
      <vt:lpstr>Wingdings</vt:lpstr>
      <vt:lpstr>Medical Design 16x9</vt:lpstr>
      <vt:lpstr>Heart Disease Diagnostic Analytics</vt:lpstr>
      <vt:lpstr>Introduction</vt:lpstr>
      <vt:lpstr>Dataset Column Description</vt:lpstr>
      <vt:lpstr>Tools used in this Project</vt:lpstr>
      <vt:lpstr>Architecture</vt:lpstr>
      <vt:lpstr>Data Understanding</vt:lpstr>
      <vt:lpstr>Data overview</vt:lpstr>
      <vt:lpstr>Exploratory Data Analysis</vt:lpstr>
      <vt:lpstr>Exploratory Data Analysis</vt:lpstr>
      <vt:lpstr>My Dashboard Design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Nidhi Vellore</dc:creator>
  <cp:lastModifiedBy>Nidhi Vellore</cp:lastModifiedBy>
  <cp:revision>1</cp:revision>
  <dcterms:created xsi:type="dcterms:W3CDTF">2024-07-22T18:46:57Z</dcterms:created>
  <dcterms:modified xsi:type="dcterms:W3CDTF">2024-07-22T20:27:35Z</dcterms:modified>
</cp:coreProperties>
</file>