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82" r:id="rId11"/>
    <p:sldId id="265" r:id="rId12"/>
    <p:sldId id="266" r:id="rId13"/>
    <p:sldId id="267" r:id="rId14"/>
    <p:sldId id="283" r:id="rId15"/>
    <p:sldId id="268" r:id="rId16"/>
    <p:sldId id="270" r:id="rId17"/>
    <p:sldId id="269" r:id="rId18"/>
    <p:sldId id="271" r:id="rId19"/>
    <p:sldId id="272" r:id="rId20"/>
    <p:sldId id="273" r:id="rId21"/>
    <p:sldId id="274" r:id="rId22"/>
    <p:sldId id="275" r:id="rId23"/>
    <p:sldId id="276" r:id="rId24"/>
    <p:sldId id="277" r:id="rId25"/>
    <p:sldId id="278" r:id="rId26"/>
    <p:sldId id="281" r:id="rId27"/>
    <p:sldId id="279" r:id="rId28"/>
    <p:sldId id="28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9" d="100"/>
          <a:sy n="109" d="100"/>
        </p:scale>
        <p:origin x="-267" y="33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074E12-3579-4117-99EE-4817EF0D8321}" type="datetimeFigureOut">
              <a:rPr lang="en-US" smtClean="0"/>
              <a:pPr/>
              <a:t>8/20/2023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E753BE-54FD-4565-BBEB-B4F8D084D3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E753BE-54FD-4565-BBEB-B4F8D084D396}"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E753BE-54FD-4565-BBEB-B4F8D084D396}"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6BA8045-7747-455A-9A03-A80AAE2AE2C6}" type="datetimeFigureOut">
              <a:rPr lang="en-US" smtClean="0"/>
              <a:pPr/>
              <a:t>8/20/2023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9B664C6-D129-454D-B48E-FCD75E1F202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BA8045-7747-455A-9A03-A80AAE2AE2C6}" type="datetimeFigureOut">
              <a:rPr lang="en-US" smtClean="0"/>
              <a:pPr/>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664C6-D129-454D-B48E-FCD75E1F20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BA8045-7747-455A-9A03-A80AAE2AE2C6}" type="datetimeFigureOut">
              <a:rPr lang="en-US" smtClean="0"/>
              <a:pPr/>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664C6-D129-454D-B48E-FCD75E1F20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6BA8045-7747-455A-9A03-A80AAE2AE2C6}" type="datetimeFigureOut">
              <a:rPr lang="en-US" smtClean="0"/>
              <a:pPr/>
              <a:t>8/20/2023</a:t>
            </a:fld>
            <a:endParaRPr lang="en-US"/>
          </a:p>
        </p:txBody>
      </p:sp>
      <p:sp>
        <p:nvSpPr>
          <p:cNvPr id="9" name="Slide Number Placeholder 8"/>
          <p:cNvSpPr>
            <a:spLocks noGrp="1"/>
          </p:cNvSpPr>
          <p:nvPr>
            <p:ph type="sldNum" sz="quarter" idx="15"/>
          </p:nvPr>
        </p:nvSpPr>
        <p:spPr/>
        <p:txBody>
          <a:bodyPr rtlCol="0"/>
          <a:lstStyle/>
          <a:p>
            <a:fld id="{89B664C6-D129-454D-B48E-FCD75E1F202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6BA8045-7747-455A-9A03-A80AAE2AE2C6}" type="datetimeFigureOut">
              <a:rPr lang="en-US" smtClean="0"/>
              <a:pPr/>
              <a:t>8/20/2023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9B664C6-D129-454D-B48E-FCD75E1F202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6BA8045-7747-455A-9A03-A80AAE2AE2C6}" type="datetimeFigureOut">
              <a:rPr lang="en-US" smtClean="0"/>
              <a:pPr/>
              <a:t>8/20/2023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B664C6-D129-454D-B48E-FCD75E1F202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6BA8045-7747-455A-9A03-A80AAE2AE2C6}" type="datetimeFigureOut">
              <a:rPr lang="en-US" smtClean="0"/>
              <a:pPr/>
              <a:t>8/20/2023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B664C6-D129-454D-B48E-FCD75E1F202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6BA8045-7747-455A-9A03-A80AAE2AE2C6}" type="datetimeFigureOut">
              <a:rPr lang="en-US" smtClean="0"/>
              <a:pPr/>
              <a:t>8/20/2023</a:t>
            </a:fld>
            <a:endParaRPr lang="en-US"/>
          </a:p>
        </p:txBody>
      </p:sp>
      <p:sp>
        <p:nvSpPr>
          <p:cNvPr id="7" name="Slide Number Placeholder 6"/>
          <p:cNvSpPr>
            <a:spLocks noGrp="1"/>
          </p:cNvSpPr>
          <p:nvPr>
            <p:ph type="sldNum" sz="quarter" idx="11"/>
          </p:nvPr>
        </p:nvSpPr>
        <p:spPr/>
        <p:txBody>
          <a:bodyPr rtlCol="0"/>
          <a:lstStyle/>
          <a:p>
            <a:fld id="{89B664C6-D129-454D-B48E-FCD75E1F202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BA8045-7747-455A-9A03-A80AAE2AE2C6}" type="datetimeFigureOut">
              <a:rPr lang="en-US" smtClean="0"/>
              <a:pPr/>
              <a:t>8/20/2023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B664C6-D129-454D-B48E-FCD75E1F20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6BA8045-7747-455A-9A03-A80AAE2AE2C6}" type="datetimeFigureOut">
              <a:rPr lang="en-US" smtClean="0"/>
              <a:pPr/>
              <a:t>8/20/2023</a:t>
            </a:fld>
            <a:endParaRPr lang="en-US"/>
          </a:p>
        </p:txBody>
      </p:sp>
      <p:sp>
        <p:nvSpPr>
          <p:cNvPr id="22" name="Slide Number Placeholder 21"/>
          <p:cNvSpPr>
            <a:spLocks noGrp="1"/>
          </p:cNvSpPr>
          <p:nvPr>
            <p:ph type="sldNum" sz="quarter" idx="15"/>
          </p:nvPr>
        </p:nvSpPr>
        <p:spPr/>
        <p:txBody>
          <a:bodyPr rtlCol="0"/>
          <a:lstStyle/>
          <a:p>
            <a:fld id="{89B664C6-D129-454D-B48E-FCD75E1F202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6BA8045-7747-455A-9A03-A80AAE2AE2C6}" type="datetimeFigureOut">
              <a:rPr lang="en-US" smtClean="0"/>
              <a:pPr/>
              <a:t>8/20/2023</a:t>
            </a:fld>
            <a:endParaRPr lang="en-US"/>
          </a:p>
        </p:txBody>
      </p:sp>
      <p:sp>
        <p:nvSpPr>
          <p:cNvPr id="18" name="Slide Number Placeholder 17"/>
          <p:cNvSpPr>
            <a:spLocks noGrp="1"/>
          </p:cNvSpPr>
          <p:nvPr>
            <p:ph type="sldNum" sz="quarter" idx="11"/>
          </p:nvPr>
        </p:nvSpPr>
        <p:spPr/>
        <p:txBody>
          <a:bodyPr rtlCol="0"/>
          <a:lstStyle/>
          <a:p>
            <a:fld id="{89B664C6-D129-454D-B48E-FCD75E1F202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6BA8045-7747-455A-9A03-A80AAE2AE2C6}" type="datetimeFigureOut">
              <a:rPr lang="en-US" smtClean="0"/>
              <a:pPr/>
              <a:t>8/20/2023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9B664C6-D129-454D-B48E-FCD75E1F20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pavansubhasht/ibm-hr-analytics-attrition-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70C0"/>
                </a:solidFill>
              </a:rPr>
              <a:t>Employee churn prediction </a:t>
            </a:r>
            <a:endParaRPr lang="en-US" dirty="0">
              <a:solidFill>
                <a:srgbClr val="0070C0"/>
              </a:solidFill>
            </a:endParaRPr>
          </a:p>
        </p:txBody>
      </p:sp>
      <p:sp>
        <p:nvSpPr>
          <p:cNvPr id="3" name="Subtitle 2"/>
          <p:cNvSpPr>
            <a:spLocks noGrp="1"/>
          </p:cNvSpPr>
          <p:nvPr>
            <p:ph type="subTitle" idx="1"/>
          </p:nvPr>
        </p:nvSpPr>
        <p:spPr/>
        <p:txBody>
          <a:bodyPr/>
          <a:lstStyle/>
          <a:p>
            <a:pPr algn="r"/>
            <a:r>
              <a:rPr lang="en-IN" dirty="0" smtClean="0"/>
              <a:t>- NIDHI S. GOSAVI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2800" b="1" dirty="0" smtClean="0">
                <a:solidFill>
                  <a:srgbClr val="0070C0"/>
                </a:solidFill>
                <a:latin typeface="Times New Roman" pitchFamily="18" charset="0"/>
                <a:cs typeface="Times New Roman" pitchFamily="18" charset="0"/>
              </a:rPr>
              <a:t>Exploratory Data Analysis</a:t>
            </a:r>
            <a:br>
              <a:rPr lang="en-IN" sz="2800" b="1" dirty="0" smtClean="0">
                <a:solidFill>
                  <a:srgbClr val="0070C0"/>
                </a:solidFill>
                <a:latin typeface="Times New Roman" pitchFamily="18" charset="0"/>
                <a:cs typeface="Times New Roman" pitchFamily="18" charset="0"/>
              </a:rPr>
            </a:br>
            <a:endParaRPr lang="en-US" dirty="0"/>
          </a:p>
        </p:txBody>
      </p:sp>
      <p:sp>
        <p:nvSpPr>
          <p:cNvPr id="6" name="Content Placeholder 5"/>
          <p:cNvSpPr>
            <a:spLocks noGrp="1"/>
          </p:cNvSpPr>
          <p:nvPr>
            <p:ph sz="quarter" idx="1"/>
          </p:nvPr>
        </p:nvSpPr>
        <p:spPr/>
        <p:txBody>
          <a:bodyPr>
            <a:normAutofit/>
          </a:bodyPr>
          <a:lstStyle/>
          <a:p>
            <a:pPr>
              <a:buFont typeface="Wingdings" pitchFamily="2" charset="2"/>
              <a:buChar char="q"/>
            </a:pPr>
            <a:r>
              <a:rPr lang="en-US" sz="1600" dirty="0" smtClean="0">
                <a:latin typeface="Times New Roman" pitchFamily="18" charset="0"/>
                <a:cs typeface="Times New Roman" pitchFamily="18" charset="0"/>
              </a:rPr>
              <a:t>We have seen people are more prone to leave the organization in the starting years on their role. When people are in the same role for a long period of time, they tend to stay longer for moving in an upward role.</a:t>
            </a:r>
          </a:p>
          <a:p>
            <a:pPr>
              <a:buFont typeface="Wingdings" pitchFamily="2" charset="2"/>
              <a:buChar char="q"/>
            </a:pPr>
            <a:r>
              <a:rPr lang="en-US" sz="1600" dirty="0" smtClean="0">
                <a:latin typeface="Times New Roman" pitchFamily="18" charset="0"/>
                <a:cs typeface="Times New Roman" pitchFamily="18" charset="0"/>
              </a:rPr>
              <a:t>Higher hikes motivate people to work better, and stay in the organization. Hence we see the chances of an employee leaving the organization where the hike is lower, is much more than a company that gives a good hike.</a:t>
            </a:r>
          </a:p>
          <a:p>
            <a:pPr>
              <a:buFont typeface="Wingdings" pitchFamily="2" charset="2"/>
              <a:buChar char="q"/>
            </a:pPr>
            <a:r>
              <a:rPr lang="en-US" sz="1600" dirty="0" smtClean="0">
                <a:latin typeface="Times New Roman" pitchFamily="18" charset="0"/>
                <a:cs typeface="Times New Roman" pitchFamily="18" charset="0"/>
              </a:rPr>
              <a:t>We notice 3 major spikes in the attrition rate, when we are analyzing the relationship of an employee with their manager. At the very start, where the time spent with the manager is relatively less- people tend to leave their jobs- considering their relationship with their previous managers. At an average span of 2 years, when employees feel they need an improvement, they also tend to go for a change. When the time spent with the manager is slightly higher (about 7 years)- people tend to find their career progression stagnant, and tend to go for a change. But when the relative time spend with a manager is very high- people are satisfied with their work. Hence the chances of an employee resigning then is significantly low.</a:t>
            </a:r>
          </a:p>
          <a:p>
            <a:endParaRPr lang="en-US" sz="16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b="1" dirty="0" smtClean="0">
                <a:solidFill>
                  <a:srgbClr val="0070C0"/>
                </a:solidFill>
              </a:rPr>
              <a:t>Summary Of Analysis</a:t>
            </a:r>
            <a:r>
              <a:rPr lang="en-US" dirty="0" smtClean="0">
                <a:solidFill>
                  <a:srgbClr val="0070C0"/>
                </a:solidFill>
              </a:rPr>
              <a:t/>
            </a:r>
            <a:br>
              <a:rPr lang="en-US" dirty="0" smtClean="0">
                <a:solidFill>
                  <a:srgbClr val="0070C0"/>
                </a:solidFill>
              </a:rPr>
            </a:br>
            <a:endParaRPr lang="en-US" dirty="0">
              <a:solidFill>
                <a:srgbClr val="0070C0"/>
              </a:solidFill>
            </a:endParaRPr>
          </a:p>
        </p:txBody>
      </p:sp>
      <p:sp>
        <p:nvSpPr>
          <p:cNvPr id="7" name="Content Placeholder 6"/>
          <p:cNvSpPr>
            <a:spLocks noGrp="1"/>
          </p:cNvSpPr>
          <p:nvPr>
            <p:ph sz="quarter" idx="1"/>
          </p:nvPr>
        </p:nvSpPr>
        <p:spPr/>
        <p:txBody>
          <a:bodyPr>
            <a:normAutofit/>
          </a:bodyPr>
          <a:lstStyle/>
          <a:p>
            <a:pPr lvl="0"/>
            <a:r>
              <a:rPr lang="en-US" sz="1600" dirty="0" smtClean="0">
                <a:latin typeface="Times New Roman" pitchFamily="18" charset="0"/>
                <a:cs typeface="Times New Roman" pitchFamily="18" charset="0"/>
              </a:rPr>
              <a:t>The workers with low `</a:t>
            </a:r>
            <a:r>
              <a:rPr lang="en-US" sz="1600" dirty="0" err="1" smtClean="0">
                <a:latin typeface="Times New Roman" pitchFamily="18" charset="0"/>
                <a:cs typeface="Times New Roman" pitchFamily="18" charset="0"/>
              </a:rPr>
              <a:t>JobLevel</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MonthlyIncome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YearAtCompany</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rPr>
              <a:t>TotalWorkingYears</a:t>
            </a:r>
            <a:r>
              <a:rPr lang="en-US" sz="1600" dirty="0" smtClean="0">
                <a:latin typeface="Times New Roman" pitchFamily="18" charset="0"/>
                <a:cs typeface="Times New Roman" pitchFamily="18" charset="0"/>
              </a:rPr>
              <a:t>` are more likely to quit their jobs.</a:t>
            </a:r>
          </a:p>
          <a:p>
            <a:pPr lvl="0"/>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BusinessTravel</a:t>
            </a:r>
            <a:r>
              <a:rPr lang="en-US" sz="1600" dirty="0" smtClean="0">
                <a:latin typeface="Times New Roman" pitchFamily="18" charset="0"/>
                <a:cs typeface="Times New Roman" pitchFamily="18" charset="0"/>
              </a:rPr>
              <a:t>` : The workers who travel a lot are more likely to quit then other employees.</a:t>
            </a:r>
          </a:p>
          <a:p>
            <a:pPr lvl="0"/>
            <a:r>
              <a:rPr lang="en-US" sz="1600" dirty="0" smtClean="0">
                <a:latin typeface="Times New Roman" pitchFamily="18" charset="0"/>
                <a:cs typeface="Times New Roman" pitchFamily="18" charset="0"/>
              </a:rPr>
              <a:t>- `Department` : The worker in `Research &amp; Development` are more likely to stay then the workers on other department.</a:t>
            </a:r>
          </a:p>
          <a:p>
            <a:pPr lvl="0"/>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EducationField</a:t>
            </a:r>
            <a:r>
              <a:rPr lang="en-US" sz="1600" dirty="0" smtClean="0">
                <a:latin typeface="Times New Roman" pitchFamily="18" charset="0"/>
                <a:cs typeface="Times New Roman" pitchFamily="18" charset="0"/>
              </a:rPr>
              <a:t>` : The workers with `Human Resources` and `Technical Degree` are more likely to quit then employees from other fields of educations.</a:t>
            </a:r>
          </a:p>
          <a:p>
            <a:pPr lvl="0"/>
            <a:r>
              <a:rPr lang="en-US" sz="1600" dirty="0" smtClean="0">
                <a:latin typeface="Times New Roman" pitchFamily="18" charset="0"/>
                <a:cs typeface="Times New Roman" pitchFamily="18" charset="0"/>
              </a:rPr>
              <a:t>- `Gender` : The `Male` are more likely to quit.</a:t>
            </a:r>
          </a:p>
          <a:p>
            <a:pPr lvl="0"/>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JobRole</a:t>
            </a:r>
            <a:r>
              <a:rPr lang="en-US" sz="1600" dirty="0" smtClean="0">
                <a:latin typeface="Times New Roman" pitchFamily="18" charset="0"/>
                <a:cs typeface="Times New Roman" pitchFamily="18" charset="0"/>
              </a:rPr>
              <a:t>` : The workers in `Laboratory Technician`, `Sales Representative`, and `Human Resources` are more likely to quit the workers in other positions.</a:t>
            </a:r>
          </a:p>
          <a:p>
            <a:pPr lvl="0"/>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MaritalStatus</a:t>
            </a:r>
            <a:r>
              <a:rPr lang="en-US" sz="1600" dirty="0" smtClean="0">
                <a:latin typeface="Times New Roman" pitchFamily="18" charset="0"/>
                <a:cs typeface="Times New Roman" pitchFamily="18" charset="0"/>
              </a:rPr>
              <a:t>` : The workers who have `Single` marital status are more likely to quit the `Married`, and `Divorced`.</a:t>
            </a:r>
          </a:p>
          <a:p>
            <a:pPr lvl="0"/>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OverTime</a:t>
            </a:r>
            <a:r>
              <a:rPr lang="en-US" sz="1600" dirty="0" smtClean="0">
                <a:latin typeface="Times New Roman" pitchFamily="18" charset="0"/>
                <a:cs typeface="Times New Roman" pitchFamily="18" charset="0"/>
              </a:rPr>
              <a:t>` : The workers who work more hours are likely to quit then others.</a:t>
            </a: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rPr>
              <a:t>Correlation Matrix</a:t>
            </a:r>
            <a:r>
              <a:rPr lang="en-US" dirty="0" smtClean="0">
                <a:solidFill>
                  <a:srgbClr val="0070C0"/>
                </a:solidFill>
              </a:rPr>
              <a:t/>
            </a:r>
            <a:br>
              <a:rPr lang="en-US" dirty="0" smtClean="0">
                <a:solidFill>
                  <a:srgbClr val="0070C0"/>
                </a:solidFill>
              </a:rPr>
            </a:br>
            <a:endParaRPr lang="en-US" dirty="0">
              <a:solidFill>
                <a:srgbClr val="0070C0"/>
              </a:solidFill>
            </a:endParaRPr>
          </a:p>
        </p:txBody>
      </p:sp>
      <p:pic>
        <p:nvPicPr>
          <p:cNvPr id="4" name="Content Placeholder 3" descr="C:\Users\Nidhi Gosavi\AppData\Local\Microsoft\Windows\INetCache\Content.Word\Screenshot (615).png"/>
          <p:cNvPicPr>
            <a:picLocks noGrp="1"/>
          </p:cNvPicPr>
          <p:nvPr>
            <p:ph sz="quarter" idx="1"/>
          </p:nvPr>
        </p:nvPicPr>
        <p:blipFill>
          <a:blip r:embed="rId2" cstate="print"/>
          <a:srcRect/>
          <a:stretch>
            <a:fillRect/>
          </a:stretch>
        </p:blipFill>
        <p:spPr bwMode="auto">
          <a:xfrm>
            <a:off x="1219056" y="1977435"/>
            <a:ext cx="5943887" cy="411915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b="1" dirty="0" smtClean="0">
                <a:solidFill>
                  <a:srgbClr val="0070C0"/>
                </a:solidFill>
                <a:latin typeface="Times New Roman" pitchFamily="18" charset="0"/>
                <a:cs typeface="Times New Roman" pitchFamily="18" charset="0"/>
              </a:rPr>
              <a:t>Analysis of correlation results :</a:t>
            </a:r>
            <a:br>
              <a:rPr lang="en-US" b="1" dirty="0" smtClean="0">
                <a:solidFill>
                  <a:srgbClr val="0070C0"/>
                </a:solidFill>
                <a:latin typeface="Times New Roman" pitchFamily="18" charset="0"/>
                <a:cs typeface="Times New Roman" pitchFamily="18" charset="0"/>
              </a:rPr>
            </a:br>
            <a:endParaRPr lang="en-US" b="1" dirty="0">
              <a:solidFill>
                <a:srgbClr val="0070C0"/>
              </a:solidFill>
              <a:latin typeface="Times New Roman" pitchFamily="18" charset="0"/>
              <a:cs typeface="Times New Roman" pitchFamily="18" charset="0"/>
            </a:endParaRPr>
          </a:p>
        </p:txBody>
      </p:sp>
      <p:sp>
        <p:nvSpPr>
          <p:cNvPr id="6" name="Content Placeholder 5"/>
          <p:cNvSpPr>
            <a:spLocks noGrp="1"/>
          </p:cNvSpPr>
          <p:nvPr>
            <p:ph sz="quarter" idx="1"/>
          </p:nvPr>
        </p:nvSpPr>
        <p:spPr>
          <a:xfrm>
            <a:off x="457200" y="1285860"/>
            <a:ext cx="7467600" cy="5188092"/>
          </a:xfrm>
        </p:spPr>
        <p:txBody>
          <a:bodyPr>
            <a:normAutofit/>
          </a:bodyPr>
          <a:lstStyle/>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Monthly income is highly correlated with Job level.</a:t>
            </a:r>
          </a:p>
          <a:p>
            <a:pPr>
              <a:buNone/>
            </a:pPr>
            <a:endParaRPr lang="en-US" sz="1600" dirty="0" smtClean="0">
              <a:latin typeface="Times New Roman" pitchFamily="18" charset="0"/>
              <a:cs typeface="Times New Roman" pitchFamily="18" charset="0"/>
            </a:endParaRPr>
          </a:p>
          <a:p>
            <a:pPr lvl="0"/>
            <a:r>
              <a:rPr lang="en-US" sz="1600" dirty="0" smtClean="0">
                <a:latin typeface="Times New Roman" pitchFamily="18" charset="0"/>
                <a:cs typeface="Times New Roman" pitchFamily="18" charset="0"/>
              </a:rPr>
              <a:t>Job level is highly correlated with total working hours.</a:t>
            </a:r>
          </a:p>
          <a:p>
            <a:pPr lvl="0"/>
            <a:endParaRPr lang="en-US" sz="1600" dirty="0" smtClean="0">
              <a:latin typeface="Times New Roman" pitchFamily="18" charset="0"/>
              <a:cs typeface="Times New Roman" pitchFamily="18" charset="0"/>
            </a:endParaRPr>
          </a:p>
          <a:p>
            <a:pPr lvl="0"/>
            <a:r>
              <a:rPr lang="en-US" sz="1600" dirty="0" smtClean="0">
                <a:latin typeface="Times New Roman" pitchFamily="18" charset="0"/>
                <a:cs typeface="Times New Roman" pitchFamily="18" charset="0"/>
              </a:rPr>
              <a:t>Monthly income is highly correlated with total working hours.</a:t>
            </a:r>
          </a:p>
          <a:p>
            <a:pPr lvl="0"/>
            <a:endParaRPr lang="en-US" sz="1600" dirty="0" smtClean="0">
              <a:latin typeface="Times New Roman" pitchFamily="18" charset="0"/>
              <a:cs typeface="Times New Roman" pitchFamily="18" charset="0"/>
            </a:endParaRPr>
          </a:p>
          <a:p>
            <a:pPr lvl="0"/>
            <a:r>
              <a:rPr lang="en-US" sz="1600" dirty="0" smtClean="0">
                <a:latin typeface="Times New Roman" pitchFamily="18" charset="0"/>
                <a:cs typeface="Times New Roman" pitchFamily="18" charset="0"/>
              </a:rPr>
              <a:t>Age is also positively correlated with the Total working hours.</a:t>
            </a:r>
          </a:p>
          <a:p>
            <a:pPr lvl="0"/>
            <a:endParaRPr lang="en-US" sz="1600" dirty="0" smtClean="0">
              <a:latin typeface="Times New Roman" pitchFamily="18" charset="0"/>
              <a:cs typeface="Times New Roman" pitchFamily="18" charset="0"/>
            </a:endParaRPr>
          </a:p>
          <a:p>
            <a:pPr lvl="0"/>
            <a:r>
              <a:rPr lang="en-US" sz="1600" dirty="0" smtClean="0">
                <a:latin typeface="Times New Roman" pitchFamily="18" charset="0"/>
                <a:cs typeface="Times New Roman" pitchFamily="18" charset="0"/>
              </a:rPr>
              <a:t>Marital status and stock option level are negatively correlated</a:t>
            </a:r>
          </a:p>
          <a:p>
            <a:endParaRPr lang="en-US" sz="16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solidFill>
                  <a:srgbClr val="0070C0"/>
                </a:solidFill>
              </a:rPr>
              <a:t>Multicollinearity</a:t>
            </a:r>
            <a:endParaRPr lang="en-US" b="1" dirty="0">
              <a:solidFill>
                <a:srgbClr val="0070C0"/>
              </a:solidFill>
            </a:endParaRPr>
          </a:p>
        </p:txBody>
      </p:sp>
      <p:sp>
        <p:nvSpPr>
          <p:cNvPr id="5" name="TextBox 4"/>
          <p:cNvSpPr txBox="1"/>
          <p:nvPr/>
        </p:nvSpPr>
        <p:spPr>
          <a:xfrm>
            <a:off x="500034" y="1785926"/>
            <a:ext cx="2714644" cy="369332"/>
          </a:xfrm>
          <a:prstGeom prst="rect">
            <a:avLst/>
          </a:prstGeom>
          <a:noFill/>
        </p:spPr>
        <p:txBody>
          <a:bodyPr wrap="square" rtlCol="0">
            <a:spAutoFit/>
          </a:bodyPr>
          <a:lstStyle/>
          <a:p>
            <a:endParaRPr lang="en-US" dirty="0"/>
          </a:p>
        </p:txBody>
      </p:sp>
      <p:sp>
        <p:nvSpPr>
          <p:cNvPr id="6" name="TextBox 5"/>
          <p:cNvSpPr txBox="1"/>
          <p:nvPr/>
        </p:nvSpPr>
        <p:spPr>
          <a:xfrm>
            <a:off x="500034" y="1714488"/>
            <a:ext cx="2857520" cy="2585323"/>
          </a:xfrm>
          <a:prstGeom prst="rect">
            <a:avLst/>
          </a:prstGeom>
          <a:noFill/>
        </p:spPr>
        <p:txBody>
          <a:bodyPr wrap="square" rtlCol="0">
            <a:spAutoFit/>
          </a:bodyPr>
          <a:lstStyle/>
          <a:p>
            <a:pPr algn="just">
              <a:spcBef>
                <a:spcPts val="0"/>
              </a:spcBef>
              <a:buFont typeface="Wingdings" pitchFamily="2" charset="2"/>
              <a:buChar char="q"/>
            </a:pPr>
            <a:r>
              <a:rPr lang="en-US" dirty="0" smtClean="0">
                <a:latin typeface="Times New Roman" pitchFamily="18" charset="0"/>
                <a:cs typeface="Times New Roman" pitchFamily="18" charset="0"/>
              </a:rPr>
              <a:t> Found </a:t>
            </a:r>
            <a:r>
              <a:rPr lang="en-US" dirty="0">
                <a:latin typeface="Times New Roman" pitchFamily="18" charset="0"/>
                <a:cs typeface="Times New Roman" pitchFamily="18" charset="0"/>
              </a:rPr>
              <a:t>out columns whose correlation coefficient was greater than 0.9 and dropped them.</a:t>
            </a:r>
          </a:p>
          <a:p>
            <a:pPr algn="just"/>
            <a:endParaRPr lang="en-IN" b="1" i="1" dirty="0">
              <a:latin typeface="Times New Roman" pitchFamily="18" charset="0"/>
              <a:cs typeface="Times New Roman" pitchFamily="18" charset="0"/>
            </a:endParaRPr>
          </a:p>
          <a:p>
            <a:pPr algn="just">
              <a:buFont typeface="Wingdings" pitchFamily="2" charset="2"/>
              <a:buChar char="q"/>
            </a:pPr>
            <a:endParaRPr lang="en-IN" b="1" i="1" dirty="0">
              <a:latin typeface="Times New Roman" pitchFamily="18" charset="0"/>
              <a:cs typeface="Times New Roman" pitchFamily="18" charset="0"/>
            </a:endParaRPr>
          </a:p>
          <a:p>
            <a:pPr algn="just">
              <a:spcBef>
                <a:spcPts val="0"/>
              </a:spcBef>
              <a:buFont typeface="Wingdings" pitchFamily="2" charset="2"/>
              <a:buChar char="q"/>
            </a:pPr>
            <a:r>
              <a:rPr lang="en-US" dirty="0">
                <a:latin typeface="Times New Roman" pitchFamily="18" charset="0"/>
                <a:cs typeface="Times New Roman" pitchFamily="18" charset="0"/>
              </a:rPr>
              <a:t> only 1 column was dropped.</a:t>
            </a:r>
            <a:endParaRPr lang="en-IN"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1986" name="Picture 2"/>
          <p:cNvPicPr>
            <a:picLocks noChangeAspect="1" noChangeArrowheads="1"/>
          </p:cNvPicPr>
          <p:nvPr/>
        </p:nvPicPr>
        <p:blipFill>
          <a:blip r:embed="rId2" cstate="print"/>
          <a:srcRect/>
          <a:stretch>
            <a:fillRect/>
          </a:stretch>
        </p:blipFill>
        <p:spPr bwMode="auto">
          <a:xfrm>
            <a:off x="3929058" y="1928802"/>
            <a:ext cx="4643472" cy="267178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rPr>
              <a:t>Modelling Approach</a:t>
            </a:r>
            <a:r>
              <a:rPr lang="en-US" dirty="0" smtClean="0">
                <a:solidFill>
                  <a:srgbClr val="0070C0"/>
                </a:solidFill>
              </a:rPr>
              <a:t/>
            </a:r>
            <a:br>
              <a:rPr lang="en-US" dirty="0" smtClean="0">
                <a:solidFill>
                  <a:srgbClr val="0070C0"/>
                </a:solidFill>
              </a:rPr>
            </a:br>
            <a:endParaRPr lang="en-US" dirty="0">
              <a:solidFill>
                <a:srgbClr val="0070C0"/>
              </a:solidFill>
            </a:endParaRPr>
          </a:p>
        </p:txBody>
      </p:sp>
      <p:sp>
        <p:nvSpPr>
          <p:cNvPr id="3" name="Content Placeholder 2"/>
          <p:cNvSpPr>
            <a:spLocks noGrp="1"/>
          </p:cNvSpPr>
          <p:nvPr>
            <p:ph sz="quarter" idx="1"/>
          </p:nvPr>
        </p:nvSpPr>
        <p:spPr/>
        <p:txBody>
          <a:bodyPr>
            <a:normAutofit/>
          </a:bodyPr>
          <a:lstStyle/>
          <a:p>
            <a:pPr lvl="0"/>
            <a:endParaRPr lang="en-US" sz="1800" dirty="0" smtClean="0">
              <a:latin typeface="Times New Roman" pitchFamily="18" charset="0"/>
              <a:cs typeface="Times New Roman" pitchFamily="18" charset="0"/>
            </a:endParaRPr>
          </a:p>
          <a:p>
            <a:pPr lvl="0"/>
            <a:r>
              <a:rPr lang="en-US" sz="1800" dirty="0" smtClean="0">
                <a:latin typeface="Times New Roman" pitchFamily="18" charset="0"/>
                <a:cs typeface="Times New Roman" pitchFamily="18" charset="0"/>
              </a:rPr>
              <a:t>The company which are bankrupted are very less compared to non bankrupt companies.</a:t>
            </a:r>
          </a:p>
          <a:p>
            <a:pPr lvl="0"/>
            <a:r>
              <a:rPr lang="en-US" sz="1800" b="1" dirty="0" smtClean="0">
                <a:latin typeface="Times New Roman" pitchFamily="18" charset="0"/>
                <a:cs typeface="Times New Roman" pitchFamily="18" charset="0"/>
              </a:rPr>
              <a:t>Employee Attrition - No:  83.6 % of whole data set</a:t>
            </a:r>
            <a:endParaRPr lang="en-US" sz="1800" dirty="0" smtClean="0">
              <a:latin typeface="Times New Roman" pitchFamily="18" charset="0"/>
              <a:cs typeface="Times New Roman" pitchFamily="18" charset="0"/>
            </a:endParaRPr>
          </a:p>
          <a:p>
            <a:pPr lvl="0"/>
            <a:r>
              <a:rPr lang="en-US" sz="1800" b="1" dirty="0" smtClean="0">
                <a:latin typeface="Times New Roman" pitchFamily="18" charset="0"/>
                <a:cs typeface="Times New Roman" pitchFamily="18" charset="0"/>
              </a:rPr>
              <a:t>Employee Attrition - Yes:  16.4 % of whole data set</a:t>
            </a:r>
            <a:endParaRPr lang="en-US" sz="1800" dirty="0" smtClean="0">
              <a:latin typeface="Times New Roman" pitchFamily="18" charset="0"/>
              <a:cs typeface="Times New Roman" pitchFamily="18" charset="0"/>
            </a:endParaRPr>
          </a:p>
          <a:p>
            <a:pPr lvl="0"/>
            <a:r>
              <a:rPr lang="en-US" sz="1800" dirty="0" smtClean="0">
                <a:latin typeface="Times New Roman" pitchFamily="18" charset="0"/>
                <a:cs typeface="Times New Roman" pitchFamily="18" charset="0"/>
              </a:rPr>
              <a:t>There is an imbalance in the dataset.</a:t>
            </a:r>
          </a:p>
          <a:p>
            <a:pPr lvl="0"/>
            <a:r>
              <a:rPr lang="en-US" sz="1800" dirty="0" smtClean="0">
                <a:latin typeface="Times New Roman" pitchFamily="18" charset="0"/>
                <a:cs typeface="Times New Roman" pitchFamily="18" charset="0"/>
              </a:rPr>
              <a:t> we need to use oversampling method to correct it.</a:t>
            </a:r>
          </a:p>
          <a:p>
            <a:pPr lvl="0"/>
            <a:r>
              <a:rPr lang="en-US" sz="1800" dirty="0" smtClean="0">
                <a:latin typeface="Times New Roman" pitchFamily="18" charset="0"/>
                <a:cs typeface="Times New Roman" pitchFamily="18" charset="0"/>
              </a:rPr>
              <a:t> Otherwise the model will be biased towards the majority class &amp; would just predict every employee as not churned.</a:t>
            </a:r>
          </a:p>
          <a:p>
            <a:pPr lvl="0"/>
            <a:r>
              <a:rPr lang="en-US" sz="1800" dirty="0" smtClean="0">
                <a:latin typeface="Times New Roman" pitchFamily="18" charset="0"/>
                <a:cs typeface="Times New Roman" pitchFamily="18" charset="0"/>
              </a:rPr>
              <a:t> This is the main obstacle that we need to solve to obtain good performance.</a:t>
            </a:r>
          </a:p>
          <a:p>
            <a:endParaRPr lang="en-US" sz="18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err="1" smtClean="0">
                <a:solidFill>
                  <a:srgbClr val="0070C0"/>
                </a:solidFill>
              </a:rPr>
              <a:t>Skeweness</a:t>
            </a:r>
            <a:r>
              <a:rPr lang="en-IN" b="1" dirty="0" smtClean="0">
                <a:solidFill>
                  <a:srgbClr val="0070C0"/>
                </a:solidFill>
              </a:rPr>
              <a:t> in data </a:t>
            </a:r>
            <a:r>
              <a:rPr lang="en-US" b="1" dirty="0" smtClean="0">
                <a:solidFill>
                  <a:srgbClr val="0070C0"/>
                </a:solidFill>
              </a:rPr>
              <a:t/>
            </a:r>
            <a:br>
              <a:rPr lang="en-US" b="1" dirty="0" smtClean="0">
                <a:solidFill>
                  <a:srgbClr val="0070C0"/>
                </a:solidFill>
              </a:rPr>
            </a:br>
            <a:endParaRPr lang="en-US" b="1" dirty="0">
              <a:solidFill>
                <a:srgbClr val="0070C0"/>
              </a:solidFill>
            </a:endParaRPr>
          </a:p>
        </p:txBody>
      </p:sp>
      <p:sp>
        <p:nvSpPr>
          <p:cNvPr id="3" name="Content Placeholder 2"/>
          <p:cNvSpPr>
            <a:spLocks noGrp="1"/>
          </p:cNvSpPr>
          <p:nvPr>
            <p:ph sz="quarter" idx="1"/>
          </p:nvPr>
        </p:nvSpPr>
        <p:spPr>
          <a:xfrm>
            <a:off x="457200" y="1600200"/>
            <a:ext cx="3900486" cy="4873752"/>
          </a:xfrm>
        </p:spPr>
        <p:txBody>
          <a:bodyPr>
            <a:noAutofit/>
          </a:bodyPr>
          <a:lstStyle/>
          <a:p>
            <a:r>
              <a:rPr lang="en-US" sz="1800" dirty="0" smtClean="0">
                <a:latin typeface="Times New Roman" pitchFamily="18" charset="0"/>
                <a:cs typeface="Times New Roman" pitchFamily="18" charset="0"/>
              </a:rPr>
              <a:t>Most of the columns are skewed. This means many of the data points lie towards it's minimum or maximum.</a:t>
            </a:r>
          </a:p>
          <a:p>
            <a:pPr lvl="0"/>
            <a:r>
              <a:rPr lang="en-US" sz="1800" dirty="0" smtClean="0">
                <a:latin typeface="Times New Roman" pitchFamily="18" charset="0"/>
                <a:cs typeface="Times New Roman" pitchFamily="18" charset="0"/>
              </a:rPr>
              <a:t> This means model will not be able distinguish well between yes and no as most value lie towards one end.</a:t>
            </a:r>
          </a:p>
          <a:p>
            <a:pPr lvl="0"/>
            <a:r>
              <a:rPr lang="en-US" sz="1800" dirty="0" err="1" smtClean="0">
                <a:latin typeface="Times New Roman" pitchFamily="18" charset="0"/>
                <a:cs typeface="Times New Roman" pitchFamily="18" charset="0"/>
              </a:rPr>
              <a:t>Skewness</a:t>
            </a:r>
            <a:r>
              <a:rPr lang="en-US" sz="1800" dirty="0" smtClean="0">
                <a:latin typeface="Times New Roman" pitchFamily="18" charset="0"/>
                <a:cs typeface="Times New Roman" pitchFamily="18" charset="0"/>
              </a:rPr>
              <a:t> greater than 1 is corrected by using log.</a:t>
            </a:r>
          </a:p>
          <a:p>
            <a:pPr lvl="0"/>
            <a:r>
              <a:rPr lang="en-US" sz="1800" dirty="0" smtClean="0">
                <a:latin typeface="Times New Roman" pitchFamily="18" charset="0"/>
                <a:cs typeface="Times New Roman" pitchFamily="18" charset="0"/>
              </a:rPr>
              <a:t>where as </a:t>
            </a:r>
            <a:r>
              <a:rPr lang="en-US" sz="1800" dirty="0" err="1" smtClean="0">
                <a:latin typeface="Times New Roman" pitchFamily="18" charset="0"/>
                <a:cs typeface="Times New Roman" pitchFamily="18" charset="0"/>
              </a:rPr>
              <a:t>skewness</a:t>
            </a:r>
            <a:r>
              <a:rPr lang="en-US" sz="1800" dirty="0" smtClean="0">
                <a:latin typeface="Times New Roman" pitchFamily="18" charset="0"/>
                <a:cs typeface="Times New Roman" pitchFamily="18" charset="0"/>
              </a:rPr>
              <a:t> less than -1 is corrected using cube.</a:t>
            </a:r>
          </a:p>
        </p:txBody>
      </p:sp>
      <p:pic>
        <p:nvPicPr>
          <p:cNvPr id="1026" name="Picture 2"/>
          <p:cNvPicPr>
            <a:picLocks noChangeAspect="1" noChangeArrowheads="1"/>
          </p:cNvPicPr>
          <p:nvPr/>
        </p:nvPicPr>
        <p:blipFill>
          <a:blip r:embed="rId2" cstate="print"/>
          <a:srcRect/>
          <a:stretch>
            <a:fillRect/>
          </a:stretch>
        </p:blipFill>
        <p:spPr bwMode="auto">
          <a:xfrm>
            <a:off x="4500562" y="1785926"/>
            <a:ext cx="3987718" cy="269292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sz="2800" b="1" dirty="0" smtClean="0">
                <a:solidFill>
                  <a:srgbClr val="0070C0"/>
                </a:solidFill>
              </a:rPr>
              <a:t>Oversampling the Target Feature</a:t>
            </a:r>
            <a:endParaRPr lang="en-US" dirty="0">
              <a:solidFill>
                <a:srgbClr val="0070C0"/>
              </a:solidFill>
            </a:endParaRPr>
          </a:p>
        </p:txBody>
      </p:sp>
      <p:pic>
        <p:nvPicPr>
          <p:cNvPr id="10" name="Content Placeholder 9" descr="C:\Users\Nidhi Gosavi\AppData\Local\Microsoft\Windows\INetCache\Content.Word\Screenshot (619).png"/>
          <p:cNvPicPr>
            <a:picLocks noGrp="1"/>
          </p:cNvPicPr>
          <p:nvPr>
            <p:ph sz="quarter" idx="1"/>
          </p:nvPr>
        </p:nvPicPr>
        <p:blipFill>
          <a:blip r:embed="rId2" cstate="print"/>
          <a:srcRect/>
          <a:stretch>
            <a:fillRect/>
          </a:stretch>
        </p:blipFill>
        <p:spPr bwMode="auto">
          <a:xfrm>
            <a:off x="1000100" y="2500306"/>
            <a:ext cx="2701767" cy="2311050"/>
          </a:xfrm>
          <a:prstGeom prst="rect">
            <a:avLst/>
          </a:prstGeom>
          <a:noFill/>
          <a:ln w="9525">
            <a:noFill/>
            <a:miter lim="800000"/>
            <a:headEnd/>
            <a:tailEnd/>
          </a:ln>
        </p:spPr>
      </p:pic>
      <p:pic>
        <p:nvPicPr>
          <p:cNvPr id="11" name="Content Placeholder 10" descr="C:\Users\Nidhi Gosavi\AppData\Local\Microsoft\Windows\INetCache\Content.Word\Screenshot (618).png"/>
          <p:cNvPicPr>
            <a:picLocks noGrp="1"/>
          </p:cNvPicPr>
          <p:nvPr>
            <p:ph sz="quarter" idx="2"/>
          </p:nvPr>
        </p:nvPicPr>
        <p:blipFill>
          <a:blip r:embed="rId3" cstate="print"/>
          <a:srcRect/>
          <a:stretch>
            <a:fillRect/>
          </a:stretch>
        </p:blipFill>
        <p:spPr bwMode="auto">
          <a:xfrm>
            <a:off x="4786314" y="2571744"/>
            <a:ext cx="2730863" cy="2369241"/>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smtClean="0">
                <a:solidFill>
                  <a:srgbClr val="0070C0"/>
                </a:solidFill>
              </a:rPr>
              <a:t>Outliers</a:t>
            </a:r>
            <a:r>
              <a:rPr lang="en-US" b="1" dirty="0" smtClean="0">
                <a:solidFill>
                  <a:srgbClr val="0070C0"/>
                </a:solidFill>
              </a:rPr>
              <a:t/>
            </a:r>
            <a:br>
              <a:rPr lang="en-US" b="1" dirty="0" smtClean="0">
                <a:solidFill>
                  <a:srgbClr val="0070C0"/>
                </a:solidFill>
              </a:rPr>
            </a:br>
            <a:endParaRPr lang="en-US" b="1" dirty="0">
              <a:solidFill>
                <a:srgbClr val="0070C0"/>
              </a:solidFill>
            </a:endParaRPr>
          </a:p>
        </p:txBody>
      </p:sp>
      <p:pic>
        <p:nvPicPr>
          <p:cNvPr id="4" name="Content Placeholder 3" descr="C:\Users\Nidhi Gosavi\AppData\Local\Microsoft\Windows\INetCache\Content.Word\Screenshot (616).png"/>
          <p:cNvPicPr>
            <a:picLocks noGrp="1"/>
          </p:cNvPicPr>
          <p:nvPr>
            <p:ph sz="quarter" idx="1"/>
          </p:nvPr>
        </p:nvPicPr>
        <p:blipFill>
          <a:blip r:embed="rId2" cstate="print"/>
          <a:srcRect/>
          <a:stretch>
            <a:fillRect/>
          </a:stretch>
        </p:blipFill>
        <p:spPr bwMode="auto">
          <a:xfrm>
            <a:off x="1071538" y="1214422"/>
            <a:ext cx="5291306" cy="3537236"/>
          </a:xfrm>
          <a:prstGeom prst="rect">
            <a:avLst/>
          </a:prstGeom>
          <a:noFill/>
          <a:ln w="9525">
            <a:noFill/>
            <a:miter lim="800000"/>
            <a:headEnd/>
            <a:tailEnd/>
          </a:ln>
        </p:spPr>
      </p:pic>
      <p:sp>
        <p:nvSpPr>
          <p:cNvPr id="5" name="TextBox 4"/>
          <p:cNvSpPr txBox="1"/>
          <p:nvPr/>
        </p:nvSpPr>
        <p:spPr>
          <a:xfrm>
            <a:off x="857224" y="5143513"/>
            <a:ext cx="6286544" cy="1200329"/>
          </a:xfrm>
          <a:prstGeom prst="rect">
            <a:avLst/>
          </a:prstGeom>
          <a:noFill/>
        </p:spPr>
        <p:txBody>
          <a:bodyPr wrap="square" rtlCol="0">
            <a:spAutoFit/>
          </a:bodyPr>
          <a:lstStyle/>
          <a:p>
            <a:pPr lvl="0">
              <a:buFont typeface="Arial" pitchFamily="34" charset="0"/>
              <a:buChar char="•"/>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There are multiple outliers in the dataset. </a:t>
            </a:r>
          </a:p>
          <a:p>
            <a:pPr lvl="0">
              <a:buFont typeface="Arial" pitchFamily="34" charset="0"/>
              <a:buChar char="•"/>
            </a:pPr>
            <a:r>
              <a:rPr lang="en-IN" dirty="0" smtClean="0">
                <a:latin typeface="Times New Roman" pitchFamily="18" charset="0"/>
                <a:cs typeface="Times New Roman" pitchFamily="18" charset="0"/>
              </a:rPr>
              <a:t> Removed </a:t>
            </a:r>
            <a:r>
              <a:rPr lang="en-IN" dirty="0">
                <a:latin typeface="Times New Roman" pitchFamily="18" charset="0"/>
                <a:cs typeface="Times New Roman" pitchFamily="18" charset="0"/>
              </a:rPr>
              <a:t>the outliers from the dataset by calculating the IQR.</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buFont typeface="Courier New" pitchFamily="49" charset="0"/>
              <a:buChar char="o"/>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smtClean="0">
                <a:solidFill>
                  <a:srgbClr val="0070C0"/>
                </a:solidFill>
                <a:latin typeface="Times New Roman" pitchFamily="18" charset="0"/>
                <a:cs typeface="Times New Roman" pitchFamily="18" charset="0"/>
              </a:rPr>
              <a:t>OULIERS REMOVAL</a:t>
            </a:r>
            <a:endParaRPr lang="en-US" b="1" dirty="0">
              <a:solidFill>
                <a:srgbClr val="0070C0"/>
              </a:solidFill>
              <a:latin typeface="Times New Roman" pitchFamily="18" charset="0"/>
              <a:cs typeface="Times New Roman" pitchFamily="18" charset="0"/>
            </a:endParaRPr>
          </a:p>
        </p:txBody>
      </p:sp>
      <p:pic>
        <p:nvPicPr>
          <p:cNvPr id="7" name="Content Placeholder 6" descr="C:\Users\Nidhi Gosavi\AppData\Local\Microsoft\Windows\INetCache\Content.Word\Screenshot (627).png"/>
          <p:cNvPicPr>
            <a:picLocks noGrp="1"/>
          </p:cNvPicPr>
          <p:nvPr>
            <p:ph sz="quarter" idx="1"/>
          </p:nvPr>
        </p:nvPicPr>
        <p:blipFill>
          <a:blip r:embed="rId3" cstate="print"/>
          <a:stretch>
            <a:fillRect/>
          </a:stretch>
        </p:blipFill>
        <p:spPr bwMode="auto">
          <a:xfrm>
            <a:off x="1357290" y="2143116"/>
            <a:ext cx="2015934" cy="3000396"/>
          </a:xfrm>
          <a:prstGeom prst="rect">
            <a:avLst/>
          </a:prstGeom>
          <a:noFill/>
          <a:ln w="9525">
            <a:noFill/>
            <a:miter lim="800000"/>
            <a:headEnd/>
            <a:tailEnd/>
          </a:ln>
        </p:spPr>
      </p:pic>
      <p:pic>
        <p:nvPicPr>
          <p:cNvPr id="8" name="Picture 7" descr="C:\Users\Nidhi Gosavi\AppData\Local\Microsoft\Windows\INetCache\Content.Word\Screenshot (628).png"/>
          <p:cNvPicPr/>
          <p:nvPr/>
        </p:nvPicPr>
        <p:blipFill>
          <a:blip r:embed="rId4" cstate="print"/>
          <a:srcRect/>
          <a:stretch>
            <a:fillRect/>
          </a:stretch>
        </p:blipFill>
        <p:spPr bwMode="auto">
          <a:xfrm>
            <a:off x="5357818" y="2000240"/>
            <a:ext cx="1995488" cy="3131471"/>
          </a:xfrm>
          <a:prstGeom prst="rect">
            <a:avLst/>
          </a:prstGeom>
          <a:noFill/>
          <a:ln w="9525">
            <a:noFill/>
            <a:miter lim="800000"/>
            <a:headEnd/>
            <a:tailEnd/>
          </a:ln>
        </p:spPr>
      </p:pic>
      <p:sp>
        <p:nvSpPr>
          <p:cNvPr id="14" name="TextBox 13"/>
          <p:cNvSpPr txBox="1"/>
          <p:nvPr/>
        </p:nvSpPr>
        <p:spPr>
          <a:xfrm>
            <a:off x="1071538" y="5500702"/>
            <a:ext cx="6072230" cy="646331"/>
          </a:xfrm>
          <a:prstGeom prst="rect">
            <a:avLst/>
          </a:prstGeom>
          <a:noFill/>
        </p:spPr>
        <p:txBody>
          <a:bodyPr wrap="square" rtlCol="0">
            <a:spAutoFit/>
          </a:bodyPr>
          <a:lstStyle/>
          <a:p>
            <a:r>
              <a:rPr lang="en-IN" dirty="0" smtClean="0"/>
              <a:t> </a:t>
            </a:r>
            <a:r>
              <a:rPr lang="en-IN" dirty="0" smtClean="0">
                <a:latin typeface="Times New Roman" pitchFamily="18" charset="0"/>
                <a:cs typeface="Times New Roman" pitchFamily="18" charset="0"/>
              </a:rPr>
              <a:t>Removed the outliers from the data by calculating the IQR.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solidFill>
                  <a:srgbClr val="0070C0"/>
                </a:solidFill>
              </a:rPr>
              <a:t>Problem Definition</a:t>
            </a:r>
            <a:endParaRPr lang="en-US" b="1" dirty="0">
              <a:solidFill>
                <a:srgbClr val="0070C0"/>
              </a:solidFill>
            </a:endParaRPr>
          </a:p>
        </p:txBody>
      </p:sp>
      <p:sp>
        <p:nvSpPr>
          <p:cNvPr id="3" name="Content Placeholder 2"/>
          <p:cNvSpPr>
            <a:spLocks noGrp="1"/>
          </p:cNvSpPr>
          <p:nvPr>
            <p:ph sz="quarter" idx="1"/>
          </p:nvPr>
        </p:nvSpPr>
        <p:spPr/>
        <p:txBody>
          <a:bodyPr>
            <a:normAutofit/>
          </a:bodyPr>
          <a:lstStyle/>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Employee churn, also known as employee turnover or attrition, refers to the rate at which employees leave a company and need to be replaced. </a:t>
            </a:r>
          </a:p>
          <a:p>
            <a:r>
              <a:rPr lang="en-US" sz="1600" dirty="0" smtClean="0">
                <a:latin typeface="Times New Roman" pitchFamily="18" charset="0"/>
                <a:cs typeface="Times New Roman" pitchFamily="18" charset="0"/>
              </a:rPr>
              <a:t>It is a critical metric for organizations to monitor and manage, as high employee churn can lead to increased recruitment and training costs, decreased productivity, and a negative impact on organizational culture. </a:t>
            </a:r>
          </a:p>
          <a:p>
            <a:r>
              <a:rPr lang="en-US" sz="1600" dirty="0" smtClean="0">
                <a:latin typeface="Times New Roman" pitchFamily="18" charset="0"/>
                <a:cs typeface="Times New Roman" pitchFamily="18" charset="0"/>
              </a:rPr>
              <a:t>Understanding the factors that contribute to employee churn is essential for implementing effective retention strategies and maintaining a stable workforce. </a:t>
            </a:r>
          </a:p>
          <a:p>
            <a:r>
              <a:rPr lang="en-US" sz="1600" b="1" i="1" dirty="0" smtClean="0">
                <a:latin typeface="Times New Roman" pitchFamily="18" charset="0"/>
                <a:cs typeface="Times New Roman" pitchFamily="18" charset="0"/>
              </a:rPr>
              <a:t>The goal is to clarify the characteristics of employees that will churn (or that are at risk of churning), to help companies understand the causes so they can reduce the turnover rate</a:t>
            </a:r>
            <a:endParaRPr lang="en-US" sz="16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lvl="0"/>
            <a:r>
              <a:rPr lang="en-IN" b="1" dirty="0" smtClean="0">
                <a:solidFill>
                  <a:srgbClr val="0070C0"/>
                </a:solidFill>
                <a:latin typeface="Times New Roman" pitchFamily="18" charset="0"/>
                <a:cs typeface="Times New Roman" pitchFamily="18" charset="0"/>
              </a:rPr>
              <a:t>Feature Selection</a:t>
            </a:r>
            <a:r>
              <a:rPr lang="en-US" b="1" dirty="0" smtClean="0">
                <a:solidFill>
                  <a:srgbClr val="0070C0"/>
                </a:solidFill>
                <a:latin typeface="Times New Roman" pitchFamily="18" charset="0"/>
                <a:cs typeface="Times New Roman" pitchFamily="18" charset="0"/>
              </a:rPr>
              <a:t/>
            </a:r>
            <a:br>
              <a:rPr lang="en-US" b="1" dirty="0" smtClean="0">
                <a:solidFill>
                  <a:srgbClr val="0070C0"/>
                </a:solidFill>
                <a:latin typeface="Times New Roman" pitchFamily="18" charset="0"/>
                <a:cs typeface="Times New Roman" pitchFamily="18" charset="0"/>
              </a:rPr>
            </a:br>
            <a:endParaRPr lang="en-US" b="1" dirty="0">
              <a:solidFill>
                <a:srgbClr val="0070C0"/>
              </a:solidFill>
              <a:latin typeface="Times New Roman" pitchFamily="18" charset="0"/>
              <a:cs typeface="Times New Roman" pitchFamily="18" charset="0"/>
            </a:endParaRPr>
          </a:p>
        </p:txBody>
      </p:sp>
      <p:sp>
        <p:nvSpPr>
          <p:cNvPr id="9" name="Content Placeholder 8"/>
          <p:cNvSpPr>
            <a:spLocks noGrp="1"/>
          </p:cNvSpPr>
          <p:nvPr>
            <p:ph sz="quarter" idx="1"/>
          </p:nvPr>
        </p:nvSpPr>
        <p:spPr>
          <a:xfrm>
            <a:off x="457200" y="4214818"/>
            <a:ext cx="6615130" cy="1928826"/>
          </a:xfrm>
        </p:spPr>
        <p:txBody>
          <a:bodyPr>
            <a:normAutofit/>
          </a:bodyPr>
          <a:lstStyle/>
          <a:p>
            <a:pPr lvl="0"/>
            <a:r>
              <a:rPr lang="en-US" sz="1800" dirty="0" smtClean="0">
                <a:latin typeface="Times New Roman" pitchFamily="18" charset="0"/>
                <a:cs typeface="Times New Roman" pitchFamily="18" charset="0"/>
              </a:rPr>
              <a:t>Calculated the mutual information(mi) between the variables and the target the smaller the value of the mi, the less information we can infer from them.</a:t>
            </a:r>
          </a:p>
          <a:p>
            <a:pPr lvl="0"/>
            <a:r>
              <a:rPr lang="en-US" sz="1800" dirty="0" smtClean="0">
                <a:latin typeface="Times New Roman" pitchFamily="18" charset="0"/>
                <a:cs typeface="Times New Roman" pitchFamily="18" charset="0"/>
              </a:rPr>
              <a:t> Selected the top 25 independent Features out of 35 Features.</a:t>
            </a:r>
          </a:p>
          <a:p>
            <a:endParaRPr lang="en-US" sz="1800" dirty="0">
              <a:latin typeface="Times New Roman" pitchFamily="18" charset="0"/>
              <a:cs typeface="Times New Roman" pitchFamily="18" charset="0"/>
            </a:endParaRPr>
          </a:p>
        </p:txBody>
      </p:sp>
      <p:pic>
        <p:nvPicPr>
          <p:cNvPr id="10" name="Picture 9" descr="C:\Users\Nidhi Gosavi\AppData\Local\Microsoft\Windows\INetCache\Content.Word\Screenshot (620).png"/>
          <p:cNvPicPr/>
          <p:nvPr/>
        </p:nvPicPr>
        <p:blipFill>
          <a:blip r:embed="rId2" cstate="print"/>
          <a:srcRect/>
          <a:stretch>
            <a:fillRect/>
          </a:stretch>
        </p:blipFill>
        <p:spPr bwMode="auto">
          <a:xfrm>
            <a:off x="785786" y="1357298"/>
            <a:ext cx="5943600" cy="253069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solidFill>
                  <a:srgbClr val="0070C0"/>
                </a:solidFill>
                <a:latin typeface="Times New Roman" pitchFamily="18" charset="0"/>
                <a:cs typeface="Times New Roman" pitchFamily="18" charset="0"/>
              </a:rPr>
              <a:t>Modelling </a:t>
            </a:r>
            <a:r>
              <a:rPr lang="en-IN" sz="2800" b="1" dirty="0" err="1" smtClean="0">
                <a:solidFill>
                  <a:srgbClr val="0070C0"/>
                </a:solidFill>
                <a:latin typeface="Times New Roman" pitchFamily="18" charset="0"/>
                <a:cs typeface="Times New Roman" pitchFamily="18" charset="0"/>
              </a:rPr>
              <a:t>Approch</a:t>
            </a:r>
            <a:endParaRPr lang="en-US" b="1" dirty="0">
              <a:solidFill>
                <a:srgbClr val="0070C0"/>
              </a:solidFill>
              <a:latin typeface="Times New Roman" pitchFamily="18" charset="0"/>
              <a:cs typeface="Times New Roman" pitchFamily="18" charset="0"/>
            </a:endParaRPr>
          </a:p>
        </p:txBody>
      </p:sp>
      <p:pic>
        <p:nvPicPr>
          <p:cNvPr id="4" name="Picture 2"/>
          <p:cNvPicPr>
            <a:picLocks noGrp="1" noChangeAspect="1" noChangeArrowheads="1"/>
          </p:cNvPicPr>
          <p:nvPr>
            <p:ph sz="quarter" idx="1"/>
          </p:nvPr>
        </p:nvPicPr>
        <p:blipFill>
          <a:blip r:embed="rId2"/>
          <a:srcRect b="6196"/>
          <a:stretch>
            <a:fillRect/>
          </a:stretch>
        </p:blipFill>
        <p:spPr bwMode="auto">
          <a:xfrm>
            <a:off x="428596" y="1714488"/>
            <a:ext cx="7467600" cy="529163"/>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500034" y="2285992"/>
            <a:ext cx="5843587" cy="1571625"/>
          </a:xfrm>
          <a:prstGeom prst="rect">
            <a:avLst/>
          </a:prstGeom>
          <a:noFill/>
          <a:ln w="9525">
            <a:noFill/>
            <a:miter lim="800000"/>
            <a:headEnd/>
            <a:tailEnd/>
          </a:ln>
          <a:effectLst/>
        </p:spPr>
      </p:pic>
      <p:sp>
        <p:nvSpPr>
          <p:cNvPr id="6" name="TextBox 5"/>
          <p:cNvSpPr txBox="1"/>
          <p:nvPr/>
        </p:nvSpPr>
        <p:spPr>
          <a:xfrm>
            <a:off x="642910" y="4000505"/>
            <a:ext cx="7786742" cy="3139321"/>
          </a:xfrm>
          <a:prstGeom prst="rect">
            <a:avLst/>
          </a:prstGeom>
          <a:noFill/>
        </p:spPr>
        <p:txBody>
          <a:bodyPr wrap="square" rtlCol="0">
            <a:spAutoFit/>
          </a:bodyPr>
          <a:lstStyle/>
          <a:p>
            <a:pPr>
              <a:buFont typeface="Arial" pitchFamily="34" charset="0"/>
              <a:buChar char="•"/>
            </a:pPr>
            <a:r>
              <a:rPr lang="en-US" dirty="0" smtClean="0">
                <a:latin typeface="Times New Roman" pitchFamily="18" charset="0"/>
                <a:cs typeface="Times New Roman" pitchFamily="18" charset="0"/>
              </a:rPr>
              <a:t> Splitting the dataset into training and testing sets (80% - 30%). We preserve the 30% testing set for the final evaluation.</a:t>
            </a:r>
          </a:p>
          <a:p>
            <a:pPr>
              <a:buNone/>
            </a:pPr>
            <a:endParaRPr lang="en-IN" dirty="0" smtClean="0">
              <a:latin typeface="Times New Roman" pitchFamily="18" charset="0"/>
              <a:cs typeface="Times New Roman" pitchFamily="18" charset="0"/>
            </a:endParaRPr>
          </a:p>
          <a:p>
            <a:r>
              <a:rPr lang="en-IN" b="1" i="1" u="sng" dirty="0" smtClean="0">
                <a:latin typeface="Times New Roman" pitchFamily="18" charset="0"/>
                <a:cs typeface="Times New Roman" pitchFamily="18" charset="0"/>
              </a:rPr>
              <a:t>Implemented 4 ML Model :</a:t>
            </a:r>
          </a:p>
          <a:p>
            <a:endParaRPr lang="en-IN" b="1" i="1" dirty="0" smtClean="0">
              <a:latin typeface="Times New Roman" pitchFamily="18" charset="0"/>
              <a:cs typeface="Times New Roman" pitchFamily="18" charset="0"/>
            </a:endParaRPr>
          </a:p>
          <a:p>
            <a:pPr>
              <a:buFont typeface="Arial" pitchFamily="34" charset="0"/>
              <a:buChar char="•"/>
            </a:pPr>
            <a:r>
              <a:rPr lang="en-IN" dirty="0" smtClean="0">
                <a:latin typeface="Times New Roman" pitchFamily="18" charset="0"/>
                <a:cs typeface="Times New Roman" pitchFamily="18" charset="0"/>
              </a:rPr>
              <a:t> Logistic Regression</a:t>
            </a:r>
          </a:p>
          <a:p>
            <a:pPr>
              <a:buFont typeface="Arial" pitchFamily="34" charset="0"/>
              <a:buChar char="•"/>
            </a:pPr>
            <a:r>
              <a:rPr lang="en-IN" dirty="0" smtClean="0">
                <a:latin typeface="Times New Roman" pitchFamily="18" charset="0"/>
                <a:cs typeface="Times New Roman" pitchFamily="18" charset="0"/>
              </a:rPr>
              <a:t> Random Forest</a:t>
            </a:r>
          </a:p>
          <a:p>
            <a:pPr>
              <a:buFont typeface="Arial" pitchFamily="34" charset="0"/>
              <a:buChar char="•"/>
            </a:pPr>
            <a:r>
              <a:rPr lang="en-IN" dirty="0" smtClean="0">
                <a:latin typeface="Times New Roman" pitchFamily="18" charset="0"/>
                <a:cs typeface="Times New Roman" pitchFamily="18" charset="0"/>
              </a:rPr>
              <a:t> SVM</a:t>
            </a:r>
          </a:p>
          <a:p>
            <a:pPr>
              <a:buFont typeface="Arial" pitchFamily="34" charset="0"/>
              <a:buChar char="•"/>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XGBoost</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N" sz="2800" b="1" dirty="0" smtClean="0">
                <a:solidFill>
                  <a:srgbClr val="0070C0"/>
                </a:solidFill>
              </a:rPr>
              <a:t>Machine Learning Models</a:t>
            </a:r>
            <a:endParaRPr lang="en-US" dirty="0">
              <a:solidFill>
                <a:srgbClr val="0070C0"/>
              </a:solidFill>
            </a:endParaRPr>
          </a:p>
        </p:txBody>
      </p:sp>
      <p:sp>
        <p:nvSpPr>
          <p:cNvPr id="18" name="Text Placeholder 17"/>
          <p:cNvSpPr>
            <a:spLocks noGrp="1"/>
          </p:cNvSpPr>
          <p:nvPr>
            <p:ph type="body" sz="quarter" idx="1"/>
          </p:nvPr>
        </p:nvSpPr>
        <p:spPr/>
        <p:txBody>
          <a:bodyPr/>
          <a:lstStyle/>
          <a:p>
            <a:endParaRPr lang="en-IN" dirty="0" smtClean="0"/>
          </a:p>
          <a:p>
            <a:pPr algn="ctr"/>
            <a:r>
              <a:rPr lang="en-IN" dirty="0" smtClean="0"/>
              <a:t>Logistic Regression  Model</a:t>
            </a:r>
            <a:endParaRPr lang="en-US" dirty="0" smtClean="0"/>
          </a:p>
          <a:p>
            <a:endParaRPr lang="en-US" dirty="0"/>
          </a:p>
        </p:txBody>
      </p:sp>
      <p:sp>
        <p:nvSpPr>
          <p:cNvPr id="20" name="Text Placeholder 19"/>
          <p:cNvSpPr>
            <a:spLocks noGrp="1"/>
          </p:cNvSpPr>
          <p:nvPr>
            <p:ph type="body" sz="quarter" idx="3"/>
          </p:nvPr>
        </p:nvSpPr>
        <p:spPr/>
        <p:txBody>
          <a:bodyPr/>
          <a:lstStyle/>
          <a:p>
            <a:pPr algn="ctr"/>
            <a:endParaRPr lang="en-IN" dirty="0" smtClean="0"/>
          </a:p>
          <a:p>
            <a:pPr algn="ctr"/>
            <a:r>
              <a:rPr lang="en-IN" dirty="0" smtClean="0"/>
              <a:t>Random Forest Model</a:t>
            </a:r>
            <a:endParaRPr lang="en-US" dirty="0" smtClean="0"/>
          </a:p>
          <a:p>
            <a:endParaRPr lang="en-US" dirty="0"/>
          </a:p>
        </p:txBody>
      </p:sp>
      <p:pic>
        <p:nvPicPr>
          <p:cNvPr id="22" name="Picture 2"/>
          <p:cNvPicPr>
            <a:picLocks noGrp="1" noChangeAspect="1" noChangeArrowheads="1"/>
          </p:cNvPicPr>
          <p:nvPr>
            <p:ph sz="quarter" idx="2"/>
          </p:nvPr>
        </p:nvPicPr>
        <p:blipFill>
          <a:blip r:embed="rId2"/>
          <a:srcRect/>
          <a:stretch>
            <a:fillRect/>
          </a:stretch>
        </p:blipFill>
        <p:spPr bwMode="auto">
          <a:xfrm>
            <a:off x="457200" y="3508579"/>
            <a:ext cx="3657600" cy="1593441"/>
          </a:xfrm>
          <a:prstGeom prst="rect">
            <a:avLst/>
          </a:prstGeom>
          <a:noFill/>
          <a:ln w="9525">
            <a:noFill/>
            <a:miter lim="800000"/>
            <a:headEnd/>
            <a:tailEnd/>
          </a:ln>
          <a:effectLst/>
        </p:spPr>
      </p:pic>
      <p:pic>
        <p:nvPicPr>
          <p:cNvPr id="23" name="Picture 4"/>
          <p:cNvPicPr>
            <a:picLocks noGrp="1" noChangeAspect="1" noChangeArrowheads="1"/>
          </p:cNvPicPr>
          <p:nvPr>
            <p:ph sz="quarter" idx="4"/>
          </p:nvPr>
        </p:nvPicPr>
        <p:blipFill>
          <a:blip r:embed="rId3"/>
          <a:srcRect/>
          <a:stretch>
            <a:fillRect/>
          </a:stretch>
        </p:blipFill>
        <p:spPr bwMode="auto">
          <a:xfrm>
            <a:off x="4371975" y="3324035"/>
            <a:ext cx="3657600" cy="196253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IN" sz="2800" b="1" dirty="0" smtClean="0">
                <a:solidFill>
                  <a:srgbClr val="0070C0"/>
                </a:solidFill>
              </a:rPr>
              <a:t>Machine Learning Models</a:t>
            </a:r>
            <a:endParaRPr lang="en-US" dirty="0">
              <a:solidFill>
                <a:srgbClr val="0070C0"/>
              </a:solidFill>
            </a:endParaRPr>
          </a:p>
        </p:txBody>
      </p:sp>
      <p:sp>
        <p:nvSpPr>
          <p:cNvPr id="12" name="Text Placeholder 11"/>
          <p:cNvSpPr>
            <a:spLocks noGrp="1"/>
          </p:cNvSpPr>
          <p:nvPr>
            <p:ph type="body" sz="quarter" idx="1"/>
          </p:nvPr>
        </p:nvSpPr>
        <p:spPr/>
        <p:txBody>
          <a:bodyPr/>
          <a:lstStyle/>
          <a:p>
            <a:pPr algn="ctr"/>
            <a:endParaRPr lang="en-IN" dirty="0" smtClean="0"/>
          </a:p>
          <a:p>
            <a:pPr algn="ctr"/>
            <a:r>
              <a:rPr lang="en-IN" dirty="0" smtClean="0"/>
              <a:t>SVM Model</a:t>
            </a:r>
            <a:endParaRPr lang="en-US" dirty="0" smtClean="0"/>
          </a:p>
          <a:p>
            <a:endParaRPr lang="en-US" dirty="0"/>
          </a:p>
        </p:txBody>
      </p:sp>
      <p:sp>
        <p:nvSpPr>
          <p:cNvPr id="14" name="Text Placeholder 13"/>
          <p:cNvSpPr>
            <a:spLocks noGrp="1"/>
          </p:cNvSpPr>
          <p:nvPr>
            <p:ph type="body" sz="quarter" idx="3"/>
          </p:nvPr>
        </p:nvSpPr>
        <p:spPr/>
        <p:txBody>
          <a:bodyPr/>
          <a:lstStyle/>
          <a:p>
            <a:pPr algn="ctr"/>
            <a:endParaRPr lang="en-IN" dirty="0" smtClean="0"/>
          </a:p>
          <a:p>
            <a:pPr algn="ctr"/>
            <a:r>
              <a:rPr lang="en-IN" dirty="0" err="1" smtClean="0"/>
              <a:t>XGBoost</a:t>
            </a:r>
            <a:r>
              <a:rPr lang="en-IN" dirty="0" smtClean="0"/>
              <a:t> Model</a:t>
            </a:r>
            <a:endParaRPr lang="en-US" dirty="0" smtClean="0"/>
          </a:p>
          <a:p>
            <a:endParaRPr lang="en-US" dirty="0"/>
          </a:p>
        </p:txBody>
      </p:sp>
      <p:pic>
        <p:nvPicPr>
          <p:cNvPr id="16" name="Picture 2"/>
          <p:cNvPicPr>
            <a:picLocks noGrp="1" noChangeAspect="1" noChangeArrowheads="1"/>
          </p:cNvPicPr>
          <p:nvPr>
            <p:ph sz="quarter" idx="2"/>
          </p:nvPr>
        </p:nvPicPr>
        <p:blipFill>
          <a:blip r:embed="rId2"/>
          <a:srcRect/>
          <a:stretch>
            <a:fillRect/>
          </a:stretch>
        </p:blipFill>
        <p:spPr bwMode="auto">
          <a:xfrm>
            <a:off x="457200" y="3196221"/>
            <a:ext cx="3657600" cy="2218158"/>
          </a:xfrm>
          <a:prstGeom prst="rect">
            <a:avLst/>
          </a:prstGeom>
          <a:noFill/>
          <a:ln w="9525">
            <a:noFill/>
            <a:miter lim="800000"/>
            <a:headEnd/>
            <a:tailEnd/>
          </a:ln>
          <a:effectLst/>
        </p:spPr>
      </p:pic>
      <p:pic>
        <p:nvPicPr>
          <p:cNvPr id="17" name="Picture 5"/>
          <p:cNvPicPr>
            <a:picLocks noGrp="1" noChangeAspect="1" noChangeArrowheads="1"/>
          </p:cNvPicPr>
          <p:nvPr>
            <p:ph sz="quarter" idx="4"/>
          </p:nvPr>
        </p:nvPicPr>
        <p:blipFill>
          <a:blip r:embed="rId3"/>
          <a:srcRect/>
          <a:stretch>
            <a:fillRect/>
          </a:stretch>
        </p:blipFill>
        <p:spPr bwMode="auto">
          <a:xfrm>
            <a:off x="4371975" y="3413898"/>
            <a:ext cx="3657600" cy="1782803"/>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rPr>
              <a:t>Comparing Different ML Models</a:t>
            </a:r>
            <a:r>
              <a:rPr lang="en-US" dirty="0" smtClean="0">
                <a:solidFill>
                  <a:srgbClr val="0070C0"/>
                </a:solidFill>
              </a:rPr>
              <a:t/>
            </a:r>
            <a:br>
              <a:rPr lang="en-US" dirty="0" smtClean="0">
                <a:solidFill>
                  <a:srgbClr val="0070C0"/>
                </a:solidFill>
              </a:rPr>
            </a:b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3429000"/>
            <a:ext cx="7467600" cy="3044952"/>
          </a:xfrm>
        </p:spPr>
        <p:txBody>
          <a:bodyPr>
            <a:normAutofit/>
          </a:bodyPr>
          <a:lstStyle/>
          <a:p>
            <a:r>
              <a:rPr lang="en-IN" sz="1800" b="1" i="1" u="sng" dirty="0" smtClean="0">
                <a:latin typeface="Times New Roman" pitchFamily="18" charset="0"/>
                <a:cs typeface="Times New Roman" pitchFamily="18" charset="0"/>
                <a:sym typeface="Montserrat"/>
              </a:rPr>
              <a:t>Evaluation Metric</a:t>
            </a:r>
          </a:p>
          <a:p>
            <a:pPr>
              <a:buFont typeface="Arial" pitchFamily="34" charset="0"/>
              <a:buChar char="•"/>
            </a:pPr>
            <a:r>
              <a:rPr lang="en-US" sz="1600" dirty="0" smtClean="0">
                <a:latin typeface="Times New Roman" pitchFamily="18" charset="0"/>
                <a:cs typeface="Times New Roman" pitchFamily="18" charset="0"/>
                <a:sym typeface="Montserrat"/>
              </a:rPr>
              <a:t>Top 3 performing baseline models are </a:t>
            </a:r>
            <a:r>
              <a:rPr lang="en-US" sz="1600" dirty="0" err="1" smtClean="0">
                <a:latin typeface="Times New Roman" pitchFamily="18" charset="0"/>
                <a:cs typeface="Times New Roman" pitchFamily="18" charset="0"/>
                <a:sym typeface="Montserrat"/>
              </a:rPr>
              <a:t>XGBoost</a:t>
            </a:r>
            <a:r>
              <a:rPr lang="en-US" sz="1600" dirty="0" smtClean="0">
                <a:latin typeface="Times New Roman" pitchFamily="18" charset="0"/>
                <a:cs typeface="Times New Roman" pitchFamily="18" charset="0"/>
                <a:sym typeface="Montserrat"/>
              </a:rPr>
              <a:t>, Random forest &amp; SVM.</a:t>
            </a:r>
          </a:p>
          <a:p>
            <a:pPr>
              <a:buFont typeface="Arial" pitchFamily="34" charset="0"/>
              <a:buChar char="•"/>
            </a:pPr>
            <a:r>
              <a:rPr lang="en-US" sz="1600" dirty="0" smtClean="0">
                <a:latin typeface="Times New Roman" pitchFamily="18" charset="0"/>
                <a:cs typeface="Times New Roman" pitchFamily="18" charset="0"/>
                <a:sym typeface="Montserrat"/>
              </a:rPr>
              <a:t> The best performing model is </a:t>
            </a:r>
            <a:r>
              <a:rPr lang="en-US" sz="1600" dirty="0" err="1" smtClean="0">
                <a:latin typeface="Times New Roman" pitchFamily="18" charset="0"/>
                <a:cs typeface="Times New Roman" pitchFamily="18" charset="0"/>
                <a:sym typeface="Montserrat"/>
              </a:rPr>
              <a:t>XGBoost</a:t>
            </a:r>
            <a:r>
              <a:rPr lang="en-US" sz="1600" dirty="0" smtClean="0">
                <a:latin typeface="Times New Roman" pitchFamily="18" charset="0"/>
                <a:cs typeface="Times New Roman" pitchFamily="18" charset="0"/>
                <a:sym typeface="Montserrat"/>
              </a:rPr>
              <a:t> by considering the F1 score, Precision which is an ideal metric to choose because i</a:t>
            </a:r>
            <a:r>
              <a:rPr lang="en-US" sz="1600" dirty="0" smtClean="0">
                <a:latin typeface="Times New Roman" pitchFamily="18" charset="0"/>
                <a:cs typeface="Times New Roman" pitchFamily="18" charset="0"/>
              </a:rPr>
              <a:t>n this problem, </a:t>
            </a:r>
            <a:r>
              <a:rPr lang="en-US" sz="1600" dirty="0" smtClean="0">
                <a:latin typeface="Times New Roman" pitchFamily="18" charset="0"/>
                <a:cs typeface="Times New Roman" pitchFamily="18" charset="0"/>
                <a:sym typeface="Montserrat"/>
              </a:rPr>
              <a:t> it is important to predict the positive class with very high accuracy even if we are not able to predict the negative class. </a:t>
            </a:r>
          </a:p>
          <a:p>
            <a:pPr fontAlgn="base">
              <a:buFont typeface="Arial" pitchFamily="34" charset="0"/>
              <a:buChar char="•"/>
            </a:pPr>
            <a:r>
              <a:rPr lang="en-GB" sz="1600" dirty="0" smtClean="0">
                <a:latin typeface="Times New Roman" pitchFamily="18" charset="0"/>
                <a:cs typeface="Times New Roman" pitchFamily="18" charset="0"/>
                <a:sym typeface="Montserrat"/>
              </a:rPr>
              <a:t> To understand and compare model performances, </a:t>
            </a:r>
            <a:r>
              <a:rPr lang="en-US" sz="1600" dirty="0" smtClean="0">
                <a:latin typeface="Times New Roman" pitchFamily="18" charset="0"/>
                <a:cs typeface="Times New Roman" pitchFamily="18" charset="0"/>
                <a:sym typeface="Montserrat"/>
              </a:rPr>
              <a:t>accuracy is not a good choice of metrics here as this data is imbalanced. So I will be using </a:t>
            </a:r>
            <a:r>
              <a:rPr lang="en-US" sz="1600" b="1" dirty="0" smtClean="0">
                <a:latin typeface="Times New Roman" pitchFamily="18" charset="0"/>
                <a:cs typeface="Times New Roman" pitchFamily="18" charset="0"/>
                <a:sym typeface="Montserrat"/>
              </a:rPr>
              <a:t>Precision, F1 Score</a:t>
            </a:r>
            <a:r>
              <a:rPr lang="en-US" sz="1600" dirty="0" smtClean="0">
                <a:latin typeface="Times New Roman" pitchFamily="18" charset="0"/>
                <a:cs typeface="Times New Roman" pitchFamily="18" charset="0"/>
                <a:sym typeface="Montserrat"/>
              </a:rPr>
              <a:t>  for evaluation. </a:t>
            </a:r>
          </a:p>
          <a:p>
            <a:endParaRPr lang="en-US" sz="1800" dirty="0">
              <a:latin typeface="Times New Roman" pitchFamily="18" charset="0"/>
              <a:cs typeface="Times New Roman" pitchFamily="18" charset="0"/>
            </a:endParaRPr>
          </a:p>
        </p:txBody>
      </p:sp>
      <p:pic>
        <p:nvPicPr>
          <p:cNvPr id="4" name="Picture 3" descr="C:\Users\Nidhi Gosavi\AppData\Local\Microsoft\Windows\INetCache\Content.Word\Screenshot (625).png"/>
          <p:cNvPicPr/>
          <p:nvPr/>
        </p:nvPicPr>
        <p:blipFill>
          <a:blip r:embed="rId3"/>
          <a:srcRect/>
          <a:stretch>
            <a:fillRect/>
          </a:stretch>
        </p:blipFill>
        <p:spPr bwMode="auto">
          <a:xfrm>
            <a:off x="1714480" y="1428736"/>
            <a:ext cx="4648200" cy="14763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latin typeface="Times New Roman" pitchFamily="18" charset="0"/>
                <a:cs typeface="Times New Roman" pitchFamily="18" charset="0"/>
              </a:rPr>
              <a:t>Conclusion</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8329642" cy="5043510"/>
          </a:xfrm>
        </p:spPr>
        <p:txBody>
          <a:bodyPr>
            <a:noAutofit/>
          </a:bodyPr>
          <a:lstStyle/>
          <a:p>
            <a:pPr lvl="0"/>
            <a:endParaRPr lang="en-US" sz="1600" dirty="0" smtClean="0">
              <a:latin typeface="Times New Roman" pitchFamily="18" charset="0"/>
              <a:cs typeface="Times New Roman" pitchFamily="18" charset="0"/>
            </a:endParaRPr>
          </a:p>
          <a:p>
            <a:pPr lvl="0"/>
            <a:r>
              <a:rPr lang="en-US" sz="1600" dirty="0" smtClean="0">
                <a:latin typeface="Times New Roman" pitchFamily="18" charset="0"/>
                <a:cs typeface="Times New Roman" pitchFamily="18" charset="0"/>
              </a:rPr>
              <a:t>People are tending to switch to a different jobs at the start of their careers, or at the earlier parts of it. Once they have settled with a family or have found stability in their jobs, they tend to stay long in the same organization- only going for vertical movements in the same organization.</a:t>
            </a:r>
          </a:p>
          <a:p>
            <a:pPr lvl="0"/>
            <a:r>
              <a:rPr lang="en-US" sz="1600" dirty="0" smtClean="0">
                <a:latin typeface="Times New Roman" pitchFamily="18" charset="0"/>
                <a:cs typeface="Times New Roman" pitchFamily="18" charset="0"/>
              </a:rPr>
              <a:t>Salary and stock options have a great motivation on the employees and people tend to leave the organization much lesser. Higher pay and more stock options have seen more employees remain loyal to their company.</a:t>
            </a:r>
          </a:p>
          <a:p>
            <a:pPr lvl="0"/>
            <a:r>
              <a:rPr lang="en-US" sz="1600" dirty="0" smtClean="0">
                <a:latin typeface="Times New Roman" pitchFamily="18" charset="0"/>
                <a:cs typeface="Times New Roman" pitchFamily="18" charset="0"/>
              </a:rPr>
              <a:t>Work life balance is a great motivation factor for the employees. However, people with a good work-life balance, tend to switch in search of better opportunities and a better standard of living.</a:t>
            </a:r>
          </a:p>
          <a:p>
            <a:pPr lvl="0"/>
            <a:r>
              <a:rPr lang="en-US" sz="1600" dirty="0" smtClean="0">
                <a:latin typeface="Times New Roman" pitchFamily="18" charset="0"/>
                <a:cs typeface="Times New Roman" pitchFamily="18" charset="0"/>
              </a:rPr>
              <a:t>Departments where target meeting performance is very much crucial (for e.g. Sales) tend to have a greater chances of leaving the organization as compared to departments with more administration perspective (For e.g. Human Resources)</a:t>
            </a:r>
          </a:p>
          <a:p>
            <a:pPr lvl="0"/>
            <a:r>
              <a:rPr lang="en-US" sz="1600" dirty="0" smtClean="0">
                <a:latin typeface="Times New Roman" pitchFamily="18" charset="0"/>
                <a:cs typeface="Times New Roman" pitchFamily="18" charset="0"/>
              </a:rPr>
              <a:t>People with a good Job Satisfaction and Environment satisfaction are loyal to the organization- and this speaks loud for any Organization. However, people who are not much satisfied with their current project- tend to leave the organization far more.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latin typeface="Times New Roman" pitchFamily="18" charset="0"/>
                <a:cs typeface="Times New Roman" pitchFamily="18" charset="0"/>
              </a:rPr>
              <a:t>Conclusion</a:t>
            </a:r>
            <a:endParaRPr lang="en-US" dirty="0"/>
          </a:p>
        </p:txBody>
      </p:sp>
      <p:sp>
        <p:nvSpPr>
          <p:cNvPr id="3" name="Content Placeholder 2"/>
          <p:cNvSpPr>
            <a:spLocks noGrp="1"/>
          </p:cNvSpPr>
          <p:nvPr>
            <p:ph sz="quarter" idx="1"/>
          </p:nvPr>
        </p:nvSpPr>
        <p:spPr/>
        <p:txBody>
          <a:bodyPr>
            <a:normAutofit/>
          </a:bodyPr>
          <a:lstStyle/>
          <a:p>
            <a:pPr lvl="0"/>
            <a:r>
              <a:rPr lang="en-US" sz="1800" b="1" i="1" u="sng" dirty="0" smtClean="0">
                <a:latin typeface="Times New Roman" pitchFamily="18" charset="0"/>
                <a:cs typeface="Times New Roman" pitchFamily="18" charset="0"/>
              </a:rPr>
              <a:t>Top Reasons why Employees leave the Organization:</a:t>
            </a:r>
            <a:endParaRPr lang="en-US" sz="1800" dirty="0" smtClean="0">
              <a:latin typeface="Times New Roman" pitchFamily="18" charset="0"/>
              <a:cs typeface="Times New Roman" pitchFamily="18" charset="0"/>
            </a:endParaRPr>
          </a:p>
          <a:p>
            <a:pPr lvl="0"/>
            <a:r>
              <a:rPr lang="en-US" sz="1800" b="1" dirty="0" smtClean="0">
                <a:latin typeface="Times New Roman" pitchFamily="18" charset="0"/>
                <a:cs typeface="Times New Roman" pitchFamily="18" charset="0"/>
              </a:rPr>
              <a:t>No Overtime:</a:t>
            </a:r>
            <a:r>
              <a:rPr lang="en-US" sz="1800" dirty="0" smtClean="0">
                <a:latin typeface="Times New Roman" pitchFamily="18" charset="0"/>
                <a:cs typeface="Times New Roman" pitchFamily="18" charset="0"/>
              </a:rPr>
              <a:t> This was a surprise, employees who don't have overtime are most likely to leave the organization. This could be that employees would like to have a higher amount of income or employees could feel that they are underused.</a:t>
            </a:r>
          </a:p>
          <a:p>
            <a:pPr lvl="0"/>
            <a:r>
              <a:rPr lang="en-US" sz="1800" b="1" dirty="0" smtClean="0">
                <a:latin typeface="Times New Roman" pitchFamily="18" charset="0"/>
                <a:cs typeface="Times New Roman" pitchFamily="18" charset="0"/>
              </a:rPr>
              <a:t>Monthly Income:</a:t>
            </a:r>
            <a:r>
              <a:rPr lang="en-US" sz="1800" dirty="0" smtClean="0">
                <a:latin typeface="Times New Roman" pitchFamily="18" charset="0"/>
                <a:cs typeface="Times New Roman" pitchFamily="18" charset="0"/>
              </a:rPr>
              <a:t> As expected, Income is a huge factor as why employees leave the organization in search for a better salary.</a:t>
            </a:r>
          </a:p>
          <a:p>
            <a:pPr lvl="0"/>
            <a:r>
              <a:rPr lang="en-US" sz="1800" b="1" dirty="0" smtClean="0">
                <a:latin typeface="Times New Roman" pitchFamily="18" charset="0"/>
                <a:cs typeface="Times New Roman" pitchFamily="18" charset="0"/>
              </a:rPr>
              <a:t>Age:</a:t>
            </a:r>
            <a:r>
              <a:rPr lang="en-US" sz="1800" dirty="0" smtClean="0">
                <a:latin typeface="Times New Roman" pitchFamily="18" charset="0"/>
                <a:cs typeface="Times New Roman" pitchFamily="18" charset="0"/>
              </a:rPr>
              <a:t> This could also be expected, since people who are aiming to retire will leave the organization.</a:t>
            </a:r>
          </a:p>
          <a:p>
            <a:r>
              <a:rPr lang="en-US" sz="1800" dirty="0" smtClean="0">
                <a:latin typeface="Times New Roman" pitchFamily="18" charset="0"/>
                <a:cs typeface="Times New Roman" pitchFamily="18" charset="0"/>
              </a:rPr>
              <a:t>Knowing the most likely reasons why employees leave the organization, can help the organization take action and reduce the level of Attrition inside the organization.</a:t>
            </a:r>
          </a:p>
          <a:p>
            <a:endParaRPr lang="en-US" sz="18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rPr>
              <a:t>Future Scope</a:t>
            </a:r>
            <a:r>
              <a:rPr lang="en-US" dirty="0" smtClean="0">
                <a:solidFill>
                  <a:srgbClr val="0070C0"/>
                </a:solidFill>
              </a:rPr>
              <a:t/>
            </a:r>
            <a:br>
              <a:rPr lang="en-US" dirty="0" smtClean="0">
                <a:solidFill>
                  <a:srgbClr val="0070C0"/>
                </a:solidFill>
              </a:rPr>
            </a:br>
            <a:endParaRPr lang="en-US" dirty="0">
              <a:solidFill>
                <a:srgbClr val="0070C0"/>
              </a:solidFill>
            </a:endParaRPr>
          </a:p>
        </p:txBody>
      </p:sp>
      <p:sp>
        <p:nvSpPr>
          <p:cNvPr id="3" name="Content Placeholder 2"/>
          <p:cNvSpPr>
            <a:spLocks noGrp="1"/>
          </p:cNvSpPr>
          <p:nvPr>
            <p:ph sz="quarter" idx="1"/>
          </p:nvPr>
        </p:nvSpPr>
        <p:spPr/>
        <p:txBody>
          <a:bodyPr>
            <a:normAutofit/>
          </a:bodyPr>
          <a:lstStyle/>
          <a:p>
            <a:r>
              <a:rPr lang="en-US" sz="1800" dirty="0" smtClean="0">
                <a:latin typeface="Times New Roman" pitchFamily="18" charset="0"/>
                <a:cs typeface="Times New Roman" pitchFamily="18" charset="0"/>
              </a:rPr>
              <a:t>The data is not very extended. Only 3 departments have been presented. It would be better to have some more departments and some information regarding other organizations to study the pattern more distinctly. </a:t>
            </a:r>
          </a:p>
          <a:p>
            <a:r>
              <a:rPr lang="en-US" sz="1800" dirty="0" smtClean="0">
                <a:latin typeface="Times New Roman" pitchFamily="18" charset="0"/>
                <a:cs typeface="Times New Roman" pitchFamily="18" charset="0"/>
              </a:rPr>
              <a:t>This model might be beneficial as the results will lead companies to predict their employees' churn status and consequently help them to reduce their human resource costs.</a:t>
            </a:r>
          </a:p>
          <a:p>
            <a:endParaRPr lang="en-US" sz="18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rPr>
              <a:t>References</a:t>
            </a:r>
            <a:r>
              <a:rPr lang="en-US" dirty="0" smtClean="0">
                <a:solidFill>
                  <a:srgbClr val="0070C0"/>
                </a:solidFill>
              </a:rPr>
              <a:t/>
            </a:r>
            <a:br>
              <a:rPr lang="en-US" dirty="0" smtClean="0">
                <a:solidFill>
                  <a:srgbClr val="0070C0"/>
                </a:solidFill>
              </a:rPr>
            </a:br>
            <a:endParaRPr lang="en-US" dirty="0">
              <a:solidFill>
                <a:srgbClr val="0070C0"/>
              </a:solidFill>
            </a:endParaRPr>
          </a:p>
        </p:txBody>
      </p:sp>
      <p:sp>
        <p:nvSpPr>
          <p:cNvPr id="3" name="Content Placeholder 2"/>
          <p:cNvSpPr>
            <a:spLocks noGrp="1"/>
          </p:cNvSpPr>
          <p:nvPr>
            <p:ph sz="quarter" idx="1"/>
          </p:nvPr>
        </p:nvSpPr>
        <p:spPr/>
        <p:txBody>
          <a:bodyPr>
            <a:normAutofit/>
          </a:bodyPr>
          <a:lstStyle/>
          <a:p>
            <a:pPr lvl="0"/>
            <a:r>
              <a:rPr lang="en-US" sz="1600" dirty="0" smtClean="0">
                <a:latin typeface="Times New Roman" pitchFamily="18" charset="0"/>
                <a:cs typeface="Times New Roman" pitchFamily="18" charset="0"/>
              </a:rPr>
              <a:t>R. Shiva Shankar, V. </a:t>
            </a:r>
            <a:r>
              <a:rPr lang="en-US" sz="1600" dirty="0" err="1" smtClean="0">
                <a:latin typeface="Times New Roman" pitchFamily="18" charset="0"/>
                <a:cs typeface="Times New Roman" pitchFamily="18" charset="0"/>
              </a:rPr>
              <a:t>Priyadarshini</a:t>
            </a:r>
            <a:r>
              <a:rPr lang="en-US" sz="1600" dirty="0" smtClean="0">
                <a:latin typeface="Times New Roman" pitchFamily="18" charset="0"/>
                <a:cs typeface="Times New Roman" pitchFamily="18" charset="0"/>
              </a:rPr>
              <a:t>, P. </a:t>
            </a:r>
            <a:r>
              <a:rPr lang="en-US" sz="1600" dirty="0" err="1" smtClean="0">
                <a:latin typeface="Times New Roman" pitchFamily="18" charset="0"/>
                <a:cs typeface="Times New Roman" pitchFamily="18" charset="0"/>
              </a:rPr>
              <a:t>Neelima</a:t>
            </a:r>
            <a:r>
              <a:rPr lang="en-US" sz="1600" dirty="0" smtClean="0">
                <a:latin typeface="Times New Roman" pitchFamily="18" charset="0"/>
                <a:cs typeface="Times New Roman" pitchFamily="18" charset="0"/>
              </a:rPr>
              <a:t>, CH. </a:t>
            </a:r>
            <a:r>
              <a:rPr lang="en-US" sz="1600" dirty="0" err="1" smtClean="0">
                <a:latin typeface="Times New Roman" pitchFamily="18" charset="0"/>
                <a:cs typeface="Times New Roman" pitchFamily="18" charset="0"/>
              </a:rPr>
              <a:t>Raminaidu</a:t>
            </a:r>
            <a:r>
              <a:rPr lang="en-US" sz="1600" dirty="0" smtClean="0">
                <a:latin typeface="Times New Roman" pitchFamily="18" charset="0"/>
                <a:cs typeface="Times New Roman" pitchFamily="18" charset="0"/>
              </a:rPr>
              <a:t>, "Analyzing Attrition and Performance of an Employee using Machine Learning Techniques", 2021 5th International Conference on Electronics, Communication and Aerospace Technology (ICECA), pp.1601-1608, 2021.</a:t>
            </a:r>
          </a:p>
          <a:p>
            <a:pPr lvl="0"/>
            <a:r>
              <a:rPr lang="en-US" sz="1600" dirty="0" smtClean="0">
                <a:latin typeface="Times New Roman" pitchFamily="18" charset="0"/>
                <a:cs typeface="Times New Roman" pitchFamily="18" charset="0"/>
              </a:rPr>
              <a:t>Thee </a:t>
            </a:r>
            <a:r>
              <a:rPr lang="en-US" sz="1600" dirty="0" err="1" smtClean="0">
                <a:latin typeface="Times New Roman" pitchFamily="18" charset="0"/>
                <a:cs typeface="Times New Roman" pitchFamily="18" charset="0"/>
              </a:rPr>
              <a:t>Juvitayapun</a:t>
            </a:r>
            <a:r>
              <a:rPr lang="en-US" sz="1600" dirty="0" smtClean="0">
                <a:latin typeface="Times New Roman" pitchFamily="18" charset="0"/>
                <a:cs typeface="Times New Roman" pitchFamily="18" charset="0"/>
              </a:rPr>
              <a:t>, "Employee Turnover Prediction: The impact of employee event features on interpretable machine learning methods", 2021 13th International Conference on Knowledge and Smart Technology (KST), pp.181-185, 2021.</a:t>
            </a:r>
          </a:p>
          <a:p>
            <a:pPr lvl="0"/>
            <a:r>
              <a:rPr lang="en-US" sz="1600" dirty="0" err="1" smtClean="0">
                <a:latin typeface="Times New Roman" pitchFamily="18" charset="0"/>
                <a:cs typeface="Times New Roman" pitchFamily="18" charset="0"/>
              </a:rPr>
              <a:t>Vengai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Musanga</a:t>
            </a:r>
            <a:r>
              <a:rPr lang="en-US" sz="1600" dirty="0" smtClean="0">
                <a:latin typeface="Times New Roman" pitchFamily="18" charset="0"/>
                <a:cs typeface="Times New Roman" pitchFamily="18" charset="0"/>
              </a:rPr>
              <a:t>, Edmore </a:t>
            </a:r>
            <a:r>
              <a:rPr lang="en-US" sz="1600" dirty="0" err="1" smtClean="0">
                <a:latin typeface="Times New Roman" pitchFamily="18" charset="0"/>
                <a:cs typeface="Times New Roman" pitchFamily="18" charset="0"/>
              </a:rPr>
              <a:t>Tarambiwa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Kudakwashe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Zvarevashe</a:t>
            </a:r>
            <a:r>
              <a:rPr lang="en-US" sz="1600" dirty="0" smtClean="0">
                <a:latin typeface="Times New Roman" pitchFamily="18" charset="0"/>
                <a:cs typeface="Times New Roman" pitchFamily="18" charset="0"/>
              </a:rPr>
              <a:t>, "A Supervised Machine Learning Model to Optimize Human Resources Analytics for Employee Churn Prediction", 2022 1st Zimbabwe Conference of Information and Communication Technologies (ZCICT), pp.1-6, 2022.</a:t>
            </a:r>
          </a:p>
          <a:p>
            <a:pPr lvl="0"/>
            <a:r>
              <a:rPr lang="en-US" sz="1600" dirty="0" smtClean="0">
                <a:latin typeface="Times New Roman" pitchFamily="18" charset="0"/>
                <a:cs typeface="Times New Roman" pitchFamily="18" charset="0"/>
              </a:rPr>
              <a:t>Thee </a:t>
            </a:r>
            <a:r>
              <a:rPr lang="en-US" sz="1600" dirty="0" err="1" smtClean="0">
                <a:latin typeface="Times New Roman" pitchFamily="18" charset="0"/>
                <a:cs typeface="Times New Roman" pitchFamily="18" charset="0"/>
              </a:rPr>
              <a:t>Juvitayapun</a:t>
            </a:r>
            <a:r>
              <a:rPr lang="en-US" sz="1600" dirty="0" smtClean="0">
                <a:latin typeface="Times New Roman" pitchFamily="18" charset="0"/>
                <a:cs typeface="Times New Roman" pitchFamily="18" charset="0"/>
              </a:rPr>
              <a:t>, "Employee Turnover Prediction: The impact of employee event features on interpretable machine learning methods", 2021 13th International Conference on Knowledge and Smart Technology (KST), pp.181-185, 2021.</a:t>
            </a:r>
          </a:p>
          <a:p>
            <a:endParaRPr lang="en-US" sz="16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0070C0"/>
                </a:solidFill>
                <a:latin typeface="Myriad Pro" panose="020B0503030403020204" pitchFamily="34" charset="0"/>
              </a:rPr>
              <a:t>Dataset</a:t>
            </a:r>
            <a:endParaRPr lang="en-IN" sz="3200" b="1" dirty="0">
              <a:solidFill>
                <a:srgbClr val="0070C0"/>
              </a:solidFill>
              <a:latin typeface="Myriad Pro" panose="020B0503030403020204" pitchFamily="34" charset="0"/>
            </a:endParaRPr>
          </a:p>
        </p:txBody>
      </p:sp>
      <p:sp>
        <p:nvSpPr>
          <p:cNvPr id="3" name="Content Placeholder 2"/>
          <p:cNvSpPr>
            <a:spLocks noGrp="1"/>
          </p:cNvSpPr>
          <p:nvPr>
            <p:ph sz="quarter" idx="1"/>
          </p:nvPr>
        </p:nvSpPr>
        <p:spPr>
          <a:xfrm>
            <a:off x="457200" y="1600200"/>
            <a:ext cx="7758138" cy="4543444"/>
          </a:xfrm>
        </p:spPr>
        <p:txBody>
          <a:bodyPr>
            <a:normAutofit/>
          </a:bodyPr>
          <a:lstStyle/>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Dataset has been taken from </a:t>
            </a:r>
            <a:r>
              <a:rPr lang="en-US" sz="1800" dirty="0" err="1" smtClean="0">
                <a:latin typeface="Times New Roman" pitchFamily="18" charset="0"/>
                <a:cs typeface="Times New Roman" pitchFamily="18" charset="0"/>
              </a:rPr>
              <a:t>kaggle</a:t>
            </a:r>
            <a:r>
              <a:rPr lang="en-US" sz="1800" dirty="0" smtClean="0">
                <a:latin typeface="Times New Roman" pitchFamily="18" charset="0"/>
                <a:cs typeface="Times New Roman" pitchFamily="18" charset="0"/>
              </a:rPr>
              <a:t>.</a:t>
            </a:r>
          </a:p>
          <a:p>
            <a:r>
              <a:rPr lang="en-US" sz="1800" b="1" i="1" u="sng" dirty="0" smtClean="0">
                <a:latin typeface="Times New Roman" pitchFamily="18" charset="0"/>
                <a:cs typeface="Times New Roman" pitchFamily="18" charset="0"/>
              </a:rPr>
              <a:t>Source</a:t>
            </a:r>
            <a:r>
              <a:rPr lang="en-IN" sz="1800" b="1" i="1" u="sng"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 </a:t>
            </a:r>
            <a:r>
              <a:rPr lang="en-US" sz="1800" u="sng" dirty="0" smtClean="0">
                <a:solidFill>
                  <a:srgbClr val="00B0F0"/>
                </a:solidFill>
                <a:latin typeface="Times New Roman" pitchFamily="18" charset="0"/>
                <a:cs typeface="Times New Roman" pitchFamily="18" charset="0"/>
                <a:hlinkClick r:id="rId2"/>
              </a:rPr>
              <a:t>IBM HR Analytics Employee Attrition &amp; Performance | </a:t>
            </a:r>
            <a:r>
              <a:rPr lang="en-US" sz="1800" u="sng" dirty="0" err="1" smtClean="0">
                <a:solidFill>
                  <a:srgbClr val="00B0F0"/>
                </a:solidFill>
                <a:latin typeface="Times New Roman" pitchFamily="18" charset="0"/>
                <a:cs typeface="Times New Roman" pitchFamily="18" charset="0"/>
                <a:hlinkClick r:id="rId2"/>
              </a:rPr>
              <a:t>Kaggle</a:t>
            </a:r>
            <a:endParaRPr lang="en-US" sz="1800" dirty="0" smtClean="0">
              <a:solidFill>
                <a:srgbClr val="00B0F0"/>
              </a:solidFill>
              <a:latin typeface="Times New Roman" pitchFamily="18" charset="0"/>
              <a:cs typeface="Times New Roman" pitchFamily="18" charset="0"/>
            </a:endParaRPr>
          </a:p>
          <a:p>
            <a:pPr lvl="0"/>
            <a:r>
              <a:rPr lang="en-US" sz="1800" b="1" dirty="0" smtClean="0">
                <a:latin typeface="Times New Roman" pitchFamily="18" charset="0"/>
                <a:cs typeface="Times New Roman" pitchFamily="18" charset="0"/>
              </a:rPr>
              <a:t>Dataset Structure</a:t>
            </a:r>
            <a:r>
              <a:rPr lang="en-US" sz="1800" dirty="0" smtClean="0">
                <a:latin typeface="Times New Roman" pitchFamily="18" charset="0"/>
                <a:cs typeface="Times New Roman" pitchFamily="18" charset="0"/>
              </a:rPr>
              <a:t>: 1470 observations (rows), 35 features (variables).</a:t>
            </a:r>
          </a:p>
          <a:p>
            <a:pPr lvl="0"/>
            <a:r>
              <a:rPr lang="en-US" sz="1800" b="1" dirty="0" smtClean="0">
                <a:latin typeface="Times New Roman" pitchFamily="18" charset="0"/>
                <a:cs typeface="Times New Roman" pitchFamily="18" charset="0"/>
              </a:rPr>
              <a:t>Missing Data:</a:t>
            </a:r>
            <a:r>
              <a:rPr lang="en-US" sz="1800" dirty="0" smtClean="0">
                <a:latin typeface="Times New Roman" pitchFamily="18" charset="0"/>
                <a:cs typeface="Times New Roman" pitchFamily="18" charset="0"/>
              </a:rPr>
              <a:t>  There is no missing data.</a:t>
            </a:r>
          </a:p>
          <a:p>
            <a:pPr lvl="0"/>
            <a:r>
              <a:rPr lang="en-US" sz="1800" b="1" dirty="0" smtClean="0">
                <a:latin typeface="Times New Roman" pitchFamily="18" charset="0"/>
                <a:cs typeface="Times New Roman" pitchFamily="18" charset="0"/>
              </a:rPr>
              <a:t>Data Type:</a:t>
            </a:r>
            <a:r>
              <a:rPr lang="en-US" sz="1800" dirty="0" smtClean="0">
                <a:latin typeface="Times New Roman" pitchFamily="18" charset="0"/>
                <a:cs typeface="Times New Roman" pitchFamily="18" charset="0"/>
              </a:rPr>
              <a:t> We only have two data types in this dataset: characters and integers</a:t>
            </a:r>
          </a:p>
          <a:p>
            <a:pPr lvl="0"/>
            <a:r>
              <a:rPr lang="en-US" sz="1800" b="1" dirty="0" smtClean="0">
                <a:latin typeface="Times New Roman" pitchFamily="18" charset="0"/>
                <a:cs typeface="Times New Roman" pitchFamily="18" charset="0"/>
              </a:rPr>
              <a:t>Label “Attrition”:  </a:t>
            </a:r>
            <a:r>
              <a:rPr lang="en-US" sz="1800" dirty="0" smtClean="0">
                <a:latin typeface="Times New Roman" pitchFamily="18" charset="0"/>
                <a:cs typeface="Times New Roman" pitchFamily="18" charset="0"/>
              </a:rPr>
              <a:t>It is the target feature in the dataset to help us in finding out why employees are leaving the organization.</a:t>
            </a:r>
          </a:p>
          <a:p>
            <a:pPr lvl="0"/>
            <a:r>
              <a:rPr lang="en-US" sz="1800" b="1" dirty="0" smtClean="0">
                <a:latin typeface="Times New Roman" pitchFamily="18" charset="0"/>
                <a:cs typeface="Times New Roman" pitchFamily="18" charset="0"/>
              </a:rPr>
              <a:t>Imbalanced dataset: </a:t>
            </a:r>
            <a:r>
              <a:rPr lang="en-US" sz="1800" dirty="0" smtClean="0">
                <a:latin typeface="Times New Roman" pitchFamily="18" charset="0"/>
                <a:cs typeface="Times New Roman" pitchFamily="18" charset="0"/>
              </a:rPr>
              <a:t>1237 (84% of cases) employees did not leave the organization while 237 (16% of cases) did leave the organization making our dataset to be considered imbalanced since more people stay in the organization than they actually leave.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485090" cy="842946"/>
          </a:xfrm>
        </p:spPr>
        <p:txBody>
          <a:bodyPr/>
          <a:lstStyle/>
          <a:p>
            <a:r>
              <a:rPr lang="en-IN" b="1" dirty="0" smtClean="0">
                <a:solidFill>
                  <a:srgbClr val="0070C0"/>
                </a:solidFill>
                <a:latin typeface="Times New Roman" pitchFamily="18" charset="0"/>
                <a:cs typeface="Times New Roman" pitchFamily="18" charset="0"/>
              </a:rPr>
              <a:t>Flow Of Solving The Problem</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071546"/>
            <a:ext cx="8413652" cy="5786454"/>
          </a:xfrm>
        </p:spPr>
        <p:txBody>
          <a:bodyPr>
            <a:noAutofit/>
          </a:bodyPr>
          <a:lstStyle/>
          <a:p>
            <a:pPr>
              <a:buFont typeface="Arial" pitchFamily="34" charset="0"/>
              <a:buChar char="•"/>
            </a:pPr>
            <a:r>
              <a:rPr lang="en-IN" sz="1600" dirty="0" smtClean="0">
                <a:latin typeface="Times New Roman" pitchFamily="18" charset="0"/>
                <a:cs typeface="Times New Roman" pitchFamily="18" charset="0"/>
                <a:sym typeface="Montserrat"/>
              </a:rPr>
              <a:t>Exploratory data analysis</a:t>
            </a:r>
          </a:p>
          <a:p>
            <a:pPr>
              <a:buFont typeface="Arial" pitchFamily="34" charset="0"/>
              <a:buChar char="•"/>
            </a:pPr>
            <a:endParaRPr lang="en-IN" sz="1600" dirty="0" smtClean="0">
              <a:latin typeface="Times New Roman" pitchFamily="18" charset="0"/>
              <a:cs typeface="Times New Roman" pitchFamily="18" charset="0"/>
              <a:sym typeface="Montserrat"/>
            </a:endParaRPr>
          </a:p>
          <a:p>
            <a:pPr>
              <a:buFont typeface="Arial" pitchFamily="34" charset="0"/>
              <a:buChar char="•"/>
            </a:pPr>
            <a:r>
              <a:rPr lang="en-IN" sz="1600" dirty="0" smtClean="0">
                <a:latin typeface="Times New Roman" pitchFamily="18" charset="0"/>
                <a:cs typeface="Times New Roman" pitchFamily="18" charset="0"/>
                <a:sym typeface="Montserrat"/>
              </a:rPr>
              <a:t> Removing </a:t>
            </a:r>
            <a:r>
              <a:rPr lang="en-IN" sz="1600" dirty="0" err="1" smtClean="0">
                <a:latin typeface="Times New Roman" pitchFamily="18" charset="0"/>
                <a:cs typeface="Times New Roman" pitchFamily="18" charset="0"/>
                <a:sym typeface="Montserrat"/>
              </a:rPr>
              <a:t>muticollinearity</a:t>
            </a:r>
            <a:endParaRPr lang="en-IN" sz="1600" dirty="0" smtClean="0">
              <a:latin typeface="Times New Roman" pitchFamily="18" charset="0"/>
              <a:cs typeface="Times New Roman" pitchFamily="18" charset="0"/>
              <a:sym typeface="Montserrat"/>
            </a:endParaRPr>
          </a:p>
          <a:p>
            <a:pPr>
              <a:buFont typeface="Arial" pitchFamily="34" charset="0"/>
              <a:buChar char="•"/>
            </a:pPr>
            <a:endParaRPr lang="en-IN" sz="1600" dirty="0" smtClean="0">
              <a:latin typeface="Times New Roman" pitchFamily="18" charset="0"/>
              <a:cs typeface="Times New Roman" pitchFamily="18" charset="0"/>
              <a:sym typeface="Montserrat"/>
            </a:endParaRPr>
          </a:p>
          <a:p>
            <a:pPr>
              <a:buFont typeface="Arial" pitchFamily="34" charset="0"/>
              <a:buChar char="•"/>
            </a:pPr>
            <a:r>
              <a:rPr lang="en-IN" sz="1600" dirty="0" smtClean="0">
                <a:latin typeface="Times New Roman" pitchFamily="18" charset="0"/>
                <a:cs typeface="Times New Roman" pitchFamily="18" charset="0"/>
                <a:sym typeface="Montserrat"/>
              </a:rPr>
              <a:t> Removing the outliers </a:t>
            </a:r>
          </a:p>
          <a:p>
            <a:pPr>
              <a:buFont typeface="Arial" pitchFamily="34" charset="0"/>
              <a:buChar char="•"/>
            </a:pPr>
            <a:endParaRPr lang="en-IN" sz="1600" dirty="0" smtClean="0">
              <a:latin typeface="Times New Roman" pitchFamily="18" charset="0"/>
              <a:cs typeface="Times New Roman" pitchFamily="18" charset="0"/>
              <a:sym typeface="Montserrat"/>
            </a:endParaRPr>
          </a:p>
          <a:p>
            <a:pPr>
              <a:buFont typeface="Arial" pitchFamily="34" charset="0"/>
              <a:buChar char="•"/>
            </a:pPr>
            <a:r>
              <a:rPr lang="en-IN" sz="1600" dirty="0" smtClean="0">
                <a:latin typeface="Times New Roman" pitchFamily="18" charset="0"/>
                <a:cs typeface="Times New Roman" pitchFamily="18" charset="0"/>
                <a:sym typeface="Montserrat"/>
              </a:rPr>
              <a:t> Reducing </a:t>
            </a:r>
            <a:r>
              <a:rPr lang="en-IN" sz="1600" dirty="0" err="1" smtClean="0">
                <a:latin typeface="Times New Roman" pitchFamily="18" charset="0"/>
                <a:cs typeface="Times New Roman" pitchFamily="18" charset="0"/>
                <a:sym typeface="Montserrat"/>
              </a:rPr>
              <a:t>Skewness</a:t>
            </a:r>
            <a:r>
              <a:rPr lang="en-IN" sz="1600" dirty="0" smtClean="0">
                <a:latin typeface="Times New Roman" pitchFamily="18" charset="0"/>
                <a:cs typeface="Times New Roman" pitchFamily="18" charset="0"/>
                <a:sym typeface="Montserrat"/>
              </a:rPr>
              <a:t> </a:t>
            </a:r>
          </a:p>
          <a:p>
            <a:pPr>
              <a:buFont typeface="Arial" pitchFamily="34" charset="0"/>
              <a:buChar char="•"/>
            </a:pPr>
            <a:endParaRPr lang="en-IN" sz="1600" dirty="0" smtClean="0">
              <a:latin typeface="Times New Roman" pitchFamily="18" charset="0"/>
              <a:cs typeface="Times New Roman" pitchFamily="18" charset="0"/>
              <a:sym typeface="Montserrat"/>
            </a:endParaRPr>
          </a:p>
          <a:p>
            <a:pPr>
              <a:buFont typeface="Arial" pitchFamily="34" charset="0"/>
              <a:buChar char="•"/>
            </a:pPr>
            <a:r>
              <a:rPr lang="en-IN" sz="1600" dirty="0" smtClean="0">
                <a:latin typeface="Times New Roman" pitchFamily="18" charset="0"/>
                <a:cs typeface="Times New Roman" pitchFamily="18" charset="0"/>
                <a:sym typeface="Montserrat"/>
              </a:rPr>
              <a:t> Oversampling the target feature using SMOTE</a:t>
            </a:r>
          </a:p>
          <a:p>
            <a:pPr>
              <a:buFont typeface="Arial" pitchFamily="34" charset="0"/>
              <a:buChar char="•"/>
            </a:pPr>
            <a:endParaRPr lang="en-IN" sz="1600" dirty="0" smtClean="0">
              <a:latin typeface="Times New Roman" pitchFamily="18" charset="0"/>
              <a:cs typeface="Times New Roman" pitchFamily="18" charset="0"/>
              <a:sym typeface="Montserrat"/>
            </a:endParaRPr>
          </a:p>
          <a:p>
            <a:pPr>
              <a:buFont typeface="Arial" pitchFamily="34" charset="0"/>
              <a:buChar char="•"/>
            </a:pPr>
            <a:r>
              <a:rPr lang="en-IN" sz="1600" dirty="0" smtClean="0">
                <a:latin typeface="Times New Roman" pitchFamily="18" charset="0"/>
                <a:cs typeface="Times New Roman" pitchFamily="18" charset="0"/>
                <a:sym typeface="Montserrat"/>
              </a:rPr>
              <a:t> Feature selection</a:t>
            </a:r>
          </a:p>
          <a:p>
            <a:pPr>
              <a:buFont typeface="Arial" pitchFamily="34" charset="0"/>
              <a:buChar char="•"/>
            </a:pPr>
            <a:endParaRPr lang="en-IN" sz="1600" dirty="0" smtClean="0">
              <a:latin typeface="Times New Roman" pitchFamily="18" charset="0"/>
              <a:cs typeface="Times New Roman" pitchFamily="18" charset="0"/>
              <a:sym typeface="Montserrat"/>
            </a:endParaRPr>
          </a:p>
          <a:p>
            <a:pPr>
              <a:buFont typeface="Arial" pitchFamily="34" charset="0"/>
              <a:buChar char="•"/>
            </a:pPr>
            <a:r>
              <a:rPr lang="en-IN" sz="1600" dirty="0" smtClean="0">
                <a:latin typeface="Times New Roman" pitchFamily="18" charset="0"/>
                <a:cs typeface="Times New Roman" pitchFamily="18" charset="0"/>
                <a:sym typeface="Montserrat"/>
              </a:rPr>
              <a:t> Scaling the features using standard </a:t>
            </a:r>
            <a:r>
              <a:rPr lang="en-IN" sz="1600" dirty="0" err="1" smtClean="0">
                <a:latin typeface="Times New Roman" pitchFamily="18" charset="0"/>
                <a:cs typeface="Times New Roman" pitchFamily="18" charset="0"/>
                <a:sym typeface="Montserrat"/>
              </a:rPr>
              <a:t>scaler</a:t>
            </a:r>
            <a:endParaRPr lang="en-IN" sz="1600" dirty="0" smtClean="0">
              <a:latin typeface="Times New Roman" pitchFamily="18" charset="0"/>
              <a:cs typeface="Times New Roman" pitchFamily="18" charset="0"/>
              <a:sym typeface="Montserrat"/>
            </a:endParaRPr>
          </a:p>
          <a:p>
            <a:pPr>
              <a:buFont typeface="Arial" pitchFamily="34" charset="0"/>
              <a:buChar char="•"/>
            </a:pPr>
            <a:endParaRPr lang="en-US" sz="1600" dirty="0" smtClean="0">
              <a:latin typeface="Times New Roman" pitchFamily="18" charset="0"/>
              <a:cs typeface="Times New Roman" pitchFamily="18" charset="0"/>
              <a:sym typeface="Montserrat"/>
            </a:endParaRPr>
          </a:p>
          <a:p>
            <a:pPr>
              <a:buFont typeface="Arial" pitchFamily="34" charset="0"/>
              <a:buChar char="•"/>
            </a:pPr>
            <a:r>
              <a:rPr lang="en-US" sz="1600" dirty="0" smtClean="0">
                <a:latin typeface="Times New Roman" pitchFamily="18" charset="0"/>
                <a:cs typeface="Times New Roman" pitchFamily="18" charset="0"/>
                <a:sym typeface="Montserrat"/>
              </a:rPr>
              <a:t> Building the Machine Learning  model by using suitable classification algorithms</a:t>
            </a:r>
          </a:p>
          <a:p>
            <a:pPr>
              <a:buFont typeface="Arial" pitchFamily="34" charset="0"/>
              <a:buChar char="•"/>
            </a:pPr>
            <a:endParaRPr lang="en-IN" sz="1600" dirty="0" smtClean="0">
              <a:latin typeface="Times New Roman" pitchFamily="18" charset="0"/>
              <a:cs typeface="Times New Roman" pitchFamily="18" charset="0"/>
              <a:sym typeface="Montserrat"/>
            </a:endParaRPr>
          </a:p>
          <a:p>
            <a:pPr>
              <a:buFont typeface="Arial" pitchFamily="34" charset="0"/>
              <a:buChar char="•"/>
            </a:pPr>
            <a:r>
              <a:rPr lang="en-US" sz="1600" dirty="0" smtClean="0">
                <a:latin typeface="Times New Roman" pitchFamily="18" charset="0"/>
                <a:cs typeface="Times New Roman" pitchFamily="18" charset="0"/>
                <a:sym typeface="Montserrat"/>
              </a:rPr>
              <a:t> Comparing the results of the models implemented &amp; evaluation metrics</a:t>
            </a:r>
          </a:p>
          <a:p>
            <a:pPr>
              <a:buFont typeface="Arial" pitchFamily="34" charset="0"/>
              <a:buChar char="•"/>
            </a:pP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0070C0"/>
                </a:solidFill>
                <a:latin typeface="Myriad Pro" panose="020B0503030403020204" pitchFamily="34" charset="0"/>
              </a:rPr>
              <a:t>Exploratory Data Analysis</a:t>
            </a:r>
            <a:br>
              <a:rPr lang="en-IN" sz="3200" b="1" dirty="0" smtClean="0">
                <a:solidFill>
                  <a:srgbClr val="0070C0"/>
                </a:solidFill>
                <a:latin typeface="Myriad Pro" panose="020B0503030403020204" pitchFamily="34" charset="0"/>
              </a:rPr>
            </a:br>
            <a:endParaRPr lang="en-US" dirty="0">
              <a:solidFill>
                <a:srgbClr val="0070C0"/>
              </a:solidFill>
            </a:endParaRPr>
          </a:p>
        </p:txBody>
      </p:sp>
      <p:pic>
        <p:nvPicPr>
          <p:cNvPr id="4" name="Content Placeholder 3" descr="C:\Users\Nidhi Gosavi\AppData\Local\Microsoft\Windows\INetCache\Content.Word\Screenshot (603).png"/>
          <p:cNvPicPr>
            <a:picLocks noGrp="1"/>
          </p:cNvPicPr>
          <p:nvPr>
            <p:ph sz="quarter" idx="1"/>
          </p:nvPr>
        </p:nvPicPr>
        <p:blipFill>
          <a:blip r:embed="rId2" cstate="print"/>
          <a:stretch>
            <a:fillRect/>
          </a:stretch>
        </p:blipFill>
        <p:spPr bwMode="auto">
          <a:xfrm>
            <a:off x="500034" y="1214422"/>
            <a:ext cx="3657600" cy="1873974"/>
          </a:xfrm>
          <a:prstGeom prst="rect">
            <a:avLst/>
          </a:prstGeom>
          <a:noFill/>
          <a:ln w="9525">
            <a:noFill/>
            <a:miter lim="800000"/>
            <a:headEnd/>
            <a:tailEnd/>
          </a:ln>
        </p:spPr>
      </p:pic>
      <p:pic>
        <p:nvPicPr>
          <p:cNvPr id="9" name="Content Placeholder 8" descr="C:\Users\Nidhi Gosavi\AppData\Local\Microsoft\Windows\INetCache\Content.Word\Screenshot (604).png"/>
          <p:cNvPicPr>
            <a:picLocks noGrp="1"/>
          </p:cNvPicPr>
          <p:nvPr>
            <p:ph sz="quarter" idx="2"/>
          </p:nvPr>
        </p:nvPicPr>
        <p:blipFill>
          <a:blip r:embed="rId3" cstate="print"/>
          <a:srcRect/>
          <a:stretch>
            <a:fillRect/>
          </a:stretch>
        </p:blipFill>
        <p:spPr bwMode="auto">
          <a:xfrm>
            <a:off x="4429124" y="1214422"/>
            <a:ext cx="3657600" cy="1833186"/>
          </a:xfrm>
          <a:prstGeom prst="rect">
            <a:avLst/>
          </a:prstGeom>
          <a:noFill/>
          <a:ln w="9525">
            <a:noFill/>
            <a:miter lim="800000"/>
            <a:headEnd/>
            <a:tailEnd/>
          </a:ln>
        </p:spPr>
      </p:pic>
      <p:sp>
        <p:nvSpPr>
          <p:cNvPr id="10" name="TextBox 9"/>
          <p:cNvSpPr txBox="1"/>
          <p:nvPr/>
        </p:nvSpPr>
        <p:spPr>
          <a:xfrm>
            <a:off x="428596" y="3286124"/>
            <a:ext cx="7429552" cy="3570208"/>
          </a:xfrm>
          <a:prstGeom prst="rect">
            <a:avLst/>
          </a:prstGeom>
          <a:noFill/>
        </p:spPr>
        <p:txBody>
          <a:bodyPr wrap="square" rtlCol="0">
            <a:spAutoFit/>
          </a:bodyPr>
          <a:lstStyle/>
          <a:p>
            <a:pPr>
              <a:buFont typeface="Wingdings" pitchFamily="2" charset="2"/>
              <a:buChar char="q"/>
            </a:pPr>
            <a:r>
              <a:rPr lang="en-US" sz="1600" dirty="0" smtClean="0">
                <a:latin typeface="Times New Roman" pitchFamily="18" charset="0"/>
                <a:cs typeface="Times New Roman" pitchFamily="18" charset="0"/>
              </a:rPr>
              <a:t> The </a:t>
            </a:r>
            <a:r>
              <a:rPr lang="en-US" sz="1600" dirty="0">
                <a:latin typeface="Times New Roman" pitchFamily="18" charset="0"/>
                <a:cs typeface="Times New Roman" pitchFamily="18" charset="0"/>
              </a:rPr>
              <a:t>attrition is maximum between the age groups 28-32. The attrition rate keeps on falling with increasing age, as people look after stability in their jobs at these point of times. Also at a very younger age, i.e. from 18-20, the chances of an employee leaving the organization is far more- since they are exploring at that point of time. It reaches a break even point at the age of </a:t>
            </a:r>
            <a:r>
              <a:rPr lang="en-US" sz="1600" dirty="0" smtClean="0">
                <a:latin typeface="Times New Roman" pitchFamily="18" charset="0"/>
                <a:cs typeface="Times New Roman" pitchFamily="18" charset="0"/>
              </a:rPr>
              <a:t>21</a:t>
            </a:r>
          </a:p>
          <a:p>
            <a:pPr>
              <a:buFont typeface="Wingdings" pitchFamily="2" charset="2"/>
              <a:buChar char="q"/>
            </a:pPr>
            <a:endParaRPr lang="en-US" sz="1600" dirty="0" smtClean="0">
              <a:latin typeface="Times New Roman" pitchFamily="18" charset="0"/>
              <a:cs typeface="Times New Roman" pitchFamily="18" charset="0"/>
            </a:endParaRPr>
          </a:p>
          <a:p>
            <a:pPr>
              <a:buFont typeface="Wingdings" pitchFamily="2" charset="2"/>
              <a:buChar char="q"/>
            </a:pPr>
            <a:r>
              <a:rPr lang="en-US" sz="1600" dirty="0" smtClean="0">
                <a:latin typeface="Times New Roman" pitchFamily="18" charset="0"/>
                <a:cs typeface="Times New Roman" pitchFamily="18" charset="0"/>
              </a:rPr>
              <a:t> The </a:t>
            </a:r>
            <a:r>
              <a:rPr lang="en-US" sz="1600" dirty="0">
                <a:latin typeface="Times New Roman" pitchFamily="18" charset="0"/>
                <a:cs typeface="Times New Roman" pitchFamily="18" charset="0"/>
              </a:rPr>
              <a:t>attrition rate is evidently high at very low income levels- less than 5k monthly. This decreases further- but a minor spike is noticed around 10k- indicating the middle class </a:t>
            </a:r>
            <a:r>
              <a:rPr lang="en-US" sz="1600" dirty="0" err="1">
                <a:latin typeface="Times New Roman" pitchFamily="18" charset="0"/>
                <a:cs typeface="Times New Roman" pitchFamily="18" charset="0"/>
              </a:rPr>
              <a:t>liveliood</a:t>
            </a:r>
            <a:r>
              <a:rPr lang="en-US" sz="1600" dirty="0">
                <a:latin typeface="Times New Roman" pitchFamily="18" charset="0"/>
                <a:cs typeface="Times New Roman" pitchFamily="18" charset="0"/>
              </a:rPr>
              <a:t>. They tend to shift towards a better standard of living, and hence move to a different job. When the monthly income is pretty decent, the chances of an employee leaving the organization is low- as seen by the flat line</a:t>
            </a:r>
          </a:p>
          <a:p>
            <a:pPr>
              <a:buFont typeface="Arial" pitchFamily="34" charset="0"/>
              <a:buChar char="•"/>
            </a:pPr>
            <a:endParaRPr lang="en-US"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solidFill>
                  <a:srgbClr val="0070C0"/>
                </a:solidFill>
                <a:latin typeface="Times New Roman" pitchFamily="18" charset="0"/>
                <a:cs typeface="Times New Roman" pitchFamily="18" charset="0"/>
              </a:rPr>
              <a:t>Exploratory Data Analysis</a:t>
            </a:r>
            <a:br>
              <a:rPr lang="en-IN" sz="2800" b="1" dirty="0" smtClean="0">
                <a:solidFill>
                  <a:srgbClr val="0070C0"/>
                </a:solidFill>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5" name="Content Placeholder 4" descr="C:\Users\Nidhi Gosavi\AppData\Local\Microsoft\Windows\INetCache\Content.Word\Screenshot (605).png"/>
          <p:cNvPicPr>
            <a:picLocks noGrp="1"/>
          </p:cNvPicPr>
          <p:nvPr>
            <p:ph sz="quarter" idx="1"/>
          </p:nvPr>
        </p:nvPicPr>
        <p:blipFill>
          <a:blip r:embed="rId2" cstate="print"/>
          <a:srcRect/>
          <a:stretch>
            <a:fillRect/>
          </a:stretch>
        </p:blipFill>
        <p:spPr bwMode="auto">
          <a:xfrm>
            <a:off x="428596" y="1142984"/>
            <a:ext cx="3657600" cy="1846357"/>
          </a:xfrm>
          <a:prstGeom prst="rect">
            <a:avLst/>
          </a:prstGeom>
          <a:noFill/>
          <a:ln w="9525">
            <a:noFill/>
            <a:miter lim="800000"/>
            <a:headEnd/>
            <a:tailEnd/>
          </a:ln>
        </p:spPr>
      </p:pic>
      <p:pic>
        <p:nvPicPr>
          <p:cNvPr id="6" name="Content Placeholder 5" descr="C:\Users\Nidhi Gosavi\AppData\Local\Microsoft\Windows\INetCache\Content.Word\Screenshot (606).png"/>
          <p:cNvPicPr>
            <a:picLocks noGrp="1"/>
          </p:cNvPicPr>
          <p:nvPr>
            <p:ph sz="quarter" idx="2"/>
          </p:nvPr>
        </p:nvPicPr>
        <p:blipFill>
          <a:blip r:embed="rId3" cstate="print"/>
          <a:srcRect/>
          <a:stretch>
            <a:fillRect/>
          </a:stretch>
        </p:blipFill>
        <p:spPr bwMode="auto">
          <a:xfrm>
            <a:off x="4786314" y="1142984"/>
            <a:ext cx="3657600" cy="1882631"/>
          </a:xfrm>
          <a:prstGeom prst="rect">
            <a:avLst/>
          </a:prstGeom>
          <a:noFill/>
          <a:ln w="9525">
            <a:noFill/>
            <a:miter lim="800000"/>
            <a:headEnd/>
            <a:tailEnd/>
          </a:ln>
        </p:spPr>
      </p:pic>
      <p:sp>
        <p:nvSpPr>
          <p:cNvPr id="8" name="TextBox 7"/>
          <p:cNvSpPr txBox="1"/>
          <p:nvPr/>
        </p:nvSpPr>
        <p:spPr>
          <a:xfrm>
            <a:off x="500034" y="3286124"/>
            <a:ext cx="7715304" cy="2339102"/>
          </a:xfrm>
          <a:prstGeom prst="rect">
            <a:avLst/>
          </a:prstGeom>
          <a:noFill/>
        </p:spPr>
        <p:txBody>
          <a:bodyPr wrap="square" rtlCol="0">
            <a:spAutoFit/>
          </a:bodyPr>
          <a:lstStyle/>
          <a:p>
            <a:pPr>
              <a:buFont typeface="Wingdings" pitchFamily="2" charset="2"/>
              <a:buChar char="q"/>
            </a:pPr>
            <a:r>
              <a:rPr lang="en-US" sz="1600" dirty="0" smtClean="0">
                <a:latin typeface="Times New Roman" pitchFamily="18" charset="0"/>
                <a:cs typeface="Times New Roman" pitchFamily="18" charset="0"/>
              </a:rPr>
              <a:t> This </a:t>
            </a:r>
            <a:r>
              <a:rPr lang="en-US" sz="1600" dirty="0">
                <a:latin typeface="Times New Roman" pitchFamily="18" charset="0"/>
                <a:cs typeface="Times New Roman" pitchFamily="18" charset="0"/>
              </a:rPr>
              <a:t>data comprises of only 3 major departments- among which Sales department has the highest attrition rates (25.84%), followed by the Human Resource Department (19.05%). Research and Development has the least attrition rates, that suggests the stability and content of the department as can be seen from the chart above(13.83%).</a:t>
            </a:r>
          </a:p>
          <a:p>
            <a:pPr>
              <a:buFont typeface="Wingdings" pitchFamily="2" charset="2"/>
              <a:buChar char="q"/>
            </a:pPr>
            <a:r>
              <a:rPr lang="en-US" sz="1600" dirty="0">
                <a:latin typeface="Times New Roman" pitchFamily="18" charset="0"/>
                <a:cs typeface="Times New Roman" pitchFamily="18" charset="0"/>
              </a:rPr>
              <a:t> In the satisfaction Level 1-2, the chances of people leaving the organization slightly decreases. This is indicative of the better hopes with which people stay in an organization. However, as we move from 2-3, people tend to move on to get better opportunities and experiences. The attrition rate is almost stagnant for the higher satisfaction levels</a:t>
            </a:r>
          </a:p>
          <a:p>
            <a:pPr>
              <a:buFont typeface="Wingdings" pitchFamily="2" charset="2"/>
              <a:buChar char="q"/>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0070C0"/>
                </a:solidFill>
                <a:latin typeface="Times New Roman" pitchFamily="18" charset="0"/>
                <a:cs typeface="Times New Roman" pitchFamily="18" charset="0"/>
              </a:rPr>
              <a:t>Exploratory Data Analysis</a:t>
            </a:r>
            <a:br>
              <a:rPr lang="en-IN" sz="3200" b="1" dirty="0" smtClean="0">
                <a:solidFill>
                  <a:srgbClr val="0070C0"/>
                </a:solidFill>
                <a:latin typeface="Times New Roman" pitchFamily="18" charset="0"/>
                <a:cs typeface="Times New Roman" pitchFamily="18" charset="0"/>
              </a:rPr>
            </a:br>
            <a:endParaRPr lang="en-US" dirty="0"/>
          </a:p>
        </p:txBody>
      </p:sp>
      <p:pic>
        <p:nvPicPr>
          <p:cNvPr id="5" name="Content Placeholder 4" descr="C:\Users\Nidhi Gosavi\AppData\Local\Microsoft\Windows\INetCache\Content.Word\Screenshot (607).png"/>
          <p:cNvPicPr>
            <a:picLocks noGrp="1"/>
          </p:cNvPicPr>
          <p:nvPr>
            <p:ph sz="quarter" idx="1"/>
          </p:nvPr>
        </p:nvPicPr>
        <p:blipFill>
          <a:blip r:embed="rId2" cstate="print"/>
          <a:srcRect/>
          <a:stretch>
            <a:fillRect/>
          </a:stretch>
        </p:blipFill>
        <p:spPr bwMode="auto">
          <a:xfrm>
            <a:off x="571472" y="1142984"/>
            <a:ext cx="3657600" cy="1863080"/>
          </a:xfrm>
          <a:prstGeom prst="rect">
            <a:avLst/>
          </a:prstGeom>
          <a:noFill/>
          <a:ln w="9525">
            <a:noFill/>
            <a:miter lim="800000"/>
            <a:headEnd/>
            <a:tailEnd/>
          </a:ln>
        </p:spPr>
      </p:pic>
      <p:pic>
        <p:nvPicPr>
          <p:cNvPr id="6" name="Content Placeholder 5" descr="C:\Users\Nidhi Gosavi\AppData\Local\Microsoft\Windows\INetCache\Content.Word\Screenshot (608).png"/>
          <p:cNvPicPr>
            <a:picLocks noGrp="1"/>
          </p:cNvPicPr>
          <p:nvPr>
            <p:ph sz="quarter" idx="2"/>
          </p:nvPr>
        </p:nvPicPr>
        <p:blipFill>
          <a:blip r:embed="rId3" cstate="print"/>
          <a:srcRect/>
          <a:stretch>
            <a:fillRect/>
          </a:stretch>
        </p:blipFill>
        <p:spPr bwMode="auto">
          <a:xfrm>
            <a:off x="4714876" y="1142984"/>
            <a:ext cx="3657600" cy="1887985"/>
          </a:xfrm>
          <a:prstGeom prst="rect">
            <a:avLst/>
          </a:prstGeom>
          <a:noFill/>
          <a:ln w="9525">
            <a:noFill/>
            <a:miter lim="800000"/>
            <a:headEnd/>
            <a:tailEnd/>
          </a:ln>
        </p:spPr>
      </p:pic>
      <p:sp>
        <p:nvSpPr>
          <p:cNvPr id="8" name="TextBox 7"/>
          <p:cNvSpPr txBox="1"/>
          <p:nvPr/>
        </p:nvSpPr>
        <p:spPr>
          <a:xfrm>
            <a:off x="500034" y="3286124"/>
            <a:ext cx="7858180" cy="2308324"/>
          </a:xfrm>
          <a:prstGeom prst="rect">
            <a:avLst/>
          </a:prstGeom>
          <a:noFill/>
        </p:spPr>
        <p:txBody>
          <a:bodyPr wrap="square" rtlCol="0">
            <a:spAutoFit/>
          </a:bodyPr>
          <a:lstStyle/>
          <a:p>
            <a:pPr>
              <a:buFont typeface="Wingdings" pitchFamily="2" charset="2"/>
              <a:buChar char="q"/>
            </a:pPr>
            <a:r>
              <a:rPr lang="en-US" sz="1600" dirty="0" smtClean="0">
                <a:latin typeface="Times New Roman" pitchFamily="18" charset="0"/>
                <a:cs typeface="Times New Roman" pitchFamily="18" charset="0"/>
              </a:rPr>
              <a:t> With </a:t>
            </a:r>
            <a:r>
              <a:rPr lang="en-US" sz="1600" dirty="0">
                <a:latin typeface="Times New Roman" pitchFamily="18" charset="0"/>
                <a:cs typeface="Times New Roman" pitchFamily="18" charset="0"/>
              </a:rPr>
              <a:t>an increasing job satisfaction, the attrition rates decrease as can be seen in the chart above. Also from range 1-2 range we can infer (as seen above in Environment Satisfaction), the attrition level falls, but raises from 2-3, where the people tend to choose better </a:t>
            </a:r>
            <a:r>
              <a:rPr lang="en-US" sz="1600" dirty="0" smtClean="0">
                <a:latin typeface="Times New Roman" pitchFamily="18" charset="0"/>
                <a:cs typeface="Times New Roman" pitchFamily="18" charset="0"/>
              </a:rPr>
              <a:t>opportunities</a:t>
            </a:r>
          </a:p>
          <a:p>
            <a:pPr>
              <a:buFont typeface="Wingdings" pitchFamily="2" charset="2"/>
              <a:buChar char="q"/>
            </a:pPr>
            <a:r>
              <a:rPr lang="en-US" sz="1600" dirty="0" smtClean="0">
                <a:latin typeface="Times New Roman" pitchFamily="18" charset="0"/>
                <a:cs typeface="Times New Roman" pitchFamily="18" charset="0"/>
              </a:rPr>
              <a:t> The </a:t>
            </a:r>
            <a:r>
              <a:rPr lang="en-US" sz="1600" dirty="0">
                <a:latin typeface="Times New Roman" pitchFamily="18" charset="0"/>
                <a:cs typeface="Times New Roman" pitchFamily="18" charset="0"/>
              </a:rPr>
              <a:t>tendency of employees to leave the organization is much more when the stock availing options are limited. Since the stocks constitute to a huge amount of money while staying for a few years, people do not want to lose that opportunity. People with very limited/no stock options have a freedom to leave the organization at will.</a:t>
            </a:r>
          </a:p>
          <a:p>
            <a:pPr>
              <a:buFont typeface="Wingdings" pitchFamily="2" charset="2"/>
              <a:buChar char="q"/>
            </a:pPr>
            <a:endParaRPr lang="en-US" sz="16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solidFill>
                  <a:srgbClr val="0070C0"/>
                </a:solidFill>
                <a:latin typeface="Times New Roman" pitchFamily="18" charset="0"/>
                <a:cs typeface="Times New Roman" pitchFamily="18" charset="0"/>
              </a:rPr>
              <a:t>Exploratory Data Analysis</a:t>
            </a:r>
            <a:br>
              <a:rPr lang="en-IN" sz="2800" b="1" dirty="0" smtClean="0">
                <a:solidFill>
                  <a:srgbClr val="0070C0"/>
                </a:solidFill>
                <a:latin typeface="Times New Roman" pitchFamily="18" charset="0"/>
                <a:cs typeface="Times New Roman" pitchFamily="18" charset="0"/>
              </a:rPr>
            </a:br>
            <a:endParaRPr lang="en-US" dirty="0"/>
          </a:p>
        </p:txBody>
      </p:sp>
      <p:pic>
        <p:nvPicPr>
          <p:cNvPr id="5" name="Content Placeholder 4" descr="C:\Users\Nidhi Gosavi\AppData\Local\Microsoft\Windows\INetCache\Content.Word\Screenshot (609).png"/>
          <p:cNvPicPr>
            <a:picLocks noGrp="1"/>
          </p:cNvPicPr>
          <p:nvPr>
            <p:ph sz="quarter" idx="1"/>
          </p:nvPr>
        </p:nvPicPr>
        <p:blipFill>
          <a:blip r:embed="rId2" cstate="print"/>
          <a:srcRect/>
          <a:stretch>
            <a:fillRect/>
          </a:stretch>
        </p:blipFill>
        <p:spPr bwMode="auto">
          <a:xfrm>
            <a:off x="500034" y="1285860"/>
            <a:ext cx="3657600" cy="1865014"/>
          </a:xfrm>
          <a:prstGeom prst="rect">
            <a:avLst/>
          </a:prstGeom>
          <a:noFill/>
          <a:ln w="9525">
            <a:noFill/>
            <a:miter lim="800000"/>
            <a:headEnd/>
            <a:tailEnd/>
          </a:ln>
        </p:spPr>
      </p:pic>
      <p:pic>
        <p:nvPicPr>
          <p:cNvPr id="6" name="Content Placeholder 5" descr="C:\Users\Nidhi Gosavi\AppData\Local\Microsoft\Windows\INetCache\Content.Word\Screenshot (610).png"/>
          <p:cNvPicPr>
            <a:picLocks noGrp="1"/>
          </p:cNvPicPr>
          <p:nvPr>
            <p:ph sz="quarter" idx="2"/>
          </p:nvPr>
        </p:nvPicPr>
        <p:blipFill>
          <a:blip r:embed="rId3" cstate="print"/>
          <a:srcRect/>
          <a:stretch>
            <a:fillRect/>
          </a:stretch>
        </p:blipFill>
        <p:spPr bwMode="auto">
          <a:xfrm>
            <a:off x="4572000" y="1214422"/>
            <a:ext cx="3657600" cy="1893099"/>
          </a:xfrm>
          <a:prstGeom prst="rect">
            <a:avLst/>
          </a:prstGeom>
          <a:noFill/>
          <a:ln w="9525">
            <a:noFill/>
            <a:miter lim="800000"/>
            <a:headEnd/>
            <a:tailEnd/>
          </a:ln>
        </p:spPr>
      </p:pic>
      <p:sp>
        <p:nvSpPr>
          <p:cNvPr id="7" name="TextBox 6"/>
          <p:cNvSpPr txBox="1"/>
          <p:nvPr/>
        </p:nvSpPr>
        <p:spPr>
          <a:xfrm>
            <a:off x="214282" y="3500438"/>
            <a:ext cx="8215370" cy="2554545"/>
          </a:xfrm>
          <a:prstGeom prst="rect">
            <a:avLst/>
          </a:prstGeom>
          <a:noFill/>
        </p:spPr>
        <p:txBody>
          <a:bodyPr wrap="square" rtlCol="0">
            <a:spAutoFit/>
          </a:bodyPr>
          <a:lstStyle/>
          <a:p>
            <a:pPr>
              <a:buFont typeface="Wingdings" pitchFamily="2" charset="2"/>
              <a:buChar char="q"/>
            </a:pPr>
            <a:r>
              <a:rPr lang="en-US" sz="1600" dirty="0" smtClean="0">
                <a:latin typeface="Times New Roman" pitchFamily="18" charset="0"/>
                <a:cs typeface="Times New Roman" pitchFamily="18" charset="0"/>
              </a:rPr>
              <a:t> People </a:t>
            </a:r>
            <a:r>
              <a:rPr lang="en-US" sz="1600" dirty="0">
                <a:latin typeface="Times New Roman" pitchFamily="18" charset="0"/>
                <a:cs typeface="Times New Roman" pitchFamily="18" charset="0"/>
              </a:rPr>
              <a:t>with poor levels of Work life balance have adjusted themselves to their jobs, but as seen for the above parameters with a better work life score, people are more accustomed to the better life and want to go for an attrition more. But this trend perishes when the work life balance is really good, and people are satisfied with the work they are </a:t>
            </a:r>
            <a:r>
              <a:rPr lang="en-US" sz="1600" dirty="0" smtClean="0">
                <a:latin typeface="Times New Roman" pitchFamily="18" charset="0"/>
                <a:cs typeface="Times New Roman" pitchFamily="18" charset="0"/>
              </a:rPr>
              <a:t>doing.</a:t>
            </a:r>
          </a:p>
          <a:p>
            <a:pPr>
              <a:buFont typeface="Wingdings" pitchFamily="2" charset="2"/>
              <a:buChar char="q"/>
            </a:pPr>
            <a:r>
              <a:rPr lang="en-US" sz="1600" dirty="0" smtClean="0">
                <a:latin typeface="Times New Roman" pitchFamily="18" charset="0"/>
                <a:cs typeface="Times New Roman" pitchFamily="18" charset="0"/>
              </a:rPr>
              <a:t> Employees </a:t>
            </a:r>
            <a:r>
              <a:rPr lang="en-US" sz="1600" dirty="0">
                <a:latin typeface="Times New Roman" pitchFamily="18" charset="0"/>
                <a:cs typeface="Times New Roman" pitchFamily="18" charset="0"/>
              </a:rPr>
              <a:t>who started their career with the company- or have switched to the company in the initial years of their career, have a higher chances of leaving the organization to a different company. People who have gained much experience- working in multiple companies tend to stay in the company they join.</a:t>
            </a:r>
          </a:p>
          <a:p>
            <a:pPr>
              <a:buFont typeface="Wingdings" pitchFamily="2" charset="2"/>
              <a:buChar char="q"/>
            </a:pPr>
            <a:endParaRPr lang="en-US" sz="1600" dirty="0">
              <a:latin typeface="Times New Roman" pitchFamily="18" charset="0"/>
              <a:cs typeface="Times New Roman" pitchFamily="18" charset="0"/>
            </a:endParaRPr>
          </a:p>
          <a:p>
            <a:pPr>
              <a:buFont typeface="Wingdings" pitchFamily="2" charset="2"/>
              <a:buChar char="q"/>
            </a:pPr>
            <a:endParaRPr lang="en-US" sz="16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0070C0"/>
                </a:solidFill>
                <a:latin typeface="Times New Roman" pitchFamily="18" charset="0"/>
                <a:cs typeface="Times New Roman" pitchFamily="18" charset="0"/>
              </a:rPr>
              <a:t>Exploratory Data Analysis</a:t>
            </a:r>
            <a:br>
              <a:rPr lang="en-IN" sz="3200" b="1" dirty="0" smtClean="0">
                <a:solidFill>
                  <a:srgbClr val="0070C0"/>
                </a:solidFill>
                <a:latin typeface="Times New Roman" pitchFamily="18" charset="0"/>
                <a:cs typeface="Times New Roman" pitchFamily="18" charset="0"/>
              </a:rPr>
            </a:br>
            <a:endParaRPr lang="en-US" dirty="0"/>
          </a:p>
        </p:txBody>
      </p:sp>
      <p:pic>
        <p:nvPicPr>
          <p:cNvPr id="5" name="Content Placeholder 4" descr="C:\Users\Nidhi Gosavi\AppData\Local\Microsoft\Windows\INetCache\Content.Word\Screenshot (611).png"/>
          <p:cNvPicPr>
            <a:picLocks noGrp="1"/>
          </p:cNvPicPr>
          <p:nvPr>
            <p:ph sz="quarter" idx="1"/>
          </p:nvPr>
        </p:nvPicPr>
        <p:blipFill>
          <a:blip r:embed="rId2" cstate="print"/>
          <a:srcRect/>
          <a:stretch>
            <a:fillRect/>
          </a:stretch>
        </p:blipFill>
        <p:spPr bwMode="auto">
          <a:xfrm>
            <a:off x="500034" y="1071546"/>
            <a:ext cx="3657600" cy="1831783"/>
          </a:xfrm>
          <a:prstGeom prst="rect">
            <a:avLst/>
          </a:prstGeom>
          <a:noFill/>
          <a:ln w="9525">
            <a:noFill/>
            <a:miter lim="800000"/>
            <a:headEnd/>
            <a:tailEnd/>
          </a:ln>
        </p:spPr>
      </p:pic>
      <p:pic>
        <p:nvPicPr>
          <p:cNvPr id="6" name="Content Placeholder 5" descr="C:\Users\Nidhi Gosavi\AppData\Local\Microsoft\Windows\INetCache\Content.Word\Screenshot (612).png"/>
          <p:cNvPicPr>
            <a:picLocks noGrp="1"/>
          </p:cNvPicPr>
          <p:nvPr>
            <p:ph sz="quarter" idx="2"/>
          </p:nvPr>
        </p:nvPicPr>
        <p:blipFill>
          <a:blip r:embed="rId3" cstate="print"/>
          <a:srcRect/>
          <a:stretch>
            <a:fillRect/>
          </a:stretch>
        </p:blipFill>
        <p:spPr bwMode="auto">
          <a:xfrm>
            <a:off x="4214810" y="1071546"/>
            <a:ext cx="3657600" cy="1843692"/>
          </a:xfrm>
          <a:prstGeom prst="rect">
            <a:avLst/>
          </a:prstGeom>
          <a:noFill/>
          <a:ln w="9525">
            <a:noFill/>
            <a:miter lim="800000"/>
            <a:headEnd/>
            <a:tailEnd/>
          </a:ln>
        </p:spPr>
      </p:pic>
      <p:pic>
        <p:nvPicPr>
          <p:cNvPr id="7" name="Content Placeholder 4" descr="C:\Users\Nidhi Gosavi\AppData\Local\Microsoft\Windows\INetCache\Content.Word\Screenshot (613).png"/>
          <p:cNvPicPr>
            <a:picLocks/>
          </p:cNvPicPr>
          <p:nvPr/>
        </p:nvPicPr>
        <p:blipFill>
          <a:blip r:embed="rId4" cstate="print"/>
          <a:stretch>
            <a:fillRect/>
          </a:stretch>
        </p:blipFill>
        <p:spPr bwMode="auto">
          <a:xfrm>
            <a:off x="2500298" y="3429000"/>
            <a:ext cx="3657776" cy="1795636"/>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113</TotalTime>
  <Words>1878</Words>
  <Application>Microsoft Office PowerPoint</Application>
  <PresentationFormat>On-screen Show (4:3)</PresentationFormat>
  <Paragraphs>151</Paragraphs>
  <Slides>28</Slides>
  <Notes>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Oriel</vt:lpstr>
      <vt:lpstr>Employee churn prediction </vt:lpstr>
      <vt:lpstr>Problem Definition</vt:lpstr>
      <vt:lpstr>Dataset</vt:lpstr>
      <vt:lpstr>Flow Of Solving The Problem</vt:lpstr>
      <vt:lpstr>Exploratory Data Analysis </vt:lpstr>
      <vt:lpstr>Exploratory Data Analysis </vt:lpstr>
      <vt:lpstr>Exploratory Data Analysis </vt:lpstr>
      <vt:lpstr>Exploratory Data Analysis </vt:lpstr>
      <vt:lpstr>Exploratory Data Analysis </vt:lpstr>
      <vt:lpstr>Exploratory Data Analysis </vt:lpstr>
      <vt:lpstr>Summary Of Analysis </vt:lpstr>
      <vt:lpstr>Correlation Matrix </vt:lpstr>
      <vt:lpstr>Analysis of correlation results : </vt:lpstr>
      <vt:lpstr>Multicollinearity</vt:lpstr>
      <vt:lpstr>Modelling Approach </vt:lpstr>
      <vt:lpstr>Skeweness in data  </vt:lpstr>
      <vt:lpstr>Oversampling the Target Feature</vt:lpstr>
      <vt:lpstr>Outliers </vt:lpstr>
      <vt:lpstr>OULIERS REMOVAL</vt:lpstr>
      <vt:lpstr>Feature Selection </vt:lpstr>
      <vt:lpstr>Modelling Approch</vt:lpstr>
      <vt:lpstr>Machine Learning Models</vt:lpstr>
      <vt:lpstr>Machine Learning Models</vt:lpstr>
      <vt:lpstr>Comparing Different ML Models </vt:lpstr>
      <vt:lpstr>Conclusion</vt:lpstr>
      <vt:lpstr>Conclusion</vt:lpstr>
      <vt:lpstr>Future Scope </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churn prediction </dc:title>
  <dc:creator>Nidhi Gosavi</dc:creator>
  <cp:lastModifiedBy>Nidhi Gosavi</cp:lastModifiedBy>
  <cp:revision>61</cp:revision>
  <dcterms:created xsi:type="dcterms:W3CDTF">2023-08-19T05:14:55Z</dcterms:created>
  <dcterms:modified xsi:type="dcterms:W3CDTF">2023-08-20T03:18:49Z</dcterms:modified>
</cp:coreProperties>
</file>