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0773" y="1504315"/>
            <a:ext cx="630428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51964" y="2326970"/>
            <a:ext cx="6946900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3092" y="2289048"/>
            <a:ext cx="6278880" cy="67310"/>
          </a:xfrm>
          <a:custGeom>
            <a:avLst/>
            <a:gdLst/>
            <a:ahLst/>
            <a:cxnLst/>
            <a:rect l="l" t="t" r="r" b="b"/>
            <a:pathLst>
              <a:path w="6278880" h="67310">
                <a:moveTo>
                  <a:pt x="6278880" y="0"/>
                </a:moveTo>
                <a:lnTo>
                  <a:pt x="0" y="0"/>
                </a:lnTo>
                <a:lnTo>
                  <a:pt x="0" y="67055"/>
                </a:lnTo>
                <a:lnTo>
                  <a:pt x="6278880" y="67055"/>
                </a:lnTo>
                <a:lnTo>
                  <a:pt x="627888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Impact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Customer</a:t>
            </a:r>
          </a:p>
        </p:txBody>
      </p:sp>
      <p:sp>
        <p:nvSpPr>
          <p:cNvPr id="5" name="object 5"/>
          <p:cNvSpPr/>
          <p:nvPr/>
        </p:nvSpPr>
        <p:spPr>
          <a:xfrm>
            <a:off x="2264536" y="3112007"/>
            <a:ext cx="6917690" cy="67310"/>
          </a:xfrm>
          <a:custGeom>
            <a:avLst/>
            <a:gdLst/>
            <a:ahLst/>
            <a:cxnLst/>
            <a:rect l="l" t="t" r="r" b="b"/>
            <a:pathLst>
              <a:path w="6917690" h="67310">
                <a:moveTo>
                  <a:pt x="6917436" y="0"/>
                </a:moveTo>
                <a:lnTo>
                  <a:pt x="0" y="0"/>
                </a:lnTo>
                <a:lnTo>
                  <a:pt x="0" y="67055"/>
                </a:lnTo>
                <a:lnTo>
                  <a:pt x="6917436" y="67055"/>
                </a:lnTo>
                <a:lnTo>
                  <a:pt x="6917436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Preferences on</a:t>
            </a:r>
            <a:r>
              <a:rPr spc="-5" dirty="0"/>
              <a:t> </a:t>
            </a:r>
            <a:r>
              <a:rPr spc="-20" dirty="0"/>
              <a:t>Home</a:t>
            </a:r>
          </a:p>
          <a:p>
            <a:pPr marR="825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Rentals</a:t>
            </a:r>
          </a:p>
        </p:txBody>
      </p:sp>
      <p:sp>
        <p:nvSpPr>
          <p:cNvPr id="7" name="object 7"/>
          <p:cNvSpPr/>
          <p:nvPr/>
        </p:nvSpPr>
        <p:spPr>
          <a:xfrm>
            <a:off x="6827393" y="3934967"/>
            <a:ext cx="2354580" cy="67310"/>
          </a:xfrm>
          <a:custGeom>
            <a:avLst/>
            <a:gdLst/>
            <a:ahLst/>
            <a:cxnLst/>
            <a:rect l="l" t="t" r="r" b="b"/>
            <a:pathLst>
              <a:path w="2354579" h="67310">
                <a:moveTo>
                  <a:pt x="2354579" y="0"/>
                </a:moveTo>
                <a:lnTo>
                  <a:pt x="0" y="0"/>
                </a:lnTo>
                <a:lnTo>
                  <a:pt x="0" y="67055"/>
                </a:lnTo>
                <a:lnTo>
                  <a:pt x="2354579" y="67055"/>
                </a:lnTo>
                <a:lnTo>
                  <a:pt x="235457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2113" y="3965022"/>
            <a:ext cx="1434465" cy="10623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700" spc="-20" dirty="0">
                <a:solidFill>
                  <a:srgbClr val="7E7E7E"/>
                </a:solidFill>
                <a:latin typeface="Trebuchet MS"/>
                <a:cs typeface="Trebuchet MS"/>
              </a:rPr>
              <a:t>By:-</a:t>
            </a:r>
            <a:endParaRPr sz="1700">
              <a:latin typeface="Trebuchet MS"/>
              <a:cs typeface="Trebuchet MS"/>
            </a:endParaRPr>
          </a:p>
          <a:p>
            <a:pPr marL="12700" marR="5715" indent="350520" algn="r">
              <a:lnSpc>
                <a:spcPts val="2820"/>
              </a:lnSpc>
              <a:spcBef>
                <a:spcPts val="95"/>
              </a:spcBef>
            </a:pPr>
            <a:r>
              <a:rPr sz="1900" b="1" dirty="0">
                <a:solidFill>
                  <a:srgbClr val="7E7E7E"/>
                </a:solidFill>
                <a:latin typeface="Trebuchet MS"/>
                <a:cs typeface="Trebuchet MS"/>
              </a:rPr>
              <a:t>Nidhi</a:t>
            </a:r>
            <a:r>
              <a:rPr sz="1900" b="1" spc="-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900" b="1" spc="-25" dirty="0">
                <a:solidFill>
                  <a:srgbClr val="7E7E7E"/>
                </a:solidFill>
                <a:latin typeface="Trebuchet MS"/>
                <a:cs typeface="Trebuchet MS"/>
              </a:rPr>
              <a:t>Jha </a:t>
            </a:r>
            <a:r>
              <a:rPr sz="1900" b="1" dirty="0">
                <a:solidFill>
                  <a:srgbClr val="7E7E7E"/>
                </a:solidFill>
                <a:latin typeface="Trebuchet MS"/>
                <a:cs typeface="Trebuchet MS"/>
              </a:rPr>
              <a:t>Sagar</a:t>
            </a:r>
            <a:r>
              <a:rPr sz="1900" b="1" spc="-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7E7E7E"/>
                </a:solidFill>
                <a:latin typeface="Trebuchet MS"/>
                <a:cs typeface="Trebuchet MS"/>
              </a:rPr>
              <a:t>Kumar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7316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dirty="0">
                <a:uFill>
                  <a:solidFill>
                    <a:srgbClr val="90C225"/>
                  </a:solidFill>
                </a:uFill>
              </a:rPr>
              <a:t>Appendix:</a:t>
            </a:r>
            <a:r>
              <a:rPr sz="4000" u="sng" spc="-204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90C225"/>
                  </a:solidFill>
                </a:uFill>
              </a:rPr>
              <a:t>Data</a:t>
            </a:r>
            <a:r>
              <a:rPr sz="4000" u="sng" spc="-29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90C225"/>
                  </a:solidFill>
                </a:uFill>
              </a:rPr>
              <a:t>Assumptions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56310" y="2184603"/>
            <a:ext cx="8427720" cy="247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Reviews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per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Listing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popularity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measure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gain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preferences.</a:t>
            </a:r>
            <a:endParaRPr sz="2400">
              <a:latin typeface="Trebuchet MS"/>
              <a:cs typeface="Trebuchet MS"/>
            </a:endParaRPr>
          </a:p>
          <a:p>
            <a:pPr marL="355600" marR="21971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reviews assumed to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measure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find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preferences.</a:t>
            </a:r>
            <a:endParaRPr sz="2400">
              <a:latin typeface="Trebuchet MS"/>
              <a:cs typeface="Trebuchet MS"/>
            </a:endParaRPr>
          </a:p>
          <a:p>
            <a:pPr marL="355600" marR="10795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Null values assumed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material impact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2671064"/>
            <a:ext cx="2975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Thank</a:t>
            </a:r>
            <a:r>
              <a:rPr sz="4800" u="sng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sz="4800" u="sng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1191006"/>
            <a:ext cx="2346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uFill>
                  <a:solidFill>
                    <a:srgbClr val="90C225"/>
                  </a:solidFill>
                </a:uFill>
              </a:rPr>
              <a:t>Agenda:-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56310" y="2059901"/>
            <a:ext cx="2673985" cy="34804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Objective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Background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Key</a:t>
            </a:r>
            <a:r>
              <a:rPr sz="20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Findings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Recommendations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Appendix:</a:t>
            </a:r>
            <a:endParaRPr sz="2000">
              <a:latin typeface="Trebuchet MS"/>
              <a:cs typeface="Trebuchet MS"/>
            </a:endParaRPr>
          </a:p>
          <a:p>
            <a:pPr marL="621665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20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Attributes</a:t>
            </a:r>
            <a:endParaRPr sz="2000">
              <a:latin typeface="Trebuchet MS"/>
              <a:cs typeface="Trebuchet MS"/>
            </a:endParaRPr>
          </a:p>
          <a:p>
            <a:pPr marL="621665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Methodology</a:t>
            </a:r>
            <a:endParaRPr sz="2000">
              <a:latin typeface="Trebuchet MS"/>
              <a:cs typeface="Trebuchet MS"/>
            </a:endParaRPr>
          </a:p>
          <a:p>
            <a:pPr marL="621665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20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Assumption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1030350"/>
            <a:ext cx="2698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spc="-10" dirty="0">
                <a:uFill>
                  <a:solidFill>
                    <a:srgbClr val="90C225"/>
                  </a:solidFill>
                </a:uFill>
              </a:rPr>
              <a:t>Objective:-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56310" y="2183079"/>
            <a:ext cx="8147050" cy="284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3420" indent="-342900">
              <a:lnSpc>
                <a:spcPct val="100000"/>
              </a:lnSpc>
              <a:spcBef>
                <a:spcPts val="95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sz="2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2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shared</a:t>
            </a:r>
            <a:r>
              <a:rPr sz="2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understanding</a:t>
            </a:r>
            <a:r>
              <a:rPr sz="2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2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market</a:t>
            </a:r>
            <a:r>
              <a:rPr sz="2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conditions.</a:t>
            </a:r>
            <a:endParaRPr sz="2800">
              <a:latin typeface="Trebuchet MS"/>
              <a:cs typeface="Trebuchet MS"/>
            </a:endParaRPr>
          </a:p>
          <a:p>
            <a:pPr marL="355600" marR="132588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sz="2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shared</a:t>
            </a:r>
            <a:r>
              <a:rPr sz="2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understanding</a:t>
            </a:r>
            <a:r>
              <a:rPr sz="2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2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customers.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2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recommendation</a:t>
            </a:r>
            <a:r>
              <a:rPr sz="2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2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departments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prepared</a:t>
            </a:r>
            <a:r>
              <a:rPr sz="2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2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post</a:t>
            </a:r>
            <a:r>
              <a:rPr sz="2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pandemic.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1059306"/>
            <a:ext cx="2971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spc="-10" dirty="0">
                <a:uFill>
                  <a:solidFill>
                    <a:srgbClr val="90C225"/>
                  </a:solidFill>
                </a:uFill>
              </a:rPr>
              <a:t>Background: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56310" y="2183079"/>
            <a:ext cx="8286115" cy="198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Major</a:t>
            </a:r>
            <a:r>
              <a:rPr sz="2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decline</a:t>
            </a:r>
            <a:r>
              <a:rPr sz="2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revenues</a:t>
            </a:r>
            <a:r>
              <a:rPr sz="2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2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pandemic</a:t>
            </a:r>
            <a:r>
              <a:rPr sz="2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last</a:t>
            </a:r>
            <a:r>
              <a:rPr sz="2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few</a:t>
            </a:r>
            <a:r>
              <a:rPr sz="2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months.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Restriction</a:t>
            </a:r>
            <a:r>
              <a:rPr sz="2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lifting.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People</a:t>
            </a:r>
            <a:r>
              <a:rPr sz="2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travelling</a:t>
            </a:r>
            <a:r>
              <a:rPr sz="2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more.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0682"/>
            <a:ext cx="80111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dirty="0">
                <a:uFill>
                  <a:solidFill>
                    <a:srgbClr val="90C225"/>
                  </a:solidFill>
                </a:uFill>
              </a:rPr>
              <a:t>Neighbourhood</a:t>
            </a:r>
            <a:r>
              <a:rPr sz="3200" u="sng" spc="-5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90C225"/>
                  </a:solidFill>
                </a:uFill>
              </a:rPr>
              <a:t>Wise</a:t>
            </a:r>
            <a:r>
              <a:rPr sz="3200" u="sng" spc="-4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90C225"/>
                  </a:solidFill>
                </a:uFill>
              </a:rPr>
              <a:t>Business</a:t>
            </a:r>
            <a:r>
              <a:rPr sz="3200" u="sng" spc="-7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200" u="sng" spc="-10" dirty="0">
                <a:uFill>
                  <a:solidFill>
                    <a:srgbClr val="90C225"/>
                  </a:solidFill>
                </a:uFill>
              </a:rPr>
              <a:t>Distribution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56310" y="1422247"/>
            <a:ext cx="8331834" cy="15716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90C225"/>
              </a:buClr>
              <a:buSzPct val="7941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Private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rooms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popular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throughout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York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&gt;25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reviews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per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listing.</a:t>
            </a:r>
            <a:endParaRPr sz="1700">
              <a:latin typeface="Trebuchet MS"/>
              <a:cs typeface="Trebuchet MS"/>
            </a:endParaRPr>
          </a:p>
          <a:p>
            <a:pPr marL="355600" marR="5080" indent="-342900">
              <a:lnSpc>
                <a:spcPts val="1839"/>
              </a:lnSpc>
              <a:spcBef>
                <a:spcPts val="1019"/>
              </a:spcBef>
              <a:buClr>
                <a:srgbClr val="90C225"/>
              </a:buClr>
              <a:buSzPct val="7941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Entire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home/apt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Manhattan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reviews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per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listing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35%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less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27.7.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ts val="1939"/>
              </a:lnSpc>
              <a:spcBef>
                <a:spcPts val="765"/>
              </a:spcBef>
              <a:buClr>
                <a:srgbClr val="90C225"/>
              </a:buClr>
              <a:buSzPct val="79411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Except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Manhattan,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areas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performed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poorly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shared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rooms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7.3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reviews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per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listings.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6" y="3070858"/>
            <a:ext cx="7473696" cy="3678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42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dirty="0">
                <a:uFill>
                  <a:solidFill>
                    <a:srgbClr val="90C225"/>
                  </a:solidFill>
                </a:uFill>
              </a:rPr>
              <a:t>Pricing</a:t>
            </a:r>
            <a:r>
              <a:rPr sz="3600" u="sng" spc="-2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90C225"/>
                  </a:solidFill>
                </a:uFill>
              </a:rPr>
              <a:t>in</a:t>
            </a:r>
            <a:r>
              <a:rPr sz="3600" u="sng" spc="-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90C225"/>
                  </a:solidFill>
                </a:uFill>
              </a:rPr>
              <a:t>Preferred</a:t>
            </a:r>
            <a:r>
              <a:rPr sz="3600" u="sng" spc="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600" u="sng" spc="-10" dirty="0">
                <a:uFill>
                  <a:solidFill>
                    <a:srgbClr val="90C225"/>
                  </a:solidFill>
                </a:uFill>
              </a:rPr>
              <a:t>Locations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04012" y="1403730"/>
            <a:ext cx="397510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3204" indent="-342900" algn="just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Entire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home/apt’s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~100%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private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rooms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except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Brooklyn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Staten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Island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endParaRPr sz="1800">
              <a:latin typeface="Trebuchet MS"/>
              <a:cs typeface="Trebuchet MS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~150%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Private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room’s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~10%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shared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rooms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except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Brooklyn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Manhattan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~40%.</a:t>
            </a:r>
            <a:endParaRPr sz="1800">
              <a:latin typeface="Trebuchet MS"/>
              <a:cs typeface="Trebuchet MS"/>
            </a:endParaRPr>
          </a:p>
          <a:p>
            <a:pPr marL="355600" marR="16827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Manhattan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costliest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overall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cheapest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are:</a:t>
            </a:r>
            <a:endParaRPr sz="1800">
              <a:latin typeface="Trebuchet MS"/>
              <a:cs typeface="Trebuchet MS"/>
            </a:endParaRPr>
          </a:p>
          <a:p>
            <a:pPr marL="544195" lvl="1" indent="-191135">
              <a:lnSpc>
                <a:spcPct val="100000"/>
              </a:lnSpc>
              <a:spcBef>
                <a:spcPts val="1010"/>
              </a:spcBef>
              <a:buChar char="o"/>
              <a:tabLst>
                <a:tab pos="54483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Entire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apt: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Bronx</a:t>
            </a:r>
            <a:endParaRPr sz="1800">
              <a:latin typeface="Trebuchet MS"/>
              <a:cs typeface="Trebuchet MS"/>
            </a:endParaRPr>
          </a:p>
          <a:p>
            <a:pPr marL="544830" lvl="1" indent="-191770">
              <a:lnSpc>
                <a:spcPct val="100000"/>
              </a:lnSpc>
              <a:spcBef>
                <a:spcPts val="994"/>
              </a:spcBef>
              <a:buChar char="o"/>
              <a:tabLst>
                <a:tab pos="54546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Private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room: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Staten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Islands</a:t>
            </a:r>
            <a:endParaRPr sz="1800">
              <a:latin typeface="Trebuchet MS"/>
              <a:cs typeface="Trebuchet MS"/>
            </a:endParaRPr>
          </a:p>
          <a:p>
            <a:pPr marL="544195" lvl="1" indent="-191135">
              <a:lnSpc>
                <a:spcPct val="100000"/>
              </a:lnSpc>
              <a:spcBef>
                <a:spcPts val="1000"/>
              </a:spcBef>
              <a:buChar char="o"/>
              <a:tabLst>
                <a:tab pos="54483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Shared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room: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Brooklyn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576" y="1376172"/>
            <a:ext cx="4664964" cy="5175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6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spc="-10" dirty="0">
                <a:uFill>
                  <a:solidFill>
                    <a:srgbClr val="90C225"/>
                  </a:solidFill>
                </a:uFill>
              </a:rPr>
              <a:t>Recommendations:-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1901444"/>
            <a:ext cx="8274050" cy="357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589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Acquire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private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rooms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entire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apartments,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especially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Staten Islands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since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popular.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Reducing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prices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entire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apartments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Manhattan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least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15%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increasing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private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rooms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Queens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least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10%.</a:t>
            </a:r>
            <a:endParaRPr sz="2400">
              <a:latin typeface="Trebuchet MS"/>
              <a:cs typeface="Trebuchet MS"/>
            </a:endParaRPr>
          </a:p>
          <a:p>
            <a:pPr marL="355600" marR="257175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Listings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popular have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minimum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nights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requirement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1-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days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30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days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showcased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ordering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properties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available for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days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least.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184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dirty="0">
                <a:uFill>
                  <a:solidFill>
                    <a:srgbClr val="90C225"/>
                  </a:solidFill>
                </a:uFill>
              </a:rPr>
              <a:t>Appendix:</a:t>
            </a:r>
            <a:r>
              <a:rPr sz="4000" u="sng" spc="-204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90C225"/>
                  </a:solidFill>
                </a:uFill>
              </a:rPr>
              <a:t>Data</a:t>
            </a:r>
            <a:r>
              <a:rPr sz="4000" u="sng" spc="-29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90C225"/>
                  </a:solidFill>
                </a:uFill>
              </a:rPr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56310" y="2057791"/>
            <a:ext cx="8224520" cy="22364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HERE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SNAPSHOT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DATA:</a:t>
            </a:r>
            <a:endParaRPr sz="2400">
              <a:latin typeface="Trebuchet MS"/>
              <a:cs typeface="Trebuchet MS"/>
            </a:endParaRPr>
          </a:p>
          <a:p>
            <a:pPr marL="12700" marR="5080" lvl="1" indent="459740">
              <a:lnSpc>
                <a:spcPct val="100000"/>
              </a:lnSpc>
              <a:spcBef>
                <a:spcPts val="994"/>
              </a:spcBef>
              <a:buChar char="o"/>
              <a:tabLst>
                <a:tab pos="72898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Host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listing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host name,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neighborhood,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latitude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longitude.</a:t>
            </a:r>
            <a:endParaRPr sz="2400">
              <a:latin typeface="Trebuchet MS"/>
              <a:cs typeface="Trebuchet MS"/>
            </a:endParaRPr>
          </a:p>
          <a:p>
            <a:pPr marL="728345" lvl="1" indent="-256540">
              <a:lnSpc>
                <a:spcPct val="100000"/>
              </a:lnSpc>
              <a:spcBef>
                <a:spcPts val="1010"/>
              </a:spcBef>
              <a:buChar char="o"/>
              <a:tabLst>
                <a:tab pos="72898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preference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reviews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number of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reviews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per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month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8173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dirty="0">
                <a:uFill>
                  <a:solidFill>
                    <a:srgbClr val="90C225"/>
                  </a:solidFill>
                </a:uFill>
              </a:rPr>
              <a:t>Appendix:</a:t>
            </a:r>
            <a:r>
              <a:rPr sz="4000" u="sng" spc="-14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90C225"/>
                  </a:solidFill>
                </a:uFill>
              </a:rPr>
              <a:t>Data</a:t>
            </a:r>
            <a:r>
              <a:rPr sz="4000" u="sng" spc="-15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90C225"/>
                  </a:solidFill>
                </a:uFill>
              </a:rPr>
              <a:t>Methodology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56310" y="2057791"/>
            <a:ext cx="8225790" cy="23634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Tableau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visualize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correctly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insights.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Since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outliers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existed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field,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median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price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instead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mean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analysis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purposes.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detailed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methodology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document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below:</a:t>
            </a:r>
            <a:endParaRPr sz="2400" dirty="0">
              <a:latin typeface="Trebuchet MS"/>
              <a:cs typeface="Trebuchet MS"/>
            </a:endParaRPr>
          </a:p>
          <a:p>
            <a:pPr marL="47244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2400" spc="-35" dirty="0">
                <a:solidFill>
                  <a:srgbClr val="404040"/>
                </a:solidFill>
                <a:latin typeface="Trebuchet MS"/>
                <a:cs typeface="Trebuchet MS"/>
              </a:rPr>
              <a:t>Please refer the data methodology doc file in the folder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Trebuchet MS</vt:lpstr>
      <vt:lpstr>Wingdings 3</vt:lpstr>
      <vt:lpstr>Office Theme</vt:lpstr>
      <vt:lpstr>Impact of Customer</vt:lpstr>
      <vt:lpstr>Agenda:-</vt:lpstr>
      <vt:lpstr>Objective:-</vt:lpstr>
      <vt:lpstr>Background:</vt:lpstr>
      <vt:lpstr>Neighbourhood Wise Business Distribution</vt:lpstr>
      <vt:lpstr>Pricing in Preferred Locations</vt:lpstr>
      <vt:lpstr>Recommendations:-</vt:lpstr>
      <vt:lpstr>Appendix: Data Attributes</vt:lpstr>
      <vt:lpstr>Appendix: Data Methodology</vt:lpstr>
      <vt:lpstr>Appendix: Data Assumptions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Rentals</dc:title>
  <dc:creator>nidhi jha</dc:creator>
  <cp:lastModifiedBy>nidhi jha</cp:lastModifiedBy>
  <cp:revision>1</cp:revision>
  <dcterms:created xsi:type="dcterms:W3CDTF">2021-02-02T16:31:13Z</dcterms:created>
  <dcterms:modified xsi:type="dcterms:W3CDTF">2022-02-02T16:33:14Z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2021-02-02T00:00:00Z</vt:filetime>
  </property>
</Properties>
</file>