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27"/>
  </p:notesMasterIdLst>
  <p:handoutMasterIdLst>
    <p:handoutMasterId r:id="rId28"/>
  </p:handoutMasterIdLst>
  <p:sldIdLst>
    <p:sldId id="446" r:id="rId5"/>
    <p:sldId id="447" r:id="rId6"/>
    <p:sldId id="427" r:id="rId7"/>
    <p:sldId id="434" r:id="rId8"/>
    <p:sldId id="445" r:id="rId9"/>
    <p:sldId id="448" r:id="rId10"/>
    <p:sldId id="449" r:id="rId11"/>
    <p:sldId id="450" r:id="rId12"/>
    <p:sldId id="451" r:id="rId13"/>
    <p:sldId id="454" r:id="rId14"/>
    <p:sldId id="456" r:id="rId15"/>
    <p:sldId id="455" r:id="rId16"/>
    <p:sldId id="460" r:id="rId17"/>
    <p:sldId id="457" r:id="rId18"/>
    <p:sldId id="462" r:id="rId19"/>
    <p:sldId id="463" r:id="rId20"/>
    <p:sldId id="458" r:id="rId21"/>
    <p:sldId id="461" r:id="rId22"/>
    <p:sldId id="465" r:id="rId23"/>
    <p:sldId id="467" r:id="rId24"/>
    <p:sldId id="469" r:id="rId25"/>
    <p:sldId id="4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BBB"/>
    <a:srgbClr val="8C5896"/>
    <a:srgbClr val="7C6560"/>
    <a:srgbClr val="29282D"/>
    <a:srgbClr val="E288B6"/>
    <a:srgbClr val="D75078"/>
    <a:srgbClr val="B38F6A"/>
    <a:srgbClr val="6667A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dhi jha" userId="d9cc0ad058f190ec" providerId="LiveId" clId="{C3966DB0-92D4-4548-9721-292A30B0E8C5}"/>
    <pc:docChg chg="modSld modShowInfo">
      <pc:chgData name="nidhi jha" userId="d9cc0ad058f190ec" providerId="LiveId" clId="{C3966DB0-92D4-4548-9721-292A30B0E8C5}" dt="2022-06-15T14:38:11.590" v="5" actId="20577"/>
      <pc:docMkLst>
        <pc:docMk/>
      </pc:docMkLst>
      <pc:sldChg chg="modSp mod">
        <pc:chgData name="nidhi jha" userId="d9cc0ad058f190ec" providerId="LiveId" clId="{C3966DB0-92D4-4548-9721-292A30B0E8C5}" dt="2022-06-15T14:38:11.590" v="5" actId="20577"/>
        <pc:sldMkLst>
          <pc:docMk/>
          <pc:sldMk cId="3522644053" sldId="469"/>
        </pc:sldMkLst>
        <pc:spChg chg="mod">
          <ac:chgData name="nidhi jha" userId="d9cc0ad058f190ec" providerId="LiveId" clId="{C3966DB0-92D4-4548-9721-292A30B0E8C5}" dt="2022-06-15T14:38:11.590" v="5" actId="20577"/>
          <ac:spMkLst>
            <pc:docMk/>
            <pc:sldMk cId="3522644053" sldId="469"/>
            <ac:spMk id="6" creationId="{B43F7E3B-CE99-4770-8587-6554C15693F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21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45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84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46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6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artik2112/fraud-dete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55" y="3581382"/>
            <a:ext cx="6581554" cy="1371600"/>
          </a:xfrm>
        </p:spPr>
        <p:txBody>
          <a:bodyPr anchor="t" anchorCtr="0">
            <a:normAutofit fontScale="90000"/>
          </a:bodyPr>
          <a:lstStyle/>
          <a:p>
            <a:r>
              <a:rPr lang="en-US" sz="3600" b="1" i="0" u="sng" dirty="0">
                <a:effectLst/>
                <a:latin typeface="Helvetica Neue"/>
              </a:rPr>
              <a:t>Credit Card Transactions Fraud Detection CAPSTONE PROJECT – (DG)</a:t>
            </a:r>
            <a:br>
              <a:rPr lang="en-US" sz="3600" b="1" i="0" u="sng" dirty="0">
                <a:effectLst/>
                <a:latin typeface="Helvetica Neue"/>
              </a:rPr>
            </a:br>
            <a:r>
              <a:rPr lang="en-US" sz="2200" b="1" i="0" dirty="0">
                <a:effectLst/>
                <a:latin typeface="Helvetica Neue"/>
              </a:rPr>
              <a:t>NIDHI JHA</a:t>
            </a:r>
            <a:br>
              <a:rPr lang="en-US" sz="3600" b="1" i="0" dirty="0">
                <a:solidFill>
                  <a:schemeClr val="tx1"/>
                </a:solidFill>
                <a:effectLst/>
                <a:latin typeface="Helvetica Neu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278A6B2F-B549-C31F-241C-C2B31F4E5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35" y="976614"/>
            <a:ext cx="5265019" cy="543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29BCC175-511F-0EBD-2A62-162052858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663" y="976614"/>
            <a:ext cx="5265019" cy="543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16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A69B3-F683-4340-F4AE-3666A160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13" y="1212562"/>
            <a:ext cx="3619501" cy="87782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Observations:</a:t>
            </a:r>
            <a:br>
              <a:rPr lang="en-US" sz="3600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947CE-10B6-BEA0-F577-663DFB6B66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253" y="2464066"/>
            <a:ext cx="4042610" cy="43217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Helvetica Neue"/>
              </a:rPr>
              <a:t>shopping_net, groceries_pos, mics_net, and shopping_pos has the most fraudulent transaction catogory.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Helvetica Neue"/>
              </a:rPr>
              <a:t>travel and groceries_pos are the catogories where amount spent on non-fraudelent transaction is maximum.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Helvetica Neue"/>
              </a:rPr>
              <a:t>Frauds happen more slightly more in males compare to females.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D521986-C193-FC85-6601-B3A8D909A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252" y="971930"/>
            <a:ext cx="6795434" cy="518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299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83008-A9FA-4D7F-7C02-F9FB98EB0D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72150" y="1418306"/>
            <a:ext cx="8460607" cy="4438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This Graph Shows  the fraudulent happen on particular amount</a:t>
            </a:r>
            <a:endParaRPr lang="en-IN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B81E95-89C4-161B-DC9C-36F8B206E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862138"/>
            <a:ext cx="11087100" cy="462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A3596CC-771D-869E-80FF-4FC9A26B4490}"/>
              </a:ext>
            </a:extLst>
          </p:cNvPr>
          <p:cNvSpPr txBox="1">
            <a:spLocks/>
          </p:cNvSpPr>
          <p:nvPr/>
        </p:nvSpPr>
        <p:spPr>
          <a:xfrm>
            <a:off x="534202" y="205993"/>
            <a:ext cx="11352998" cy="683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/>
              <a:t>ANALYSIS ON AMOUNT</a:t>
            </a:r>
          </a:p>
        </p:txBody>
      </p:sp>
    </p:spTree>
    <p:extLst>
      <p:ext uri="{BB962C8B-B14F-4D97-AF65-F5344CB8AC3E}">
        <p14:creationId xmlns:p14="http://schemas.microsoft.com/office/powerpoint/2010/main" val="935722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17E63A1-7157-A79E-F137-B81049517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741" y="2223436"/>
            <a:ext cx="8182277" cy="431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90813B5E-33AE-8357-E779-741E06BA5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627696" y="802994"/>
            <a:ext cx="7084195" cy="154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urier New" panose="02070309020205020404" pitchFamily="49" charset="0"/>
              </a:rPr>
              <a:t>Out of total amount 91222428.9 $, 3988088.61 $ has been fraudulent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urier New" panose="02070309020205020404" pitchFamily="49" charset="0"/>
              </a:rPr>
              <a:t>i.e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urier New" panose="02070309020205020404" pitchFamily="49" charset="0"/>
              </a:rPr>
              <a:t> 4.0% of total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4% of wealth is effected by frauds.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741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43C0-CFD4-81AC-A2FD-D86CD0D8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0496" y="259882"/>
            <a:ext cx="7467601" cy="86627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ANALYSIS ON MONTH, DAY AND HOUR</a:t>
            </a:r>
            <a:endParaRPr lang="en-IN" b="1" u="sng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4CD3102-471A-4222-A68F-5685C4812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15" y="1896177"/>
            <a:ext cx="5428648" cy="45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1CCD288-94BE-AC04-E4B4-9C209F207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425" y="1896177"/>
            <a:ext cx="4928135" cy="45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624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40D280A7-B256-7059-8928-6282748A4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67" y="1126157"/>
            <a:ext cx="5024388" cy="502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28783E6F-A79B-77DB-2732-BB4952813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298" y="1203159"/>
            <a:ext cx="4764504" cy="494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373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DFC77213-086A-8913-FF2D-B698072CD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76" y="914400"/>
            <a:ext cx="4914098" cy="525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51EBC5A3-538C-7909-29E7-A5AB23DBC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663" y="914400"/>
            <a:ext cx="5197641" cy="532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571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2F97DC3-E61F-A38A-1C9A-08770034A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85" y="991402"/>
            <a:ext cx="5390148" cy="511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0CC54AD6-55E8-05A7-E6BE-F33911052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421" y="991403"/>
            <a:ext cx="5322771" cy="511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290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B7ED-C77D-2F46-8B43-FD418AB6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70" y="715638"/>
            <a:ext cx="3619501" cy="877824"/>
          </a:xfrm>
        </p:spPr>
        <p:txBody>
          <a:bodyPr/>
          <a:lstStyle/>
          <a:p>
            <a:r>
              <a:rPr lang="en-US" dirty="0"/>
              <a:t>OBSERVATION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E3A5B-BCD6-14AB-1A97-AFCCDF7967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94445" y="565965"/>
            <a:ext cx="6617369" cy="592146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Helvetica Neue"/>
              </a:rPr>
              <a:t>April to july and December month has the highest no. of transaction.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Helvetica Neue"/>
              </a:rPr>
              <a:t>1st and 2nd quarter of the year has the most no, of fraudulent transaction and than it drops drastically.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Helvetica Neue"/>
              </a:rPr>
              <a:t>Sunday, Monday and Tuesday have more transaction.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Helvetica Neue"/>
              </a:rPr>
              <a:t>Most of the fraudulent transaction happens on weekends.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Helvetica Neue"/>
              </a:rPr>
              <a:t>Most of the fraudulent transaction happens at night time between 10 pm to 2:30 am.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Helvetica Neue"/>
              </a:rPr>
              <a:t>On Sunday transactions occurs on less amount of money, and also on this day, the maximum money has been stolen the following Tuesday and Thursday.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280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10" y="420624"/>
            <a:ext cx="9678203" cy="9037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/>
              <a:t>SUMMARY OF THE EVALUATED MODELS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8028" y="2134424"/>
            <a:ext cx="9365381" cy="499358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Models which I have considered are:-</a:t>
            </a:r>
          </a:p>
          <a:p>
            <a:pPr algn="l"/>
            <a:r>
              <a:rPr lang="en-US" sz="2000" dirty="0"/>
              <a:t>              </a:t>
            </a:r>
            <a:r>
              <a:rPr lang="en-IN" sz="2000" b="0" i="0" dirty="0">
                <a:effectLst/>
                <a:latin typeface="Helvetica Neue"/>
              </a:rPr>
              <a:t>Logistic regression model</a:t>
            </a:r>
          </a:p>
          <a:p>
            <a:pPr algn="l"/>
            <a:r>
              <a:rPr lang="en-IN" sz="2000" b="0" i="0" dirty="0">
                <a:effectLst/>
                <a:latin typeface="Helvetica Neue"/>
              </a:rPr>
              <a:t>              Decision tree model</a:t>
            </a:r>
          </a:p>
          <a:p>
            <a:pPr algn="l"/>
            <a:r>
              <a:rPr lang="en-IN" sz="2000" b="0" i="0" dirty="0">
                <a:effectLst/>
                <a:latin typeface="Helvetica Neue"/>
              </a:rPr>
              <a:t>              XGboost model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000" dirty="0">
                <a:latin typeface="Helvetica Neue"/>
              </a:rPr>
              <a:t>Sampling Techniques used are:-</a:t>
            </a:r>
          </a:p>
          <a:p>
            <a:pPr algn="l"/>
            <a:r>
              <a:rPr lang="en-IN" sz="2000" b="0" i="0" dirty="0">
                <a:effectLst/>
                <a:latin typeface="Helvetica Neue"/>
              </a:rPr>
              <a:t>              SMOTE</a:t>
            </a:r>
          </a:p>
          <a:p>
            <a:pPr algn="l"/>
            <a:r>
              <a:rPr lang="en-IN" sz="2000" dirty="0">
                <a:latin typeface="Helvetica Neue"/>
              </a:rPr>
              <a:t>              ADASYN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000" b="0" i="0" dirty="0">
                <a:effectLst/>
                <a:latin typeface="Helvetica Neue"/>
              </a:rPr>
              <a:t>I have tested models </a:t>
            </a:r>
            <a:r>
              <a:rPr lang="en-IN" sz="2000" dirty="0">
                <a:latin typeface="Helvetica Neue"/>
              </a:rPr>
              <a:t>on training data set also for comparison so, which gives total of 9 models buildings.</a:t>
            </a:r>
            <a:endParaRPr lang="en-IN" sz="2000" b="0" i="0" dirty="0"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1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9678203" cy="90376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AGENDA	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0" y="2240280"/>
            <a:ext cx="4645152" cy="419709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Problem Statement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Objective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Key Findings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Summary of model evaluation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Cost analysis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0653" y="423510"/>
            <a:ext cx="10077650" cy="5736658"/>
          </a:xfrm>
        </p:spPr>
        <p:txBody>
          <a:bodyPr/>
          <a:lstStyle/>
          <a:p>
            <a:pPr algn="l"/>
            <a:r>
              <a:rPr lang="en-US" sz="2000" i="0" dirty="0">
                <a:effectLst/>
                <a:latin typeface="Helvetica Neue"/>
              </a:rPr>
              <a:t>The Best Model with Perfect Score is XGBoost with ADASYN as it's sampling technique</a:t>
            </a:r>
            <a:r>
              <a:rPr lang="en-US" b="1" dirty="0">
                <a:latin typeface="Helvetica Neue"/>
              </a:rPr>
              <a:t>.</a:t>
            </a:r>
          </a:p>
          <a:p>
            <a:pPr algn="l"/>
            <a:endParaRPr lang="en-US" b="1" i="0" dirty="0">
              <a:effectLst/>
              <a:latin typeface="Helvetica Neue"/>
            </a:endParaRPr>
          </a:p>
          <a:p>
            <a:pPr algn="l"/>
            <a:r>
              <a:rPr lang="en-US" dirty="0">
                <a:latin typeface="Helvetica Neue"/>
              </a:rPr>
              <a:t>The Scores are as follows:-</a:t>
            </a:r>
          </a:p>
          <a:p>
            <a:pPr algn="l"/>
            <a:endParaRPr lang="en-US" i="0" dirty="0">
              <a:effectLst/>
              <a:latin typeface="Helvetica Neue"/>
            </a:endParaRPr>
          </a:p>
          <a:p>
            <a:pPr algn="l"/>
            <a:r>
              <a:rPr lang="en-US" b="0" i="0" u="sng" dirty="0">
                <a:effectLst/>
                <a:latin typeface="Helvetica Neue"/>
              </a:rPr>
              <a:t>SCORE:- FOR TRAINING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Accuracy:- 0.9976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Recall:- 0.9985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f1:- 0.9976</a:t>
            </a:r>
          </a:p>
          <a:p>
            <a:pPr algn="l"/>
            <a:endParaRPr lang="en-US" b="0" i="0" dirty="0">
              <a:effectLst/>
              <a:latin typeface="Helvetica Neue"/>
            </a:endParaRPr>
          </a:p>
          <a:p>
            <a:pPr algn="l"/>
            <a:r>
              <a:rPr lang="en-US" b="0" i="0" u="sng" dirty="0">
                <a:effectLst/>
                <a:latin typeface="Helvetica Neue"/>
              </a:rPr>
              <a:t>FOR TEST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Accuracy:- 0.9959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Recall:- 0.9160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f1:- 0.7256</a:t>
            </a:r>
          </a:p>
          <a:p>
            <a:pPr algn="l"/>
            <a:endParaRPr lang="en-US" i="0" dirty="0"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Helvetica Neue"/>
              </a:rPr>
              <a:t>we have focused on getting maximum recall in order to detect actual fraudulent transactions in order to save the banks from high-value fraudulent transactions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US" i="0" dirty="0">
              <a:effectLst/>
              <a:latin typeface="Helvetica Neue"/>
            </a:endParaRPr>
          </a:p>
          <a:p>
            <a:pPr algn="l"/>
            <a:endParaRPr lang="en-US" i="0" dirty="0">
              <a:effectLst/>
              <a:latin typeface="Helvetica Neue"/>
            </a:endParaRPr>
          </a:p>
          <a:p>
            <a:pPr algn="l"/>
            <a:r>
              <a:rPr lang="en-IN" b="0" i="0" dirty="0">
                <a:effectLst/>
                <a:latin typeface="Helvetica Neue"/>
              </a:rPr>
              <a:t>         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7855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10" y="420624"/>
            <a:ext cx="9678203" cy="903767"/>
          </a:xfrm>
        </p:spPr>
        <p:txBody>
          <a:bodyPr>
            <a:normAutofit/>
          </a:bodyPr>
          <a:lstStyle/>
          <a:p>
            <a:pPr algn="ctr"/>
            <a:r>
              <a:rPr lang="en-US" sz="5400" b="0" i="0" dirty="0">
                <a:effectLst/>
                <a:latin typeface="circular"/>
              </a:rPr>
              <a:t>Cost-Benefit Analysis</a:t>
            </a:r>
            <a:endParaRPr lang="en-US" sz="48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03671" y="2093231"/>
            <a:ext cx="8602578" cy="3995929"/>
          </a:xfrm>
        </p:spPr>
        <p:txBody>
          <a:bodyPr/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/>
              <a:t>Average number </a:t>
            </a:r>
            <a:r>
              <a:rPr lang="en-US" sz="2400"/>
              <a:t>of transactions </a:t>
            </a:r>
            <a:r>
              <a:rPr lang="en-US" sz="2400" dirty="0"/>
              <a:t>is 77183.08.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Average number of fraudulent transactions per month is 402.125.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Average amount per fraudulent 530.66.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Cost incurred per month before the model was deployed 213,391.65 $.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2644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0" y="-105877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22" y="2561104"/>
            <a:ext cx="6581554" cy="13716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064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8522"/>
            <a:ext cx="3619501" cy="1468334"/>
          </a:xfrm>
        </p:spPr>
        <p:txBody>
          <a:bodyPr>
            <a:normAutofit/>
          </a:bodyPr>
          <a:lstStyle/>
          <a:p>
            <a:r>
              <a:rPr lang="en-US" b="1" dirty="0"/>
              <a:t>Problem Statement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B0F8-EDCA-43C7-A602-F46DA2202A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94998" y="596766"/>
            <a:ext cx="7113068" cy="5438274"/>
          </a:xfrm>
        </p:spPr>
        <p:txBody>
          <a:bodyPr>
            <a:noAutofit/>
          </a:bodyPr>
          <a:lstStyle/>
          <a:p>
            <a:pPr algn="l"/>
            <a:r>
              <a:rPr lang="en-US" b="0" i="0" dirty="0">
                <a:effectLst/>
                <a:latin typeface="Helvetica Neue"/>
              </a:rPr>
              <a:t>This is a simulated data set taken from the Kaggle website and contains both legitimate and fraudulent transactions. You can download the data set using this link. </a:t>
            </a:r>
          </a:p>
          <a:p>
            <a:pPr algn="l"/>
            <a:r>
              <a:rPr lang="en-US" b="0" i="0" u="sng" dirty="0">
                <a:solidFill>
                  <a:srgbClr val="296EAA"/>
                </a:solidFill>
                <a:effectLst/>
                <a:highlight>
                  <a:srgbClr val="BBBBBB"/>
                </a:highlight>
                <a:latin typeface="Helvetica Neue"/>
                <a:hlinkClick r:id="rId3"/>
              </a:rPr>
              <a:t>https://www.kaggle.com/kartik2112/fraud-detection</a:t>
            </a:r>
            <a:endParaRPr lang="en-US" b="0" i="0" dirty="0">
              <a:solidFill>
                <a:srgbClr val="000000"/>
              </a:solidFill>
              <a:effectLst/>
              <a:highlight>
                <a:srgbClr val="BBBBBB"/>
              </a:highlight>
              <a:latin typeface="Helvetica Neue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effectLst/>
                <a:latin typeface="Helvetica Neue"/>
              </a:rPr>
              <a:t>The data set contains credit card transactions of around 1,000 cardholders with a pool of 800 merchants from 1 Jan 2019 to 31 Dec 2020. It contains a total of 18,52,394 transactions, out of which 9,651 are fraudulent transactions. The data set is highly imbalanced, with the positive class (frauds) accounting for 0.52% of the total transactions. Now, since the data set is highly imbalanced, it needs to be handled before model building. The feature 'amt' represents the transaction amount. The feature 'is_fraud' represents class labelling and takes the value 1 the transaction is a fraudulent transaction and 0, </a:t>
            </a:r>
            <a:r>
              <a:rPr lang="en-IN" b="0" i="0" dirty="0">
                <a:effectLst/>
                <a:latin typeface="Helvetica Neue"/>
              </a:rPr>
              <a:t>otherwise.</a:t>
            </a:r>
            <a:endParaRPr lang="en-US" b="0" i="0" dirty="0">
              <a:effectLst/>
              <a:latin typeface="Helvetica Neue"/>
            </a:endParaRP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7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7C909B-0AD0-483C-AAC3-96A0A3D1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10139"/>
            <a:ext cx="3619501" cy="1739285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</a:rPr>
              <a:t>Objective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54013F-D2A9-4715-ACE2-3720EA35B8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37246" y="683394"/>
            <a:ext cx="7132320" cy="558265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freight-text-pro"/>
              </a:rPr>
              <a:t>Reduce time-consuming manual reviews, costly chargebacks and fees, and denial of legitimate transactions.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freight-text-pro"/>
              </a:rPr>
              <a:t>Recommend the optimal ways that the bank can adopt to mitigate the fraud risks.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6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0"/>
            <a:ext cx="4028174" cy="1572768"/>
          </a:xfrm>
        </p:spPr>
        <p:txBody>
          <a:bodyPr>
            <a:normAutofit/>
          </a:bodyPr>
          <a:lstStyle/>
          <a:p>
            <a:r>
              <a:rPr lang="en-US" sz="4000" b="1" dirty="0"/>
              <a:t>KEY FINDINGS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AA20-608C-4737-B926-56858E7E7E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540000"/>
            <a:ext cx="5067701" cy="3403600"/>
          </a:xfrm>
        </p:spPr>
        <p:txBody>
          <a:bodyPr tIns="0" bIns="0">
            <a:no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29D15-A087-0EA7-CB32-B8AB676B0B73}"/>
              </a:ext>
            </a:extLst>
          </p:cNvPr>
          <p:cNvSpPr txBox="1"/>
          <p:nvPr/>
        </p:nvSpPr>
        <p:spPr>
          <a:xfrm>
            <a:off x="457200" y="2505670"/>
            <a:ext cx="40281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The dataset contains 12,89,169 of non-fraud cases and 7,506 of fraud cases the ratio to fraud and non-fraud is 0.58 %.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9229A4D-3759-4ADC-D7C4-0447F5693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965" y="468750"/>
            <a:ext cx="6330696" cy="564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68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044" y="918262"/>
            <a:ext cx="10270156" cy="68339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Frauds are happening in all age groups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3824E48-226C-43EA-ABF9-AFF2ED6D7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91" y="1754055"/>
            <a:ext cx="10751419" cy="513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3253283-6201-6B62-C51C-82C537309C97}"/>
              </a:ext>
            </a:extLst>
          </p:cNvPr>
          <p:cNvSpPr txBox="1">
            <a:spLocks/>
          </p:cNvSpPr>
          <p:nvPr/>
        </p:nvSpPr>
        <p:spPr>
          <a:xfrm>
            <a:off x="534202" y="234869"/>
            <a:ext cx="11352998" cy="683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/>
              <a:t>ANALYSIS ON AGE</a:t>
            </a:r>
          </a:p>
        </p:txBody>
      </p:sp>
    </p:spTree>
    <p:extLst>
      <p:ext uri="{BB962C8B-B14F-4D97-AF65-F5344CB8AC3E}">
        <p14:creationId xmlns:p14="http://schemas.microsoft.com/office/powerpoint/2010/main" val="257323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578" y="548641"/>
            <a:ext cx="11352998" cy="68339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000000"/>
                </a:solidFill>
                <a:effectLst/>
                <a:latin typeface="Helvetica Neue"/>
              </a:rPr>
              <a:t>The age group of 25-50 people do transaction more compare to other age group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D78D54-D5FD-CE3F-8424-F45F90F7E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" y="1337912"/>
            <a:ext cx="11344275" cy="523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9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43BC80E2-3C4A-F69A-1252-FA3D1746E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7" y="1039528"/>
            <a:ext cx="11858325" cy="563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BC63CE48-D4A3-9AC2-C756-EEADFEBF1A48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10019898" y="1519149"/>
            <a:ext cx="1280161" cy="23391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highest frauds in states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NY 555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 479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 458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 326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OH 321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08945A2-3A00-9494-F263-F34BD369B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9898" y="3429000"/>
            <a:ext cx="1549667" cy="15081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lowest frauds in states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 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 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11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 15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 16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6C5BAE-8600-7515-79A8-7C25FA754287}"/>
              </a:ext>
            </a:extLst>
          </p:cNvPr>
          <p:cNvSpPr txBox="1">
            <a:spLocks/>
          </p:cNvSpPr>
          <p:nvPr/>
        </p:nvSpPr>
        <p:spPr>
          <a:xfrm>
            <a:off x="534202" y="234869"/>
            <a:ext cx="11352998" cy="683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/>
              <a:t>ANALYSIS ON STATE WISE</a:t>
            </a:r>
          </a:p>
        </p:txBody>
      </p:sp>
    </p:spTree>
    <p:extLst>
      <p:ext uri="{BB962C8B-B14F-4D97-AF65-F5344CB8AC3E}">
        <p14:creationId xmlns:p14="http://schemas.microsoft.com/office/powerpoint/2010/main" val="250949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D9875492-F23C-8AA0-D6EA-96CA3664C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93" y="1309036"/>
            <a:ext cx="5549365" cy="564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B151A4C3-01DF-B4B1-A588-D1C43DDB0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294" y="1309036"/>
            <a:ext cx="5332396" cy="546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30EA77-19E0-17E8-DEBA-7B3ED5197895}"/>
              </a:ext>
            </a:extLst>
          </p:cNvPr>
          <p:cNvSpPr txBox="1">
            <a:spLocks/>
          </p:cNvSpPr>
          <p:nvPr/>
        </p:nvSpPr>
        <p:spPr>
          <a:xfrm>
            <a:off x="534202" y="234869"/>
            <a:ext cx="11352998" cy="683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/>
              <a:t>ANALYSIS ON CATOGORY</a:t>
            </a:r>
          </a:p>
        </p:txBody>
      </p:sp>
    </p:spTree>
    <p:extLst>
      <p:ext uri="{BB962C8B-B14F-4D97-AF65-F5344CB8AC3E}">
        <p14:creationId xmlns:p14="http://schemas.microsoft.com/office/powerpoint/2010/main" val="3870132726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{2A6D8D4B-36E4-42F9-8E7D-9CEF9715E999}tf78479028_win32</Template>
  <TotalTime>478</TotalTime>
  <Words>674</Words>
  <Application>Microsoft Office PowerPoint</Application>
  <PresentationFormat>Widescreen</PresentationFormat>
  <Paragraphs>92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Arial</vt:lpstr>
      <vt:lpstr>Calibri</vt:lpstr>
      <vt:lpstr>circular</vt:lpstr>
      <vt:lpstr>Courier New</vt:lpstr>
      <vt:lpstr>freight-text-pro</vt:lpstr>
      <vt:lpstr>Helvetica Neue</vt:lpstr>
      <vt:lpstr>inherit</vt:lpstr>
      <vt:lpstr>Segoe UI</vt:lpstr>
      <vt:lpstr>Segoe UI Light</vt:lpstr>
      <vt:lpstr>Wingdings</vt:lpstr>
      <vt:lpstr>Balancing Act</vt:lpstr>
      <vt:lpstr>Wellspring</vt:lpstr>
      <vt:lpstr>Star of the show</vt:lpstr>
      <vt:lpstr>Amusements</vt:lpstr>
      <vt:lpstr>Credit Card Transactions Fraud Detection CAPSTONE PROJECT – (DG) NIDHI JHA </vt:lpstr>
      <vt:lpstr>AGENDA </vt:lpstr>
      <vt:lpstr>Problem Statement </vt:lpstr>
      <vt:lpstr>Objective</vt:lpstr>
      <vt:lpstr>KEY FINDINGS</vt:lpstr>
      <vt:lpstr>Frauds are happening in all age groups</vt:lpstr>
      <vt:lpstr>The age group of 25-50 people do transaction more compare to other age group.</vt:lpstr>
      <vt:lpstr>PowerPoint Presentation</vt:lpstr>
      <vt:lpstr>PowerPoint Presentation</vt:lpstr>
      <vt:lpstr>PowerPoint Presentation</vt:lpstr>
      <vt:lpstr>Observations: </vt:lpstr>
      <vt:lpstr>PowerPoint Presentation</vt:lpstr>
      <vt:lpstr>Out of total amount 91222428.9 $, 3988088.61 $ has been fraudulent and i.e 4.0% of total   4% of wealth is effected by frauds. </vt:lpstr>
      <vt:lpstr>ANALYSIS ON MONTH, DAY AND HOUR</vt:lpstr>
      <vt:lpstr>PowerPoint Presentation</vt:lpstr>
      <vt:lpstr>PowerPoint Presentation</vt:lpstr>
      <vt:lpstr>PowerPoint Presentation</vt:lpstr>
      <vt:lpstr>OBSERVATION</vt:lpstr>
      <vt:lpstr>SUMMARY OF THE EVALUATED MODELS</vt:lpstr>
      <vt:lpstr>PowerPoint Presentation</vt:lpstr>
      <vt:lpstr>Cost-Benefit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Transactions Fraud Detection CAPSTONE PROJECT – (DG) NIDHI JHA</dc:title>
  <dc:creator>nidhi jha</dc:creator>
  <cp:lastModifiedBy>nidhi jha</cp:lastModifiedBy>
  <cp:revision>8</cp:revision>
  <dcterms:created xsi:type="dcterms:W3CDTF">2022-06-14T22:58:02Z</dcterms:created>
  <dcterms:modified xsi:type="dcterms:W3CDTF">2022-06-15T14:38:15Z</dcterms:modified>
</cp:coreProperties>
</file>