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81" r:id="rId5"/>
    <p:sldId id="285" r:id="rId6"/>
    <p:sldId id="286" r:id="rId7"/>
    <p:sldId id="287" r:id="rId8"/>
    <p:sldId id="288" r:id="rId9"/>
    <p:sldId id="289" r:id="rId10"/>
    <p:sldId id="290" r:id="rId11"/>
    <p:sldId id="291"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80" autoAdjust="0"/>
    <p:restoredTop sz="94660"/>
  </p:normalViewPr>
  <p:slideViewPr>
    <p:cSldViewPr snapToGrid="0">
      <p:cViewPr varScale="1">
        <p:scale>
          <a:sx n="80" d="100"/>
          <a:sy n="80" d="100"/>
        </p:scale>
        <p:origin x="11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aws.amazon.com/autoscaling/ec2/userguide/GettingStartedTutorial.html#gs-create-asg" TargetMode="External"/><Relationship Id="rId2" Type="http://schemas.openxmlformats.org/officeDocument/2006/relationships/hyperlink" Target="https://docs.aws.amazon.com/autoscaling/ec2/userguide/GettingStartedTutorial.html#gs-create-lt" TargetMode="External"/><Relationship Id="rId1" Type="http://schemas.openxmlformats.org/officeDocument/2006/relationships/slideLayout" Target="../slideLayouts/slideLayout2.xml"/><Relationship Id="rId5" Type="http://schemas.openxmlformats.org/officeDocument/2006/relationships/hyperlink" Target="https://docs.aws.amazon.com/autoscaling/ec2/userguide/GettingStartedTutorial.html#gs-delete-asg" TargetMode="External"/><Relationship Id="rId4" Type="http://schemas.openxmlformats.org/officeDocument/2006/relationships/hyperlink" Target="https://docs.aws.amazon.com/autoscaling/ec2/userguide/GettingStartedTutorial.html#gs-verify-as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aws.amazon.com/autoscaling/ec2/userguide/auto-scaling-benefits.html#arch-AutoScalingMultiAZ" TargetMode="External"/><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5B95-E52B-4F55-A552-DE9B6C153C93}"/>
              </a:ext>
            </a:extLst>
          </p:cNvPr>
          <p:cNvSpPr>
            <a:spLocks noGrp="1"/>
          </p:cNvSpPr>
          <p:nvPr>
            <p:ph type="ctrTitle"/>
          </p:nvPr>
        </p:nvSpPr>
        <p:spPr>
          <a:xfrm>
            <a:off x="1876424" y="0"/>
            <a:ext cx="10095836" cy="1360967"/>
          </a:xfrm>
        </p:spPr>
        <p:txBody>
          <a:bodyPr>
            <a:normAutofit fontScale="90000"/>
          </a:bodyPr>
          <a:lstStyle/>
          <a:p>
            <a:pPr algn="r"/>
            <a:br>
              <a:rPr lang="en-GB" dirty="0"/>
            </a:br>
            <a:br>
              <a:rPr lang="en-GB" dirty="0"/>
            </a:br>
            <a:br>
              <a:rPr lang="en-GB" dirty="0"/>
            </a:br>
            <a:br>
              <a:rPr lang="en-GB" dirty="0"/>
            </a:br>
            <a:br>
              <a:rPr lang="en-GB" dirty="0"/>
            </a:br>
            <a:r>
              <a:rPr lang="en-GB" dirty="0"/>
              <a:t>AWS</a:t>
            </a:r>
            <a:br>
              <a:rPr lang="en-GB" dirty="0"/>
            </a:br>
            <a:r>
              <a:rPr lang="en-GB" dirty="0"/>
              <a:t>(AMAZON WEBSERVICES)</a:t>
            </a:r>
          </a:p>
        </p:txBody>
      </p:sp>
      <p:sp>
        <p:nvSpPr>
          <p:cNvPr id="3" name="Subtitle 2">
            <a:extLst>
              <a:ext uri="{FF2B5EF4-FFF2-40B4-BE49-F238E27FC236}">
                <a16:creationId xmlns:a16="http://schemas.microsoft.com/office/drawing/2014/main" id="{C9BF0D94-F4EA-453C-BEBC-529C8DE9503F}"/>
              </a:ext>
            </a:extLst>
          </p:cNvPr>
          <p:cNvSpPr>
            <a:spLocks noGrp="1"/>
          </p:cNvSpPr>
          <p:nvPr>
            <p:ph type="subTitle" idx="1"/>
          </p:nvPr>
        </p:nvSpPr>
        <p:spPr>
          <a:xfrm>
            <a:off x="1876424" y="1360968"/>
            <a:ext cx="8791575" cy="5295014"/>
          </a:xfrm>
        </p:spPr>
        <p:txBody>
          <a:bodyPr>
            <a:normAutofit/>
          </a:bodyPr>
          <a:lstStyle/>
          <a:p>
            <a:endParaRPr lang="en-GB" cap="none" dirty="0"/>
          </a:p>
          <a:p>
            <a:endParaRPr lang="en-GB" cap="none" dirty="0"/>
          </a:p>
          <a:p>
            <a:endParaRPr lang="en-GB" cap="none" dirty="0"/>
          </a:p>
          <a:p>
            <a:endParaRPr lang="en-GB" cap="none" dirty="0"/>
          </a:p>
          <a:p>
            <a:endParaRPr lang="en-GB" cap="none" dirty="0"/>
          </a:p>
          <a:p>
            <a:r>
              <a:rPr lang="en-GB" cap="none" dirty="0"/>
              <a:t>                         </a:t>
            </a:r>
          </a:p>
          <a:p>
            <a:r>
              <a:rPr lang="en-GB" sz="2400" cap="none" dirty="0"/>
              <a:t>    Submitted By:-</a:t>
            </a:r>
          </a:p>
          <a:p>
            <a:r>
              <a:rPr lang="en-GB" sz="2400" cap="none" dirty="0"/>
              <a:t>         NIDHI BHARTI</a:t>
            </a:r>
          </a:p>
          <a:p>
            <a:r>
              <a:rPr lang="en-GB" sz="2400" cap="none" dirty="0"/>
              <a:t>         Roll no:-15110183 </a:t>
            </a:r>
          </a:p>
          <a:p>
            <a:r>
              <a:rPr lang="en-GB" sz="2400" cap="none" dirty="0"/>
              <a:t>          C.S.E.(2K15</a:t>
            </a:r>
            <a:r>
              <a:rPr lang="en-GB" sz="2400" cap="none"/>
              <a:t>)                       4 MONTHS </a:t>
            </a:r>
            <a:r>
              <a:rPr lang="en-GB" sz="2400" cap="none" dirty="0"/>
              <a:t>HARDWARE TRAINING</a:t>
            </a:r>
          </a:p>
          <a:p>
            <a:endParaRPr lang="en-GB" cap="none" dirty="0"/>
          </a:p>
        </p:txBody>
      </p:sp>
      <p:pic>
        <p:nvPicPr>
          <p:cNvPr id="6" name="Picture 5">
            <a:extLst>
              <a:ext uri="{FF2B5EF4-FFF2-40B4-BE49-F238E27FC236}">
                <a16:creationId xmlns:a16="http://schemas.microsoft.com/office/drawing/2014/main" id="{36286879-4388-4E75-A702-AB39FF2794DE}"/>
              </a:ext>
            </a:extLst>
          </p:cNvPr>
          <p:cNvPicPr>
            <a:picLocks noChangeAspect="1"/>
          </p:cNvPicPr>
          <p:nvPr/>
        </p:nvPicPr>
        <p:blipFill>
          <a:blip r:embed="rId2"/>
          <a:stretch>
            <a:fillRect/>
          </a:stretch>
        </p:blipFill>
        <p:spPr>
          <a:xfrm>
            <a:off x="2600325" y="1571626"/>
            <a:ext cx="7429500" cy="2686050"/>
          </a:xfrm>
          <a:prstGeom prst="rect">
            <a:avLst/>
          </a:prstGeom>
        </p:spPr>
      </p:pic>
    </p:spTree>
    <p:extLst>
      <p:ext uri="{BB962C8B-B14F-4D97-AF65-F5344CB8AC3E}">
        <p14:creationId xmlns:p14="http://schemas.microsoft.com/office/powerpoint/2010/main" val="3968688620"/>
      </p:ext>
    </p:extLst>
  </p:cSld>
  <p:clrMapOvr>
    <a:masterClrMapping/>
  </p:clrMapOvr>
  <mc:AlternateContent xmlns:mc="http://schemas.openxmlformats.org/markup-compatibility/2006" xmlns:p14="http://schemas.microsoft.com/office/powerpoint/2010/main">
    <mc:Choice Requires="p14">
      <p:transition spd="slow" p14:dur="2000" advTm="4362"/>
    </mc:Choice>
    <mc:Fallback xmlns="">
      <p:transition spd="slow" advTm="43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22CCA-EE72-495E-A605-D8B66ACCBEBD}"/>
              </a:ext>
            </a:extLst>
          </p:cNvPr>
          <p:cNvSpPr>
            <a:spLocks noGrp="1"/>
          </p:cNvSpPr>
          <p:nvPr>
            <p:ph idx="1"/>
          </p:nvPr>
        </p:nvSpPr>
        <p:spPr>
          <a:xfrm>
            <a:off x="657226" y="257175"/>
            <a:ext cx="10390186" cy="5534026"/>
          </a:xfrm>
        </p:spPr>
        <p:txBody>
          <a:bodyPr/>
          <a:lstStyle/>
          <a:p>
            <a:pPr algn="just"/>
            <a:r>
              <a:rPr lang="en-US" sz="3000" dirty="0">
                <a:solidFill>
                  <a:srgbClr val="FF0000"/>
                </a:solidFill>
                <a:effectLst/>
              </a:rPr>
              <a:t>Step 3: Verify Your Auto Scaling Group</a:t>
            </a:r>
            <a:endParaRPr lang="en-GB" sz="3000" dirty="0">
              <a:solidFill>
                <a:srgbClr val="FF0000"/>
              </a:solidFill>
              <a:effectLst/>
            </a:endParaRPr>
          </a:p>
          <a:p>
            <a:pPr algn="just"/>
            <a:r>
              <a:rPr lang="en-GB" dirty="0">
                <a:solidFill>
                  <a:schemeClr val="bg1"/>
                </a:solidFill>
                <a:effectLst/>
              </a:rPr>
              <a:t>Now that you have created your Auto Scaling group, you are ready to verify that the group has launched an EC2 instance.</a:t>
            </a:r>
          </a:p>
          <a:p>
            <a:pPr algn="just"/>
            <a:r>
              <a:rPr lang="en-GB" dirty="0">
                <a:solidFill>
                  <a:schemeClr val="bg1"/>
                </a:solidFill>
                <a:effectLst/>
              </a:rPr>
              <a:t>To verify that your Auto Scaling group has launched an EC2 instance</a:t>
            </a:r>
          </a:p>
          <a:p>
            <a:pPr lvl="0" algn="just"/>
            <a:r>
              <a:rPr lang="en-GB" dirty="0">
                <a:solidFill>
                  <a:schemeClr val="bg1"/>
                </a:solidFill>
                <a:effectLst/>
              </a:rPr>
              <a:t>On the Auto Scaling Groups page, select the Auto Scaling group that you just created.</a:t>
            </a:r>
          </a:p>
          <a:p>
            <a:pPr lvl="0" algn="just"/>
            <a:r>
              <a:rPr lang="en-GB" dirty="0">
                <a:solidFill>
                  <a:schemeClr val="bg1"/>
                </a:solidFill>
                <a:effectLst/>
              </a:rPr>
              <a:t>The Details tab provides information about the Auto Scaling group.</a:t>
            </a:r>
          </a:p>
          <a:p>
            <a:pPr algn="just"/>
            <a:endParaRPr lang="en-GB" dirty="0">
              <a:solidFill>
                <a:schemeClr val="bg1"/>
              </a:solidFill>
            </a:endParaRPr>
          </a:p>
        </p:txBody>
      </p:sp>
      <p:pic>
        <p:nvPicPr>
          <p:cNvPr id="4" name="Picture 3" descr="&#10;                        Auto Scaling group details&#10;                    ">
            <a:extLst>
              <a:ext uri="{FF2B5EF4-FFF2-40B4-BE49-F238E27FC236}">
                <a16:creationId xmlns:a16="http://schemas.microsoft.com/office/drawing/2014/main" id="{5774F768-E142-4E74-855F-15F30F98F9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4587" y="3980497"/>
            <a:ext cx="9685337" cy="2097405"/>
          </a:xfrm>
          <a:prstGeom prst="rect">
            <a:avLst/>
          </a:prstGeom>
          <a:noFill/>
          <a:ln>
            <a:noFill/>
          </a:ln>
        </p:spPr>
      </p:pic>
    </p:spTree>
    <p:extLst>
      <p:ext uri="{BB962C8B-B14F-4D97-AF65-F5344CB8AC3E}">
        <p14:creationId xmlns:p14="http://schemas.microsoft.com/office/powerpoint/2010/main" val="143756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8AC9B0-784E-4091-BA6F-24745346A972}"/>
              </a:ext>
            </a:extLst>
          </p:cNvPr>
          <p:cNvSpPr>
            <a:spLocks noGrp="1"/>
          </p:cNvSpPr>
          <p:nvPr>
            <p:ph idx="1"/>
          </p:nvPr>
        </p:nvSpPr>
        <p:spPr>
          <a:xfrm>
            <a:off x="971550" y="342899"/>
            <a:ext cx="10075862" cy="5448301"/>
          </a:xfrm>
        </p:spPr>
        <p:txBody>
          <a:bodyPr/>
          <a:lstStyle/>
          <a:p>
            <a:pPr algn="just"/>
            <a:r>
              <a:rPr lang="en-US" dirty="0">
                <a:solidFill>
                  <a:schemeClr val="bg1"/>
                </a:solidFill>
                <a:effectLst/>
              </a:rPr>
              <a:t>On the Activity History tab, the Status column shows the current status of your instance. While your instance is launching, the status column shows In progress.</a:t>
            </a:r>
          </a:p>
          <a:p>
            <a:pPr lvl="0" algn="just"/>
            <a:r>
              <a:rPr lang="en-US" dirty="0">
                <a:solidFill>
                  <a:schemeClr val="bg1"/>
                </a:solidFill>
                <a:effectLst/>
              </a:rPr>
              <a:t>  the status of successful </a:t>
            </a:r>
            <a:r>
              <a:rPr lang="en-GB" dirty="0">
                <a:solidFill>
                  <a:schemeClr val="bg1"/>
                </a:solidFill>
                <a:effectLst/>
              </a:rPr>
              <a:t>after the instance is launched. You can also use the refresh button to see the current status of your instance.</a:t>
            </a:r>
          </a:p>
          <a:p>
            <a:pPr algn="just"/>
            <a:r>
              <a:rPr lang="en-US" dirty="0">
                <a:solidFill>
                  <a:schemeClr val="bg1"/>
                </a:solidFill>
                <a:effectLst/>
              </a:rPr>
              <a:t>On the Instances tab, the Lifecycle column shows the state of your instance. You can see that your Auto Scaling group has launched your EC2 instance, and that it is in the Inservice lifecycle state. The Health Status column shows the result of the EC2 instance health check on your instance.</a:t>
            </a:r>
            <a:endParaRPr lang="en-GB" dirty="0">
              <a:solidFill>
                <a:schemeClr val="bg1"/>
              </a:solidFill>
            </a:endParaRPr>
          </a:p>
        </p:txBody>
      </p:sp>
    </p:spTree>
    <p:extLst>
      <p:ext uri="{BB962C8B-B14F-4D97-AF65-F5344CB8AC3E}">
        <p14:creationId xmlns:p14="http://schemas.microsoft.com/office/powerpoint/2010/main" val="152076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01573-A483-47D4-B465-03CD8417C727}"/>
              </a:ext>
            </a:extLst>
          </p:cNvPr>
          <p:cNvSpPr>
            <a:spLocks noGrp="1"/>
          </p:cNvSpPr>
          <p:nvPr>
            <p:ph idx="1"/>
          </p:nvPr>
        </p:nvSpPr>
        <p:spPr>
          <a:xfrm>
            <a:off x="1226127" y="1579418"/>
            <a:ext cx="9821284" cy="4211783"/>
          </a:xfrm>
        </p:spPr>
        <p:txBody>
          <a:bodyPr/>
          <a:lstStyle/>
          <a:p>
            <a:pPr marL="0" indent="0">
              <a:buNone/>
            </a:pPr>
            <a:r>
              <a:rPr lang="en-GB" sz="9600" b="1" dirty="0"/>
              <a:t>       </a:t>
            </a:r>
            <a:r>
              <a:rPr lang="en-GB" sz="9600" b="1" dirty="0">
                <a:solidFill>
                  <a:srgbClr val="0070C0"/>
                </a:solidFill>
              </a:rPr>
              <a:t>Thanks</a:t>
            </a:r>
            <a:endParaRPr lang="en-GB" dirty="0">
              <a:solidFill>
                <a:srgbClr val="0070C0"/>
              </a:solidFill>
            </a:endParaRPr>
          </a:p>
        </p:txBody>
      </p:sp>
    </p:spTree>
    <p:extLst>
      <p:ext uri="{BB962C8B-B14F-4D97-AF65-F5344CB8AC3E}">
        <p14:creationId xmlns:p14="http://schemas.microsoft.com/office/powerpoint/2010/main" val="232851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AB78-C610-4C96-AAC4-07824A78529B}"/>
              </a:ext>
            </a:extLst>
          </p:cNvPr>
          <p:cNvSpPr>
            <a:spLocks noGrp="1"/>
          </p:cNvSpPr>
          <p:nvPr>
            <p:ph type="title"/>
          </p:nvPr>
        </p:nvSpPr>
        <p:spPr>
          <a:xfrm>
            <a:off x="422125" y="1135981"/>
            <a:ext cx="10625286" cy="5413674"/>
          </a:xfrm>
        </p:spPr>
        <p:txBody>
          <a:bodyPr/>
          <a:lstStyle/>
          <a:p>
            <a:r>
              <a:rPr lang="en-GB" dirty="0">
                <a:solidFill>
                  <a:srgbClr val="FF0000"/>
                </a:solidFill>
              </a:rPr>
              <a:t>  </a:t>
            </a:r>
          </a:p>
        </p:txBody>
      </p:sp>
      <p:sp>
        <p:nvSpPr>
          <p:cNvPr id="3" name="Content Placeholder 2">
            <a:extLst>
              <a:ext uri="{FF2B5EF4-FFF2-40B4-BE49-F238E27FC236}">
                <a16:creationId xmlns:a16="http://schemas.microsoft.com/office/drawing/2014/main" id="{76C3EC66-51CF-4119-85AB-569B2A9710FD}"/>
              </a:ext>
            </a:extLst>
          </p:cNvPr>
          <p:cNvSpPr>
            <a:spLocks noGrp="1"/>
          </p:cNvSpPr>
          <p:nvPr>
            <p:ph idx="1"/>
          </p:nvPr>
        </p:nvSpPr>
        <p:spPr>
          <a:xfrm>
            <a:off x="890237" y="1135981"/>
            <a:ext cx="9905999" cy="5172682"/>
          </a:xfrm>
        </p:spPr>
        <p:txBody>
          <a:bodyPr>
            <a:normAutofit fontScale="92500" lnSpcReduction="20000"/>
          </a:bodyPr>
          <a:lstStyle/>
          <a:p>
            <a:pPr marL="0" indent="0" algn="just">
              <a:buNone/>
            </a:pPr>
            <a:r>
              <a:rPr lang="en-GB" sz="3700" dirty="0">
                <a:solidFill>
                  <a:srgbClr val="7030A0"/>
                </a:solidFill>
              </a:rPr>
              <a:t>AWS</a:t>
            </a:r>
          </a:p>
          <a:p>
            <a:pPr marL="0" indent="0" algn="just">
              <a:buNone/>
            </a:pPr>
            <a:r>
              <a:rPr lang="en-GB" sz="3700" dirty="0">
                <a:solidFill>
                  <a:schemeClr val="bg1"/>
                </a:solidFill>
              </a:rPr>
              <a:t>Types of site : Subsidiary</a:t>
            </a:r>
          </a:p>
          <a:p>
            <a:pPr marL="0" indent="0" algn="just">
              <a:buNone/>
            </a:pPr>
            <a:r>
              <a:rPr lang="en-GB" sz="3700" dirty="0">
                <a:solidFill>
                  <a:schemeClr val="bg1"/>
                </a:solidFill>
              </a:rPr>
              <a:t>Key people : Andy </a:t>
            </a:r>
            <a:r>
              <a:rPr lang="en-GB" sz="3700" dirty="0" err="1">
                <a:solidFill>
                  <a:schemeClr val="bg1"/>
                </a:solidFill>
              </a:rPr>
              <a:t>Jassy</a:t>
            </a:r>
            <a:r>
              <a:rPr lang="en-GB" sz="3700" dirty="0">
                <a:solidFill>
                  <a:schemeClr val="bg1"/>
                </a:solidFill>
              </a:rPr>
              <a:t> (CEO)</a:t>
            </a:r>
          </a:p>
          <a:p>
            <a:pPr marL="0" indent="0" algn="just">
              <a:buNone/>
            </a:pPr>
            <a:r>
              <a:rPr lang="en-GB" sz="3700" dirty="0">
                <a:solidFill>
                  <a:schemeClr val="bg1"/>
                </a:solidFill>
              </a:rPr>
              <a:t>Industry : Web services, cloud computing</a:t>
            </a:r>
          </a:p>
          <a:p>
            <a:pPr marL="0" indent="0" algn="just">
              <a:buNone/>
            </a:pPr>
            <a:r>
              <a:rPr lang="en-GB" sz="3700" dirty="0">
                <a:solidFill>
                  <a:schemeClr val="bg1"/>
                </a:solidFill>
              </a:rPr>
              <a:t>Subsidiaries Annapurna Labs AWS Elemental</a:t>
            </a:r>
          </a:p>
          <a:p>
            <a:pPr marL="0" indent="0" algn="just">
              <a:buNone/>
            </a:pPr>
            <a:r>
              <a:rPr lang="en-GB" sz="3700" dirty="0">
                <a:solidFill>
                  <a:schemeClr val="bg1"/>
                </a:solidFill>
              </a:rPr>
              <a:t>Website </a:t>
            </a:r>
            <a:r>
              <a:rPr lang="en-GB" sz="3700" dirty="0" err="1">
                <a:solidFill>
                  <a:schemeClr val="bg1"/>
                </a:solidFill>
              </a:rPr>
              <a:t>aws.amazon,com</a:t>
            </a:r>
            <a:endParaRPr lang="en-GB" sz="3700" dirty="0">
              <a:solidFill>
                <a:schemeClr val="bg1"/>
              </a:solidFill>
            </a:endParaRPr>
          </a:p>
          <a:p>
            <a:pPr marL="0" indent="0" algn="just">
              <a:buNone/>
            </a:pPr>
            <a:r>
              <a:rPr lang="en-GB" sz="3700" dirty="0">
                <a:solidFill>
                  <a:schemeClr val="bg1"/>
                </a:solidFill>
              </a:rPr>
              <a:t>Launched March 2006: 12 years</a:t>
            </a:r>
            <a:r>
              <a:rPr lang="en-US" sz="3700" b="1" dirty="0">
                <a:solidFill>
                  <a:schemeClr val="bg1"/>
                </a:solidFill>
                <a:effectLst/>
                <a:latin typeface="Arial" panose="020B0604020202020204" pitchFamily="34" charset="0"/>
                <a:cs typeface="Arial" panose="020B0604020202020204" pitchFamily="34" charset="0"/>
              </a:rPr>
              <a:t>     </a:t>
            </a:r>
          </a:p>
          <a:p>
            <a:pPr marL="0" indent="0" algn="just">
              <a:buNone/>
            </a:pPr>
            <a:r>
              <a:rPr lang="en-US" sz="2800" b="1" dirty="0">
                <a:solidFill>
                  <a:schemeClr val="bg1"/>
                </a:solidFill>
                <a:effectLst/>
                <a:latin typeface="Arial" panose="020B0604020202020204" pitchFamily="34" charset="0"/>
                <a:cs typeface="Arial" panose="020B0604020202020204" pitchFamily="34" charset="0"/>
              </a:rPr>
              <a:t>  </a:t>
            </a:r>
            <a:endParaRPr lang="en-US" sz="2800" b="1" dirty="0">
              <a:solidFill>
                <a:srgbClr val="0070C0"/>
              </a:solidFill>
              <a:effectLst/>
              <a:latin typeface="Arial" panose="020B0604020202020204" pitchFamily="34" charset="0"/>
              <a:cs typeface="Arial" panose="020B0604020202020204" pitchFamily="34" charset="0"/>
            </a:endParaRPr>
          </a:p>
          <a:p>
            <a:pPr marL="0" indent="0" algn="just">
              <a:buNone/>
            </a:pPr>
            <a:endParaRPr lang="en-US" b="1" dirty="0">
              <a:ln w="12700">
                <a:solidFill>
                  <a:schemeClr val="tx2">
                    <a:lumMod val="75000"/>
                  </a:schemeClr>
                </a:solidFill>
                <a:prstDash val="solid"/>
              </a:ln>
              <a:solidFill>
                <a:schemeClr val="bg1"/>
              </a:solidFill>
              <a:effectLst/>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2FAA9F1-8BCD-4626-8782-E24FA5BAA4B2}"/>
              </a:ext>
            </a:extLst>
          </p:cNvPr>
          <p:cNvSpPr/>
          <p:nvPr/>
        </p:nvSpPr>
        <p:spPr>
          <a:xfrm>
            <a:off x="0" y="212651"/>
            <a:ext cx="4423144"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Overview</a:t>
            </a:r>
            <a:endParaRPr lang="en-US" sz="5400" b="1" cap="none" spc="0" dirty="0">
              <a:ln/>
              <a:solidFill>
                <a:schemeClr val="accent3"/>
              </a:solidFill>
              <a:effectLst/>
            </a:endParaRPr>
          </a:p>
        </p:txBody>
      </p:sp>
      <p:pic>
        <p:nvPicPr>
          <p:cNvPr id="1026" name="Picture 2" descr="Increase">
            <a:extLst>
              <a:ext uri="{FF2B5EF4-FFF2-40B4-BE49-F238E27FC236}">
                <a16:creationId xmlns:a16="http://schemas.microsoft.com/office/drawing/2014/main" id="{C2976CE2-BD7C-44B5-9BB0-9A63EC962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2239963"/>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ncrease">
            <a:extLst>
              <a:ext uri="{FF2B5EF4-FFF2-40B4-BE49-F238E27FC236}">
                <a16:creationId xmlns:a16="http://schemas.microsoft.com/office/drawing/2014/main" id="{50B9EC0A-CAD1-4832-BBDA-AD1F35CD4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2239963"/>
            <a:ext cx="10477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539047"/>
      </p:ext>
    </p:extLst>
  </p:cSld>
  <p:clrMapOvr>
    <a:masterClrMapping/>
  </p:clrMapOvr>
  <mc:AlternateContent xmlns:mc="http://schemas.openxmlformats.org/markup-compatibility/2006" xmlns:p14="http://schemas.microsoft.com/office/powerpoint/2010/main">
    <mc:Choice Requires="p14">
      <p:transition spd="slow" p14:dur="2000" advTm="4424"/>
    </mc:Choice>
    <mc:Fallback xmlns="">
      <p:transition spd="slow" advTm="442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10D12-993E-4BFF-8828-707BFAF27283}"/>
              </a:ext>
            </a:extLst>
          </p:cNvPr>
          <p:cNvSpPr>
            <a:spLocks noGrp="1"/>
          </p:cNvSpPr>
          <p:nvPr>
            <p:ph idx="1"/>
          </p:nvPr>
        </p:nvSpPr>
        <p:spPr>
          <a:xfrm>
            <a:off x="914400" y="257175"/>
            <a:ext cx="10133011" cy="5534026"/>
          </a:xfrm>
        </p:spPr>
        <p:txBody>
          <a:bodyPr>
            <a:normAutofit/>
          </a:bodyPr>
          <a:lstStyle/>
          <a:p>
            <a:pPr marL="0" indent="0">
              <a:buNone/>
            </a:pPr>
            <a:r>
              <a:rPr lang="en-GB" sz="3500" b="1" u="sng" dirty="0">
                <a:solidFill>
                  <a:srgbClr val="FFFF00"/>
                </a:solidFill>
              </a:rPr>
              <a:t>AWS AUTO SCALING</a:t>
            </a:r>
          </a:p>
          <a:p>
            <a:pPr marL="0" indent="0" algn="just">
              <a:buNone/>
            </a:pPr>
            <a:r>
              <a:rPr lang="en-GB" dirty="0">
                <a:solidFill>
                  <a:schemeClr val="bg1"/>
                </a:solidFill>
                <a:effectLst/>
              </a:rPr>
              <a:t>AWS Auto Scaling enables you to configure automatic scaling for the AWS resources that are part of your application in a matter of minutes. The AWS Auto Scaling console provides a single user interface to use the automatic scaling features of multiple AWS services. You can configure automatic scaling for individual resources or for whole applications.</a:t>
            </a:r>
          </a:p>
          <a:p>
            <a:pPr marL="0" indent="0" algn="just">
              <a:buNone/>
            </a:pPr>
            <a:r>
              <a:rPr lang="en-US" dirty="0">
                <a:solidFill>
                  <a:schemeClr val="bg1"/>
                </a:solidFill>
                <a:effectLst/>
              </a:rPr>
              <a:t>With AWS Auto Scaling, you configure and manage scaling for your resources through a scaling plan. The scaling plan uses dynamic scaling and predictive scaling to automatically scale your application’s resources. This ensures that you add the required computing power to handle the load on your application and then remove it when it's no longer required. </a:t>
            </a:r>
            <a:endParaRPr lang="en-GB" sz="3500" b="1" dirty="0">
              <a:solidFill>
                <a:schemeClr val="bg1"/>
              </a:solidFill>
            </a:endParaRPr>
          </a:p>
        </p:txBody>
      </p:sp>
    </p:spTree>
    <p:extLst>
      <p:ext uri="{BB962C8B-B14F-4D97-AF65-F5344CB8AC3E}">
        <p14:creationId xmlns:p14="http://schemas.microsoft.com/office/powerpoint/2010/main" val="387188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B2EEE-B594-4745-BB6D-087842E1351D}"/>
              </a:ext>
            </a:extLst>
          </p:cNvPr>
          <p:cNvSpPr>
            <a:spLocks noGrp="1"/>
          </p:cNvSpPr>
          <p:nvPr>
            <p:ph idx="1"/>
          </p:nvPr>
        </p:nvSpPr>
        <p:spPr>
          <a:xfrm>
            <a:off x="628650" y="228600"/>
            <a:ext cx="10418761" cy="5562601"/>
          </a:xfrm>
        </p:spPr>
        <p:txBody>
          <a:bodyPr/>
          <a:lstStyle/>
          <a:p>
            <a:pPr algn="just"/>
            <a:r>
              <a:rPr lang="en-GB" dirty="0">
                <a:solidFill>
                  <a:schemeClr val="bg1"/>
                </a:solidFill>
                <a:effectLst/>
              </a:rPr>
              <a:t>The following instructions are for a configuration template that defines your EC2 instances, creates an Auto Scaling group to maintain the healthy number of instances, and optionally deletes this basic infrastructure. This tutorial assumes that you are familiar with launching EC2 instances and have already created a key pair and a security group.</a:t>
            </a:r>
          </a:p>
          <a:p>
            <a:pPr marL="0" indent="0" algn="just">
              <a:buNone/>
            </a:pPr>
            <a:r>
              <a:rPr lang="en-GB" b="1" dirty="0">
                <a:effectLst/>
              </a:rPr>
              <a:t> </a:t>
            </a:r>
            <a:r>
              <a:rPr lang="en-GB" sz="3000" b="1" dirty="0">
                <a:solidFill>
                  <a:schemeClr val="accent3"/>
                </a:solidFill>
                <a:effectLst/>
              </a:rPr>
              <a:t>Tasks</a:t>
            </a:r>
            <a:endParaRPr lang="en-GB" sz="3000" dirty="0">
              <a:solidFill>
                <a:schemeClr val="accent3"/>
              </a:solidFill>
              <a:effectLst/>
            </a:endParaRPr>
          </a:p>
          <a:p>
            <a:pPr lvl="0" algn="just"/>
            <a:r>
              <a:rPr lang="en-US" u="sng" dirty="0">
                <a:effectLst/>
                <a:hlinkClick r:id="rId2"/>
              </a:rPr>
              <a:t>Step 1: Create a Launch Template</a:t>
            </a:r>
            <a:endParaRPr lang="en-GB" dirty="0">
              <a:effectLst/>
            </a:endParaRPr>
          </a:p>
          <a:p>
            <a:pPr lvl="0" algn="just"/>
            <a:r>
              <a:rPr lang="en-US" u="sng" dirty="0">
                <a:effectLst/>
                <a:hlinkClick r:id="rId3"/>
              </a:rPr>
              <a:t>Step 2: Create an Auto Scaling Group</a:t>
            </a:r>
            <a:endParaRPr lang="en-GB" dirty="0">
              <a:effectLst/>
            </a:endParaRPr>
          </a:p>
          <a:p>
            <a:pPr lvl="0" algn="just"/>
            <a:r>
              <a:rPr lang="en-US" u="sng" dirty="0">
                <a:effectLst/>
                <a:hlinkClick r:id="rId4"/>
              </a:rPr>
              <a:t>Step 3: Verify Your Auto Scaling Group</a:t>
            </a:r>
            <a:endParaRPr lang="en-GB" dirty="0">
              <a:effectLst/>
            </a:endParaRPr>
          </a:p>
          <a:p>
            <a:pPr lvl="0" algn="just"/>
            <a:r>
              <a:rPr lang="en-US" u="sng" dirty="0">
                <a:effectLst/>
                <a:hlinkClick r:id="rId5"/>
              </a:rPr>
              <a:t>Step 4: (Optional) Delete Your Scaling Infrastructure</a:t>
            </a:r>
            <a:endParaRPr lang="en-GB" dirty="0">
              <a:effectLst/>
            </a:endParaRPr>
          </a:p>
          <a:p>
            <a:pPr algn="just"/>
            <a:endParaRPr lang="en-GB" dirty="0"/>
          </a:p>
        </p:txBody>
      </p:sp>
    </p:spTree>
    <p:extLst>
      <p:ext uri="{BB962C8B-B14F-4D97-AF65-F5344CB8AC3E}">
        <p14:creationId xmlns:p14="http://schemas.microsoft.com/office/powerpoint/2010/main" val="91020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4ECB6-DC65-463C-BA55-8994448AD68F}"/>
              </a:ext>
            </a:extLst>
          </p:cNvPr>
          <p:cNvSpPr>
            <a:spLocks noGrp="1"/>
          </p:cNvSpPr>
          <p:nvPr>
            <p:ph idx="1"/>
          </p:nvPr>
        </p:nvSpPr>
        <p:spPr>
          <a:xfrm>
            <a:off x="552450" y="428623"/>
            <a:ext cx="11087100" cy="6315076"/>
          </a:xfrm>
        </p:spPr>
        <p:txBody>
          <a:bodyPr/>
          <a:lstStyle/>
          <a:p>
            <a:pPr marL="0" indent="0" algn="just">
              <a:buNone/>
            </a:pPr>
            <a:r>
              <a:rPr lang="en-GB" sz="3000" b="1" dirty="0">
                <a:solidFill>
                  <a:srgbClr val="FF0000"/>
                </a:solidFill>
                <a:effectLst/>
              </a:rPr>
              <a:t>To create a launch configuration</a:t>
            </a:r>
            <a:endParaRPr lang="en-GB" sz="3000" dirty="0">
              <a:solidFill>
                <a:srgbClr val="FF0000"/>
              </a:solidFill>
              <a:effectLst/>
            </a:endParaRPr>
          </a:p>
          <a:p>
            <a:pPr lvl="0" algn="just"/>
            <a:r>
              <a:rPr lang="en-GB" dirty="0">
                <a:solidFill>
                  <a:schemeClr val="bg1"/>
                </a:solidFill>
                <a:effectLst/>
              </a:rPr>
              <a:t>Open the Amazon EC2 console at </a:t>
            </a:r>
            <a:r>
              <a:rPr lang="en-GB" u="sng" dirty="0">
                <a:solidFill>
                  <a:schemeClr val="bg1"/>
                </a:solidFill>
                <a:effectLst/>
                <a:hlinkClick r:id="rId2">
                  <a:extLst>
                    <a:ext uri="{A12FA001-AC4F-418D-AE19-62706E023703}">
                      <ahyp:hlinkClr xmlns:ahyp="http://schemas.microsoft.com/office/drawing/2018/hyperlinkcolor" val="tx"/>
                    </a:ext>
                  </a:extLst>
                </a:hlinkClick>
              </a:rPr>
              <a:t>https://console.aws.amazon.com/ec2/</a:t>
            </a:r>
            <a:r>
              <a:rPr lang="en-GB" dirty="0">
                <a:solidFill>
                  <a:schemeClr val="bg1"/>
                </a:solidFill>
                <a:effectLst/>
              </a:rPr>
              <a:t>.</a:t>
            </a:r>
          </a:p>
          <a:p>
            <a:pPr lvl="0" algn="just"/>
            <a:r>
              <a:rPr lang="en-GB" dirty="0">
                <a:solidFill>
                  <a:schemeClr val="bg1"/>
                </a:solidFill>
                <a:effectLst/>
              </a:rPr>
              <a:t>On the navigation bar, select a Region. The Auto Scaling resources that you create are tied to the Region that you specify and are not replicated across Regions. For more information, see </a:t>
            </a:r>
            <a:r>
              <a:rPr lang="en-GB" u="sng" dirty="0">
                <a:solidFill>
                  <a:schemeClr val="bg1"/>
                </a:solidFill>
                <a:effectLst/>
                <a:hlinkClick r:id="rId3">
                  <a:extLst>
                    <a:ext uri="{A12FA001-AC4F-418D-AE19-62706E023703}">
                      <ahyp:hlinkClr xmlns:ahyp="http://schemas.microsoft.com/office/drawing/2018/hyperlinkcolor" val="tx"/>
                    </a:ext>
                  </a:extLst>
                </a:hlinkClick>
              </a:rPr>
              <a:t>Example: Distributing Instances Across Availability Zones</a:t>
            </a:r>
            <a:r>
              <a:rPr lang="en-GB" dirty="0">
                <a:solidFill>
                  <a:schemeClr val="bg1"/>
                </a:solidFill>
                <a:effectLst/>
              </a:rPr>
              <a:t>.</a:t>
            </a:r>
          </a:p>
          <a:p>
            <a:pPr lvl="0" algn="just"/>
            <a:r>
              <a:rPr lang="en-GB" dirty="0">
                <a:solidFill>
                  <a:schemeClr val="bg1"/>
                </a:solidFill>
                <a:effectLst/>
              </a:rPr>
              <a:t>On the navigation pane, under Auto Scaling, choose Auto Scaling Groups.</a:t>
            </a:r>
          </a:p>
          <a:p>
            <a:pPr lvl="0" algn="just"/>
            <a:r>
              <a:rPr lang="en-GB" dirty="0">
                <a:solidFill>
                  <a:schemeClr val="bg1"/>
                </a:solidFill>
                <a:effectLst/>
              </a:rPr>
              <a:t>On the Welcome to Auto Scaling page, choose Create Auto Scaling group.</a:t>
            </a:r>
          </a:p>
          <a:p>
            <a:pPr algn="just"/>
            <a:endParaRPr lang="en-GB" dirty="0"/>
          </a:p>
        </p:txBody>
      </p:sp>
      <p:pic>
        <p:nvPicPr>
          <p:cNvPr id="4" name="Picture 3" descr="https://docs.aws.amazon.com/autoscaling/ec2/userguide/images/as-console-first-time-user-screen.png">
            <a:extLst>
              <a:ext uri="{FF2B5EF4-FFF2-40B4-BE49-F238E27FC236}">
                <a16:creationId xmlns:a16="http://schemas.microsoft.com/office/drawing/2014/main" id="{F2362F50-0B20-4C61-B267-3EA02975BE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943101" y="4293869"/>
            <a:ext cx="7458074" cy="2449830"/>
          </a:xfrm>
          <a:prstGeom prst="rect">
            <a:avLst/>
          </a:prstGeom>
          <a:noFill/>
          <a:ln>
            <a:noFill/>
          </a:ln>
        </p:spPr>
      </p:pic>
    </p:spTree>
    <p:extLst>
      <p:ext uri="{BB962C8B-B14F-4D97-AF65-F5344CB8AC3E}">
        <p14:creationId xmlns:p14="http://schemas.microsoft.com/office/powerpoint/2010/main" val="235403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3ECE5-651C-4C11-8E1A-55C0D7323A94}"/>
              </a:ext>
            </a:extLst>
          </p:cNvPr>
          <p:cNvSpPr>
            <a:spLocks noGrp="1"/>
          </p:cNvSpPr>
          <p:nvPr>
            <p:ph idx="1"/>
          </p:nvPr>
        </p:nvSpPr>
        <p:spPr>
          <a:xfrm>
            <a:off x="855406" y="265471"/>
            <a:ext cx="10015024" cy="5673214"/>
          </a:xfrm>
        </p:spPr>
        <p:txBody>
          <a:bodyPr>
            <a:normAutofit lnSpcReduction="10000"/>
          </a:bodyPr>
          <a:lstStyle/>
          <a:p>
            <a:pPr algn="just"/>
            <a:r>
              <a:rPr lang="en-GB" dirty="0">
                <a:solidFill>
                  <a:schemeClr val="bg1"/>
                </a:solidFill>
                <a:effectLst/>
              </a:rPr>
              <a:t>On the Create Auto Scaling Group page, choose Launch Configuration, Create a new launch configuration, and then choose Next Step.</a:t>
            </a:r>
          </a:p>
          <a:p>
            <a:pPr algn="just"/>
            <a:r>
              <a:rPr lang="en-GB" dirty="0">
                <a:solidFill>
                  <a:schemeClr val="bg1"/>
                </a:solidFill>
                <a:effectLst/>
              </a:rPr>
              <a:t>For the Choose AMI step, there is a list of basic configurations, called Amazon Machine Images (AMIs), that serve as templates for your instances. Choose Select for the Amazon Linux AMI.</a:t>
            </a:r>
          </a:p>
          <a:p>
            <a:pPr lvl="0" algn="just"/>
            <a:r>
              <a:rPr lang="en-US" dirty="0">
                <a:solidFill>
                  <a:schemeClr val="bg1"/>
                </a:solidFill>
                <a:effectLst/>
              </a:rPr>
              <a:t>For the Choose Instance Type step, select a hardware configuration for your instances. We recommend that you keep the default, a t2.micro </a:t>
            </a:r>
            <a:r>
              <a:rPr lang="en-GB" dirty="0">
                <a:solidFill>
                  <a:schemeClr val="bg1"/>
                </a:solidFill>
                <a:effectLst/>
              </a:rPr>
              <a:t>instance. Choose Next: Configure details.</a:t>
            </a:r>
          </a:p>
          <a:p>
            <a:pPr algn="just"/>
            <a:r>
              <a:rPr lang="en-GB" dirty="0">
                <a:solidFill>
                  <a:schemeClr val="bg1"/>
                </a:solidFill>
                <a:effectLst/>
              </a:rPr>
              <a:t>Note</a:t>
            </a:r>
          </a:p>
          <a:p>
            <a:pPr algn="just"/>
            <a:r>
              <a:rPr lang="en-US" dirty="0">
                <a:solidFill>
                  <a:schemeClr val="bg1"/>
                </a:solidFill>
                <a:effectLst/>
              </a:rPr>
              <a:t>T2 instances must be launched into a subnet of a VPC. If you select t2.micro instance but don't have a VPC, one is created for you. This VPC includes a public subnet in each Availability Zone in the region</a:t>
            </a:r>
            <a:endParaRPr lang="en-GB" dirty="0">
              <a:solidFill>
                <a:schemeClr val="bg1"/>
              </a:solidFill>
            </a:endParaRPr>
          </a:p>
        </p:txBody>
      </p:sp>
    </p:spTree>
    <p:extLst>
      <p:ext uri="{BB962C8B-B14F-4D97-AF65-F5344CB8AC3E}">
        <p14:creationId xmlns:p14="http://schemas.microsoft.com/office/powerpoint/2010/main" val="247676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5966F-E8E1-40E0-B3CF-35109B7CF4F6}"/>
              </a:ext>
            </a:extLst>
          </p:cNvPr>
          <p:cNvSpPr>
            <a:spLocks noGrp="1"/>
          </p:cNvSpPr>
          <p:nvPr>
            <p:ph idx="1"/>
          </p:nvPr>
        </p:nvSpPr>
        <p:spPr>
          <a:xfrm>
            <a:off x="571500" y="190500"/>
            <a:ext cx="10475911" cy="6267450"/>
          </a:xfrm>
        </p:spPr>
        <p:txBody>
          <a:bodyPr>
            <a:normAutofit fontScale="77500" lnSpcReduction="20000"/>
          </a:bodyPr>
          <a:lstStyle/>
          <a:p>
            <a:pPr lvl="0" algn="just"/>
            <a:r>
              <a:rPr lang="en-GB" sz="2800" dirty="0">
                <a:solidFill>
                  <a:schemeClr val="bg1"/>
                </a:solidFill>
                <a:effectLst/>
              </a:rPr>
              <a:t>For the Configure details step, do the following:</a:t>
            </a:r>
          </a:p>
          <a:p>
            <a:pPr algn="just"/>
            <a:r>
              <a:rPr lang="en-US" sz="2800" dirty="0">
                <a:solidFill>
                  <a:schemeClr val="bg1"/>
                </a:solidFill>
                <a:effectLst/>
              </a:rPr>
              <a:t>For Name, type a name for your launch configuration (for example, my-first-</a:t>
            </a:r>
            <a:r>
              <a:rPr lang="en-US" sz="2800" dirty="0" err="1">
                <a:solidFill>
                  <a:schemeClr val="bg1"/>
                </a:solidFill>
                <a:effectLst/>
              </a:rPr>
              <a:t>lc</a:t>
            </a:r>
            <a:r>
              <a:rPr lang="en-US" sz="2800" dirty="0">
                <a:solidFill>
                  <a:schemeClr val="bg1"/>
                </a:solidFill>
                <a:effectLst/>
              </a:rPr>
              <a:t>).</a:t>
            </a:r>
          </a:p>
          <a:p>
            <a:pPr lvl="1" algn="just"/>
            <a:r>
              <a:rPr lang="en-GB" sz="2800" dirty="0">
                <a:solidFill>
                  <a:schemeClr val="bg1"/>
                </a:solidFill>
                <a:effectLst/>
              </a:rPr>
              <a:t>For Advanced Details, select an IP address type. If you want to connect to an instance in a VPC, you must select an option that assigns a public IP address. If you want to connect to your instance but aren't sure whether you have a default VPC, select Assign a public IP address to every instance.</a:t>
            </a:r>
          </a:p>
          <a:p>
            <a:pPr lvl="1" algn="just"/>
            <a:r>
              <a:rPr lang="en-GB" sz="2800" dirty="0">
                <a:solidFill>
                  <a:schemeClr val="bg1"/>
                </a:solidFill>
                <a:effectLst/>
              </a:rPr>
              <a:t>Choose Skip to review.</a:t>
            </a:r>
          </a:p>
          <a:p>
            <a:pPr lvl="0" algn="just"/>
            <a:r>
              <a:rPr lang="en-GB" sz="2800" dirty="0">
                <a:solidFill>
                  <a:schemeClr val="bg1"/>
                </a:solidFill>
                <a:effectLst/>
              </a:rPr>
              <a:t>For the Review step, choose Edit security groups. Follow the instructions to choose an existing security group, and then choose Review.</a:t>
            </a:r>
          </a:p>
          <a:p>
            <a:pPr lvl="0" algn="just"/>
            <a:r>
              <a:rPr lang="en-GB" sz="2800" dirty="0">
                <a:solidFill>
                  <a:schemeClr val="bg1"/>
                </a:solidFill>
                <a:effectLst/>
              </a:rPr>
              <a:t>For the Review step, choose Create launch configuration.</a:t>
            </a:r>
          </a:p>
          <a:p>
            <a:pPr lvl="0" algn="just"/>
            <a:r>
              <a:rPr lang="en-GB" sz="2800" dirty="0">
                <a:solidFill>
                  <a:schemeClr val="bg1"/>
                </a:solidFill>
                <a:effectLst/>
              </a:rPr>
              <a:t>Complete the Select an existing key pair or create a new key pair step as instructed. You won't connect to your instance as part of this tutorial. Therefore, you can select Proceed without a key pair unless you intend to connect to your instance.</a:t>
            </a:r>
          </a:p>
          <a:p>
            <a:pPr lvl="0" algn="just"/>
            <a:r>
              <a:rPr lang="en-US" sz="2800" dirty="0">
                <a:solidFill>
                  <a:schemeClr val="bg1"/>
                </a:solidFill>
                <a:effectLst/>
              </a:rPr>
              <a:t>Choose Create launch configuration. The launch configuration is created and the wizard to create an Auto Scaling group is displayed</a:t>
            </a:r>
            <a:endParaRPr lang="en-GB" sz="2800" dirty="0">
              <a:solidFill>
                <a:schemeClr val="bg1"/>
              </a:solidFill>
              <a:effectLst/>
            </a:endParaRPr>
          </a:p>
          <a:p>
            <a:pPr algn="just"/>
            <a:endParaRPr lang="en-GB" dirty="0"/>
          </a:p>
        </p:txBody>
      </p:sp>
    </p:spTree>
    <p:extLst>
      <p:ext uri="{BB962C8B-B14F-4D97-AF65-F5344CB8AC3E}">
        <p14:creationId xmlns:p14="http://schemas.microsoft.com/office/powerpoint/2010/main" val="264988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32FC6-99FF-438F-A329-56D831515213}"/>
              </a:ext>
            </a:extLst>
          </p:cNvPr>
          <p:cNvSpPr>
            <a:spLocks noGrp="1"/>
          </p:cNvSpPr>
          <p:nvPr>
            <p:ph idx="1"/>
          </p:nvPr>
        </p:nvSpPr>
        <p:spPr>
          <a:xfrm>
            <a:off x="542926" y="285750"/>
            <a:ext cx="10504486" cy="6229350"/>
          </a:xfrm>
        </p:spPr>
        <p:txBody>
          <a:bodyPr>
            <a:normAutofit fontScale="92500"/>
          </a:bodyPr>
          <a:lstStyle/>
          <a:p>
            <a:pPr algn="just"/>
            <a:r>
              <a:rPr lang="en-US" sz="3000" b="1" dirty="0">
                <a:solidFill>
                  <a:srgbClr val="FF0000"/>
                </a:solidFill>
                <a:effectLst/>
              </a:rPr>
              <a:t>Step 2: Create an Auto Scaling Group</a:t>
            </a:r>
            <a:endParaRPr lang="en-GB" sz="3000" b="1" dirty="0">
              <a:solidFill>
                <a:schemeClr val="bg1"/>
              </a:solidFill>
              <a:effectLst/>
            </a:endParaRPr>
          </a:p>
          <a:p>
            <a:pPr algn="just"/>
            <a:r>
              <a:rPr lang="en-GB" sz="2600" dirty="0">
                <a:solidFill>
                  <a:schemeClr val="bg1"/>
                </a:solidFill>
                <a:effectLst/>
              </a:rPr>
              <a:t>An Auto Scaling group is a collection of EC2 instances, and the core of Amazon EC2 Auto Scaling. When you create an Auto Scaling group, you include information such as the subnets for the instances and the initial number of instances to start with.</a:t>
            </a:r>
          </a:p>
          <a:p>
            <a:pPr algn="just"/>
            <a:r>
              <a:rPr lang="en-GB" sz="2600" dirty="0">
                <a:solidFill>
                  <a:schemeClr val="bg1"/>
                </a:solidFill>
                <a:effectLst/>
              </a:rPr>
              <a:t>Use the following procedure to continue where you left off after creating the launch template.</a:t>
            </a:r>
          </a:p>
          <a:p>
            <a:pPr algn="just"/>
            <a:r>
              <a:rPr lang="en-GB" sz="2600" dirty="0">
                <a:solidFill>
                  <a:schemeClr val="bg1"/>
                </a:solidFill>
                <a:effectLst/>
              </a:rPr>
              <a:t>To create an Auto Scaling group</a:t>
            </a:r>
          </a:p>
          <a:p>
            <a:pPr lvl="0" algn="just"/>
            <a:r>
              <a:rPr lang="en-GB" sz="2600" dirty="0">
                <a:solidFill>
                  <a:schemeClr val="bg1"/>
                </a:solidFill>
                <a:effectLst/>
              </a:rPr>
              <a:t>For the Configure Auto Scaling group details step, do the following:</a:t>
            </a:r>
          </a:p>
          <a:p>
            <a:pPr algn="just"/>
            <a:r>
              <a:rPr lang="en-US" sz="2600" dirty="0">
                <a:solidFill>
                  <a:schemeClr val="bg1"/>
                </a:solidFill>
                <a:effectLst/>
              </a:rPr>
              <a:t>For Group name, type a name for your Auto Scaling group (for example, my-first-</a:t>
            </a:r>
            <a:r>
              <a:rPr lang="en-US" sz="2600" dirty="0" err="1">
                <a:solidFill>
                  <a:schemeClr val="bg1"/>
                </a:solidFill>
                <a:effectLst/>
              </a:rPr>
              <a:t>asg</a:t>
            </a:r>
            <a:r>
              <a:rPr lang="en-US" sz="2600" dirty="0">
                <a:solidFill>
                  <a:schemeClr val="bg1"/>
                </a:solidFill>
                <a:effectLst/>
              </a:rPr>
              <a:t>).</a:t>
            </a:r>
          </a:p>
          <a:p>
            <a:pPr algn="just"/>
            <a:r>
              <a:rPr lang="en-GB" sz="2600" dirty="0">
                <a:solidFill>
                  <a:schemeClr val="bg1"/>
                </a:solidFill>
                <a:effectLst/>
              </a:rPr>
              <a:t>For Launch template version, choose whether the Auto Scaling group uses the default, the latest, or a specific version of the launch template when scaling out.</a:t>
            </a:r>
          </a:p>
          <a:p>
            <a:pPr algn="just"/>
            <a:endParaRPr lang="en-GB" dirty="0"/>
          </a:p>
        </p:txBody>
      </p:sp>
    </p:spTree>
    <p:extLst>
      <p:ext uri="{BB962C8B-B14F-4D97-AF65-F5344CB8AC3E}">
        <p14:creationId xmlns:p14="http://schemas.microsoft.com/office/powerpoint/2010/main" val="20403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F592B-1EA1-40DB-9D79-6C81EEB46D8B}"/>
              </a:ext>
            </a:extLst>
          </p:cNvPr>
          <p:cNvSpPr>
            <a:spLocks noGrp="1"/>
          </p:cNvSpPr>
          <p:nvPr>
            <p:ph idx="1"/>
          </p:nvPr>
        </p:nvSpPr>
        <p:spPr>
          <a:xfrm>
            <a:off x="600075" y="314325"/>
            <a:ext cx="11201400" cy="6257925"/>
          </a:xfrm>
        </p:spPr>
        <p:txBody>
          <a:bodyPr/>
          <a:lstStyle/>
          <a:p>
            <a:pPr marL="0" indent="0" algn="just">
              <a:buNone/>
            </a:pPr>
            <a:endParaRPr lang="en-GB" dirty="0">
              <a:solidFill>
                <a:schemeClr val="bg1"/>
              </a:solidFill>
              <a:effectLst/>
            </a:endParaRPr>
          </a:p>
          <a:p>
            <a:pPr algn="just"/>
            <a:r>
              <a:rPr lang="en-GB" dirty="0">
                <a:solidFill>
                  <a:schemeClr val="bg1"/>
                </a:solidFill>
                <a:effectLst/>
              </a:rPr>
              <a:t>Keep Network set to the default VPC for the region, or select your own VPC.</a:t>
            </a:r>
          </a:p>
          <a:p>
            <a:pPr lvl="1" algn="just"/>
            <a:r>
              <a:rPr lang="en-GB" sz="2400" dirty="0">
                <a:solidFill>
                  <a:schemeClr val="bg1"/>
                </a:solidFill>
                <a:effectLst/>
              </a:rPr>
              <a:t>For Subnet, choose a subnet for the VPC.</a:t>
            </a:r>
          </a:p>
          <a:p>
            <a:pPr lvl="1" algn="just"/>
            <a:r>
              <a:rPr lang="en-GB" sz="2400" dirty="0">
                <a:solidFill>
                  <a:schemeClr val="bg1"/>
                </a:solidFill>
                <a:effectLst/>
              </a:rPr>
              <a:t>Choose Next: Configure scaling policies.</a:t>
            </a:r>
          </a:p>
          <a:p>
            <a:pPr lvl="0" algn="just"/>
            <a:r>
              <a:rPr lang="en-GB" dirty="0">
                <a:solidFill>
                  <a:schemeClr val="bg1"/>
                </a:solidFill>
                <a:effectLst/>
              </a:rPr>
              <a:t>On the Configure scaling policies page, select Keep this group at its initial size and choose Review.</a:t>
            </a:r>
          </a:p>
          <a:p>
            <a:pPr lvl="0" algn="just"/>
            <a:r>
              <a:rPr lang="en-GB" dirty="0">
                <a:solidFill>
                  <a:schemeClr val="bg1"/>
                </a:solidFill>
                <a:effectLst/>
              </a:rPr>
              <a:t>On the Review page, choose Create Auto Scaling group.</a:t>
            </a:r>
          </a:p>
          <a:p>
            <a:pPr algn="just"/>
            <a:r>
              <a:rPr lang="en-US" dirty="0">
                <a:solidFill>
                  <a:schemeClr val="bg1"/>
                </a:solidFill>
                <a:effectLst/>
              </a:rPr>
              <a:t>On the Auto Scaling group creation status page, choose Close</a:t>
            </a:r>
            <a:endParaRPr lang="en-GB" dirty="0">
              <a:solidFill>
                <a:schemeClr val="bg1"/>
              </a:solidFill>
              <a:effectLst/>
            </a:endParaRPr>
          </a:p>
          <a:p>
            <a:pPr algn="just"/>
            <a:endParaRPr lang="en-GB" dirty="0"/>
          </a:p>
        </p:txBody>
      </p:sp>
    </p:spTree>
    <p:extLst>
      <p:ext uri="{BB962C8B-B14F-4D97-AF65-F5344CB8AC3E}">
        <p14:creationId xmlns:p14="http://schemas.microsoft.com/office/powerpoint/2010/main" val="2294712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417</TotalTime>
  <Words>427</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     AWS (AMAZON WEBSERVICES)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 (cisco certified network associate)</dc:title>
  <dc:creator>abhishek kumar</dc:creator>
  <cp:lastModifiedBy>abhishek kumar</cp:lastModifiedBy>
  <cp:revision>44</cp:revision>
  <dcterms:created xsi:type="dcterms:W3CDTF">2017-11-13T19:42:05Z</dcterms:created>
  <dcterms:modified xsi:type="dcterms:W3CDTF">2019-01-02T07:40:40Z</dcterms:modified>
</cp:coreProperties>
</file>