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13280B-5BD8-48BC-B13D-B0902A760F68}"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A3A48-F4D5-4A3C-825C-9F5B9CCC4104}" type="slidenum">
              <a:rPr lang="en-US" smtClean="0"/>
              <a:t>‹#›</a:t>
            </a:fld>
            <a:endParaRPr lang="en-US"/>
          </a:p>
        </p:txBody>
      </p:sp>
    </p:spTree>
    <p:extLst>
      <p:ext uri="{BB962C8B-B14F-4D97-AF65-F5344CB8AC3E}">
        <p14:creationId xmlns:p14="http://schemas.microsoft.com/office/powerpoint/2010/main" val="4155813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13280B-5BD8-48BC-B13D-B0902A760F68}"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A3A48-F4D5-4A3C-825C-9F5B9CCC4104}" type="slidenum">
              <a:rPr lang="en-US" smtClean="0"/>
              <a:t>‹#›</a:t>
            </a:fld>
            <a:endParaRPr lang="en-US"/>
          </a:p>
        </p:txBody>
      </p:sp>
    </p:spTree>
    <p:extLst>
      <p:ext uri="{BB962C8B-B14F-4D97-AF65-F5344CB8AC3E}">
        <p14:creationId xmlns:p14="http://schemas.microsoft.com/office/powerpoint/2010/main" val="511965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13280B-5BD8-48BC-B13D-B0902A760F68}"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A3A48-F4D5-4A3C-825C-9F5B9CCC4104}" type="slidenum">
              <a:rPr lang="en-US" smtClean="0"/>
              <a:t>‹#›</a:t>
            </a:fld>
            <a:endParaRPr lang="en-US"/>
          </a:p>
        </p:txBody>
      </p:sp>
    </p:spTree>
    <p:extLst>
      <p:ext uri="{BB962C8B-B14F-4D97-AF65-F5344CB8AC3E}">
        <p14:creationId xmlns:p14="http://schemas.microsoft.com/office/powerpoint/2010/main" val="563333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13280B-5BD8-48BC-B13D-B0902A760F68}"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A3A48-F4D5-4A3C-825C-9F5B9CCC4104}" type="slidenum">
              <a:rPr lang="en-US" smtClean="0"/>
              <a:t>‹#›</a:t>
            </a:fld>
            <a:endParaRPr lang="en-US"/>
          </a:p>
        </p:txBody>
      </p:sp>
    </p:spTree>
    <p:extLst>
      <p:ext uri="{BB962C8B-B14F-4D97-AF65-F5344CB8AC3E}">
        <p14:creationId xmlns:p14="http://schemas.microsoft.com/office/powerpoint/2010/main" val="230127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13280B-5BD8-48BC-B13D-B0902A760F68}"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A3A48-F4D5-4A3C-825C-9F5B9CCC4104}" type="slidenum">
              <a:rPr lang="en-US" smtClean="0"/>
              <a:t>‹#›</a:t>
            </a:fld>
            <a:endParaRPr lang="en-US"/>
          </a:p>
        </p:txBody>
      </p:sp>
    </p:spTree>
    <p:extLst>
      <p:ext uri="{BB962C8B-B14F-4D97-AF65-F5344CB8AC3E}">
        <p14:creationId xmlns:p14="http://schemas.microsoft.com/office/powerpoint/2010/main" val="4215349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13280B-5BD8-48BC-B13D-B0902A760F68}" type="datetimeFigureOut">
              <a:rPr lang="en-US" smtClean="0"/>
              <a:t>6/30/2017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DA3A48-F4D5-4A3C-825C-9F5B9CCC4104}" type="slidenum">
              <a:rPr lang="en-US" smtClean="0"/>
              <a:t>‹#›</a:t>
            </a:fld>
            <a:endParaRPr lang="en-US"/>
          </a:p>
        </p:txBody>
      </p:sp>
    </p:spTree>
    <p:extLst>
      <p:ext uri="{BB962C8B-B14F-4D97-AF65-F5344CB8AC3E}">
        <p14:creationId xmlns:p14="http://schemas.microsoft.com/office/powerpoint/2010/main" val="4135479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13280B-5BD8-48BC-B13D-B0902A760F68}" type="datetimeFigureOut">
              <a:rPr lang="en-US" smtClean="0"/>
              <a:t>6/30/2017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DA3A48-F4D5-4A3C-825C-9F5B9CCC4104}" type="slidenum">
              <a:rPr lang="en-US" smtClean="0"/>
              <a:t>‹#›</a:t>
            </a:fld>
            <a:endParaRPr lang="en-US"/>
          </a:p>
        </p:txBody>
      </p:sp>
    </p:spTree>
    <p:extLst>
      <p:ext uri="{BB962C8B-B14F-4D97-AF65-F5344CB8AC3E}">
        <p14:creationId xmlns:p14="http://schemas.microsoft.com/office/powerpoint/2010/main" val="3599503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13280B-5BD8-48BC-B13D-B0902A760F68}" type="datetimeFigureOut">
              <a:rPr lang="en-US" smtClean="0"/>
              <a:t>6/30/2017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DA3A48-F4D5-4A3C-825C-9F5B9CCC4104}" type="slidenum">
              <a:rPr lang="en-US" smtClean="0"/>
              <a:t>‹#›</a:t>
            </a:fld>
            <a:endParaRPr lang="en-US"/>
          </a:p>
        </p:txBody>
      </p:sp>
    </p:spTree>
    <p:extLst>
      <p:ext uri="{BB962C8B-B14F-4D97-AF65-F5344CB8AC3E}">
        <p14:creationId xmlns:p14="http://schemas.microsoft.com/office/powerpoint/2010/main" val="4251176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13280B-5BD8-48BC-B13D-B0902A760F68}" type="datetimeFigureOut">
              <a:rPr lang="en-US" smtClean="0"/>
              <a:t>6/30/2017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DA3A48-F4D5-4A3C-825C-9F5B9CCC4104}" type="slidenum">
              <a:rPr lang="en-US" smtClean="0"/>
              <a:t>‹#›</a:t>
            </a:fld>
            <a:endParaRPr lang="en-US"/>
          </a:p>
        </p:txBody>
      </p:sp>
    </p:spTree>
    <p:extLst>
      <p:ext uri="{BB962C8B-B14F-4D97-AF65-F5344CB8AC3E}">
        <p14:creationId xmlns:p14="http://schemas.microsoft.com/office/powerpoint/2010/main" val="563311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13280B-5BD8-48BC-B13D-B0902A760F68}" type="datetimeFigureOut">
              <a:rPr lang="en-US" smtClean="0"/>
              <a:t>6/30/2017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DA3A48-F4D5-4A3C-825C-9F5B9CCC4104}" type="slidenum">
              <a:rPr lang="en-US" smtClean="0"/>
              <a:t>‹#›</a:t>
            </a:fld>
            <a:endParaRPr lang="en-US"/>
          </a:p>
        </p:txBody>
      </p:sp>
    </p:spTree>
    <p:extLst>
      <p:ext uri="{BB962C8B-B14F-4D97-AF65-F5344CB8AC3E}">
        <p14:creationId xmlns:p14="http://schemas.microsoft.com/office/powerpoint/2010/main" val="529700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13280B-5BD8-48BC-B13D-B0902A760F68}" type="datetimeFigureOut">
              <a:rPr lang="en-US" smtClean="0"/>
              <a:t>6/30/2017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DA3A48-F4D5-4A3C-825C-9F5B9CCC4104}" type="slidenum">
              <a:rPr lang="en-US" smtClean="0"/>
              <a:t>‹#›</a:t>
            </a:fld>
            <a:endParaRPr lang="en-US"/>
          </a:p>
        </p:txBody>
      </p:sp>
    </p:spTree>
    <p:extLst>
      <p:ext uri="{BB962C8B-B14F-4D97-AF65-F5344CB8AC3E}">
        <p14:creationId xmlns:p14="http://schemas.microsoft.com/office/powerpoint/2010/main" val="1546803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13280B-5BD8-48BC-B13D-B0902A760F68}" type="datetimeFigureOut">
              <a:rPr lang="en-US" smtClean="0"/>
              <a:t>6/30/2017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DA3A48-F4D5-4A3C-825C-9F5B9CCC4104}" type="slidenum">
              <a:rPr lang="en-US" smtClean="0"/>
              <a:t>‹#›</a:t>
            </a:fld>
            <a:endParaRPr lang="en-US"/>
          </a:p>
        </p:txBody>
      </p:sp>
    </p:spTree>
    <p:extLst>
      <p:ext uri="{BB962C8B-B14F-4D97-AF65-F5344CB8AC3E}">
        <p14:creationId xmlns:p14="http://schemas.microsoft.com/office/powerpoint/2010/main" val="1760662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255331331"/>
              </p:ext>
            </p:extLst>
          </p:nvPr>
        </p:nvGraphicFramePr>
        <p:xfrm>
          <a:off x="161636" y="304800"/>
          <a:ext cx="8809581" cy="6129712"/>
        </p:xfrm>
        <a:graphic>
          <a:graphicData uri="http://schemas.openxmlformats.org/drawingml/2006/table">
            <a:tbl>
              <a:tblPr firstRow="1" firstCol="1" bandRow="1">
                <a:tableStyleId>{5C22544A-7EE6-4342-B048-85BDC9FD1C3A}</a:tableStyleId>
              </a:tblPr>
              <a:tblGrid>
                <a:gridCol w="2704666"/>
                <a:gridCol w="6104915"/>
              </a:tblGrid>
              <a:tr h="414712">
                <a:tc gridSpan="2">
                  <a:txBody>
                    <a:bodyPr/>
                    <a:lstStyle/>
                    <a:p>
                      <a:pPr marL="0" marR="0" algn="ctr">
                        <a:lnSpc>
                          <a:spcPct val="100000"/>
                        </a:lnSpc>
                        <a:spcBef>
                          <a:spcPts val="0"/>
                        </a:spcBef>
                        <a:spcAft>
                          <a:spcPts val="0"/>
                        </a:spcAft>
                      </a:pPr>
                      <a:r>
                        <a:rPr lang="en-US" sz="1600" b="1" kern="1200" dirty="0" smtClean="0">
                          <a:solidFill>
                            <a:schemeClr val="tx1"/>
                          </a:solidFill>
                          <a:effectLst/>
                          <a:latin typeface="+mn-lt"/>
                          <a:ea typeface="+mn-ea"/>
                          <a:cs typeface="+mn-cs"/>
                        </a:rPr>
                        <a:t>Criteria 1- Vision, Mission and Program Educational Objectives</a:t>
                      </a:r>
                      <a:endParaRPr lang="en-US" sz="1600" dirty="0">
                        <a:solidFill>
                          <a:schemeClr val="tx1"/>
                        </a:solidFill>
                        <a:effectLst/>
                        <a:latin typeface="Calibri"/>
                        <a:ea typeface="Times New Roman"/>
                        <a:cs typeface="Times New Roman"/>
                      </a:endParaRPr>
                    </a:p>
                  </a:txBody>
                  <a:tcPr marL="60616" marR="606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algn="just">
                        <a:lnSpc>
                          <a:spcPct val="100000"/>
                        </a:lnSpc>
                        <a:spcBef>
                          <a:spcPts val="0"/>
                        </a:spcBef>
                        <a:spcAft>
                          <a:spcPts val="0"/>
                        </a:spcAft>
                      </a:pPr>
                      <a:endParaRPr lang="en-US" sz="1800" b="0" dirty="0">
                        <a:solidFill>
                          <a:schemeClr val="tx1"/>
                        </a:solidFill>
                        <a:effectLst/>
                        <a:latin typeface="Calibri"/>
                        <a:ea typeface="Times New Roman"/>
                        <a:cs typeface="Times New Roman"/>
                      </a:endParaRPr>
                    </a:p>
                  </a:txBody>
                  <a:tcPr marL="60616" marR="606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marL="0" marR="0">
                        <a:lnSpc>
                          <a:spcPct val="100000"/>
                        </a:lnSpc>
                        <a:spcBef>
                          <a:spcPts val="0"/>
                        </a:spcBef>
                        <a:spcAft>
                          <a:spcPts val="0"/>
                        </a:spcAft>
                      </a:pPr>
                      <a:r>
                        <a:rPr lang="en-US" sz="1600" kern="1200" dirty="0">
                          <a:solidFill>
                            <a:schemeClr val="tx1"/>
                          </a:solidFill>
                          <a:effectLst/>
                        </a:rPr>
                        <a:t>Institute Vision </a:t>
                      </a:r>
                      <a:endParaRPr lang="en-US" sz="1600" dirty="0">
                        <a:solidFill>
                          <a:schemeClr val="tx1"/>
                        </a:solidFill>
                        <a:effectLst/>
                        <a:latin typeface="Calibri"/>
                        <a:ea typeface="Times New Roman"/>
                        <a:cs typeface="Times New Roman"/>
                      </a:endParaRPr>
                    </a:p>
                  </a:txBody>
                  <a:tcPr marL="60616" marR="606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100000"/>
                        </a:lnSpc>
                        <a:spcBef>
                          <a:spcPts val="0"/>
                        </a:spcBef>
                        <a:spcAft>
                          <a:spcPts val="0"/>
                        </a:spcAft>
                      </a:pPr>
                      <a:r>
                        <a:rPr lang="en-US" sz="1600" b="0" kern="1200" dirty="0">
                          <a:solidFill>
                            <a:schemeClr val="tx1"/>
                          </a:solidFill>
                          <a:effectLst/>
                        </a:rPr>
                        <a:t>To Be a Centre Of Excellence in Technical Education and Research</a:t>
                      </a:r>
                      <a:endParaRPr lang="en-US" sz="1600" b="0" dirty="0">
                        <a:solidFill>
                          <a:schemeClr val="tx1"/>
                        </a:solidFill>
                        <a:effectLst/>
                        <a:latin typeface="Calibri"/>
                        <a:ea typeface="Times New Roman"/>
                        <a:cs typeface="Times New Roman"/>
                      </a:endParaRPr>
                    </a:p>
                  </a:txBody>
                  <a:tcPr marL="60616" marR="606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09600">
                <a:tc>
                  <a:txBody>
                    <a:bodyPr/>
                    <a:lstStyle/>
                    <a:p>
                      <a:pPr marL="0" marR="0">
                        <a:lnSpc>
                          <a:spcPct val="100000"/>
                        </a:lnSpc>
                        <a:spcBef>
                          <a:spcPts val="0"/>
                        </a:spcBef>
                        <a:spcAft>
                          <a:spcPts val="0"/>
                        </a:spcAft>
                      </a:pPr>
                      <a:r>
                        <a:rPr lang="en-US" sz="1600" kern="1200" dirty="0">
                          <a:solidFill>
                            <a:schemeClr val="tx1"/>
                          </a:solidFill>
                          <a:effectLst/>
                        </a:rPr>
                        <a:t>Institute Mission</a:t>
                      </a:r>
                      <a:endParaRPr lang="en-US" sz="1600" dirty="0">
                        <a:solidFill>
                          <a:schemeClr val="tx1"/>
                        </a:solidFill>
                        <a:effectLst/>
                        <a:latin typeface="Calibri"/>
                        <a:ea typeface="Times New Roman"/>
                        <a:cs typeface="Times New Roman"/>
                      </a:endParaRPr>
                    </a:p>
                  </a:txBody>
                  <a:tcPr marL="60616" marR="606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100000"/>
                        </a:lnSpc>
                        <a:spcBef>
                          <a:spcPts val="0"/>
                        </a:spcBef>
                        <a:spcAft>
                          <a:spcPts val="0"/>
                        </a:spcAft>
                      </a:pPr>
                      <a:r>
                        <a:rPr lang="en-US" sz="1600" kern="1200" dirty="0">
                          <a:solidFill>
                            <a:schemeClr val="tx1"/>
                          </a:solidFill>
                          <a:effectLst/>
                        </a:rPr>
                        <a:t>To Address the Emerging Needs Through Quality Technical Education and Advanced Research</a:t>
                      </a:r>
                      <a:endParaRPr lang="en-US" sz="1600" dirty="0">
                        <a:solidFill>
                          <a:schemeClr val="tx1"/>
                        </a:solidFill>
                        <a:effectLst/>
                        <a:latin typeface="Calibri"/>
                        <a:ea typeface="Times New Roman"/>
                        <a:cs typeface="Times New Roman"/>
                      </a:endParaRPr>
                    </a:p>
                  </a:txBody>
                  <a:tcPr marL="60616" marR="606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14400">
                <a:tc>
                  <a:txBody>
                    <a:bodyPr/>
                    <a:lstStyle/>
                    <a:p>
                      <a:pPr marL="0" marR="0">
                        <a:lnSpc>
                          <a:spcPct val="100000"/>
                        </a:lnSpc>
                        <a:spcBef>
                          <a:spcPts val="0"/>
                        </a:spcBef>
                        <a:spcAft>
                          <a:spcPts val="0"/>
                        </a:spcAft>
                      </a:pPr>
                      <a:r>
                        <a:rPr lang="en-US" sz="1600" kern="1200" dirty="0">
                          <a:solidFill>
                            <a:schemeClr val="tx1"/>
                          </a:solidFill>
                          <a:effectLst/>
                        </a:rPr>
                        <a:t>Department Vision</a:t>
                      </a:r>
                      <a:endParaRPr lang="en-US" sz="1600" dirty="0">
                        <a:solidFill>
                          <a:schemeClr val="tx1"/>
                        </a:solidFill>
                        <a:effectLst/>
                        <a:latin typeface="Calibri"/>
                        <a:ea typeface="Times New Roman"/>
                        <a:cs typeface="Times New Roman"/>
                      </a:endParaRPr>
                    </a:p>
                  </a:txBody>
                  <a:tcPr marL="60616" marR="606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100000"/>
                        </a:lnSpc>
                        <a:spcBef>
                          <a:spcPts val="0"/>
                        </a:spcBef>
                        <a:spcAft>
                          <a:spcPts val="0"/>
                        </a:spcAft>
                      </a:pPr>
                      <a:r>
                        <a:rPr lang="en-US" sz="1600" kern="1200" dirty="0">
                          <a:solidFill>
                            <a:schemeClr val="tx1"/>
                          </a:solidFill>
                          <a:effectLst/>
                        </a:rPr>
                        <a:t>To become a center of excellence in the field of Computer Science and Engineering that produces innovative, skillful, socially responsible and ethical professionals. </a:t>
                      </a:r>
                      <a:endParaRPr lang="en-US" sz="1600" dirty="0">
                        <a:solidFill>
                          <a:schemeClr val="tx1"/>
                        </a:solidFill>
                        <a:effectLst/>
                        <a:latin typeface="Calibri"/>
                        <a:ea typeface="Times New Roman"/>
                        <a:cs typeface="Times New Roman"/>
                      </a:endParaRPr>
                    </a:p>
                  </a:txBody>
                  <a:tcPr marL="60616" marR="606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71600">
                <a:tc>
                  <a:txBody>
                    <a:bodyPr/>
                    <a:lstStyle/>
                    <a:p>
                      <a:pPr marL="0" marR="0">
                        <a:lnSpc>
                          <a:spcPct val="100000"/>
                        </a:lnSpc>
                        <a:spcBef>
                          <a:spcPts val="0"/>
                        </a:spcBef>
                        <a:spcAft>
                          <a:spcPts val="0"/>
                        </a:spcAft>
                      </a:pPr>
                      <a:r>
                        <a:rPr lang="en-US" sz="1600" kern="1200" dirty="0">
                          <a:solidFill>
                            <a:schemeClr val="tx1"/>
                          </a:solidFill>
                          <a:effectLst/>
                        </a:rPr>
                        <a:t>Department Mission</a:t>
                      </a:r>
                      <a:endParaRPr lang="en-US" sz="1600" dirty="0">
                        <a:solidFill>
                          <a:schemeClr val="tx1"/>
                        </a:solidFill>
                        <a:effectLst/>
                      </a:endParaRPr>
                    </a:p>
                    <a:p>
                      <a:pPr marL="0" marR="0">
                        <a:lnSpc>
                          <a:spcPct val="100000"/>
                        </a:lnSpc>
                        <a:spcBef>
                          <a:spcPts val="0"/>
                        </a:spcBef>
                        <a:spcAft>
                          <a:spcPts val="0"/>
                        </a:spcAft>
                        <a:tabLst>
                          <a:tab pos="986155" algn="l"/>
                        </a:tabLst>
                      </a:pPr>
                      <a:r>
                        <a:rPr lang="en-US" sz="1600" dirty="0">
                          <a:solidFill>
                            <a:schemeClr val="tx1"/>
                          </a:solidFill>
                          <a:effectLst/>
                        </a:rPr>
                        <a:t> </a:t>
                      </a:r>
                      <a:endParaRPr lang="en-US" sz="1600" dirty="0">
                        <a:solidFill>
                          <a:schemeClr val="tx1"/>
                        </a:solidFill>
                        <a:effectLst/>
                        <a:latin typeface="Calibri"/>
                        <a:ea typeface="Calibri"/>
                        <a:cs typeface="Times New Roman"/>
                      </a:endParaRPr>
                    </a:p>
                  </a:txBody>
                  <a:tcPr marL="60616" marR="606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100000"/>
                        </a:lnSpc>
                        <a:spcBef>
                          <a:spcPts val="0"/>
                        </a:spcBef>
                        <a:spcAft>
                          <a:spcPts val="0"/>
                        </a:spcAft>
                      </a:pPr>
                      <a:r>
                        <a:rPr lang="en-US" sz="1600" b="1" kern="1200" dirty="0" smtClean="0">
                          <a:solidFill>
                            <a:schemeClr val="tx1"/>
                          </a:solidFill>
                          <a:effectLst/>
                        </a:rPr>
                        <a:t>M1.</a:t>
                      </a:r>
                      <a:r>
                        <a:rPr lang="en-US" sz="1600" kern="1200" dirty="0" smtClean="0">
                          <a:solidFill>
                            <a:schemeClr val="tx1"/>
                          </a:solidFill>
                          <a:effectLst/>
                        </a:rPr>
                        <a:t> </a:t>
                      </a:r>
                      <a:r>
                        <a:rPr lang="en-US" sz="1600" kern="1200" dirty="0">
                          <a:solidFill>
                            <a:schemeClr val="tx1"/>
                          </a:solidFill>
                          <a:effectLst/>
                        </a:rPr>
                        <a:t>To provide a curriculum that balances engineering  fundamentals, modern technologies and research.</a:t>
                      </a:r>
                      <a:endParaRPr lang="en-US" sz="1600" dirty="0">
                        <a:solidFill>
                          <a:schemeClr val="tx1"/>
                        </a:solidFill>
                        <a:effectLst/>
                      </a:endParaRPr>
                    </a:p>
                    <a:p>
                      <a:pPr marL="0" marR="0" algn="just">
                        <a:lnSpc>
                          <a:spcPct val="100000"/>
                        </a:lnSpc>
                        <a:spcBef>
                          <a:spcPts val="0"/>
                        </a:spcBef>
                        <a:spcAft>
                          <a:spcPts val="0"/>
                        </a:spcAft>
                      </a:pPr>
                      <a:r>
                        <a:rPr lang="en-US" sz="1600" b="1" kern="1200" dirty="0">
                          <a:solidFill>
                            <a:schemeClr val="tx1"/>
                          </a:solidFill>
                          <a:effectLst/>
                        </a:rPr>
                        <a:t>M2.</a:t>
                      </a:r>
                      <a:r>
                        <a:rPr lang="en-US" sz="1600" kern="1200" dirty="0">
                          <a:solidFill>
                            <a:schemeClr val="tx1"/>
                          </a:solidFill>
                          <a:effectLst/>
                        </a:rPr>
                        <a:t> To provide opportunities for solving real world problems.</a:t>
                      </a:r>
                      <a:endParaRPr lang="en-US" sz="1600" dirty="0">
                        <a:solidFill>
                          <a:schemeClr val="tx1"/>
                        </a:solidFill>
                        <a:effectLst/>
                      </a:endParaRPr>
                    </a:p>
                    <a:p>
                      <a:pPr marL="0" marR="0" algn="just">
                        <a:lnSpc>
                          <a:spcPct val="100000"/>
                        </a:lnSpc>
                        <a:spcBef>
                          <a:spcPts val="0"/>
                        </a:spcBef>
                        <a:spcAft>
                          <a:spcPts val="0"/>
                        </a:spcAft>
                      </a:pPr>
                      <a:r>
                        <a:rPr lang="en-US" sz="1600" b="1" kern="1200" dirty="0">
                          <a:solidFill>
                            <a:schemeClr val="tx1"/>
                          </a:solidFill>
                          <a:effectLst/>
                        </a:rPr>
                        <a:t>M3.</a:t>
                      </a:r>
                      <a:r>
                        <a:rPr lang="en-US" sz="1600" kern="1200" dirty="0">
                          <a:solidFill>
                            <a:schemeClr val="tx1"/>
                          </a:solidFill>
                          <a:effectLst/>
                        </a:rPr>
                        <a:t> To provide opportunities for overall personal and social skill development.</a:t>
                      </a:r>
                      <a:endParaRPr lang="en-US" sz="1600" dirty="0">
                        <a:solidFill>
                          <a:schemeClr val="tx1"/>
                        </a:solidFill>
                        <a:effectLst/>
                        <a:latin typeface="Calibri"/>
                        <a:ea typeface="Times New Roman"/>
                        <a:cs typeface="Times New Roman"/>
                      </a:endParaRPr>
                    </a:p>
                  </a:txBody>
                  <a:tcPr marL="60616" marR="606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71600">
                <a:tc>
                  <a:txBody>
                    <a:bodyPr/>
                    <a:lstStyle/>
                    <a:p>
                      <a:pPr marL="0" marR="0">
                        <a:lnSpc>
                          <a:spcPct val="100000"/>
                        </a:lnSpc>
                        <a:spcBef>
                          <a:spcPts val="0"/>
                        </a:spcBef>
                        <a:spcAft>
                          <a:spcPts val="0"/>
                        </a:spcAft>
                      </a:pPr>
                      <a:r>
                        <a:rPr lang="en-US" sz="1600" kern="1200" dirty="0">
                          <a:solidFill>
                            <a:schemeClr val="tx1"/>
                          </a:solidFill>
                          <a:effectLst/>
                        </a:rPr>
                        <a:t>PROGRAM  EDUCATIONAL </a:t>
                      </a:r>
                      <a:endParaRPr lang="en-US" sz="1600" dirty="0">
                        <a:solidFill>
                          <a:schemeClr val="tx1"/>
                        </a:solidFill>
                        <a:effectLst/>
                      </a:endParaRPr>
                    </a:p>
                    <a:p>
                      <a:pPr marL="0" marR="0">
                        <a:lnSpc>
                          <a:spcPct val="100000"/>
                        </a:lnSpc>
                        <a:spcBef>
                          <a:spcPts val="0"/>
                        </a:spcBef>
                        <a:spcAft>
                          <a:spcPts val="0"/>
                        </a:spcAft>
                      </a:pPr>
                      <a:r>
                        <a:rPr lang="en-US" sz="1600" kern="1200" dirty="0">
                          <a:solidFill>
                            <a:schemeClr val="tx1"/>
                          </a:solidFill>
                          <a:effectLst/>
                        </a:rPr>
                        <a:t>OBJECTIVES</a:t>
                      </a:r>
                      <a:endParaRPr lang="en-US" sz="1600" dirty="0">
                        <a:solidFill>
                          <a:schemeClr val="tx1"/>
                        </a:solidFill>
                        <a:effectLst/>
                      </a:endParaRPr>
                    </a:p>
                    <a:p>
                      <a:pPr marL="0" marR="0">
                        <a:lnSpc>
                          <a:spcPct val="100000"/>
                        </a:lnSpc>
                        <a:spcBef>
                          <a:spcPts val="0"/>
                        </a:spcBef>
                        <a:spcAft>
                          <a:spcPts val="0"/>
                        </a:spcAft>
                      </a:pPr>
                      <a:r>
                        <a:rPr lang="en-US" sz="1600" kern="1200" dirty="0">
                          <a:solidFill>
                            <a:schemeClr val="tx1"/>
                          </a:solidFill>
                          <a:effectLst/>
                        </a:rPr>
                        <a:t> </a:t>
                      </a:r>
                      <a:endParaRPr lang="en-US" sz="1600" dirty="0">
                        <a:solidFill>
                          <a:schemeClr val="tx1"/>
                        </a:solidFill>
                        <a:effectLst/>
                        <a:latin typeface="Calibri"/>
                        <a:ea typeface="Times New Roman"/>
                        <a:cs typeface="Times New Roman"/>
                      </a:endParaRPr>
                    </a:p>
                  </a:txBody>
                  <a:tcPr marL="60616" marR="606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100000"/>
                        </a:lnSpc>
                        <a:spcBef>
                          <a:spcPts val="0"/>
                        </a:spcBef>
                        <a:spcAft>
                          <a:spcPts val="0"/>
                        </a:spcAft>
                      </a:pPr>
                      <a:r>
                        <a:rPr lang="en-US" sz="1600" b="1" kern="1200" dirty="0">
                          <a:solidFill>
                            <a:schemeClr val="tx1"/>
                          </a:solidFill>
                          <a:effectLst/>
                        </a:rPr>
                        <a:t>PEO1.</a:t>
                      </a:r>
                      <a:r>
                        <a:rPr lang="en-US" sz="1600" kern="1200" dirty="0">
                          <a:solidFill>
                            <a:schemeClr val="tx1"/>
                          </a:solidFill>
                          <a:effectLst/>
                        </a:rPr>
                        <a:t> Practice their profession with confidence by applying new ideas and technologies for the </a:t>
                      </a:r>
                      <a:r>
                        <a:rPr lang="en-US" sz="1600" kern="1200" dirty="0" smtClean="0">
                          <a:solidFill>
                            <a:schemeClr val="tx1"/>
                          </a:solidFill>
                          <a:effectLst/>
                        </a:rPr>
                        <a:t>sustainable </a:t>
                      </a:r>
                      <a:r>
                        <a:rPr lang="en-US" sz="1600" kern="1200" dirty="0">
                          <a:solidFill>
                            <a:schemeClr val="tx1"/>
                          </a:solidFill>
                          <a:effectLst/>
                        </a:rPr>
                        <a:t>economic growth of the nation.</a:t>
                      </a:r>
                      <a:endParaRPr lang="en-US" sz="1600" dirty="0">
                        <a:solidFill>
                          <a:schemeClr val="tx1"/>
                        </a:solidFill>
                        <a:effectLst/>
                      </a:endParaRPr>
                    </a:p>
                    <a:p>
                      <a:pPr marL="0" marR="0" algn="just">
                        <a:lnSpc>
                          <a:spcPct val="100000"/>
                        </a:lnSpc>
                        <a:spcBef>
                          <a:spcPts val="0"/>
                        </a:spcBef>
                        <a:spcAft>
                          <a:spcPts val="0"/>
                        </a:spcAft>
                      </a:pPr>
                      <a:r>
                        <a:rPr lang="en-US" sz="1600" b="1" kern="1200" dirty="0">
                          <a:solidFill>
                            <a:schemeClr val="tx1"/>
                          </a:solidFill>
                          <a:effectLst/>
                        </a:rPr>
                        <a:t>PEO2.</a:t>
                      </a:r>
                      <a:r>
                        <a:rPr lang="en-US" sz="1600" kern="1200" dirty="0">
                          <a:solidFill>
                            <a:schemeClr val="tx1"/>
                          </a:solidFill>
                          <a:effectLst/>
                        </a:rPr>
                        <a:t> Pursue higher education for professional growth.</a:t>
                      </a:r>
                      <a:endParaRPr lang="en-US" sz="1600" dirty="0">
                        <a:solidFill>
                          <a:schemeClr val="tx1"/>
                        </a:solidFill>
                        <a:effectLst/>
                      </a:endParaRPr>
                    </a:p>
                    <a:p>
                      <a:pPr marL="0" marR="0" algn="just">
                        <a:lnSpc>
                          <a:spcPct val="100000"/>
                        </a:lnSpc>
                        <a:spcBef>
                          <a:spcPts val="0"/>
                        </a:spcBef>
                        <a:spcAft>
                          <a:spcPts val="0"/>
                        </a:spcAft>
                      </a:pPr>
                      <a:r>
                        <a:rPr lang="en-US" sz="1600" b="1" kern="1200" dirty="0">
                          <a:solidFill>
                            <a:schemeClr val="tx1"/>
                          </a:solidFill>
                          <a:effectLst/>
                        </a:rPr>
                        <a:t>PEO3.</a:t>
                      </a:r>
                      <a:r>
                        <a:rPr lang="en-US" sz="1600" kern="1200" dirty="0">
                          <a:solidFill>
                            <a:schemeClr val="tx1"/>
                          </a:solidFill>
                          <a:effectLst/>
                        </a:rPr>
                        <a:t> Engage in Research leading to new knowledge and products or become a successful entrepreneur.</a:t>
                      </a:r>
                      <a:endParaRPr lang="en-US" sz="1600" dirty="0">
                        <a:solidFill>
                          <a:schemeClr val="tx1"/>
                        </a:solidFill>
                        <a:effectLst/>
                        <a:latin typeface="Calibri"/>
                        <a:ea typeface="Times New Roman"/>
                        <a:cs typeface="Times New Roman"/>
                      </a:endParaRPr>
                    </a:p>
                  </a:txBody>
                  <a:tcPr marL="60616" marR="606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143000">
                <a:tc>
                  <a:txBody>
                    <a:bodyPr/>
                    <a:lstStyle/>
                    <a:p>
                      <a:pPr marL="0" marR="0">
                        <a:lnSpc>
                          <a:spcPct val="100000"/>
                        </a:lnSpc>
                        <a:spcBef>
                          <a:spcPts val="0"/>
                        </a:spcBef>
                        <a:spcAft>
                          <a:spcPts val="0"/>
                        </a:spcAft>
                      </a:pPr>
                      <a:r>
                        <a:rPr lang="en-US" sz="1600" kern="1200" dirty="0">
                          <a:solidFill>
                            <a:schemeClr val="tx1"/>
                          </a:solidFill>
                          <a:effectLst/>
                        </a:rPr>
                        <a:t>PROGRAM SPECIFIC </a:t>
                      </a:r>
                      <a:endParaRPr lang="en-US" sz="1600" dirty="0">
                        <a:solidFill>
                          <a:schemeClr val="tx1"/>
                        </a:solidFill>
                        <a:effectLst/>
                      </a:endParaRPr>
                    </a:p>
                    <a:p>
                      <a:pPr marL="0" marR="0">
                        <a:lnSpc>
                          <a:spcPct val="100000"/>
                        </a:lnSpc>
                        <a:spcBef>
                          <a:spcPts val="0"/>
                        </a:spcBef>
                        <a:spcAft>
                          <a:spcPts val="0"/>
                        </a:spcAft>
                      </a:pPr>
                      <a:r>
                        <a:rPr lang="en-US" sz="1600" kern="1200" dirty="0">
                          <a:solidFill>
                            <a:schemeClr val="tx1"/>
                          </a:solidFill>
                          <a:effectLst/>
                        </a:rPr>
                        <a:t>OUTCOMES</a:t>
                      </a:r>
                      <a:endParaRPr lang="en-US" sz="1600" dirty="0">
                        <a:solidFill>
                          <a:schemeClr val="tx1"/>
                        </a:solidFill>
                        <a:effectLst/>
                        <a:latin typeface="Calibri"/>
                        <a:ea typeface="Times New Roman"/>
                        <a:cs typeface="Times New Roman"/>
                      </a:endParaRPr>
                    </a:p>
                  </a:txBody>
                  <a:tcPr marL="60616" marR="606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100000"/>
                        </a:lnSpc>
                        <a:spcBef>
                          <a:spcPts val="0"/>
                        </a:spcBef>
                        <a:spcAft>
                          <a:spcPts val="0"/>
                        </a:spcAft>
                      </a:pPr>
                      <a:r>
                        <a:rPr lang="en-US" sz="1600" b="1" kern="1200" dirty="0">
                          <a:solidFill>
                            <a:schemeClr val="tx1"/>
                          </a:solidFill>
                          <a:effectLst/>
                        </a:rPr>
                        <a:t>PSO1.</a:t>
                      </a:r>
                      <a:r>
                        <a:rPr lang="en-US" sz="1600" kern="1200" dirty="0">
                          <a:solidFill>
                            <a:schemeClr val="tx1"/>
                          </a:solidFill>
                          <a:effectLst/>
                        </a:rPr>
                        <a:t> Knowledge and skills in the areas of Computer Vision and Machine Learning</a:t>
                      </a:r>
                      <a:endParaRPr lang="en-US" sz="1600" dirty="0">
                        <a:solidFill>
                          <a:schemeClr val="tx1"/>
                        </a:solidFill>
                        <a:effectLst/>
                      </a:endParaRPr>
                    </a:p>
                    <a:p>
                      <a:pPr marL="0" marR="0" algn="just">
                        <a:lnSpc>
                          <a:spcPct val="100000"/>
                        </a:lnSpc>
                        <a:spcBef>
                          <a:spcPts val="0"/>
                        </a:spcBef>
                        <a:spcAft>
                          <a:spcPts val="0"/>
                        </a:spcAft>
                      </a:pPr>
                      <a:r>
                        <a:rPr lang="en-US" sz="1600" b="1" kern="1200" dirty="0">
                          <a:solidFill>
                            <a:schemeClr val="tx1"/>
                          </a:solidFill>
                          <a:effectLst/>
                        </a:rPr>
                        <a:t>PSO2.</a:t>
                      </a:r>
                      <a:r>
                        <a:rPr lang="en-US" sz="1600" kern="1200" dirty="0">
                          <a:solidFill>
                            <a:schemeClr val="tx1"/>
                          </a:solidFill>
                          <a:effectLst/>
                        </a:rPr>
                        <a:t> Create Innovative career paths through Open Source Technologies</a:t>
                      </a:r>
                      <a:endParaRPr lang="en-US" sz="1600" dirty="0">
                        <a:solidFill>
                          <a:schemeClr val="tx1"/>
                        </a:solidFill>
                        <a:effectLst/>
                        <a:latin typeface="Calibri"/>
                        <a:ea typeface="Times New Roman"/>
                        <a:cs typeface="Times New Roman"/>
                      </a:endParaRPr>
                    </a:p>
                  </a:txBody>
                  <a:tcPr marL="60616" marR="606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411860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5709" y="42446"/>
            <a:ext cx="8543491" cy="338554"/>
          </a:xfrm>
          <a:prstGeom prst="rect">
            <a:avLst/>
          </a:prstGeom>
        </p:spPr>
        <p:txBody>
          <a:bodyPr wrap="square">
            <a:spAutoFit/>
          </a:bodyPr>
          <a:lstStyle/>
          <a:p>
            <a:pPr algn="ctr"/>
            <a:r>
              <a:rPr lang="en-US" sz="1600" b="1" dirty="0" smtClean="0">
                <a:solidFill>
                  <a:schemeClr val="accent2">
                    <a:lumMod val="75000"/>
                  </a:schemeClr>
                </a:solidFill>
                <a:latin typeface="Times New Roman" pitchFamily="18" charset="0"/>
                <a:cs typeface="Times New Roman" pitchFamily="18" charset="0"/>
              </a:rPr>
              <a:t>POs , PSOs and PEOs of </a:t>
            </a:r>
            <a:r>
              <a:rPr lang="en-US" sz="1600" b="1" dirty="0" smtClean="0">
                <a:solidFill>
                  <a:schemeClr val="accent2">
                    <a:lumMod val="75000"/>
                  </a:schemeClr>
                </a:solidFill>
                <a:latin typeface="Times New Roman" pitchFamily="18" charset="0"/>
                <a:cs typeface="Times New Roman" pitchFamily="18" charset="0"/>
              </a:rPr>
              <a:t>B.E (CSE)</a:t>
            </a:r>
          </a:p>
        </p:txBody>
      </p:sp>
      <p:sp>
        <p:nvSpPr>
          <p:cNvPr id="7" name="Rectangle 6"/>
          <p:cNvSpPr/>
          <p:nvPr/>
        </p:nvSpPr>
        <p:spPr>
          <a:xfrm>
            <a:off x="228600" y="378559"/>
            <a:ext cx="8686800" cy="6327041"/>
          </a:xfrm>
          <a:prstGeom prst="rect">
            <a:avLst/>
          </a:prstGeom>
        </p:spPr>
        <p:txBody>
          <a:bodyPr wrap="square">
            <a:spAutoFit/>
          </a:bodyPr>
          <a:lstStyle/>
          <a:p>
            <a:pPr algn="just"/>
            <a:r>
              <a:rPr lang="en-US" sz="1200" b="1" dirty="0" smtClean="0"/>
              <a:t>PROGRAM </a:t>
            </a:r>
            <a:r>
              <a:rPr lang="en-US" sz="1200" b="1" dirty="0"/>
              <a:t>OUTCOMES (POs)</a:t>
            </a:r>
            <a:endParaRPr lang="en-US" sz="1200" dirty="0"/>
          </a:p>
          <a:p>
            <a:pPr algn="just"/>
            <a:r>
              <a:rPr lang="en-US" sz="1200" dirty="0" smtClean="0"/>
              <a:t>Engineering </a:t>
            </a:r>
            <a:r>
              <a:rPr lang="en-US" sz="1200" dirty="0"/>
              <a:t>Graduates will be able to:</a:t>
            </a:r>
          </a:p>
          <a:p>
            <a:pPr marL="228600" lvl="0" indent="-228600" algn="just">
              <a:buFont typeface="+mj-lt"/>
              <a:buAutoNum type="arabicPeriod"/>
            </a:pPr>
            <a:r>
              <a:rPr lang="en-US" sz="1200" b="1" dirty="0" smtClean="0"/>
              <a:t>Engineering </a:t>
            </a:r>
            <a:r>
              <a:rPr lang="en-US" sz="1200" b="1" dirty="0"/>
              <a:t>Knowledge:</a:t>
            </a:r>
            <a:r>
              <a:rPr lang="en-US" sz="1200" dirty="0"/>
              <a:t> An ability to apply the knowledge of mathematics, science and Computer Science fundamentals to the solution of complex engineering problems.  </a:t>
            </a:r>
          </a:p>
          <a:p>
            <a:pPr marL="228600" lvl="0" indent="-228600" algn="just">
              <a:buFont typeface="+mj-lt"/>
              <a:buAutoNum type="arabicPeriod"/>
            </a:pPr>
            <a:r>
              <a:rPr lang="en-US" sz="1200" b="1" dirty="0"/>
              <a:t>Problem Analysis:</a:t>
            </a:r>
            <a:r>
              <a:rPr lang="en-US" sz="1200" dirty="0"/>
              <a:t> Ability to identify, formulate, review research literature and analyze complex engineering problems reaching substantiated conclusions using first principles of mathematics, natural sciences and Engineering sciences. </a:t>
            </a:r>
          </a:p>
          <a:p>
            <a:pPr marL="228600" lvl="0" indent="-228600" algn="just">
              <a:buFont typeface="+mj-lt"/>
              <a:buAutoNum type="arabicPeriod"/>
            </a:pPr>
            <a:r>
              <a:rPr lang="en-US" sz="1200" b="1" dirty="0"/>
              <a:t>Design and Developmental of solutions: </a:t>
            </a:r>
            <a:r>
              <a:rPr lang="en-US" sz="1200" dirty="0"/>
              <a:t>The ability to design solutions for complex Engineering problems and design system components or processes that meet the specified needs with appropriate consideration for the public health and safety,  and the cultural, societal and environmental considerations.</a:t>
            </a:r>
          </a:p>
          <a:p>
            <a:pPr marL="228600" lvl="0" indent="-228600" algn="just">
              <a:buFont typeface="+mj-lt"/>
              <a:buAutoNum type="arabicPeriod"/>
            </a:pPr>
            <a:r>
              <a:rPr lang="en-US" sz="1200" b="1" dirty="0"/>
              <a:t>Conduct investigations of complex problems</a:t>
            </a:r>
            <a:r>
              <a:rPr lang="en-US" sz="1200" dirty="0"/>
              <a:t>: An ability to use research based knowledge and research methods including design of experiments, analysis and interpretation of data and synthesis of information to provide valid conclusions.</a:t>
            </a:r>
          </a:p>
          <a:p>
            <a:pPr marL="228600" lvl="0" indent="-228600" algn="just">
              <a:buFont typeface="+mj-lt"/>
              <a:buAutoNum type="arabicPeriod"/>
            </a:pPr>
            <a:r>
              <a:rPr lang="en-US" sz="1200" b="1" dirty="0"/>
              <a:t>Modern Tool Usage:</a:t>
            </a:r>
            <a:r>
              <a:rPr lang="en-US" sz="1200" dirty="0"/>
              <a:t> An ability to select and apply appropriate techniques, resources and modern Engineering and IT tools including prediction and modeling  </a:t>
            </a:r>
          </a:p>
          <a:p>
            <a:pPr marL="228600" lvl="0" indent="-228600" algn="just">
              <a:buFont typeface="+mj-lt"/>
              <a:buAutoNum type="arabicPeriod"/>
            </a:pPr>
            <a:r>
              <a:rPr lang="en-US" sz="1200" b="1" dirty="0"/>
              <a:t>The Engineer and Society:</a:t>
            </a:r>
            <a:r>
              <a:rPr lang="en-US" sz="1200" dirty="0"/>
              <a:t> Ability to apply reasoning informed by the contextual knowledge to assess societal, health, safety legal and cultural issues and consequent responsibilities relevant to the professional engineering practice </a:t>
            </a:r>
          </a:p>
          <a:p>
            <a:pPr marL="228600" lvl="0" indent="-228600" algn="just">
              <a:buFont typeface="+mj-lt"/>
              <a:buAutoNum type="arabicPeriod"/>
            </a:pPr>
            <a:r>
              <a:rPr lang="en-US" sz="1200" b="1" dirty="0"/>
              <a:t>Environment and Sustainability:</a:t>
            </a:r>
            <a:r>
              <a:rPr lang="en-US" sz="1200" dirty="0"/>
              <a:t> Ability to understand the impact of the professional engineering solutions in societal and environmental contexts, and demonstrate the knowledge of, and need for sustainable development </a:t>
            </a:r>
          </a:p>
          <a:p>
            <a:pPr marL="228600" lvl="0" indent="-228600" algn="just">
              <a:buFont typeface="+mj-lt"/>
              <a:buAutoNum type="arabicPeriod"/>
            </a:pPr>
            <a:r>
              <a:rPr lang="en-US" sz="1200" b="1" dirty="0"/>
              <a:t>Ethics:</a:t>
            </a:r>
            <a:r>
              <a:rPr lang="en-US" sz="1200" dirty="0"/>
              <a:t> An understanding of professional, ethical, legal, security, social issues  and responsibilities and norms of the engineering practice </a:t>
            </a:r>
          </a:p>
          <a:p>
            <a:pPr marL="228600" lvl="0" indent="-228600" algn="just">
              <a:buFont typeface="+mj-lt"/>
              <a:buAutoNum type="arabicPeriod"/>
            </a:pPr>
            <a:r>
              <a:rPr lang="en-US" sz="1200" b="1" dirty="0"/>
              <a:t>Individual and Team work: </a:t>
            </a:r>
            <a:r>
              <a:rPr lang="en-US" sz="1200" dirty="0"/>
              <a:t>Ability to function effectively as an individual, and a member or leader in diverse teams, and in multidisciplinary settings. </a:t>
            </a:r>
          </a:p>
          <a:p>
            <a:pPr marL="228600" lvl="0" indent="-228600" algn="just">
              <a:buFont typeface="+mj-lt"/>
              <a:buAutoNum type="arabicPeriod"/>
            </a:pPr>
            <a:r>
              <a:rPr lang="en-US" sz="1200" b="1" dirty="0"/>
              <a:t>Communication: </a:t>
            </a:r>
            <a:r>
              <a:rPr lang="en-US" sz="1200" dirty="0"/>
              <a:t>Ability to communicate (oral and written) effectively on complex engineering activities with the engineering community and the society at large</a:t>
            </a:r>
          </a:p>
          <a:p>
            <a:pPr marL="228600" lvl="0" indent="-228600" algn="just">
              <a:buFont typeface="+mj-lt"/>
              <a:buAutoNum type="arabicPeriod"/>
            </a:pPr>
            <a:r>
              <a:rPr lang="en-US" sz="1200" b="1" dirty="0"/>
              <a:t>Project Management and Finance</a:t>
            </a:r>
            <a:r>
              <a:rPr lang="en-US" sz="1200" dirty="0"/>
              <a:t>: Demonstrate the knowledge and understanding of the engineering and management principles and apply these to one’s own work,   as a members and leader in a team. </a:t>
            </a:r>
          </a:p>
          <a:p>
            <a:pPr marL="228600" indent="-228600" algn="just">
              <a:buFont typeface="+mj-lt"/>
              <a:buAutoNum type="arabicPeriod"/>
            </a:pPr>
            <a:r>
              <a:rPr lang="en-US" sz="1200" b="1" dirty="0"/>
              <a:t>Life-long learning</a:t>
            </a:r>
            <a:r>
              <a:rPr lang="en-US" sz="1200" dirty="0"/>
              <a:t>: Recognition of the need for and an ability to engage in continuing professional development</a:t>
            </a:r>
            <a:r>
              <a:rPr lang="en-US" sz="1200" dirty="0" smtClean="0"/>
              <a:t>.</a:t>
            </a:r>
          </a:p>
          <a:p>
            <a:pPr algn="just"/>
            <a:r>
              <a:rPr lang="en-US" sz="1200" b="1" dirty="0"/>
              <a:t>PROGRAM SPECIFIC </a:t>
            </a:r>
            <a:r>
              <a:rPr lang="en-US" sz="1200" b="1" dirty="0" smtClean="0"/>
              <a:t>OUTCOMES (PSOs)</a:t>
            </a:r>
            <a:endParaRPr lang="en-US" sz="1200" dirty="0"/>
          </a:p>
          <a:p>
            <a:pPr lvl="1" algn="just"/>
            <a:r>
              <a:rPr lang="en-US" sz="1200" b="1" dirty="0"/>
              <a:t>PSO1.</a:t>
            </a:r>
            <a:r>
              <a:rPr lang="en-US" sz="1200" dirty="0"/>
              <a:t> Knowledge and skills in the areas of Computer Vision and Machine Learning</a:t>
            </a:r>
          </a:p>
          <a:p>
            <a:pPr lvl="1" algn="just"/>
            <a:r>
              <a:rPr lang="en-US" sz="1200" b="1" dirty="0"/>
              <a:t>PSO2.</a:t>
            </a:r>
            <a:r>
              <a:rPr lang="en-US" sz="1200" dirty="0"/>
              <a:t> Create Innovative career paths through Open Source Technologies</a:t>
            </a:r>
          </a:p>
          <a:p>
            <a:r>
              <a:rPr lang="en-US" sz="1200" b="1" dirty="0" smtClean="0"/>
              <a:t>PROGRAM </a:t>
            </a:r>
            <a:r>
              <a:rPr lang="en-US" sz="1200" b="1" dirty="0"/>
              <a:t>EDUCATIONAL </a:t>
            </a:r>
            <a:r>
              <a:rPr lang="en-US" sz="1200" b="1" dirty="0" smtClean="0"/>
              <a:t>OBJECTIVES(PEOs)</a:t>
            </a:r>
            <a:endParaRPr lang="en-US" sz="1200" dirty="0"/>
          </a:p>
          <a:p>
            <a:pPr lvl="1" algn="just"/>
            <a:r>
              <a:rPr lang="en-US" sz="1200" b="1" dirty="0" smtClean="0"/>
              <a:t>PEO1</a:t>
            </a:r>
            <a:r>
              <a:rPr lang="en-US" sz="1200" b="1" dirty="0"/>
              <a:t>.</a:t>
            </a:r>
            <a:r>
              <a:rPr lang="en-US" sz="1200" dirty="0"/>
              <a:t> Practice their profession with confidence by applying new ideas and technologies for the sustainable economic </a:t>
            </a:r>
            <a:endParaRPr lang="en-US" sz="1200" dirty="0" smtClean="0"/>
          </a:p>
          <a:p>
            <a:pPr lvl="1" algn="just"/>
            <a:r>
              <a:rPr lang="en-US" sz="1200" dirty="0"/>
              <a:t> </a:t>
            </a:r>
            <a:r>
              <a:rPr lang="en-US" sz="1200" dirty="0" smtClean="0"/>
              <a:t>           growth </a:t>
            </a:r>
            <a:r>
              <a:rPr lang="en-US" sz="1200" dirty="0"/>
              <a:t>of the nation.</a:t>
            </a:r>
          </a:p>
          <a:p>
            <a:pPr lvl="1" algn="just"/>
            <a:r>
              <a:rPr lang="en-US" sz="1200" b="1" dirty="0"/>
              <a:t>PEO2.</a:t>
            </a:r>
            <a:r>
              <a:rPr lang="en-US" sz="1200" dirty="0"/>
              <a:t> Pursue higher education for professional growth.</a:t>
            </a:r>
          </a:p>
          <a:p>
            <a:pPr lvl="1" algn="just"/>
            <a:r>
              <a:rPr lang="en-US" sz="1200" b="1" dirty="0"/>
              <a:t>PEO3.</a:t>
            </a:r>
            <a:r>
              <a:rPr lang="en-US" sz="1200" dirty="0"/>
              <a:t> Engage in Research leading to new knowledge and products or become a successful entrepreneur</a:t>
            </a:r>
            <a:r>
              <a:rPr lang="en-US" sz="1200" dirty="0" smtClean="0"/>
              <a:t>.</a:t>
            </a:r>
            <a:endParaRPr lang="en-US" sz="1200" dirty="0"/>
          </a:p>
        </p:txBody>
      </p:sp>
    </p:spTree>
    <p:extLst>
      <p:ext uri="{BB962C8B-B14F-4D97-AF65-F5344CB8AC3E}">
        <p14:creationId xmlns:p14="http://schemas.microsoft.com/office/powerpoint/2010/main" val="1441734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640</Words>
  <Application>Microsoft Office PowerPoint</Application>
  <PresentationFormat>On-screen Show (4:3)</PresentationFormat>
  <Paragraphs>45</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cbit</dc:creator>
  <cp:lastModifiedBy>cbit</cp:lastModifiedBy>
  <cp:revision>1</cp:revision>
  <dcterms:created xsi:type="dcterms:W3CDTF">2017-06-30T09:05:15Z</dcterms:created>
  <dcterms:modified xsi:type="dcterms:W3CDTF">2017-06-30T09:13:22Z</dcterms:modified>
</cp:coreProperties>
</file>