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sldIdLst>
    <p:sldId id="256" r:id="rId2"/>
    <p:sldId id="257" r:id="rId3"/>
    <p:sldId id="260" r:id="rId4"/>
    <p:sldId id="261" r:id="rId5"/>
    <p:sldId id="258" r:id="rId6"/>
    <p:sldId id="268" r:id="rId7"/>
    <p:sldId id="267" r:id="rId8"/>
    <p:sldId id="259" r:id="rId9"/>
    <p:sldId id="262" r:id="rId10"/>
    <p:sldId id="263" r:id="rId11"/>
    <p:sldId id="266" r:id="rId12"/>
    <p:sldId id="264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8883F-3FB6-B5E9-5432-7A12AABEC54A}" v="1050" dt="2021-12-17T10:52:19.250"/>
    <p1510:client id="{1D605068-2EA5-BF27-4E64-9535EF636E94}" v="3008" dt="2021-12-17T00:18:10.388"/>
    <p1510:client id="{3B4B69C9-9735-3559-B9FD-B43D34A6E1D5}" v="19" dt="2021-12-16T22:30:06.770"/>
    <p1510:client id="{571657CF-A7AF-8C54-FD55-3CEA97756BD3}" v="233" dt="2021-12-17T00:05:45.375"/>
    <p1510:client id="{6F716F98-FD39-2B20-DA2D-BDD4E153D920}" v="2" dt="2021-12-16T22:35:39.190"/>
    <p1510:client id="{7799D472-728B-4737-9135-1AB6BA7F69F8}" v="126" dt="2021-12-16T22:34:15.993"/>
    <p1510:client id="{909364A1-8CD7-B428-34C5-5CF32A6FBFC6}" v="86" dt="2021-12-16T22:51:07.467"/>
    <p1510:client id="{92A63207-9D9D-7C50-EBC6-5EF27C0CC8D7}" v="89" dt="2021-12-17T10:28:33.830"/>
    <p1510:client id="{A8660597-2474-A9E9-D231-96541C423D46}" v="5" dt="2021-12-17T10:51:58.658"/>
    <p1510:client id="{B55A3439-5847-2760-97E3-B362C8337E2C}" v="532" vWet="533" dt="2021-12-16T22:37:14.613"/>
    <p1510:client id="{B55BCAED-CFAE-5D4D-99DE-2D2486B9CD47}" v="1" dt="2021-12-16T21:53:12.546"/>
    <p1510:client id="{D24C30A9-6A84-A797-D689-AE170018E17D}" v="67" dt="2021-12-16T22:49:02.631"/>
    <p1510:client id="{D5068802-17C1-2753-6EDA-97225DEFFD12}" v="653" dt="2021-12-17T00:22:31.236"/>
    <p1510:client id="{DE61EBAB-2145-4782-A59B-1F0FF0CBFF72}" v="105" dt="2021-12-16T21:57:52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FA9076-D106-47AB-B9D3-31D70B5F00A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FBFB17-743B-4671-B58F-D75E534AD062}">
      <dgm:prSet/>
      <dgm:spPr/>
      <dgm:t>
        <a:bodyPr/>
        <a:lstStyle/>
        <a:p>
          <a:r>
            <a:rPr lang="en-US"/>
            <a:t>What is Bitcoin?</a:t>
          </a:r>
        </a:p>
      </dgm:t>
    </dgm:pt>
    <dgm:pt modelId="{48F0FAAF-55B0-4C31-BFA4-F343308970C8}" type="parTrans" cxnId="{4D150B67-747B-452D-8418-22AB2708595A}">
      <dgm:prSet/>
      <dgm:spPr/>
      <dgm:t>
        <a:bodyPr/>
        <a:lstStyle/>
        <a:p>
          <a:endParaRPr lang="en-US"/>
        </a:p>
      </dgm:t>
    </dgm:pt>
    <dgm:pt modelId="{91CF15CC-6BBB-4071-83F2-7642A73D7993}" type="sibTrans" cxnId="{4D150B67-747B-452D-8418-22AB2708595A}">
      <dgm:prSet/>
      <dgm:spPr/>
      <dgm:t>
        <a:bodyPr/>
        <a:lstStyle/>
        <a:p>
          <a:endParaRPr lang="en-US"/>
        </a:p>
      </dgm:t>
    </dgm:pt>
    <dgm:pt modelId="{ED04F8CC-D573-43B1-AF32-2008F48790CD}">
      <dgm:prSet/>
      <dgm:spPr/>
      <dgm:t>
        <a:bodyPr/>
        <a:lstStyle/>
        <a:p>
          <a:r>
            <a:rPr lang="en-US"/>
            <a:t>Project Overview</a:t>
          </a:r>
        </a:p>
      </dgm:t>
    </dgm:pt>
    <dgm:pt modelId="{0772812F-67D6-4BFD-A49C-DD24BFBD1164}" type="parTrans" cxnId="{B97292B2-58AB-41DC-9C69-589078C0022A}">
      <dgm:prSet/>
      <dgm:spPr/>
      <dgm:t>
        <a:bodyPr/>
        <a:lstStyle/>
        <a:p>
          <a:endParaRPr lang="en-US"/>
        </a:p>
      </dgm:t>
    </dgm:pt>
    <dgm:pt modelId="{6BB11238-18D8-450D-929F-ADB7F09E4BD9}" type="sibTrans" cxnId="{B97292B2-58AB-41DC-9C69-589078C0022A}">
      <dgm:prSet/>
      <dgm:spPr/>
      <dgm:t>
        <a:bodyPr/>
        <a:lstStyle/>
        <a:p>
          <a:endParaRPr lang="en-US"/>
        </a:p>
      </dgm:t>
    </dgm:pt>
    <dgm:pt modelId="{B02700E4-7525-4DE1-9117-B1A2A6725588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1ACCF02A-8445-4567-9E46-BDD914F3D528}" type="parTrans" cxnId="{E90F5ABE-5A16-475A-B3F9-6460540FBB2C}">
      <dgm:prSet/>
      <dgm:spPr/>
      <dgm:t>
        <a:bodyPr/>
        <a:lstStyle/>
        <a:p>
          <a:endParaRPr lang="en-US"/>
        </a:p>
      </dgm:t>
    </dgm:pt>
    <dgm:pt modelId="{65416079-1F51-4B79-AB29-C1019B1C2295}" type="sibTrans" cxnId="{E90F5ABE-5A16-475A-B3F9-6460540FBB2C}">
      <dgm:prSet/>
      <dgm:spPr/>
      <dgm:t>
        <a:bodyPr/>
        <a:lstStyle/>
        <a:p>
          <a:endParaRPr lang="en-US"/>
        </a:p>
      </dgm:t>
    </dgm:pt>
    <dgm:pt modelId="{15F89988-E54C-47D1-AA0E-F3E4DF11149B}">
      <dgm:prSet/>
      <dgm:spPr/>
      <dgm:t>
        <a:bodyPr/>
        <a:lstStyle/>
        <a:p>
          <a:r>
            <a:rPr lang="en-US"/>
            <a:t>Methodology</a:t>
          </a:r>
        </a:p>
      </dgm:t>
    </dgm:pt>
    <dgm:pt modelId="{9FF0DAD3-86E9-4A92-A7B8-2A1B58D4936E}" type="parTrans" cxnId="{E8235FD0-083D-47D2-98A0-85618A597EFE}">
      <dgm:prSet/>
      <dgm:spPr/>
      <dgm:t>
        <a:bodyPr/>
        <a:lstStyle/>
        <a:p>
          <a:endParaRPr lang="en-US"/>
        </a:p>
      </dgm:t>
    </dgm:pt>
    <dgm:pt modelId="{AB439884-2F16-4E27-9EFF-5D885E54FC4F}" type="sibTrans" cxnId="{E8235FD0-083D-47D2-98A0-85618A597EFE}">
      <dgm:prSet/>
      <dgm:spPr/>
      <dgm:t>
        <a:bodyPr/>
        <a:lstStyle/>
        <a:p>
          <a:endParaRPr lang="en-US"/>
        </a:p>
      </dgm:t>
    </dgm:pt>
    <dgm:pt modelId="{9E192A07-6886-494E-8222-D18CDAC29244}">
      <dgm:prSet/>
      <dgm:spPr/>
      <dgm:t>
        <a:bodyPr/>
        <a:lstStyle/>
        <a:p>
          <a:r>
            <a:rPr lang="en-US"/>
            <a:t>Result</a:t>
          </a:r>
        </a:p>
      </dgm:t>
    </dgm:pt>
    <dgm:pt modelId="{5A37A510-9F39-4FE9-8017-A0C855CB6467}" type="parTrans" cxnId="{12309FC3-CDAB-4A84-813F-2DA815F93A66}">
      <dgm:prSet/>
      <dgm:spPr/>
      <dgm:t>
        <a:bodyPr/>
        <a:lstStyle/>
        <a:p>
          <a:endParaRPr lang="en-US"/>
        </a:p>
      </dgm:t>
    </dgm:pt>
    <dgm:pt modelId="{8A1A449A-592F-4C97-A318-9616139EE4C0}" type="sibTrans" cxnId="{12309FC3-CDAB-4A84-813F-2DA815F93A66}">
      <dgm:prSet/>
      <dgm:spPr/>
      <dgm:t>
        <a:bodyPr/>
        <a:lstStyle/>
        <a:p>
          <a:endParaRPr lang="en-US"/>
        </a:p>
      </dgm:t>
    </dgm:pt>
    <dgm:pt modelId="{94406601-E55E-4807-B01A-A90476448D52}" type="pres">
      <dgm:prSet presAssocID="{A5FA9076-D106-47AB-B9D3-31D70B5F00A8}" presName="outerComposite" presStyleCnt="0">
        <dgm:presLayoutVars>
          <dgm:chMax val="5"/>
          <dgm:dir/>
          <dgm:resizeHandles val="exact"/>
        </dgm:presLayoutVars>
      </dgm:prSet>
      <dgm:spPr/>
    </dgm:pt>
    <dgm:pt modelId="{F865C6D7-15F5-490B-BEA0-D7F65F8A2F3E}" type="pres">
      <dgm:prSet presAssocID="{A5FA9076-D106-47AB-B9D3-31D70B5F00A8}" presName="dummyMaxCanvas" presStyleCnt="0">
        <dgm:presLayoutVars/>
      </dgm:prSet>
      <dgm:spPr/>
    </dgm:pt>
    <dgm:pt modelId="{BE752EDE-8212-42B5-A4D7-676B48A674B9}" type="pres">
      <dgm:prSet presAssocID="{A5FA9076-D106-47AB-B9D3-31D70B5F00A8}" presName="FiveNodes_1" presStyleLbl="node1" presStyleIdx="0" presStyleCnt="5">
        <dgm:presLayoutVars>
          <dgm:bulletEnabled val="1"/>
        </dgm:presLayoutVars>
      </dgm:prSet>
      <dgm:spPr/>
    </dgm:pt>
    <dgm:pt modelId="{02B3093D-CE20-4739-9D8E-04FBB4408C2A}" type="pres">
      <dgm:prSet presAssocID="{A5FA9076-D106-47AB-B9D3-31D70B5F00A8}" presName="FiveNodes_2" presStyleLbl="node1" presStyleIdx="1" presStyleCnt="5">
        <dgm:presLayoutVars>
          <dgm:bulletEnabled val="1"/>
        </dgm:presLayoutVars>
      </dgm:prSet>
      <dgm:spPr/>
    </dgm:pt>
    <dgm:pt modelId="{F6BF9EEA-3EDC-4227-891E-2F2E4F6B8D11}" type="pres">
      <dgm:prSet presAssocID="{A5FA9076-D106-47AB-B9D3-31D70B5F00A8}" presName="FiveNodes_3" presStyleLbl="node1" presStyleIdx="2" presStyleCnt="5">
        <dgm:presLayoutVars>
          <dgm:bulletEnabled val="1"/>
        </dgm:presLayoutVars>
      </dgm:prSet>
      <dgm:spPr/>
    </dgm:pt>
    <dgm:pt modelId="{F527D03F-C36B-48C4-AA85-6A423E503742}" type="pres">
      <dgm:prSet presAssocID="{A5FA9076-D106-47AB-B9D3-31D70B5F00A8}" presName="FiveNodes_4" presStyleLbl="node1" presStyleIdx="3" presStyleCnt="5">
        <dgm:presLayoutVars>
          <dgm:bulletEnabled val="1"/>
        </dgm:presLayoutVars>
      </dgm:prSet>
      <dgm:spPr/>
    </dgm:pt>
    <dgm:pt modelId="{8DB5E952-2F88-4EE8-AA31-5369B467C222}" type="pres">
      <dgm:prSet presAssocID="{A5FA9076-D106-47AB-B9D3-31D70B5F00A8}" presName="FiveNodes_5" presStyleLbl="node1" presStyleIdx="4" presStyleCnt="5">
        <dgm:presLayoutVars>
          <dgm:bulletEnabled val="1"/>
        </dgm:presLayoutVars>
      </dgm:prSet>
      <dgm:spPr/>
    </dgm:pt>
    <dgm:pt modelId="{254F405D-B8DC-4B7D-8F53-54BAF7E86BD0}" type="pres">
      <dgm:prSet presAssocID="{A5FA9076-D106-47AB-B9D3-31D70B5F00A8}" presName="FiveConn_1-2" presStyleLbl="fgAccFollowNode1" presStyleIdx="0" presStyleCnt="4">
        <dgm:presLayoutVars>
          <dgm:bulletEnabled val="1"/>
        </dgm:presLayoutVars>
      </dgm:prSet>
      <dgm:spPr/>
    </dgm:pt>
    <dgm:pt modelId="{0397B44C-DEE6-4508-B12F-F4E9581946B7}" type="pres">
      <dgm:prSet presAssocID="{A5FA9076-D106-47AB-B9D3-31D70B5F00A8}" presName="FiveConn_2-3" presStyleLbl="fgAccFollowNode1" presStyleIdx="1" presStyleCnt="4">
        <dgm:presLayoutVars>
          <dgm:bulletEnabled val="1"/>
        </dgm:presLayoutVars>
      </dgm:prSet>
      <dgm:spPr/>
    </dgm:pt>
    <dgm:pt modelId="{1229F93D-C14F-4972-894C-1B3AB2D3DE1D}" type="pres">
      <dgm:prSet presAssocID="{A5FA9076-D106-47AB-B9D3-31D70B5F00A8}" presName="FiveConn_3-4" presStyleLbl="fgAccFollowNode1" presStyleIdx="2" presStyleCnt="4">
        <dgm:presLayoutVars>
          <dgm:bulletEnabled val="1"/>
        </dgm:presLayoutVars>
      </dgm:prSet>
      <dgm:spPr/>
    </dgm:pt>
    <dgm:pt modelId="{4DE35D65-1679-46AD-A93B-DC4C8566C189}" type="pres">
      <dgm:prSet presAssocID="{A5FA9076-D106-47AB-B9D3-31D70B5F00A8}" presName="FiveConn_4-5" presStyleLbl="fgAccFollowNode1" presStyleIdx="3" presStyleCnt="4">
        <dgm:presLayoutVars>
          <dgm:bulletEnabled val="1"/>
        </dgm:presLayoutVars>
      </dgm:prSet>
      <dgm:spPr/>
    </dgm:pt>
    <dgm:pt modelId="{6940D4B9-4E5B-4C7B-A176-4BE7DBA48B1C}" type="pres">
      <dgm:prSet presAssocID="{A5FA9076-D106-47AB-B9D3-31D70B5F00A8}" presName="FiveNodes_1_text" presStyleLbl="node1" presStyleIdx="4" presStyleCnt="5">
        <dgm:presLayoutVars>
          <dgm:bulletEnabled val="1"/>
        </dgm:presLayoutVars>
      </dgm:prSet>
      <dgm:spPr/>
    </dgm:pt>
    <dgm:pt modelId="{934889D8-5476-46F9-8603-644E43364F8B}" type="pres">
      <dgm:prSet presAssocID="{A5FA9076-D106-47AB-B9D3-31D70B5F00A8}" presName="FiveNodes_2_text" presStyleLbl="node1" presStyleIdx="4" presStyleCnt="5">
        <dgm:presLayoutVars>
          <dgm:bulletEnabled val="1"/>
        </dgm:presLayoutVars>
      </dgm:prSet>
      <dgm:spPr/>
    </dgm:pt>
    <dgm:pt modelId="{B14806AB-1F6F-469B-9141-B1445D788721}" type="pres">
      <dgm:prSet presAssocID="{A5FA9076-D106-47AB-B9D3-31D70B5F00A8}" presName="FiveNodes_3_text" presStyleLbl="node1" presStyleIdx="4" presStyleCnt="5">
        <dgm:presLayoutVars>
          <dgm:bulletEnabled val="1"/>
        </dgm:presLayoutVars>
      </dgm:prSet>
      <dgm:spPr/>
    </dgm:pt>
    <dgm:pt modelId="{49C02E05-4719-4A25-BDAE-A5CCF62B62D5}" type="pres">
      <dgm:prSet presAssocID="{A5FA9076-D106-47AB-B9D3-31D70B5F00A8}" presName="FiveNodes_4_text" presStyleLbl="node1" presStyleIdx="4" presStyleCnt="5">
        <dgm:presLayoutVars>
          <dgm:bulletEnabled val="1"/>
        </dgm:presLayoutVars>
      </dgm:prSet>
      <dgm:spPr/>
    </dgm:pt>
    <dgm:pt modelId="{192E8CDC-5872-4EC6-9B1D-122CA62A2865}" type="pres">
      <dgm:prSet presAssocID="{A5FA9076-D106-47AB-B9D3-31D70B5F00A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4757001-9B67-4836-B0E5-A6B717AAE686}" type="presOf" srcId="{AB439884-2F16-4E27-9EFF-5D885E54FC4F}" destId="{4DE35D65-1679-46AD-A93B-DC4C8566C189}" srcOrd="0" destOrd="0" presId="urn:microsoft.com/office/officeart/2005/8/layout/vProcess5"/>
    <dgm:cxn modelId="{E77B1B04-157F-4B9C-B703-5C3448339DCA}" type="presOf" srcId="{9E192A07-6886-494E-8222-D18CDAC29244}" destId="{192E8CDC-5872-4EC6-9B1D-122CA62A2865}" srcOrd="1" destOrd="0" presId="urn:microsoft.com/office/officeart/2005/8/layout/vProcess5"/>
    <dgm:cxn modelId="{9D60C90A-3817-475D-A39E-11D1B12FD9F7}" type="presOf" srcId="{6BB11238-18D8-450D-929F-ADB7F09E4BD9}" destId="{0397B44C-DEE6-4508-B12F-F4E9581946B7}" srcOrd="0" destOrd="0" presId="urn:microsoft.com/office/officeart/2005/8/layout/vProcess5"/>
    <dgm:cxn modelId="{4590BB15-2C0F-45E6-A631-94AC91F1ADD1}" type="presOf" srcId="{B02700E4-7525-4DE1-9117-B1A2A6725588}" destId="{F6BF9EEA-3EDC-4227-891E-2F2E4F6B8D11}" srcOrd="0" destOrd="0" presId="urn:microsoft.com/office/officeart/2005/8/layout/vProcess5"/>
    <dgm:cxn modelId="{F89AF21E-AB59-4AA7-B811-FD33BB9A0EFA}" type="presOf" srcId="{D3FBFB17-743B-4671-B58F-D75E534AD062}" destId="{BE752EDE-8212-42B5-A4D7-676B48A674B9}" srcOrd="0" destOrd="0" presId="urn:microsoft.com/office/officeart/2005/8/layout/vProcess5"/>
    <dgm:cxn modelId="{4D150B67-747B-452D-8418-22AB2708595A}" srcId="{A5FA9076-D106-47AB-B9D3-31D70B5F00A8}" destId="{D3FBFB17-743B-4671-B58F-D75E534AD062}" srcOrd="0" destOrd="0" parTransId="{48F0FAAF-55B0-4C31-BFA4-F343308970C8}" sibTransId="{91CF15CC-6BBB-4071-83F2-7642A73D7993}"/>
    <dgm:cxn modelId="{E6E0B948-FC78-4DBC-8D63-D68D786448C4}" type="presOf" srcId="{ED04F8CC-D573-43B1-AF32-2008F48790CD}" destId="{934889D8-5476-46F9-8603-644E43364F8B}" srcOrd="1" destOrd="0" presId="urn:microsoft.com/office/officeart/2005/8/layout/vProcess5"/>
    <dgm:cxn modelId="{8709FC57-43D6-4100-AA13-E7AB2B99488F}" type="presOf" srcId="{A5FA9076-D106-47AB-B9D3-31D70B5F00A8}" destId="{94406601-E55E-4807-B01A-A90476448D52}" srcOrd="0" destOrd="0" presId="urn:microsoft.com/office/officeart/2005/8/layout/vProcess5"/>
    <dgm:cxn modelId="{7C13C87A-7F0E-45CD-A057-88669C00E1FA}" type="presOf" srcId="{15F89988-E54C-47D1-AA0E-F3E4DF11149B}" destId="{49C02E05-4719-4A25-BDAE-A5CCF62B62D5}" srcOrd="1" destOrd="0" presId="urn:microsoft.com/office/officeart/2005/8/layout/vProcess5"/>
    <dgm:cxn modelId="{7E455A8B-2A46-46AC-B605-88A4FDCB778C}" type="presOf" srcId="{15F89988-E54C-47D1-AA0E-F3E4DF11149B}" destId="{F527D03F-C36B-48C4-AA85-6A423E503742}" srcOrd="0" destOrd="0" presId="urn:microsoft.com/office/officeart/2005/8/layout/vProcess5"/>
    <dgm:cxn modelId="{CA5613AD-0BE8-4969-9BBE-C56002F1E3AB}" type="presOf" srcId="{D3FBFB17-743B-4671-B58F-D75E534AD062}" destId="{6940D4B9-4E5B-4C7B-A176-4BE7DBA48B1C}" srcOrd="1" destOrd="0" presId="urn:microsoft.com/office/officeart/2005/8/layout/vProcess5"/>
    <dgm:cxn modelId="{C2D983B2-EF51-4CA9-BB65-7EC02CCC4991}" type="presOf" srcId="{91CF15CC-6BBB-4071-83F2-7642A73D7993}" destId="{254F405D-B8DC-4B7D-8F53-54BAF7E86BD0}" srcOrd="0" destOrd="0" presId="urn:microsoft.com/office/officeart/2005/8/layout/vProcess5"/>
    <dgm:cxn modelId="{B97292B2-58AB-41DC-9C69-589078C0022A}" srcId="{A5FA9076-D106-47AB-B9D3-31D70B5F00A8}" destId="{ED04F8CC-D573-43B1-AF32-2008F48790CD}" srcOrd="1" destOrd="0" parTransId="{0772812F-67D6-4BFD-A49C-DD24BFBD1164}" sibTransId="{6BB11238-18D8-450D-929F-ADB7F09E4BD9}"/>
    <dgm:cxn modelId="{FDBB63B7-6E48-4740-8AEB-0DBA17F033F4}" type="presOf" srcId="{B02700E4-7525-4DE1-9117-B1A2A6725588}" destId="{B14806AB-1F6F-469B-9141-B1445D788721}" srcOrd="1" destOrd="0" presId="urn:microsoft.com/office/officeart/2005/8/layout/vProcess5"/>
    <dgm:cxn modelId="{8AB89CB7-EA72-4ADA-BFC3-F1B10672595B}" type="presOf" srcId="{ED04F8CC-D573-43B1-AF32-2008F48790CD}" destId="{02B3093D-CE20-4739-9D8E-04FBB4408C2A}" srcOrd="0" destOrd="0" presId="urn:microsoft.com/office/officeart/2005/8/layout/vProcess5"/>
    <dgm:cxn modelId="{E90F5ABE-5A16-475A-B3F9-6460540FBB2C}" srcId="{A5FA9076-D106-47AB-B9D3-31D70B5F00A8}" destId="{B02700E4-7525-4DE1-9117-B1A2A6725588}" srcOrd="2" destOrd="0" parTransId="{1ACCF02A-8445-4567-9E46-BDD914F3D528}" sibTransId="{65416079-1F51-4B79-AB29-C1019B1C2295}"/>
    <dgm:cxn modelId="{12309FC3-CDAB-4A84-813F-2DA815F93A66}" srcId="{A5FA9076-D106-47AB-B9D3-31D70B5F00A8}" destId="{9E192A07-6886-494E-8222-D18CDAC29244}" srcOrd="4" destOrd="0" parTransId="{5A37A510-9F39-4FE9-8017-A0C855CB6467}" sibTransId="{8A1A449A-592F-4C97-A318-9616139EE4C0}"/>
    <dgm:cxn modelId="{E8235FD0-083D-47D2-98A0-85618A597EFE}" srcId="{A5FA9076-D106-47AB-B9D3-31D70B5F00A8}" destId="{15F89988-E54C-47D1-AA0E-F3E4DF11149B}" srcOrd="3" destOrd="0" parTransId="{9FF0DAD3-86E9-4A92-A7B8-2A1B58D4936E}" sibTransId="{AB439884-2F16-4E27-9EFF-5D885E54FC4F}"/>
    <dgm:cxn modelId="{D2F1C4E6-3026-4810-AF5B-64BB43751F6F}" type="presOf" srcId="{9E192A07-6886-494E-8222-D18CDAC29244}" destId="{8DB5E952-2F88-4EE8-AA31-5369B467C222}" srcOrd="0" destOrd="0" presId="urn:microsoft.com/office/officeart/2005/8/layout/vProcess5"/>
    <dgm:cxn modelId="{97333BEB-64DA-4B80-A10C-3DA424DCF4AD}" type="presOf" srcId="{65416079-1F51-4B79-AB29-C1019B1C2295}" destId="{1229F93D-C14F-4972-894C-1B3AB2D3DE1D}" srcOrd="0" destOrd="0" presId="urn:microsoft.com/office/officeart/2005/8/layout/vProcess5"/>
    <dgm:cxn modelId="{E14CCFBA-2B57-4DC2-86F9-4A4662A02748}" type="presParOf" srcId="{94406601-E55E-4807-B01A-A90476448D52}" destId="{F865C6D7-15F5-490B-BEA0-D7F65F8A2F3E}" srcOrd="0" destOrd="0" presId="urn:microsoft.com/office/officeart/2005/8/layout/vProcess5"/>
    <dgm:cxn modelId="{2E087C68-B3E9-4F51-BE38-82B80165401E}" type="presParOf" srcId="{94406601-E55E-4807-B01A-A90476448D52}" destId="{BE752EDE-8212-42B5-A4D7-676B48A674B9}" srcOrd="1" destOrd="0" presId="urn:microsoft.com/office/officeart/2005/8/layout/vProcess5"/>
    <dgm:cxn modelId="{8B1F263F-CD73-41C3-AC11-2D8666B4573C}" type="presParOf" srcId="{94406601-E55E-4807-B01A-A90476448D52}" destId="{02B3093D-CE20-4739-9D8E-04FBB4408C2A}" srcOrd="2" destOrd="0" presId="urn:microsoft.com/office/officeart/2005/8/layout/vProcess5"/>
    <dgm:cxn modelId="{6E8C39E8-F536-4B0F-B2B1-544A9A8DC1EA}" type="presParOf" srcId="{94406601-E55E-4807-B01A-A90476448D52}" destId="{F6BF9EEA-3EDC-4227-891E-2F2E4F6B8D11}" srcOrd="3" destOrd="0" presId="urn:microsoft.com/office/officeart/2005/8/layout/vProcess5"/>
    <dgm:cxn modelId="{EF72B48C-BEF5-44FD-B4D1-EFE2C74D10D4}" type="presParOf" srcId="{94406601-E55E-4807-B01A-A90476448D52}" destId="{F527D03F-C36B-48C4-AA85-6A423E503742}" srcOrd="4" destOrd="0" presId="urn:microsoft.com/office/officeart/2005/8/layout/vProcess5"/>
    <dgm:cxn modelId="{49BF52C9-F155-46D4-B70B-1896381881B7}" type="presParOf" srcId="{94406601-E55E-4807-B01A-A90476448D52}" destId="{8DB5E952-2F88-4EE8-AA31-5369B467C222}" srcOrd="5" destOrd="0" presId="urn:microsoft.com/office/officeart/2005/8/layout/vProcess5"/>
    <dgm:cxn modelId="{315AC550-1ECA-43B8-8706-DB62A70D79B6}" type="presParOf" srcId="{94406601-E55E-4807-B01A-A90476448D52}" destId="{254F405D-B8DC-4B7D-8F53-54BAF7E86BD0}" srcOrd="6" destOrd="0" presId="urn:microsoft.com/office/officeart/2005/8/layout/vProcess5"/>
    <dgm:cxn modelId="{186A4A85-5452-4869-A66E-0650DA383A43}" type="presParOf" srcId="{94406601-E55E-4807-B01A-A90476448D52}" destId="{0397B44C-DEE6-4508-B12F-F4E9581946B7}" srcOrd="7" destOrd="0" presId="urn:microsoft.com/office/officeart/2005/8/layout/vProcess5"/>
    <dgm:cxn modelId="{80FAE98C-CE42-44C7-9260-DBA0521F14E2}" type="presParOf" srcId="{94406601-E55E-4807-B01A-A90476448D52}" destId="{1229F93D-C14F-4972-894C-1B3AB2D3DE1D}" srcOrd="8" destOrd="0" presId="urn:microsoft.com/office/officeart/2005/8/layout/vProcess5"/>
    <dgm:cxn modelId="{A5A11112-9576-4EFC-AF1D-F57E323EA946}" type="presParOf" srcId="{94406601-E55E-4807-B01A-A90476448D52}" destId="{4DE35D65-1679-46AD-A93B-DC4C8566C189}" srcOrd="9" destOrd="0" presId="urn:microsoft.com/office/officeart/2005/8/layout/vProcess5"/>
    <dgm:cxn modelId="{B5E6F34E-6082-4E77-AFF4-2A9916821169}" type="presParOf" srcId="{94406601-E55E-4807-B01A-A90476448D52}" destId="{6940D4B9-4E5B-4C7B-A176-4BE7DBA48B1C}" srcOrd="10" destOrd="0" presId="urn:microsoft.com/office/officeart/2005/8/layout/vProcess5"/>
    <dgm:cxn modelId="{639FE996-3D78-4340-BE87-67CB4C0672B1}" type="presParOf" srcId="{94406601-E55E-4807-B01A-A90476448D52}" destId="{934889D8-5476-46F9-8603-644E43364F8B}" srcOrd="11" destOrd="0" presId="urn:microsoft.com/office/officeart/2005/8/layout/vProcess5"/>
    <dgm:cxn modelId="{164F40AD-AB06-4EA6-AEEB-7B8F45D00699}" type="presParOf" srcId="{94406601-E55E-4807-B01A-A90476448D52}" destId="{B14806AB-1F6F-469B-9141-B1445D788721}" srcOrd="12" destOrd="0" presId="urn:microsoft.com/office/officeart/2005/8/layout/vProcess5"/>
    <dgm:cxn modelId="{50E19F19-C43D-4813-A8CC-AAB22BCFABBE}" type="presParOf" srcId="{94406601-E55E-4807-B01A-A90476448D52}" destId="{49C02E05-4719-4A25-BDAE-A5CCF62B62D5}" srcOrd="13" destOrd="0" presId="urn:microsoft.com/office/officeart/2005/8/layout/vProcess5"/>
    <dgm:cxn modelId="{E417E0CD-E425-4117-8C12-277E3E7B3384}" type="presParOf" srcId="{94406601-E55E-4807-B01A-A90476448D52}" destId="{192E8CDC-5872-4EC6-9B1D-122CA62A286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955D7A-AAD2-49A4-B41D-2871402D85F4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A480531-972B-4ECD-84F8-4A472AC2B34F}">
      <dgm:prSet/>
      <dgm:spPr/>
      <dgm:t>
        <a:bodyPr/>
        <a:lstStyle/>
        <a:p>
          <a:r>
            <a:rPr lang="en-GB"/>
            <a:t>Transaction Sampling Process</a:t>
          </a:r>
          <a:endParaRPr lang="en-US"/>
        </a:p>
      </dgm:t>
    </dgm:pt>
    <dgm:pt modelId="{F08D82F3-700A-4761-8F43-FAC9DD7D9A24}" type="parTrans" cxnId="{1A9E181D-3225-4D82-B3ED-EC3AA9D4005B}">
      <dgm:prSet/>
      <dgm:spPr/>
      <dgm:t>
        <a:bodyPr/>
        <a:lstStyle/>
        <a:p>
          <a:endParaRPr lang="en-US"/>
        </a:p>
      </dgm:t>
    </dgm:pt>
    <dgm:pt modelId="{4F1A7E2E-3E29-4350-9F2C-DEE4B2238B37}" type="sibTrans" cxnId="{1A9E181D-3225-4D82-B3ED-EC3AA9D4005B}">
      <dgm:prSet/>
      <dgm:spPr/>
      <dgm:t>
        <a:bodyPr/>
        <a:lstStyle/>
        <a:p>
          <a:endParaRPr lang="en-US"/>
        </a:p>
      </dgm:t>
    </dgm:pt>
    <dgm:pt modelId="{7B2A65C6-FBC5-422F-96C8-3EBC82248085}">
      <dgm:prSet/>
      <dgm:spPr/>
      <dgm:t>
        <a:bodyPr/>
        <a:lstStyle/>
        <a:p>
          <a:r>
            <a:rPr lang="en-GB"/>
            <a:t>Address Correspondence Network Construction</a:t>
          </a:r>
          <a:endParaRPr lang="en-US"/>
        </a:p>
      </dgm:t>
    </dgm:pt>
    <dgm:pt modelId="{51C02C62-F8A6-480A-A197-7C05D782750D}" type="parTrans" cxnId="{CF6101F0-A288-4E5B-A01C-A7D26FE4D23B}">
      <dgm:prSet/>
      <dgm:spPr/>
      <dgm:t>
        <a:bodyPr/>
        <a:lstStyle/>
        <a:p>
          <a:endParaRPr lang="en-US"/>
        </a:p>
      </dgm:t>
    </dgm:pt>
    <dgm:pt modelId="{243FE62D-00FE-4E14-9EB1-960418A5D732}" type="sibTrans" cxnId="{CF6101F0-A288-4E5B-A01C-A7D26FE4D23B}">
      <dgm:prSet/>
      <dgm:spPr/>
      <dgm:t>
        <a:bodyPr/>
        <a:lstStyle/>
        <a:p>
          <a:endParaRPr lang="en-US"/>
        </a:p>
      </dgm:t>
    </dgm:pt>
    <dgm:pt modelId="{AAA3AC9C-3BDE-414A-B4FC-ECCE7B0FDCF4}">
      <dgm:prSet/>
      <dgm:spPr/>
      <dgm:t>
        <a:bodyPr/>
        <a:lstStyle/>
        <a:p>
          <a:r>
            <a:rPr lang="en-GB"/>
            <a:t>Address Correspondence Network Clustering</a:t>
          </a:r>
          <a:endParaRPr lang="en-US"/>
        </a:p>
      </dgm:t>
    </dgm:pt>
    <dgm:pt modelId="{8D4D09E9-A4A6-440B-ADDB-3E2328512DEB}" type="parTrans" cxnId="{1B206FF5-B087-4BBA-823F-31DE2D3BD402}">
      <dgm:prSet/>
      <dgm:spPr/>
      <dgm:t>
        <a:bodyPr/>
        <a:lstStyle/>
        <a:p>
          <a:endParaRPr lang="en-US"/>
        </a:p>
      </dgm:t>
    </dgm:pt>
    <dgm:pt modelId="{3511F0AF-0DA2-4BEE-8095-E4A968C95DCB}" type="sibTrans" cxnId="{1B206FF5-B087-4BBA-823F-31DE2D3BD402}">
      <dgm:prSet/>
      <dgm:spPr/>
      <dgm:t>
        <a:bodyPr/>
        <a:lstStyle/>
        <a:p>
          <a:endParaRPr lang="en-US"/>
        </a:p>
      </dgm:t>
    </dgm:pt>
    <dgm:pt modelId="{40385AF5-ED41-4E3C-9BD5-3949E5662236}">
      <dgm:prSet/>
      <dgm:spPr/>
      <dgm:t>
        <a:bodyPr/>
        <a:lstStyle/>
        <a:p>
          <a:r>
            <a:rPr lang="en-GB"/>
            <a:t>Cluster Quality Analysis </a:t>
          </a:r>
          <a:endParaRPr lang="en-US"/>
        </a:p>
      </dgm:t>
    </dgm:pt>
    <dgm:pt modelId="{D1C05E09-FD21-4452-9AA0-8E7B84341F00}" type="parTrans" cxnId="{FFC1EDA0-3648-40F0-8553-2FF0CBAECF23}">
      <dgm:prSet/>
      <dgm:spPr/>
      <dgm:t>
        <a:bodyPr/>
        <a:lstStyle/>
        <a:p>
          <a:endParaRPr lang="en-US"/>
        </a:p>
      </dgm:t>
    </dgm:pt>
    <dgm:pt modelId="{3D611E84-186B-4AA3-989A-6E337C00A068}" type="sibTrans" cxnId="{FFC1EDA0-3648-40F0-8553-2FF0CBAECF23}">
      <dgm:prSet/>
      <dgm:spPr/>
      <dgm:t>
        <a:bodyPr/>
        <a:lstStyle/>
        <a:p>
          <a:endParaRPr lang="en-US"/>
        </a:p>
      </dgm:t>
    </dgm:pt>
    <dgm:pt modelId="{2D81E817-D8FC-4BFD-A3BF-63AD8B8A11FD}" type="pres">
      <dgm:prSet presAssocID="{96955D7A-AAD2-49A4-B41D-2871402D85F4}" presName="diagram" presStyleCnt="0">
        <dgm:presLayoutVars>
          <dgm:dir/>
          <dgm:resizeHandles val="exact"/>
        </dgm:presLayoutVars>
      </dgm:prSet>
      <dgm:spPr/>
    </dgm:pt>
    <dgm:pt modelId="{F869C192-50DC-4628-AC7E-F10E069F2305}" type="pres">
      <dgm:prSet presAssocID="{CA480531-972B-4ECD-84F8-4A472AC2B34F}" presName="node" presStyleLbl="node1" presStyleIdx="0" presStyleCnt="4">
        <dgm:presLayoutVars>
          <dgm:bulletEnabled val="1"/>
        </dgm:presLayoutVars>
      </dgm:prSet>
      <dgm:spPr/>
    </dgm:pt>
    <dgm:pt modelId="{17CD6A4D-98CA-4453-8B25-D0437D44E40E}" type="pres">
      <dgm:prSet presAssocID="{4F1A7E2E-3E29-4350-9F2C-DEE4B2238B37}" presName="sibTrans" presStyleLbl="sibTrans2D1" presStyleIdx="0" presStyleCnt="3"/>
      <dgm:spPr/>
    </dgm:pt>
    <dgm:pt modelId="{FBC5F008-2098-412B-A1CA-DCE0E589AAFD}" type="pres">
      <dgm:prSet presAssocID="{4F1A7E2E-3E29-4350-9F2C-DEE4B2238B37}" presName="connectorText" presStyleLbl="sibTrans2D1" presStyleIdx="0" presStyleCnt="3"/>
      <dgm:spPr/>
    </dgm:pt>
    <dgm:pt modelId="{D51BB4E6-68D7-46BF-8C6A-E5A8DB87FFC1}" type="pres">
      <dgm:prSet presAssocID="{7B2A65C6-FBC5-422F-96C8-3EBC82248085}" presName="node" presStyleLbl="node1" presStyleIdx="1" presStyleCnt="4">
        <dgm:presLayoutVars>
          <dgm:bulletEnabled val="1"/>
        </dgm:presLayoutVars>
      </dgm:prSet>
      <dgm:spPr/>
    </dgm:pt>
    <dgm:pt modelId="{825D03DD-0C63-4232-AF76-F0222D6E347F}" type="pres">
      <dgm:prSet presAssocID="{243FE62D-00FE-4E14-9EB1-960418A5D732}" presName="sibTrans" presStyleLbl="sibTrans2D1" presStyleIdx="1" presStyleCnt="3"/>
      <dgm:spPr/>
    </dgm:pt>
    <dgm:pt modelId="{DC19D373-9035-48A8-9CA9-F560C12758AB}" type="pres">
      <dgm:prSet presAssocID="{243FE62D-00FE-4E14-9EB1-960418A5D732}" presName="connectorText" presStyleLbl="sibTrans2D1" presStyleIdx="1" presStyleCnt="3"/>
      <dgm:spPr/>
    </dgm:pt>
    <dgm:pt modelId="{B2DC1EA5-7CBD-4DD2-92D2-232311ACD40B}" type="pres">
      <dgm:prSet presAssocID="{AAA3AC9C-3BDE-414A-B4FC-ECCE7B0FDCF4}" presName="node" presStyleLbl="node1" presStyleIdx="2" presStyleCnt="4">
        <dgm:presLayoutVars>
          <dgm:bulletEnabled val="1"/>
        </dgm:presLayoutVars>
      </dgm:prSet>
      <dgm:spPr/>
    </dgm:pt>
    <dgm:pt modelId="{EE1E8741-B087-43A7-95A8-D8F9D103752A}" type="pres">
      <dgm:prSet presAssocID="{3511F0AF-0DA2-4BEE-8095-E4A968C95DCB}" presName="sibTrans" presStyleLbl="sibTrans2D1" presStyleIdx="2" presStyleCnt="3"/>
      <dgm:spPr/>
    </dgm:pt>
    <dgm:pt modelId="{A8FE6102-62F4-43B9-AD81-D76591CDE1F2}" type="pres">
      <dgm:prSet presAssocID="{3511F0AF-0DA2-4BEE-8095-E4A968C95DCB}" presName="connectorText" presStyleLbl="sibTrans2D1" presStyleIdx="2" presStyleCnt="3"/>
      <dgm:spPr/>
    </dgm:pt>
    <dgm:pt modelId="{C0376D12-64D9-48A5-A24E-2CFA2B262151}" type="pres">
      <dgm:prSet presAssocID="{40385AF5-ED41-4E3C-9BD5-3949E5662236}" presName="node" presStyleLbl="node1" presStyleIdx="3" presStyleCnt="4">
        <dgm:presLayoutVars>
          <dgm:bulletEnabled val="1"/>
        </dgm:presLayoutVars>
      </dgm:prSet>
      <dgm:spPr/>
    </dgm:pt>
  </dgm:ptLst>
  <dgm:cxnLst>
    <dgm:cxn modelId="{0D528107-C801-4D91-B138-4EB1A7F65182}" type="presOf" srcId="{4F1A7E2E-3E29-4350-9F2C-DEE4B2238B37}" destId="{17CD6A4D-98CA-4453-8B25-D0437D44E40E}" srcOrd="0" destOrd="0" presId="urn:microsoft.com/office/officeart/2005/8/layout/process5"/>
    <dgm:cxn modelId="{35DEB713-C872-41B5-8C79-4A4BDADB7E9E}" type="presOf" srcId="{243FE62D-00FE-4E14-9EB1-960418A5D732}" destId="{825D03DD-0C63-4232-AF76-F0222D6E347F}" srcOrd="0" destOrd="0" presId="urn:microsoft.com/office/officeart/2005/8/layout/process5"/>
    <dgm:cxn modelId="{1A9E181D-3225-4D82-B3ED-EC3AA9D4005B}" srcId="{96955D7A-AAD2-49A4-B41D-2871402D85F4}" destId="{CA480531-972B-4ECD-84F8-4A472AC2B34F}" srcOrd="0" destOrd="0" parTransId="{F08D82F3-700A-4761-8F43-FAC9DD7D9A24}" sibTransId="{4F1A7E2E-3E29-4350-9F2C-DEE4B2238B37}"/>
    <dgm:cxn modelId="{209C536B-B316-4363-AEB0-F410A7F89243}" type="presOf" srcId="{AAA3AC9C-3BDE-414A-B4FC-ECCE7B0FDCF4}" destId="{B2DC1EA5-7CBD-4DD2-92D2-232311ACD40B}" srcOrd="0" destOrd="0" presId="urn:microsoft.com/office/officeart/2005/8/layout/process5"/>
    <dgm:cxn modelId="{F6BB334F-5993-4317-B14C-888106F85A99}" type="presOf" srcId="{3511F0AF-0DA2-4BEE-8095-E4A968C95DCB}" destId="{EE1E8741-B087-43A7-95A8-D8F9D103752A}" srcOrd="0" destOrd="0" presId="urn:microsoft.com/office/officeart/2005/8/layout/process5"/>
    <dgm:cxn modelId="{AB210871-E064-4370-9BCD-2AA2105A0C95}" type="presOf" srcId="{96955D7A-AAD2-49A4-B41D-2871402D85F4}" destId="{2D81E817-D8FC-4BFD-A3BF-63AD8B8A11FD}" srcOrd="0" destOrd="0" presId="urn:microsoft.com/office/officeart/2005/8/layout/process5"/>
    <dgm:cxn modelId="{1BBB688C-F1DE-4997-BCD8-B442350AD0E1}" type="presOf" srcId="{3511F0AF-0DA2-4BEE-8095-E4A968C95DCB}" destId="{A8FE6102-62F4-43B9-AD81-D76591CDE1F2}" srcOrd="1" destOrd="0" presId="urn:microsoft.com/office/officeart/2005/8/layout/process5"/>
    <dgm:cxn modelId="{FFC1EDA0-3648-40F0-8553-2FF0CBAECF23}" srcId="{96955D7A-AAD2-49A4-B41D-2871402D85F4}" destId="{40385AF5-ED41-4E3C-9BD5-3949E5662236}" srcOrd="3" destOrd="0" parTransId="{D1C05E09-FD21-4452-9AA0-8E7B84341F00}" sibTransId="{3D611E84-186B-4AA3-989A-6E337C00A068}"/>
    <dgm:cxn modelId="{0385B5AA-8505-4FE2-8FAE-E2005FC23700}" type="presOf" srcId="{7B2A65C6-FBC5-422F-96C8-3EBC82248085}" destId="{D51BB4E6-68D7-46BF-8C6A-E5A8DB87FFC1}" srcOrd="0" destOrd="0" presId="urn:microsoft.com/office/officeart/2005/8/layout/process5"/>
    <dgm:cxn modelId="{240CFFAB-F080-43BD-BD8D-4360006B6325}" type="presOf" srcId="{40385AF5-ED41-4E3C-9BD5-3949E5662236}" destId="{C0376D12-64D9-48A5-A24E-2CFA2B262151}" srcOrd="0" destOrd="0" presId="urn:microsoft.com/office/officeart/2005/8/layout/process5"/>
    <dgm:cxn modelId="{57F8CEC7-B75B-420C-9800-C75E7E9E237B}" type="presOf" srcId="{4F1A7E2E-3E29-4350-9F2C-DEE4B2238B37}" destId="{FBC5F008-2098-412B-A1CA-DCE0E589AAFD}" srcOrd="1" destOrd="0" presId="urn:microsoft.com/office/officeart/2005/8/layout/process5"/>
    <dgm:cxn modelId="{8A656AD3-2CF8-497E-8EFF-4CC63E843120}" type="presOf" srcId="{243FE62D-00FE-4E14-9EB1-960418A5D732}" destId="{DC19D373-9035-48A8-9CA9-F560C12758AB}" srcOrd="1" destOrd="0" presId="urn:microsoft.com/office/officeart/2005/8/layout/process5"/>
    <dgm:cxn modelId="{CF6101F0-A288-4E5B-A01C-A7D26FE4D23B}" srcId="{96955D7A-AAD2-49A4-B41D-2871402D85F4}" destId="{7B2A65C6-FBC5-422F-96C8-3EBC82248085}" srcOrd="1" destOrd="0" parTransId="{51C02C62-F8A6-480A-A197-7C05D782750D}" sibTransId="{243FE62D-00FE-4E14-9EB1-960418A5D732}"/>
    <dgm:cxn modelId="{44BB32F5-1969-4D45-972B-93F9BF3AD461}" type="presOf" srcId="{CA480531-972B-4ECD-84F8-4A472AC2B34F}" destId="{F869C192-50DC-4628-AC7E-F10E069F2305}" srcOrd="0" destOrd="0" presId="urn:microsoft.com/office/officeart/2005/8/layout/process5"/>
    <dgm:cxn modelId="{1B206FF5-B087-4BBA-823F-31DE2D3BD402}" srcId="{96955D7A-AAD2-49A4-B41D-2871402D85F4}" destId="{AAA3AC9C-3BDE-414A-B4FC-ECCE7B0FDCF4}" srcOrd="2" destOrd="0" parTransId="{8D4D09E9-A4A6-440B-ADDB-3E2328512DEB}" sibTransId="{3511F0AF-0DA2-4BEE-8095-E4A968C95DCB}"/>
    <dgm:cxn modelId="{DCE0396E-7816-4ED4-931A-ADE61D3F0317}" type="presParOf" srcId="{2D81E817-D8FC-4BFD-A3BF-63AD8B8A11FD}" destId="{F869C192-50DC-4628-AC7E-F10E069F2305}" srcOrd="0" destOrd="0" presId="urn:microsoft.com/office/officeart/2005/8/layout/process5"/>
    <dgm:cxn modelId="{D09B873D-2FC5-46BF-8297-49A08B7A0009}" type="presParOf" srcId="{2D81E817-D8FC-4BFD-A3BF-63AD8B8A11FD}" destId="{17CD6A4D-98CA-4453-8B25-D0437D44E40E}" srcOrd="1" destOrd="0" presId="urn:microsoft.com/office/officeart/2005/8/layout/process5"/>
    <dgm:cxn modelId="{1E14BB2A-3FDC-480A-8CAF-61086EB3A997}" type="presParOf" srcId="{17CD6A4D-98CA-4453-8B25-D0437D44E40E}" destId="{FBC5F008-2098-412B-A1CA-DCE0E589AAFD}" srcOrd="0" destOrd="0" presId="urn:microsoft.com/office/officeart/2005/8/layout/process5"/>
    <dgm:cxn modelId="{40BD5A0F-DDE8-47F9-A077-B7F91E4CAF34}" type="presParOf" srcId="{2D81E817-D8FC-4BFD-A3BF-63AD8B8A11FD}" destId="{D51BB4E6-68D7-46BF-8C6A-E5A8DB87FFC1}" srcOrd="2" destOrd="0" presId="urn:microsoft.com/office/officeart/2005/8/layout/process5"/>
    <dgm:cxn modelId="{BA948809-C686-4145-9BED-A4A198D2D633}" type="presParOf" srcId="{2D81E817-D8FC-4BFD-A3BF-63AD8B8A11FD}" destId="{825D03DD-0C63-4232-AF76-F0222D6E347F}" srcOrd="3" destOrd="0" presId="urn:microsoft.com/office/officeart/2005/8/layout/process5"/>
    <dgm:cxn modelId="{C446945E-4705-4862-8B2E-CF5F1A990E91}" type="presParOf" srcId="{825D03DD-0C63-4232-AF76-F0222D6E347F}" destId="{DC19D373-9035-48A8-9CA9-F560C12758AB}" srcOrd="0" destOrd="0" presId="urn:microsoft.com/office/officeart/2005/8/layout/process5"/>
    <dgm:cxn modelId="{BE25E461-C57D-4BE1-9803-800DE94EAE39}" type="presParOf" srcId="{2D81E817-D8FC-4BFD-A3BF-63AD8B8A11FD}" destId="{B2DC1EA5-7CBD-4DD2-92D2-232311ACD40B}" srcOrd="4" destOrd="0" presId="urn:microsoft.com/office/officeart/2005/8/layout/process5"/>
    <dgm:cxn modelId="{BDB63765-EBAF-4EAB-BADF-E9B113FA6613}" type="presParOf" srcId="{2D81E817-D8FC-4BFD-A3BF-63AD8B8A11FD}" destId="{EE1E8741-B087-43A7-95A8-D8F9D103752A}" srcOrd="5" destOrd="0" presId="urn:microsoft.com/office/officeart/2005/8/layout/process5"/>
    <dgm:cxn modelId="{A2446DD7-CF8F-4376-BBCE-AF0676240908}" type="presParOf" srcId="{EE1E8741-B087-43A7-95A8-D8F9D103752A}" destId="{A8FE6102-62F4-43B9-AD81-D76591CDE1F2}" srcOrd="0" destOrd="0" presId="urn:microsoft.com/office/officeart/2005/8/layout/process5"/>
    <dgm:cxn modelId="{882D2AA3-D83B-451F-98B2-57FE5D1CD7DD}" type="presParOf" srcId="{2D81E817-D8FC-4BFD-A3BF-63AD8B8A11FD}" destId="{C0376D12-64D9-48A5-A24E-2CFA2B262151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3B2671-230C-407B-9215-B5468407BAB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EB2C07-F1FB-4C30-A5C0-CBAA7F7C707A}">
      <dgm:prSet/>
      <dgm:spPr/>
      <dgm:t>
        <a:bodyPr/>
        <a:lstStyle/>
        <a:p>
          <a:r>
            <a:rPr lang="en-US"/>
            <a:t>Pair of heuristic graphs show that the recognition of entities in our network is robust</a:t>
          </a:r>
        </a:p>
      </dgm:t>
    </dgm:pt>
    <dgm:pt modelId="{8D3DD2D4-7AE7-4EB6-90C5-C94541E84227}" type="parTrans" cxnId="{E377A251-01CC-4703-9DC8-99F7A73A808A}">
      <dgm:prSet/>
      <dgm:spPr/>
      <dgm:t>
        <a:bodyPr/>
        <a:lstStyle/>
        <a:p>
          <a:endParaRPr lang="en-US"/>
        </a:p>
      </dgm:t>
    </dgm:pt>
    <dgm:pt modelId="{2F95148B-B042-496E-A1FD-4ABF7319BB50}" type="sibTrans" cxnId="{E377A251-01CC-4703-9DC8-99F7A73A808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F572AF8-37C2-4522-A480-DD570A2F0CA0}">
      <dgm:prSet/>
      <dgm:spPr/>
      <dgm:t>
        <a:bodyPr/>
        <a:lstStyle/>
        <a:p>
          <a:r>
            <a:rPr lang="en-US"/>
            <a:t>Other heuristics, except multi-input baseline heuristic, with False Positives do not affect our result significantly</a:t>
          </a:r>
        </a:p>
      </dgm:t>
    </dgm:pt>
    <dgm:pt modelId="{3B5D686F-8382-4FA9-A04A-639FF13344F4}" type="parTrans" cxnId="{61644C16-800C-4DFE-AA4F-D00086E32B4C}">
      <dgm:prSet/>
      <dgm:spPr/>
      <dgm:t>
        <a:bodyPr/>
        <a:lstStyle/>
        <a:p>
          <a:endParaRPr lang="en-US"/>
        </a:p>
      </dgm:t>
    </dgm:pt>
    <dgm:pt modelId="{AF75B99F-D1CB-41F0-8D3D-16F0A03F54A4}" type="sibTrans" cxnId="{61644C16-800C-4DFE-AA4F-D00086E32B4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BD2B21E-0CCF-4838-A2A0-16634FEEB511}">
      <dgm:prSet/>
      <dgm:spPr/>
      <dgm:t>
        <a:bodyPr/>
        <a:lstStyle/>
        <a:p>
          <a:r>
            <a:rPr lang="en-US"/>
            <a:t>Small proportion of Ground Truth Data Set provides optimal results</a:t>
          </a:r>
        </a:p>
      </dgm:t>
    </dgm:pt>
    <dgm:pt modelId="{E5DEC52B-9193-42D6-9B5E-E8ECCE03F749}" type="parTrans" cxnId="{373351AB-D8A2-4396-B316-BA4A6ADA1908}">
      <dgm:prSet/>
      <dgm:spPr/>
      <dgm:t>
        <a:bodyPr/>
        <a:lstStyle/>
        <a:p>
          <a:endParaRPr lang="en-US"/>
        </a:p>
      </dgm:t>
    </dgm:pt>
    <dgm:pt modelId="{B39F975C-60F3-44DB-B9B8-7D09D885B58B}" type="sibTrans" cxnId="{373351AB-D8A2-4396-B316-BA4A6ADA190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40CB6A7-E115-49FB-B577-81325CE7CC49}">
      <dgm:prSet/>
      <dgm:spPr/>
      <dgm:t>
        <a:bodyPr/>
        <a:lstStyle/>
        <a:p>
          <a:r>
            <a:rPr lang="en-US"/>
            <a:t>Community detection is a viable method to identify entities in the Bitcoin network</a:t>
          </a:r>
        </a:p>
      </dgm:t>
    </dgm:pt>
    <dgm:pt modelId="{42862334-06E9-45B6-9094-3559B3F71A03}" type="parTrans" cxnId="{45405DF5-0E4C-4412-99E9-69155EE248A1}">
      <dgm:prSet/>
      <dgm:spPr/>
      <dgm:t>
        <a:bodyPr/>
        <a:lstStyle/>
        <a:p>
          <a:endParaRPr lang="en-US"/>
        </a:p>
      </dgm:t>
    </dgm:pt>
    <dgm:pt modelId="{95432AAB-32FA-42E0-B602-A52B8CADD15C}" type="sibTrans" cxnId="{45405DF5-0E4C-4412-99E9-69155EE248A1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A31B4CB-0B96-4B7B-BFED-30A006548F5D}" type="pres">
      <dgm:prSet presAssocID="{773B2671-230C-407B-9215-B5468407BAB7}" presName="Name0" presStyleCnt="0">
        <dgm:presLayoutVars>
          <dgm:animLvl val="lvl"/>
          <dgm:resizeHandles val="exact"/>
        </dgm:presLayoutVars>
      </dgm:prSet>
      <dgm:spPr/>
    </dgm:pt>
    <dgm:pt modelId="{7F6CCED4-F73D-4479-A249-5E5E5C59F8C6}" type="pres">
      <dgm:prSet presAssocID="{E1EB2C07-F1FB-4C30-A5C0-CBAA7F7C707A}" presName="compositeNode" presStyleCnt="0">
        <dgm:presLayoutVars>
          <dgm:bulletEnabled val="1"/>
        </dgm:presLayoutVars>
      </dgm:prSet>
      <dgm:spPr/>
    </dgm:pt>
    <dgm:pt modelId="{3AC1E4E6-7265-4628-AC60-806224869B83}" type="pres">
      <dgm:prSet presAssocID="{E1EB2C07-F1FB-4C30-A5C0-CBAA7F7C707A}" presName="bgRect" presStyleLbl="alignNode1" presStyleIdx="0" presStyleCnt="4"/>
      <dgm:spPr/>
    </dgm:pt>
    <dgm:pt modelId="{84147E54-32DD-4A98-91E5-49634A45E5A4}" type="pres">
      <dgm:prSet presAssocID="{2F95148B-B042-496E-A1FD-4ABF7319BB50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B1A2D05A-9490-4F9B-950A-92B2CC6277F1}" type="pres">
      <dgm:prSet presAssocID="{E1EB2C07-F1FB-4C30-A5C0-CBAA7F7C707A}" presName="nodeRect" presStyleLbl="alignNode1" presStyleIdx="0" presStyleCnt="4">
        <dgm:presLayoutVars>
          <dgm:bulletEnabled val="1"/>
        </dgm:presLayoutVars>
      </dgm:prSet>
      <dgm:spPr/>
    </dgm:pt>
    <dgm:pt modelId="{9DF02297-21F6-4784-BB7B-F60E3BF948C1}" type="pres">
      <dgm:prSet presAssocID="{2F95148B-B042-496E-A1FD-4ABF7319BB50}" presName="sibTrans" presStyleCnt="0"/>
      <dgm:spPr/>
    </dgm:pt>
    <dgm:pt modelId="{83F79A99-D728-47E0-9421-267D5E3208C1}" type="pres">
      <dgm:prSet presAssocID="{BF572AF8-37C2-4522-A480-DD570A2F0CA0}" presName="compositeNode" presStyleCnt="0">
        <dgm:presLayoutVars>
          <dgm:bulletEnabled val="1"/>
        </dgm:presLayoutVars>
      </dgm:prSet>
      <dgm:spPr/>
    </dgm:pt>
    <dgm:pt modelId="{D1FDE99B-6557-4AB1-A98A-0C3C68D73D2A}" type="pres">
      <dgm:prSet presAssocID="{BF572AF8-37C2-4522-A480-DD570A2F0CA0}" presName="bgRect" presStyleLbl="alignNode1" presStyleIdx="1" presStyleCnt="4"/>
      <dgm:spPr/>
    </dgm:pt>
    <dgm:pt modelId="{A8AA9A58-D946-4442-A801-60F3B1EB53CE}" type="pres">
      <dgm:prSet presAssocID="{AF75B99F-D1CB-41F0-8D3D-16F0A03F54A4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7CABFA1A-DA4A-4E2C-9150-95EFEC888811}" type="pres">
      <dgm:prSet presAssocID="{BF572AF8-37C2-4522-A480-DD570A2F0CA0}" presName="nodeRect" presStyleLbl="alignNode1" presStyleIdx="1" presStyleCnt="4">
        <dgm:presLayoutVars>
          <dgm:bulletEnabled val="1"/>
        </dgm:presLayoutVars>
      </dgm:prSet>
      <dgm:spPr/>
    </dgm:pt>
    <dgm:pt modelId="{4CC1EBE8-0E6F-4F88-A083-EB68AF205A89}" type="pres">
      <dgm:prSet presAssocID="{AF75B99F-D1CB-41F0-8D3D-16F0A03F54A4}" presName="sibTrans" presStyleCnt="0"/>
      <dgm:spPr/>
    </dgm:pt>
    <dgm:pt modelId="{194A7CF5-C92A-460A-BA98-00F7BBC84EB5}" type="pres">
      <dgm:prSet presAssocID="{EBD2B21E-0CCF-4838-A2A0-16634FEEB511}" presName="compositeNode" presStyleCnt="0">
        <dgm:presLayoutVars>
          <dgm:bulletEnabled val="1"/>
        </dgm:presLayoutVars>
      </dgm:prSet>
      <dgm:spPr/>
    </dgm:pt>
    <dgm:pt modelId="{AA70467E-DA28-453B-AD6F-3D590D53FCF8}" type="pres">
      <dgm:prSet presAssocID="{EBD2B21E-0CCF-4838-A2A0-16634FEEB511}" presName="bgRect" presStyleLbl="alignNode1" presStyleIdx="2" presStyleCnt="4"/>
      <dgm:spPr/>
    </dgm:pt>
    <dgm:pt modelId="{697980A3-622E-4989-A9E0-919A50D34363}" type="pres">
      <dgm:prSet presAssocID="{B39F975C-60F3-44DB-B9B8-7D09D885B58B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768E4821-2EF3-4E85-B21E-B23C0189D807}" type="pres">
      <dgm:prSet presAssocID="{EBD2B21E-0CCF-4838-A2A0-16634FEEB511}" presName="nodeRect" presStyleLbl="alignNode1" presStyleIdx="2" presStyleCnt="4">
        <dgm:presLayoutVars>
          <dgm:bulletEnabled val="1"/>
        </dgm:presLayoutVars>
      </dgm:prSet>
      <dgm:spPr/>
    </dgm:pt>
    <dgm:pt modelId="{BD3521C8-55D2-4414-977E-6B83C8B9C302}" type="pres">
      <dgm:prSet presAssocID="{B39F975C-60F3-44DB-B9B8-7D09D885B58B}" presName="sibTrans" presStyleCnt="0"/>
      <dgm:spPr/>
    </dgm:pt>
    <dgm:pt modelId="{06960DF3-CF35-49AA-B624-99C692F68725}" type="pres">
      <dgm:prSet presAssocID="{940CB6A7-E115-49FB-B577-81325CE7CC49}" presName="compositeNode" presStyleCnt="0">
        <dgm:presLayoutVars>
          <dgm:bulletEnabled val="1"/>
        </dgm:presLayoutVars>
      </dgm:prSet>
      <dgm:spPr/>
    </dgm:pt>
    <dgm:pt modelId="{37F1D42C-2521-491A-8391-BC87502819BB}" type="pres">
      <dgm:prSet presAssocID="{940CB6A7-E115-49FB-B577-81325CE7CC49}" presName="bgRect" presStyleLbl="alignNode1" presStyleIdx="3" presStyleCnt="4"/>
      <dgm:spPr/>
    </dgm:pt>
    <dgm:pt modelId="{516527A2-EDA2-47BA-AC76-7C98AD20C550}" type="pres">
      <dgm:prSet presAssocID="{95432AAB-32FA-42E0-B602-A52B8CADD15C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41714914-B019-4A0E-83C6-D217B5F906F6}" type="pres">
      <dgm:prSet presAssocID="{940CB6A7-E115-49FB-B577-81325CE7CC49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1644C16-800C-4DFE-AA4F-D00086E32B4C}" srcId="{773B2671-230C-407B-9215-B5468407BAB7}" destId="{BF572AF8-37C2-4522-A480-DD570A2F0CA0}" srcOrd="1" destOrd="0" parTransId="{3B5D686F-8382-4FA9-A04A-639FF13344F4}" sibTransId="{AF75B99F-D1CB-41F0-8D3D-16F0A03F54A4}"/>
    <dgm:cxn modelId="{B0ACD51C-0EC2-4339-84F4-8DAC76C21C3B}" type="presOf" srcId="{E1EB2C07-F1FB-4C30-A5C0-CBAA7F7C707A}" destId="{3AC1E4E6-7265-4628-AC60-806224869B83}" srcOrd="0" destOrd="0" presId="urn:microsoft.com/office/officeart/2016/7/layout/LinearBlockProcessNumbered"/>
    <dgm:cxn modelId="{23BE9631-A3C6-41BE-B0F2-2493E729794D}" type="presOf" srcId="{940CB6A7-E115-49FB-B577-81325CE7CC49}" destId="{41714914-B019-4A0E-83C6-D217B5F906F6}" srcOrd="1" destOrd="0" presId="urn:microsoft.com/office/officeart/2016/7/layout/LinearBlockProcessNumbered"/>
    <dgm:cxn modelId="{DDDB5238-78CF-467F-A5EA-01546589F9E6}" type="presOf" srcId="{940CB6A7-E115-49FB-B577-81325CE7CC49}" destId="{37F1D42C-2521-491A-8391-BC87502819BB}" srcOrd="0" destOrd="0" presId="urn:microsoft.com/office/officeart/2016/7/layout/LinearBlockProcessNumbered"/>
    <dgm:cxn modelId="{F32F273E-DB28-45B7-BCB5-EC8F71E2EB56}" type="presOf" srcId="{E1EB2C07-F1FB-4C30-A5C0-CBAA7F7C707A}" destId="{B1A2D05A-9490-4F9B-950A-92B2CC6277F1}" srcOrd="1" destOrd="0" presId="urn:microsoft.com/office/officeart/2016/7/layout/LinearBlockProcessNumbered"/>
    <dgm:cxn modelId="{2DEE7F45-3857-46F6-8C57-E665D6654A98}" type="presOf" srcId="{AF75B99F-D1CB-41F0-8D3D-16F0A03F54A4}" destId="{A8AA9A58-D946-4442-A801-60F3B1EB53CE}" srcOrd="0" destOrd="0" presId="urn:microsoft.com/office/officeart/2016/7/layout/LinearBlockProcessNumbered"/>
    <dgm:cxn modelId="{E377A251-01CC-4703-9DC8-99F7A73A808A}" srcId="{773B2671-230C-407B-9215-B5468407BAB7}" destId="{E1EB2C07-F1FB-4C30-A5C0-CBAA7F7C707A}" srcOrd="0" destOrd="0" parTransId="{8D3DD2D4-7AE7-4EB6-90C5-C94541E84227}" sibTransId="{2F95148B-B042-496E-A1FD-4ABF7319BB50}"/>
    <dgm:cxn modelId="{98CDC898-882F-4A87-AA91-0A96E1869726}" type="presOf" srcId="{EBD2B21E-0CCF-4838-A2A0-16634FEEB511}" destId="{768E4821-2EF3-4E85-B21E-B23C0189D807}" srcOrd="1" destOrd="0" presId="urn:microsoft.com/office/officeart/2016/7/layout/LinearBlockProcessNumbered"/>
    <dgm:cxn modelId="{CD471EA8-2795-4049-944C-E7FA5BD240DC}" type="presOf" srcId="{2F95148B-B042-496E-A1FD-4ABF7319BB50}" destId="{84147E54-32DD-4A98-91E5-49634A45E5A4}" srcOrd="0" destOrd="0" presId="urn:microsoft.com/office/officeart/2016/7/layout/LinearBlockProcessNumbered"/>
    <dgm:cxn modelId="{373351AB-D8A2-4396-B316-BA4A6ADA1908}" srcId="{773B2671-230C-407B-9215-B5468407BAB7}" destId="{EBD2B21E-0CCF-4838-A2A0-16634FEEB511}" srcOrd="2" destOrd="0" parTransId="{E5DEC52B-9193-42D6-9B5E-E8ECCE03F749}" sibTransId="{B39F975C-60F3-44DB-B9B8-7D09D885B58B}"/>
    <dgm:cxn modelId="{0695B3B2-9C69-4857-A54C-1FB7B341FA3A}" type="presOf" srcId="{773B2671-230C-407B-9215-B5468407BAB7}" destId="{0A31B4CB-0B96-4B7B-BFED-30A006548F5D}" srcOrd="0" destOrd="0" presId="urn:microsoft.com/office/officeart/2016/7/layout/LinearBlockProcessNumbered"/>
    <dgm:cxn modelId="{B508F8C8-C86A-4465-B75D-72FF2940AA87}" type="presOf" srcId="{95432AAB-32FA-42E0-B602-A52B8CADD15C}" destId="{516527A2-EDA2-47BA-AC76-7C98AD20C550}" srcOrd="0" destOrd="0" presId="urn:microsoft.com/office/officeart/2016/7/layout/LinearBlockProcessNumbered"/>
    <dgm:cxn modelId="{C5D660D5-9F8A-4A92-A9D6-8570D39F97BD}" type="presOf" srcId="{B39F975C-60F3-44DB-B9B8-7D09D885B58B}" destId="{697980A3-622E-4989-A9E0-919A50D34363}" srcOrd="0" destOrd="0" presId="urn:microsoft.com/office/officeart/2016/7/layout/LinearBlockProcessNumbered"/>
    <dgm:cxn modelId="{D0E7BAD5-1A35-421B-9DDC-46625A6E7CD8}" type="presOf" srcId="{BF572AF8-37C2-4522-A480-DD570A2F0CA0}" destId="{7CABFA1A-DA4A-4E2C-9150-95EFEC888811}" srcOrd="1" destOrd="0" presId="urn:microsoft.com/office/officeart/2016/7/layout/LinearBlockProcessNumbered"/>
    <dgm:cxn modelId="{45405DF5-0E4C-4412-99E9-69155EE248A1}" srcId="{773B2671-230C-407B-9215-B5468407BAB7}" destId="{940CB6A7-E115-49FB-B577-81325CE7CC49}" srcOrd="3" destOrd="0" parTransId="{42862334-06E9-45B6-9094-3559B3F71A03}" sibTransId="{95432AAB-32FA-42E0-B602-A52B8CADD15C}"/>
    <dgm:cxn modelId="{82C41AF9-2B16-4E69-9A54-737A5E8C4D1A}" type="presOf" srcId="{BF572AF8-37C2-4522-A480-DD570A2F0CA0}" destId="{D1FDE99B-6557-4AB1-A98A-0C3C68D73D2A}" srcOrd="0" destOrd="0" presId="urn:microsoft.com/office/officeart/2016/7/layout/LinearBlockProcessNumbered"/>
    <dgm:cxn modelId="{FA5F28FC-E9BF-4AE1-BA74-51B5F2422C45}" type="presOf" srcId="{EBD2B21E-0CCF-4838-A2A0-16634FEEB511}" destId="{AA70467E-DA28-453B-AD6F-3D590D53FCF8}" srcOrd="0" destOrd="0" presId="urn:microsoft.com/office/officeart/2016/7/layout/LinearBlockProcessNumbered"/>
    <dgm:cxn modelId="{17C4D54F-C8DD-4F3B-92B3-3B8CFA73F9FC}" type="presParOf" srcId="{0A31B4CB-0B96-4B7B-BFED-30A006548F5D}" destId="{7F6CCED4-F73D-4479-A249-5E5E5C59F8C6}" srcOrd="0" destOrd="0" presId="urn:microsoft.com/office/officeart/2016/7/layout/LinearBlockProcessNumbered"/>
    <dgm:cxn modelId="{41E21EF1-CE81-488A-B2B5-B98495827BDA}" type="presParOf" srcId="{7F6CCED4-F73D-4479-A249-5E5E5C59F8C6}" destId="{3AC1E4E6-7265-4628-AC60-806224869B83}" srcOrd="0" destOrd="0" presId="urn:microsoft.com/office/officeart/2016/7/layout/LinearBlockProcessNumbered"/>
    <dgm:cxn modelId="{2BB2C539-B59B-481D-9150-43909870A5D1}" type="presParOf" srcId="{7F6CCED4-F73D-4479-A249-5E5E5C59F8C6}" destId="{84147E54-32DD-4A98-91E5-49634A45E5A4}" srcOrd="1" destOrd="0" presId="urn:microsoft.com/office/officeart/2016/7/layout/LinearBlockProcessNumbered"/>
    <dgm:cxn modelId="{1C8497B5-F793-4785-8AFA-BAC442049BCE}" type="presParOf" srcId="{7F6CCED4-F73D-4479-A249-5E5E5C59F8C6}" destId="{B1A2D05A-9490-4F9B-950A-92B2CC6277F1}" srcOrd="2" destOrd="0" presId="urn:microsoft.com/office/officeart/2016/7/layout/LinearBlockProcessNumbered"/>
    <dgm:cxn modelId="{00727F64-0807-4826-B72A-8F796BB39DF4}" type="presParOf" srcId="{0A31B4CB-0B96-4B7B-BFED-30A006548F5D}" destId="{9DF02297-21F6-4784-BB7B-F60E3BF948C1}" srcOrd="1" destOrd="0" presId="urn:microsoft.com/office/officeart/2016/7/layout/LinearBlockProcessNumbered"/>
    <dgm:cxn modelId="{A0790301-4032-4E97-A1DA-800B562CC82A}" type="presParOf" srcId="{0A31B4CB-0B96-4B7B-BFED-30A006548F5D}" destId="{83F79A99-D728-47E0-9421-267D5E3208C1}" srcOrd="2" destOrd="0" presId="urn:microsoft.com/office/officeart/2016/7/layout/LinearBlockProcessNumbered"/>
    <dgm:cxn modelId="{9EFCF1BC-8CA2-4B00-9E3F-DDA1461B4332}" type="presParOf" srcId="{83F79A99-D728-47E0-9421-267D5E3208C1}" destId="{D1FDE99B-6557-4AB1-A98A-0C3C68D73D2A}" srcOrd="0" destOrd="0" presId="urn:microsoft.com/office/officeart/2016/7/layout/LinearBlockProcessNumbered"/>
    <dgm:cxn modelId="{00DA5D93-53AC-42E2-B97C-647D1D86B0E9}" type="presParOf" srcId="{83F79A99-D728-47E0-9421-267D5E3208C1}" destId="{A8AA9A58-D946-4442-A801-60F3B1EB53CE}" srcOrd="1" destOrd="0" presId="urn:microsoft.com/office/officeart/2016/7/layout/LinearBlockProcessNumbered"/>
    <dgm:cxn modelId="{1D9303C7-D915-42C0-9A2F-213CAB159D25}" type="presParOf" srcId="{83F79A99-D728-47E0-9421-267D5E3208C1}" destId="{7CABFA1A-DA4A-4E2C-9150-95EFEC888811}" srcOrd="2" destOrd="0" presId="urn:microsoft.com/office/officeart/2016/7/layout/LinearBlockProcessNumbered"/>
    <dgm:cxn modelId="{1504CF9C-6E11-47E4-B63B-07A4DC532C65}" type="presParOf" srcId="{0A31B4CB-0B96-4B7B-BFED-30A006548F5D}" destId="{4CC1EBE8-0E6F-4F88-A083-EB68AF205A89}" srcOrd="3" destOrd="0" presId="urn:microsoft.com/office/officeart/2016/7/layout/LinearBlockProcessNumbered"/>
    <dgm:cxn modelId="{5630793E-9E8B-4044-A00B-1AA9DB5C422B}" type="presParOf" srcId="{0A31B4CB-0B96-4B7B-BFED-30A006548F5D}" destId="{194A7CF5-C92A-460A-BA98-00F7BBC84EB5}" srcOrd="4" destOrd="0" presId="urn:microsoft.com/office/officeart/2016/7/layout/LinearBlockProcessNumbered"/>
    <dgm:cxn modelId="{A89ECA8B-C134-415D-AEB7-26277F0DBCBA}" type="presParOf" srcId="{194A7CF5-C92A-460A-BA98-00F7BBC84EB5}" destId="{AA70467E-DA28-453B-AD6F-3D590D53FCF8}" srcOrd="0" destOrd="0" presId="urn:microsoft.com/office/officeart/2016/7/layout/LinearBlockProcessNumbered"/>
    <dgm:cxn modelId="{FB30596D-76BF-4DBE-AEDA-5B4006AECDD6}" type="presParOf" srcId="{194A7CF5-C92A-460A-BA98-00F7BBC84EB5}" destId="{697980A3-622E-4989-A9E0-919A50D34363}" srcOrd="1" destOrd="0" presId="urn:microsoft.com/office/officeart/2016/7/layout/LinearBlockProcessNumbered"/>
    <dgm:cxn modelId="{AA9F50FA-E2FF-43AC-A6A5-B45058D70F5D}" type="presParOf" srcId="{194A7CF5-C92A-460A-BA98-00F7BBC84EB5}" destId="{768E4821-2EF3-4E85-B21E-B23C0189D807}" srcOrd="2" destOrd="0" presId="urn:microsoft.com/office/officeart/2016/7/layout/LinearBlockProcessNumbered"/>
    <dgm:cxn modelId="{792109E2-B505-42D6-BB36-24511584C78B}" type="presParOf" srcId="{0A31B4CB-0B96-4B7B-BFED-30A006548F5D}" destId="{BD3521C8-55D2-4414-977E-6B83C8B9C302}" srcOrd="5" destOrd="0" presId="urn:microsoft.com/office/officeart/2016/7/layout/LinearBlockProcessNumbered"/>
    <dgm:cxn modelId="{7DDA3E6B-D71D-4C25-8EC3-A1F17B34DB37}" type="presParOf" srcId="{0A31B4CB-0B96-4B7B-BFED-30A006548F5D}" destId="{06960DF3-CF35-49AA-B624-99C692F68725}" srcOrd="6" destOrd="0" presId="urn:microsoft.com/office/officeart/2016/7/layout/LinearBlockProcessNumbered"/>
    <dgm:cxn modelId="{B9E17CC2-1E66-46F5-B95E-DBC7166F0B21}" type="presParOf" srcId="{06960DF3-CF35-49AA-B624-99C692F68725}" destId="{37F1D42C-2521-491A-8391-BC87502819BB}" srcOrd="0" destOrd="0" presId="urn:microsoft.com/office/officeart/2016/7/layout/LinearBlockProcessNumbered"/>
    <dgm:cxn modelId="{DA44E869-FB0D-4948-8315-C2D979A2BFB5}" type="presParOf" srcId="{06960DF3-CF35-49AA-B624-99C692F68725}" destId="{516527A2-EDA2-47BA-AC76-7C98AD20C550}" srcOrd="1" destOrd="0" presId="urn:microsoft.com/office/officeart/2016/7/layout/LinearBlockProcessNumbered"/>
    <dgm:cxn modelId="{4036877E-7AC4-46B4-87EC-671E125A02A2}" type="presParOf" srcId="{06960DF3-CF35-49AA-B624-99C692F68725}" destId="{41714914-B019-4A0E-83C6-D217B5F906F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52EDE-8212-42B5-A4D7-676B48A674B9}">
      <dsp:nvSpPr>
        <dsp:cNvPr id="0" name=""/>
        <dsp:cNvSpPr/>
      </dsp:nvSpPr>
      <dsp:spPr>
        <a:xfrm>
          <a:off x="0" y="0"/>
          <a:ext cx="6139762" cy="7645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What is Bitcoin?</a:t>
          </a:r>
        </a:p>
      </dsp:txBody>
      <dsp:txXfrm>
        <a:off x="22392" y="22392"/>
        <a:ext cx="5225339" cy="719733"/>
      </dsp:txXfrm>
    </dsp:sp>
    <dsp:sp modelId="{02B3093D-CE20-4739-9D8E-04FBB4408C2A}">
      <dsp:nvSpPr>
        <dsp:cNvPr id="0" name=""/>
        <dsp:cNvSpPr/>
      </dsp:nvSpPr>
      <dsp:spPr>
        <a:xfrm>
          <a:off x="458488" y="870699"/>
          <a:ext cx="6139762" cy="7645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Project Overview</a:t>
          </a:r>
        </a:p>
      </dsp:txBody>
      <dsp:txXfrm>
        <a:off x="480880" y="893091"/>
        <a:ext cx="5139553" cy="719733"/>
      </dsp:txXfrm>
    </dsp:sp>
    <dsp:sp modelId="{F6BF9EEA-3EDC-4227-891E-2F2E4F6B8D11}">
      <dsp:nvSpPr>
        <dsp:cNvPr id="0" name=""/>
        <dsp:cNvSpPr/>
      </dsp:nvSpPr>
      <dsp:spPr>
        <a:xfrm>
          <a:off x="916977" y="1741399"/>
          <a:ext cx="6139762" cy="7645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Introduction</a:t>
          </a:r>
        </a:p>
      </dsp:txBody>
      <dsp:txXfrm>
        <a:off x="939369" y="1763791"/>
        <a:ext cx="5139553" cy="719733"/>
      </dsp:txXfrm>
    </dsp:sp>
    <dsp:sp modelId="{F527D03F-C36B-48C4-AA85-6A423E503742}">
      <dsp:nvSpPr>
        <dsp:cNvPr id="0" name=""/>
        <dsp:cNvSpPr/>
      </dsp:nvSpPr>
      <dsp:spPr>
        <a:xfrm>
          <a:off x="1375466" y="2612099"/>
          <a:ext cx="6139762" cy="7645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Methodology</a:t>
          </a:r>
        </a:p>
      </dsp:txBody>
      <dsp:txXfrm>
        <a:off x="1397858" y="2634491"/>
        <a:ext cx="5139553" cy="719733"/>
      </dsp:txXfrm>
    </dsp:sp>
    <dsp:sp modelId="{8DB5E952-2F88-4EE8-AA31-5369B467C222}">
      <dsp:nvSpPr>
        <dsp:cNvPr id="0" name=""/>
        <dsp:cNvSpPr/>
      </dsp:nvSpPr>
      <dsp:spPr>
        <a:xfrm>
          <a:off x="1833954" y="3482799"/>
          <a:ext cx="6139762" cy="7645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Result</a:t>
          </a:r>
        </a:p>
      </dsp:txBody>
      <dsp:txXfrm>
        <a:off x="1856346" y="3505191"/>
        <a:ext cx="5139553" cy="719733"/>
      </dsp:txXfrm>
    </dsp:sp>
    <dsp:sp modelId="{254F405D-B8DC-4B7D-8F53-54BAF7E86BD0}">
      <dsp:nvSpPr>
        <dsp:cNvPr id="0" name=""/>
        <dsp:cNvSpPr/>
      </dsp:nvSpPr>
      <dsp:spPr>
        <a:xfrm>
          <a:off x="5642826" y="558522"/>
          <a:ext cx="496936" cy="49693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754637" y="558522"/>
        <a:ext cx="273314" cy="373944"/>
      </dsp:txXfrm>
    </dsp:sp>
    <dsp:sp modelId="{0397B44C-DEE6-4508-B12F-F4E9581946B7}">
      <dsp:nvSpPr>
        <dsp:cNvPr id="0" name=""/>
        <dsp:cNvSpPr/>
      </dsp:nvSpPr>
      <dsp:spPr>
        <a:xfrm>
          <a:off x="6101314" y="1429222"/>
          <a:ext cx="496936" cy="49693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213125" y="1429222"/>
        <a:ext cx="273314" cy="373944"/>
      </dsp:txXfrm>
    </dsp:sp>
    <dsp:sp modelId="{1229F93D-C14F-4972-894C-1B3AB2D3DE1D}">
      <dsp:nvSpPr>
        <dsp:cNvPr id="0" name=""/>
        <dsp:cNvSpPr/>
      </dsp:nvSpPr>
      <dsp:spPr>
        <a:xfrm>
          <a:off x="6559803" y="2287180"/>
          <a:ext cx="496936" cy="49693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671614" y="2287180"/>
        <a:ext cx="273314" cy="373944"/>
      </dsp:txXfrm>
    </dsp:sp>
    <dsp:sp modelId="{4DE35D65-1679-46AD-A93B-DC4C8566C189}">
      <dsp:nvSpPr>
        <dsp:cNvPr id="0" name=""/>
        <dsp:cNvSpPr/>
      </dsp:nvSpPr>
      <dsp:spPr>
        <a:xfrm>
          <a:off x="7018292" y="3166374"/>
          <a:ext cx="496936" cy="49693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130103" y="3166374"/>
        <a:ext cx="273314" cy="3739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9C192-50DC-4628-AC7E-F10E069F2305}">
      <dsp:nvSpPr>
        <dsp:cNvPr id="0" name=""/>
        <dsp:cNvSpPr/>
      </dsp:nvSpPr>
      <dsp:spPr>
        <a:xfrm>
          <a:off x="1350" y="442754"/>
          <a:ext cx="2879525" cy="17277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Transaction Sampling Process</a:t>
          </a:r>
          <a:endParaRPr lang="en-US" sz="2500" kern="1200"/>
        </a:p>
      </dsp:txBody>
      <dsp:txXfrm>
        <a:off x="51953" y="493357"/>
        <a:ext cx="2778319" cy="1626509"/>
      </dsp:txXfrm>
    </dsp:sp>
    <dsp:sp modelId="{17CD6A4D-98CA-4453-8B25-D0437D44E40E}">
      <dsp:nvSpPr>
        <dsp:cNvPr id="0" name=""/>
        <dsp:cNvSpPr/>
      </dsp:nvSpPr>
      <dsp:spPr>
        <a:xfrm>
          <a:off x="3134274" y="949551"/>
          <a:ext cx="610459" cy="7141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134274" y="1092375"/>
        <a:ext cx="427321" cy="428474"/>
      </dsp:txXfrm>
    </dsp:sp>
    <dsp:sp modelId="{D51BB4E6-68D7-46BF-8C6A-E5A8DB87FFC1}">
      <dsp:nvSpPr>
        <dsp:cNvPr id="0" name=""/>
        <dsp:cNvSpPr/>
      </dsp:nvSpPr>
      <dsp:spPr>
        <a:xfrm>
          <a:off x="4032686" y="442754"/>
          <a:ext cx="2879525" cy="17277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Address Correspondence Network Construction</a:t>
          </a:r>
          <a:endParaRPr lang="en-US" sz="2500" kern="1200"/>
        </a:p>
      </dsp:txBody>
      <dsp:txXfrm>
        <a:off x="4083289" y="493357"/>
        <a:ext cx="2778319" cy="1626509"/>
      </dsp:txXfrm>
    </dsp:sp>
    <dsp:sp modelId="{825D03DD-0C63-4232-AF76-F0222D6E347F}">
      <dsp:nvSpPr>
        <dsp:cNvPr id="0" name=""/>
        <dsp:cNvSpPr/>
      </dsp:nvSpPr>
      <dsp:spPr>
        <a:xfrm rot="5400000">
          <a:off x="5167219" y="2372036"/>
          <a:ext cx="610459" cy="7141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5258212" y="2423867"/>
        <a:ext cx="428474" cy="427321"/>
      </dsp:txXfrm>
    </dsp:sp>
    <dsp:sp modelId="{B2DC1EA5-7CBD-4DD2-92D2-232311ACD40B}">
      <dsp:nvSpPr>
        <dsp:cNvPr id="0" name=""/>
        <dsp:cNvSpPr/>
      </dsp:nvSpPr>
      <dsp:spPr>
        <a:xfrm>
          <a:off x="4032686" y="3322280"/>
          <a:ext cx="2879525" cy="17277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Address Correspondence Network Clustering</a:t>
          </a:r>
          <a:endParaRPr lang="en-US" sz="2500" kern="1200"/>
        </a:p>
      </dsp:txBody>
      <dsp:txXfrm>
        <a:off x="4083289" y="3372883"/>
        <a:ext cx="2778319" cy="1626509"/>
      </dsp:txXfrm>
    </dsp:sp>
    <dsp:sp modelId="{EE1E8741-B087-43A7-95A8-D8F9D103752A}">
      <dsp:nvSpPr>
        <dsp:cNvPr id="0" name=""/>
        <dsp:cNvSpPr/>
      </dsp:nvSpPr>
      <dsp:spPr>
        <a:xfrm rot="10800000">
          <a:off x="3168828" y="3829076"/>
          <a:ext cx="610459" cy="7141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3351966" y="3971900"/>
        <a:ext cx="427321" cy="428474"/>
      </dsp:txXfrm>
    </dsp:sp>
    <dsp:sp modelId="{C0376D12-64D9-48A5-A24E-2CFA2B262151}">
      <dsp:nvSpPr>
        <dsp:cNvPr id="0" name=""/>
        <dsp:cNvSpPr/>
      </dsp:nvSpPr>
      <dsp:spPr>
        <a:xfrm>
          <a:off x="1350" y="3322280"/>
          <a:ext cx="2879525" cy="17277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Cluster Quality Analysis </a:t>
          </a:r>
          <a:endParaRPr lang="en-US" sz="2500" kern="1200"/>
        </a:p>
      </dsp:txBody>
      <dsp:txXfrm>
        <a:off x="51953" y="3372883"/>
        <a:ext cx="2778319" cy="1626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1E4E6-7265-4628-AC60-806224869B83}">
      <dsp:nvSpPr>
        <dsp:cNvPr id="0" name=""/>
        <dsp:cNvSpPr/>
      </dsp:nvSpPr>
      <dsp:spPr>
        <a:xfrm>
          <a:off x="210" y="188596"/>
          <a:ext cx="2540593" cy="30487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954" tIns="0" rIns="25095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Pair of heuristic graphs show that the recognition of entities in our network is robust</a:t>
          </a:r>
        </a:p>
      </dsp:txBody>
      <dsp:txXfrm>
        <a:off x="210" y="1408081"/>
        <a:ext cx="2540593" cy="1829227"/>
      </dsp:txXfrm>
    </dsp:sp>
    <dsp:sp modelId="{84147E54-32DD-4A98-91E5-49634A45E5A4}">
      <dsp:nvSpPr>
        <dsp:cNvPr id="0" name=""/>
        <dsp:cNvSpPr/>
      </dsp:nvSpPr>
      <dsp:spPr>
        <a:xfrm>
          <a:off x="210" y="188596"/>
          <a:ext cx="2540593" cy="121948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954" tIns="165100" rIns="250954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210" y="188596"/>
        <a:ext cx="2540593" cy="1219485"/>
      </dsp:txXfrm>
    </dsp:sp>
    <dsp:sp modelId="{D1FDE99B-6557-4AB1-A98A-0C3C68D73D2A}">
      <dsp:nvSpPr>
        <dsp:cNvPr id="0" name=""/>
        <dsp:cNvSpPr/>
      </dsp:nvSpPr>
      <dsp:spPr>
        <a:xfrm>
          <a:off x="2744051" y="188596"/>
          <a:ext cx="2540593" cy="30487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954" tIns="0" rIns="25095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Other heuristics, except multi-input baseline heuristic, with False Positives do not affect our result significantly</a:t>
          </a:r>
        </a:p>
      </dsp:txBody>
      <dsp:txXfrm>
        <a:off x="2744051" y="1408081"/>
        <a:ext cx="2540593" cy="1829227"/>
      </dsp:txXfrm>
    </dsp:sp>
    <dsp:sp modelId="{A8AA9A58-D946-4442-A801-60F3B1EB53CE}">
      <dsp:nvSpPr>
        <dsp:cNvPr id="0" name=""/>
        <dsp:cNvSpPr/>
      </dsp:nvSpPr>
      <dsp:spPr>
        <a:xfrm>
          <a:off x="2744051" y="188596"/>
          <a:ext cx="2540593" cy="121948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954" tIns="165100" rIns="250954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2744051" y="188596"/>
        <a:ext cx="2540593" cy="1219485"/>
      </dsp:txXfrm>
    </dsp:sp>
    <dsp:sp modelId="{AA70467E-DA28-453B-AD6F-3D590D53FCF8}">
      <dsp:nvSpPr>
        <dsp:cNvPr id="0" name=""/>
        <dsp:cNvSpPr/>
      </dsp:nvSpPr>
      <dsp:spPr>
        <a:xfrm>
          <a:off x="5487893" y="188596"/>
          <a:ext cx="2540593" cy="30487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954" tIns="0" rIns="25095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Small proportion of Ground Truth Data Set provides optimal results</a:t>
          </a:r>
        </a:p>
      </dsp:txBody>
      <dsp:txXfrm>
        <a:off x="5487893" y="1408081"/>
        <a:ext cx="2540593" cy="1829227"/>
      </dsp:txXfrm>
    </dsp:sp>
    <dsp:sp modelId="{697980A3-622E-4989-A9E0-919A50D34363}">
      <dsp:nvSpPr>
        <dsp:cNvPr id="0" name=""/>
        <dsp:cNvSpPr/>
      </dsp:nvSpPr>
      <dsp:spPr>
        <a:xfrm>
          <a:off x="5487893" y="188596"/>
          <a:ext cx="2540593" cy="121948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954" tIns="165100" rIns="250954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5487893" y="188596"/>
        <a:ext cx="2540593" cy="1219485"/>
      </dsp:txXfrm>
    </dsp:sp>
    <dsp:sp modelId="{37F1D42C-2521-491A-8391-BC87502819BB}">
      <dsp:nvSpPr>
        <dsp:cNvPr id="0" name=""/>
        <dsp:cNvSpPr/>
      </dsp:nvSpPr>
      <dsp:spPr>
        <a:xfrm>
          <a:off x="8231734" y="188596"/>
          <a:ext cx="2540593" cy="30487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954" tIns="0" rIns="25095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Community detection is a viable method to identify entities in the Bitcoin network</a:t>
          </a:r>
        </a:p>
      </dsp:txBody>
      <dsp:txXfrm>
        <a:off x="8231734" y="1408081"/>
        <a:ext cx="2540593" cy="1829227"/>
      </dsp:txXfrm>
    </dsp:sp>
    <dsp:sp modelId="{516527A2-EDA2-47BA-AC76-7C98AD20C550}">
      <dsp:nvSpPr>
        <dsp:cNvPr id="0" name=""/>
        <dsp:cNvSpPr/>
      </dsp:nvSpPr>
      <dsp:spPr>
        <a:xfrm>
          <a:off x="8231734" y="188596"/>
          <a:ext cx="2540593" cy="121948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954" tIns="165100" rIns="250954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04</a:t>
          </a:r>
        </a:p>
      </dsp:txBody>
      <dsp:txXfrm>
        <a:off x="8231734" y="188596"/>
        <a:ext cx="2540593" cy="1219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9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1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2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4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0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7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0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8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12/17/2021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46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2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D1EF-E5B3-BB47-9F63-A8AE2AB02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1043" y="770467"/>
            <a:ext cx="6608963" cy="272868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/>
              <a:t>Entity Identification in Bitcoin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22FD9-615C-6441-8769-3490FE8BA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5052" y="3263448"/>
            <a:ext cx="3801754" cy="2589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itchFamily="34" charset="0"/>
              <a:buChar char=" "/>
            </a:pPr>
            <a:endParaRPr lang="en-US" sz="800">
              <a:latin typeface="+mn-lt"/>
            </a:endParaRPr>
          </a:p>
          <a:p>
            <a:pPr>
              <a:buFont typeface="Arial" pitchFamily="34" charset="0"/>
              <a:buChar char=" "/>
            </a:pPr>
            <a:endParaRPr lang="en-US" sz="800">
              <a:latin typeface="+mn-lt"/>
            </a:endParaRPr>
          </a:p>
          <a:p>
            <a:pPr>
              <a:buFont typeface="Arial" pitchFamily="34" charset="0"/>
              <a:buChar char=" "/>
            </a:pPr>
            <a:r>
              <a:rPr lang="en-US" sz="1800">
                <a:latin typeface="+mn-lt"/>
              </a:rPr>
              <a:t>Project by:</a:t>
            </a:r>
            <a:endParaRPr lang="en-US" sz="1800">
              <a:latin typeface="+mn-lt"/>
              <a:cs typeface="Calibri Light"/>
            </a:endParaRPr>
          </a:p>
          <a:p>
            <a:pPr marL="342900" indent="-342900">
              <a:buFont typeface="Arial" pitchFamily="34" charset="0"/>
              <a:buChar char=" "/>
            </a:pPr>
            <a:r>
              <a:rPr lang="en-US" sz="1800">
                <a:latin typeface="+mn-lt"/>
              </a:rPr>
              <a:t>Afshan Anam Saeed</a:t>
            </a:r>
            <a:endParaRPr lang="en-US" sz="1800">
              <a:latin typeface="+mn-lt"/>
              <a:cs typeface="Calibri Light"/>
            </a:endParaRPr>
          </a:p>
          <a:p>
            <a:pPr marL="342900" indent="-342900">
              <a:buFont typeface="Arial" pitchFamily="34" charset="0"/>
              <a:buChar char=" "/>
            </a:pPr>
            <a:r>
              <a:rPr lang="en-US" sz="1800" err="1">
                <a:latin typeface="+mn-lt"/>
              </a:rPr>
              <a:t>Migle</a:t>
            </a:r>
            <a:r>
              <a:rPr lang="en-US" sz="1800">
                <a:latin typeface="+mn-lt"/>
              </a:rPr>
              <a:t> </a:t>
            </a:r>
            <a:r>
              <a:rPr lang="en-US" sz="1800" err="1">
                <a:latin typeface="+mn-lt"/>
              </a:rPr>
              <a:t>Kasetaite</a:t>
            </a:r>
            <a:endParaRPr lang="en-US" sz="1800">
              <a:latin typeface="+mn-lt"/>
              <a:cs typeface="Calibri Light"/>
            </a:endParaRPr>
          </a:p>
          <a:p>
            <a:pPr marL="342900" indent="-342900">
              <a:buFont typeface="Arial" pitchFamily="34" charset="0"/>
              <a:buChar char=" "/>
            </a:pPr>
            <a:r>
              <a:rPr lang="en-US" sz="1800">
                <a:latin typeface="+mn-lt"/>
              </a:rPr>
              <a:t>Nidhi Agrawal</a:t>
            </a:r>
            <a:endParaRPr lang="en-US" sz="1800">
              <a:latin typeface="+mn-lt"/>
              <a:cs typeface="Calibri Light"/>
            </a:endParaRPr>
          </a:p>
          <a:p>
            <a:pPr marL="342900" indent="-342900">
              <a:buFont typeface="Arial" pitchFamily="34" charset="0"/>
              <a:buChar char=" "/>
            </a:pPr>
            <a:r>
              <a:rPr lang="en-US" sz="1800">
                <a:latin typeface="+mn-lt"/>
              </a:rPr>
              <a:t>Sanjana </a:t>
            </a:r>
            <a:r>
              <a:rPr lang="en-US" sz="1800" err="1">
                <a:latin typeface="+mn-lt"/>
              </a:rPr>
              <a:t>Warambhey</a:t>
            </a:r>
            <a:endParaRPr lang="en-US" sz="1800" err="1">
              <a:latin typeface="+mn-lt"/>
              <a:cs typeface="Calibri Light"/>
            </a:endParaRPr>
          </a:p>
          <a:p>
            <a:pPr marL="342900" indent="-342900">
              <a:buFont typeface="Arial" pitchFamily="34" charset="0"/>
              <a:buChar char=" "/>
            </a:pPr>
            <a:endParaRPr lang="en-US" sz="800">
              <a:latin typeface="+mn-lt"/>
            </a:endParaRPr>
          </a:p>
          <a:p>
            <a:pPr>
              <a:buFont typeface="Arial" pitchFamily="34" charset="0"/>
              <a:buChar char=" "/>
            </a:pPr>
            <a:endParaRPr lang="en-US" sz="800">
              <a:latin typeface="+mn-lt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830139-BADA-4F84-917F-CA6A730BD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905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7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B8D7A533-149A-46AB-800A-1E3FF1819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24" y="2179410"/>
            <a:ext cx="2509612" cy="3057979"/>
          </a:xfrm>
          <a:prstGeom prst="rect">
            <a:avLst/>
          </a:prstGeom>
        </p:spPr>
      </p:pic>
      <p:pic>
        <p:nvPicPr>
          <p:cNvPr id="9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C4EE85B1-86C8-4DDA-A156-61129747D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412260"/>
            <a:ext cx="2743200" cy="106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37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nes and dots connected representing a network">
            <a:extLst>
              <a:ext uri="{FF2B5EF4-FFF2-40B4-BE49-F238E27FC236}">
                <a16:creationId xmlns:a16="http://schemas.microsoft.com/office/drawing/2014/main" id="{7975C800-8C5B-4602-8FB3-B52589E60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23" r="9091" b="30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D062B66-BB7A-4F17-8247-C2C101C13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14537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CCEED-79D7-4843-916F-E95FABA5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99533"/>
            <a:ext cx="7115176" cy="165819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ea typeface="+mj-lt"/>
                <a:cs typeface="+mj-lt"/>
              </a:rPr>
              <a:t>Address Correspondence Network </a:t>
            </a:r>
            <a:endParaRPr lang="en-GB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EEC57-F38A-49F0-9006-E6BA9433C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69" y="2157730"/>
            <a:ext cx="6645731" cy="459569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sz="220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GB" sz="2200">
                <a:solidFill>
                  <a:srgbClr val="FFFFFF"/>
                </a:solidFill>
                <a:ea typeface="+mn-lt"/>
                <a:cs typeface="+mn-lt"/>
              </a:rPr>
              <a:t>Defines the existence of relationships between addresses based on how often they get detected by the heuristics.</a:t>
            </a:r>
            <a:endParaRPr lang="en-GB" sz="22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2200">
                <a:solidFill>
                  <a:srgbClr val="FFFFFF"/>
                </a:solidFill>
                <a:ea typeface="+mn-lt"/>
                <a:cs typeface="+mn-lt"/>
              </a:rPr>
              <a:t> It is an undirected, weighted Network where:</a:t>
            </a:r>
          </a:p>
          <a:p>
            <a:pPr marL="347345" lvl="1">
              <a:buFont typeface="Wingdings" pitchFamily="34" charset="0"/>
              <a:buChar char="§"/>
            </a:pPr>
            <a:r>
              <a:rPr lang="en-GB" sz="2200">
                <a:solidFill>
                  <a:srgbClr val="FFFFFF"/>
                </a:solidFill>
                <a:ea typeface="+mn-lt"/>
                <a:cs typeface="+mn-lt"/>
              </a:rPr>
              <a:t>Nodes: Addresses used in transactions</a:t>
            </a:r>
          </a:p>
          <a:p>
            <a:pPr marL="347345" lvl="1">
              <a:buFont typeface="Wingdings" pitchFamily="34" charset="0"/>
              <a:buChar char="§"/>
            </a:pPr>
            <a:r>
              <a:rPr lang="en-GB" sz="2200">
                <a:solidFill>
                  <a:srgbClr val="FFFFFF"/>
                </a:solidFill>
                <a:ea typeface="+mn-lt"/>
                <a:cs typeface="+mn-lt"/>
              </a:rPr>
              <a:t>Link: Two nodes are linked if they belong to the same entity</a:t>
            </a:r>
          </a:p>
          <a:p>
            <a:pPr marL="347345" lvl="1">
              <a:buFont typeface="Wingdings" pitchFamily="34" charset="0"/>
              <a:buChar char="§"/>
            </a:pPr>
            <a:r>
              <a:rPr lang="en-GB" sz="2200">
                <a:solidFill>
                  <a:srgbClr val="FFFFFF"/>
                </a:solidFill>
                <a:ea typeface="+mn-lt"/>
                <a:cs typeface="+mn-lt"/>
              </a:rPr>
              <a:t>Weight: Number of times heuristics detected that the two nodes belong to the same entity</a:t>
            </a:r>
            <a:endParaRPr lang="en-GB" sz="2200">
              <a:solidFill>
                <a:srgbClr val="FFFFFF"/>
              </a:solidFill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0054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79C8-BDB7-41D1-889F-C0BB3DDC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Address Correspondence Network Construction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A34A5-2D78-42E3-8462-A7948CB92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80" y="2771345"/>
            <a:ext cx="7791988" cy="33061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7345" lvl="1">
              <a:buFont typeface="Wingdings" pitchFamily="34" charset="0"/>
              <a:buChar char="§"/>
            </a:pPr>
            <a:r>
              <a:rPr lang="en-GB">
                <a:ea typeface="+mn-lt"/>
                <a:cs typeface="+mn-lt"/>
              </a:rPr>
              <a:t>Heuristics paired with h0 are used to construct the networks</a:t>
            </a:r>
            <a:endParaRPr lang="en-GB">
              <a:cs typeface="Calibri Light"/>
            </a:endParaRPr>
          </a:p>
          <a:p>
            <a:pPr marL="347345" lvl="1">
              <a:buFont typeface="Wingdings" pitchFamily="34" charset="0"/>
              <a:buChar char="§"/>
            </a:pPr>
            <a:endParaRPr lang="en-GB">
              <a:cs typeface="Calibri Light"/>
            </a:endParaRPr>
          </a:p>
          <a:p>
            <a:pPr marL="347345" lvl="1">
              <a:buFont typeface="Wingdings" pitchFamily="34" charset="0"/>
              <a:buChar char="§"/>
            </a:pPr>
            <a:r>
              <a:rPr lang="en-GB">
                <a:cs typeface="Calibri Light"/>
              </a:rPr>
              <a:t>Seven Address Correspondence Networks are obtained</a:t>
            </a:r>
          </a:p>
          <a:p>
            <a:pPr marL="0" lvl="2" indent="0">
              <a:buNone/>
            </a:pPr>
            <a:r>
              <a:rPr lang="en-GB" i="0">
                <a:cs typeface="Calibri Light"/>
              </a:rPr>
              <a:t>      - One where only h0 is considered</a:t>
            </a:r>
          </a:p>
          <a:p>
            <a:pPr marL="0" lvl="2" indent="0">
              <a:buNone/>
            </a:pPr>
            <a:r>
              <a:rPr lang="en-GB" i="0">
                <a:cs typeface="Calibri Light"/>
              </a:rPr>
              <a:t>      - Six others with each of six heuristics paired with h0</a:t>
            </a:r>
          </a:p>
          <a:p>
            <a:pPr marL="347345" lvl="1">
              <a:buFont typeface="Wingdings" pitchFamily="34" charset="0"/>
              <a:buChar char="§"/>
            </a:pPr>
            <a:endParaRPr lang="en-GB">
              <a:cs typeface="Calibri Light"/>
            </a:endParaRPr>
          </a:p>
          <a:p>
            <a:pPr marL="347345" lvl="1">
              <a:buFont typeface="Wingdings" pitchFamily="34" charset="0"/>
              <a:buChar char="§"/>
            </a:pPr>
            <a:r>
              <a:rPr lang="en-GB">
                <a:cs typeface="Calibri Light"/>
              </a:rPr>
              <a:t>Weight in these networks are the sum of the values of h0 and its paired heuristic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E51895C4-CD19-4DFA-9ACA-99598B15F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6" y="2856366"/>
            <a:ext cx="1927679" cy="184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5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EFCDA-F99A-4138-8A37-3D9B0BB0B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428" y="896684"/>
            <a:ext cx="3516280" cy="4979728"/>
          </a:xfrm>
        </p:spPr>
        <p:txBody>
          <a:bodyPr anchor="ctr">
            <a:normAutofit/>
          </a:bodyPr>
          <a:lstStyle/>
          <a:p>
            <a:pPr algn="r"/>
            <a:r>
              <a:rPr lang="en-GB" sz="4000">
                <a:cs typeface="Calibri Light"/>
              </a:rPr>
              <a:t>Address Correspondence Network Clustering</a:t>
            </a:r>
            <a:endParaRPr lang="en-US" sz="400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0CE6-D6A8-45B5-B729-1D5BBC955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72" y="1390170"/>
            <a:ext cx="5484707" cy="50646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itchFamily="34" charset="0"/>
              <a:buChar char="§"/>
            </a:pPr>
            <a:r>
              <a:rPr lang="en-GB">
                <a:cs typeface="Calibri Light" panose="020F0302020204030204"/>
              </a:rPr>
              <a:t> The clustering was performed using the Label Propagation Algorithm (LPA)</a:t>
            </a:r>
          </a:p>
          <a:p>
            <a:pPr>
              <a:buFont typeface="Wingdings" pitchFamily="34" charset="0"/>
              <a:buChar char="§"/>
            </a:pPr>
            <a:r>
              <a:rPr lang="en-GB">
                <a:ea typeface="+mn-lt"/>
                <a:cs typeface="+mn-lt"/>
              </a:rPr>
              <a:t> Clustering finds similarities amongst nodes (addresses) to identify them to belong to a similar entity</a:t>
            </a:r>
          </a:p>
          <a:p>
            <a:pPr>
              <a:buFont typeface="Wingdings" pitchFamily="34" charset="0"/>
              <a:buChar char="§"/>
            </a:pPr>
            <a:r>
              <a:rPr lang="en-GB">
                <a:ea typeface="+mn-lt"/>
                <a:cs typeface="+mn-lt"/>
              </a:rPr>
              <a:t> Initialization of nodes in LPA is done using random entities from Ground Truth Data</a:t>
            </a:r>
          </a:p>
          <a:p>
            <a:pPr>
              <a:buFont typeface="Wingdings" pitchFamily="34" charset="0"/>
              <a:buChar char="§"/>
            </a:pPr>
            <a:r>
              <a:rPr lang="en-GB">
                <a:ea typeface="+mn-lt"/>
                <a:cs typeface="+mn-lt"/>
              </a:rPr>
              <a:t> Our results are based on different proportions of initialization of nodes</a:t>
            </a:r>
          </a:p>
          <a:p>
            <a:pPr>
              <a:buFont typeface="Wingdings" pitchFamily="34" charset="0"/>
              <a:buChar char="§"/>
            </a:pPr>
            <a:endParaRPr lang="en-GB" sz="1800">
              <a:ea typeface="+mn-lt"/>
              <a:cs typeface="+mn-lt"/>
            </a:endParaRPr>
          </a:p>
          <a:p>
            <a:pPr>
              <a:buFont typeface="Wingdings" pitchFamily="34" charset="0"/>
              <a:buChar char="§"/>
            </a:pPr>
            <a:endParaRPr lang="en-GB" sz="18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1111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3BB1-737B-4D0D-856B-F2C57267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Cluster Quality Analysis </a:t>
            </a:r>
            <a:endParaRPr lang="en-US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31FEF9DA-DCAB-4E89-B500-8D8092345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43" r="16345" b="1"/>
          <a:stretch/>
        </p:blipFill>
        <p:spPr>
          <a:xfrm>
            <a:off x="1259402" y="2076150"/>
            <a:ext cx="2463234" cy="34400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45D7D-1D15-4674-9B0B-DCC46D41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336" y="2011680"/>
            <a:ext cx="6789044" cy="37661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2000">
                <a:ea typeface="+mn-lt"/>
                <a:cs typeface="+mn-lt"/>
              </a:rPr>
              <a:t>Metrics are used to compare cluster outputs with the ground truth labels:</a:t>
            </a:r>
            <a:endParaRPr lang="en-US" sz="2000"/>
          </a:p>
          <a:p>
            <a:pPr>
              <a:buChar char="•"/>
            </a:pPr>
            <a:r>
              <a:rPr lang="en-GB" sz="2000">
                <a:ea typeface="+mn-lt"/>
                <a:cs typeface="+mn-lt"/>
              </a:rPr>
              <a:t> Modularity: Gives information about the intrinsic quality of the clusters by comparing the clusters with a random baseline</a:t>
            </a:r>
          </a:p>
          <a:p>
            <a:pPr>
              <a:buChar char="•"/>
            </a:pPr>
            <a:r>
              <a:rPr lang="en-GB" sz="2000">
                <a:ea typeface="+mn-lt"/>
                <a:cs typeface="+mn-lt"/>
              </a:rPr>
              <a:t> Homogeneity: Measure that associates how ideal and homogenous the clusters are</a:t>
            </a:r>
          </a:p>
          <a:p>
            <a:pPr>
              <a:buChar char="•"/>
            </a:pPr>
            <a:r>
              <a:rPr lang="en-GB" sz="2000">
                <a:ea typeface="+mn-lt"/>
                <a:cs typeface="+mn-lt"/>
              </a:rPr>
              <a:t> Adjusted Mutual Information: Gives information obtained about any cluster in the clustering output by observing any other cluster within the output</a:t>
            </a:r>
            <a:endParaRPr lang="en-GB" sz="2000">
              <a:cs typeface="Calibri Light"/>
            </a:endParaRPr>
          </a:p>
          <a:p>
            <a:pPr>
              <a:buFont typeface="Arial,Sans-Serif" pitchFamily="34" charset="0"/>
              <a:buChar char="•"/>
            </a:pPr>
            <a:r>
              <a:rPr lang="en-GB" sz="2000">
                <a:ea typeface="+mn-lt"/>
                <a:cs typeface="+mn-lt"/>
              </a:rPr>
              <a:t> Adjusted Rand Index: Computes the similarity between two data clustering</a:t>
            </a:r>
          </a:p>
        </p:txBody>
      </p:sp>
    </p:spTree>
    <p:extLst>
      <p:ext uri="{BB962C8B-B14F-4D97-AF65-F5344CB8AC3E}">
        <p14:creationId xmlns:p14="http://schemas.microsoft.com/office/powerpoint/2010/main" val="2633097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4">
            <a:extLst>
              <a:ext uri="{FF2B5EF4-FFF2-40B4-BE49-F238E27FC236}">
                <a16:creationId xmlns:a16="http://schemas.microsoft.com/office/drawing/2014/main" id="{5F174B23-DE04-4B5E-BA1E-9A016A4DA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FAD72-9B6D-401B-B99B-843C3F196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88" y="300117"/>
            <a:ext cx="3372464" cy="38692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53F9275-2911-4577-B87E-6E35DD36A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431" y="722000"/>
            <a:ext cx="9325033" cy="56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174B23-DE04-4B5E-BA1E-9A016A4DA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A25BE54-3675-4A9E-9BBA-2243770A2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715" y="380913"/>
            <a:ext cx="10210404" cy="617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74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FF84ADF-6E83-4CB2-AE0E-2EAC14E4A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801" y="647339"/>
            <a:ext cx="10819443" cy="5448229"/>
          </a:xfrm>
        </p:spPr>
      </p:pic>
    </p:spTree>
    <p:extLst>
      <p:ext uri="{BB962C8B-B14F-4D97-AF65-F5344CB8AC3E}">
        <p14:creationId xmlns:p14="http://schemas.microsoft.com/office/powerpoint/2010/main" val="3962723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D138268-F118-49C3-93A5-CCDA51AAE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451" y="522892"/>
            <a:ext cx="10894165" cy="5925855"/>
          </a:xfrm>
        </p:spPr>
      </p:pic>
    </p:spTree>
    <p:extLst>
      <p:ext uri="{BB962C8B-B14F-4D97-AF65-F5344CB8AC3E}">
        <p14:creationId xmlns:p14="http://schemas.microsoft.com/office/powerpoint/2010/main" val="1082027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7EEF1E7-278D-4C57-943C-0B51CBFE5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098" y="415110"/>
            <a:ext cx="10696071" cy="6023154"/>
          </a:xfrm>
        </p:spPr>
      </p:pic>
    </p:spTree>
    <p:extLst>
      <p:ext uri="{BB962C8B-B14F-4D97-AF65-F5344CB8AC3E}">
        <p14:creationId xmlns:p14="http://schemas.microsoft.com/office/powerpoint/2010/main" val="4262232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8788-5D82-4D0C-AB7D-252B6E3F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Conclusion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C7B264-815A-483A-8920-37B8F8F6FD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7842" y="2351960"/>
          <a:ext cx="10772539" cy="3425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272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6CC60BAF-918E-4A5C-9CEF-8F00FB68CA57}" type="datetime1">
              <a:rPr lang="en-US" smtClean="0"/>
              <a:t>12/17/2021</a:t>
            </a:fld>
            <a:endParaRPr lang="en-US"/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475BA887-F6AD-4F3B-9409-8C29915BD910}"/>
              </a:ext>
            </a:extLst>
          </p:cNvPr>
          <p:cNvGraphicFramePr/>
          <p:nvPr/>
        </p:nvGraphicFramePr>
        <p:xfrm>
          <a:off x="1753288" y="912229"/>
          <a:ext cx="7973717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6" name="Picture 76" descr="Icon&#10;&#10;Description automatically generated">
            <a:extLst>
              <a:ext uri="{FF2B5EF4-FFF2-40B4-BE49-F238E27FC236}">
                <a16:creationId xmlns:a16="http://schemas.microsoft.com/office/drawing/2014/main" id="{8BA276C1-9C69-49EA-B106-040CDD7D4C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6743" y="354514"/>
            <a:ext cx="2743200" cy="252040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5F174B23-DE04-4B5E-BA1E-9A016A4DA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F8611-6521-4F6E-8672-4360F3A2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043" y="770467"/>
            <a:ext cx="6608963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4B830139-BADA-4F84-917F-CA6A730BD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905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8" descr="Handshake">
            <a:extLst>
              <a:ext uri="{FF2B5EF4-FFF2-40B4-BE49-F238E27FC236}">
                <a16:creationId xmlns:a16="http://schemas.microsoft.com/office/drawing/2014/main" id="{217A5140-B72B-456C-B536-DAD1892AD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4" y="1742701"/>
            <a:ext cx="3352128" cy="33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13DF-2E98-484B-B66B-0BD8F8C8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What is Bitcoin?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CFE33-C891-43E6-8ED4-32741FF8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68" y="2299227"/>
            <a:ext cx="6882799" cy="34786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34" charset="0"/>
              <a:buChar char="§"/>
            </a:pPr>
            <a:r>
              <a:rPr lang="en-US">
                <a:cs typeface="Calibri Light" panose="020F0302020204030204"/>
              </a:rPr>
              <a:t> Decentralized  digital currency of the Electronic Payment System</a:t>
            </a:r>
            <a:endParaRPr lang="en-US"/>
          </a:p>
          <a:p>
            <a:pPr>
              <a:buFont typeface="Wingdings"/>
              <a:buChar char="§"/>
            </a:pPr>
            <a:r>
              <a:rPr lang="en-US">
                <a:cs typeface="Calibri Light" panose="020F0302020204030204"/>
              </a:rPr>
              <a:t> Uses Peer-to-Peer technology</a:t>
            </a:r>
          </a:p>
          <a:p>
            <a:pPr>
              <a:buFont typeface="Wingdings" pitchFamily="34" charset="0"/>
              <a:buChar char="§"/>
            </a:pPr>
            <a:r>
              <a:rPr lang="en-US">
                <a:cs typeface="Calibri Light" panose="020F0302020204030204"/>
              </a:rPr>
              <a:t> Maintains pseudo anonymity of Users</a:t>
            </a:r>
          </a:p>
          <a:p>
            <a:pPr>
              <a:buFont typeface="Wingdings" pitchFamily="34" charset="0"/>
              <a:buChar char="§"/>
            </a:pPr>
            <a:r>
              <a:rPr lang="en-US">
                <a:cs typeface="Calibri Light" panose="020F0302020204030204"/>
              </a:rPr>
              <a:t> Effective against counterfeits</a:t>
            </a:r>
          </a:p>
          <a:p>
            <a:pPr>
              <a:buFont typeface="Wingdings" pitchFamily="34" charset="0"/>
              <a:buChar char="§"/>
            </a:pPr>
            <a:r>
              <a:rPr lang="en-US">
                <a:cs typeface="Calibri Light" panose="020F0302020204030204"/>
              </a:rPr>
              <a:t> Being misused for illegitimate activities</a:t>
            </a:r>
          </a:p>
          <a:p>
            <a:pPr>
              <a:buFont typeface="Wingdings" pitchFamily="34" charset="0"/>
              <a:buChar char="§"/>
            </a:pPr>
            <a:r>
              <a:rPr lang="en-US">
                <a:cs typeface="Calibri Light" panose="020F0302020204030204"/>
              </a:rPr>
              <a:t> Therefore, requirement for User Identification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4AF31967-6F47-4911-891A-623259D55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" r="-2" b="-2"/>
          <a:stretch/>
        </p:blipFill>
        <p:spPr>
          <a:xfrm>
            <a:off x="7460442" y="2010836"/>
            <a:ext cx="3383936" cy="344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6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ADC8-4B3C-4C47-8EC5-7BB7E561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499533"/>
            <a:ext cx="6587613" cy="165819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Project Overview</a:t>
            </a:r>
          </a:p>
        </p:txBody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4021534-ED02-4755-801A-C779311A6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14" y="843489"/>
            <a:ext cx="4001315" cy="40712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BD6B9-1D73-4936-AD6A-0C97B771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011680"/>
            <a:ext cx="6587613" cy="3864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34" charset="0"/>
              <a:buChar char="§"/>
            </a:pPr>
            <a:endParaRPr lang="en-US">
              <a:cs typeface="Calibri Light"/>
            </a:endParaRPr>
          </a:p>
          <a:p>
            <a:pPr>
              <a:buFont typeface="Wingdings" pitchFamily="34" charset="0"/>
              <a:buChar char="§"/>
            </a:pPr>
            <a:r>
              <a:rPr lang="en-US">
                <a:cs typeface="Calibri Light"/>
              </a:rPr>
              <a:t> Generate undirected, weighted Address Correspondence Networks</a:t>
            </a:r>
          </a:p>
          <a:p>
            <a:pPr>
              <a:buFont typeface="Wingdings" pitchFamily="34" charset="0"/>
              <a:buChar char="§"/>
            </a:pPr>
            <a:r>
              <a:rPr lang="en-US">
                <a:cs typeface="Calibri Light"/>
              </a:rPr>
              <a:t> Identify entities by using Community Detection algorithms on the networks</a:t>
            </a:r>
          </a:p>
          <a:p>
            <a:pPr>
              <a:buFont typeface="Wingdings" pitchFamily="34" charset="0"/>
              <a:buChar char="§"/>
            </a:pPr>
            <a:r>
              <a:rPr lang="en-US">
                <a:cs typeface="Calibri Light"/>
              </a:rPr>
              <a:t>Compare the effectiveness of our algorithm with the Ground Truth</a:t>
            </a:r>
          </a:p>
        </p:txBody>
      </p:sp>
    </p:spTree>
    <p:extLst>
      <p:ext uri="{BB962C8B-B14F-4D97-AF65-F5344CB8AC3E}">
        <p14:creationId xmlns:p14="http://schemas.microsoft.com/office/powerpoint/2010/main" val="9497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AC9A-9B73-4802-8F8E-F5B97765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Introduction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FE589-0A6A-403A-BFDA-AB55415D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34" charset="0"/>
              <a:buChar char="§"/>
            </a:pPr>
            <a:r>
              <a:rPr lang="en-GB">
                <a:cs typeface="Calibri Light" panose="020F0302020204030204"/>
              </a:rPr>
              <a:t> Blockchain is a digitally distributed public ledger</a:t>
            </a:r>
          </a:p>
          <a:p>
            <a:pPr>
              <a:buFont typeface="Wingdings" pitchFamily="34" charset="0"/>
              <a:buChar char="§"/>
            </a:pPr>
            <a:r>
              <a:rPr lang="en-GB">
                <a:cs typeface="Calibri Light" panose="020F0302020204030204"/>
              </a:rPr>
              <a:t> Bitcoins Networks are based on the Blockchain</a:t>
            </a:r>
          </a:p>
          <a:p>
            <a:pPr>
              <a:buFont typeface="Wingdings" pitchFamily="34" charset="0"/>
              <a:buChar char="§"/>
            </a:pPr>
            <a:r>
              <a:rPr lang="en-GB">
                <a:ea typeface="+mn-lt"/>
                <a:cs typeface="+mn-lt"/>
              </a:rPr>
              <a:t> Address:  Unique identification of location for sending and receiving Bitcoin</a:t>
            </a:r>
            <a:endParaRPr lang="en-GB">
              <a:cs typeface="Calibri Light" panose="020F0302020204030204"/>
            </a:endParaRPr>
          </a:p>
          <a:p>
            <a:pPr>
              <a:buFont typeface="Wingdings" pitchFamily="34" charset="0"/>
              <a:buChar char="§"/>
            </a:pPr>
            <a:r>
              <a:rPr lang="en-GB">
                <a:ea typeface="+mn-lt"/>
                <a:cs typeface="+mn-lt"/>
              </a:rPr>
              <a:t> Input, Output and Change Addresses are defined by users</a:t>
            </a:r>
            <a:endParaRPr lang="en-GB">
              <a:cs typeface="Calibri Light" panose="020F0302020204030204"/>
            </a:endParaRPr>
          </a:p>
          <a:p>
            <a:pPr>
              <a:buFont typeface="Wingdings" pitchFamily="34" charset="0"/>
              <a:buChar char="§"/>
            </a:pPr>
            <a:r>
              <a:rPr lang="en-GB">
                <a:cs typeface="Calibri Light" panose="020F0302020204030204"/>
              </a:rPr>
              <a:t> Entity: Users that transfer Bitcoins from one address to another</a:t>
            </a:r>
          </a:p>
          <a:p>
            <a:pPr>
              <a:buFont typeface="Wingdings" pitchFamily="34" charset="0"/>
              <a:buChar char="§"/>
            </a:pPr>
            <a:r>
              <a:rPr lang="en-GB">
                <a:cs typeface="Calibri Light" panose="020F0302020204030204"/>
              </a:rPr>
              <a:t> </a:t>
            </a:r>
            <a:r>
              <a:rPr lang="en-GB">
                <a:ea typeface="+mn-lt"/>
                <a:cs typeface="+mn-lt"/>
              </a:rPr>
              <a:t>Transactions:</a:t>
            </a:r>
            <a:r>
              <a:rPr lang="en-GB">
                <a:cs typeface="Calibri Light" panose="020F0302020204030204"/>
              </a:rPr>
              <a:t> The process of transfer of Bitcoins from one address to another</a:t>
            </a:r>
          </a:p>
          <a:p>
            <a:pPr>
              <a:buFont typeface="Wingdings" pitchFamily="34" charset="0"/>
              <a:buChar char="§"/>
            </a:pPr>
            <a:r>
              <a:rPr lang="en-GB">
                <a:cs typeface="Calibri Light" panose="020F0302020204030204"/>
              </a:rPr>
              <a:t> Unique addresses are generated for each transaction</a:t>
            </a:r>
          </a:p>
          <a:p>
            <a:pPr>
              <a:buFont typeface="Wingdings" pitchFamily="34" charset="0"/>
              <a:buChar char="§"/>
            </a:pPr>
            <a:r>
              <a:rPr lang="en-GB">
                <a:cs typeface="Calibri Light" panose="020F0302020204030204"/>
              </a:rPr>
              <a:t> Addresses are responsible for maintaining the pseudo anonymity of Bitcoins. </a:t>
            </a:r>
          </a:p>
          <a:p>
            <a:pPr>
              <a:buFont typeface="Wingdings" pitchFamily="34" charset="0"/>
              <a:buChar char="§"/>
            </a:pPr>
            <a:endParaRPr lang="en-GB">
              <a:cs typeface="Calibri Light" panose="020F0302020204030204"/>
            </a:endParaRPr>
          </a:p>
        </p:txBody>
      </p:sp>
      <p:pic>
        <p:nvPicPr>
          <p:cNvPr id="174" name="Picture 174" descr="A picture containing text, container&#10;&#10;Description automatically generated">
            <a:extLst>
              <a:ext uri="{FF2B5EF4-FFF2-40B4-BE49-F238E27FC236}">
                <a16:creationId xmlns:a16="http://schemas.microsoft.com/office/drawing/2014/main" id="{C70B0F88-6724-4428-A72F-175BC80ED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474" y="503011"/>
            <a:ext cx="18764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2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E2460-56DB-43FD-8F0F-3592F48D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cs typeface="Calibri Light"/>
              </a:rPr>
              <a:t>Heuristics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C3A9-24A0-465A-B1A0-DDCB5E7D2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Heuristics detect relationships amongst different addresses. The heuristics used are:</a:t>
            </a: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Multi-Input (h0- Baseline)</a:t>
            </a: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Change Address Type</a:t>
            </a: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Change Address Behavior</a:t>
            </a: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Change Lock time</a:t>
            </a: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Optimal Change</a:t>
            </a: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Peeling Chain</a:t>
            </a: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Power of 10</a:t>
            </a: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779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7C52-ADF7-4619-BA6E-C8AEF157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Data</a:t>
            </a:r>
            <a:endParaRPr lang="en-US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F1E7CD02-D2D4-4E9C-B587-C7CD31730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80" y="2011680"/>
            <a:ext cx="7637609" cy="4485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 Light"/>
              </a:rPr>
              <a:t>Two datasets are provided for transactions in each year 2012 and 2014. </a:t>
            </a:r>
          </a:p>
          <a:p>
            <a:pPr marL="0" indent="0">
              <a:buNone/>
            </a:pPr>
            <a:r>
              <a:rPr lang="en-US">
                <a:cs typeface="Calibri Light"/>
              </a:rPr>
              <a:t>The Data contains:</a:t>
            </a:r>
          </a:p>
          <a:p>
            <a:pPr marL="342900" lvl="1">
              <a:buChar char="•"/>
            </a:pPr>
            <a:r>
              <a:rPr lang="en-US">
                <a:cs typeface="Calibri Light"/>
              </a:rPr>
              <a:t>Input address</a:t>
            </a:r>
          </a:p>
          <a:p>
            <a:pPr marL="342900" lvl="1">
              <a:buChar char="•"/>
            </a:pPr>
            <a:r>
              <a:rPr lang="en-US">
                <a:cs typeface="Calibri Light"/>
              </a:rPr>
              <a:t>Output address</a:t>
            </a:r>
          </a:p>
          <a:p>
            <a:pPr marL="342900" lvl="1">
              <a:buChar char="•"/>
            </a:pPr>
            <a:r>
              <a:rPr lang="en-US">
                <a:cs typeface="Calibri Light"/>
              </a:rPr>
              <a:t>Count for each heuristic</a:t>
            </a:r>
          </a:p>
          <a:p>
            <a:pPr marL="347345" lvl="1"/>
            <a:endParaRPr lang="en-US">
              <a:cs typeface="Calibri Light"/>
            </a:endParaRPr>
          </a:p>
          <a:p>
            <a:pPr marL="0" indent="0">
              <a:buNone/>
            </a:pPr>
            <a:r>
              <a:rPr lang="en-US">
                <a:cs typeface="Calibri Light"/>
              </a:rPr>
              <a:t>Ground Truth dataset – Contains details of known addresses and their known entities</a:t>
            </a:r>
          </a:p>
          <a:p>
            <a:endParaRPr lang="en-US">
              <a:cs typeface="Calibri Light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63E7EA6E-F437-4578-A294-8AFE15395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99" y="2300280"/>
            <a:ext cx="3383936" cy="299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7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5761B-C493-4527-AD1A-345CBA29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67" y="637419"/>
            <a:ext cx="3706761" cy="5632980"/>
          </a:xfrm>
        </p:spPr>
        <p:txBody>
          <a:bodyPr>
            <a:normAutofit/>
          </a:bodyPr>
          <a:lstStyle/>
          <a:p>
            <a:r>
              <a:rPr lang="en-GB" sz="4400">
                <a:cs typeface="Calibri Light"/>
              </a:rPr>
              <a:t>Methodology</a:t>
            </a:r>
            <a:endParaRPr lang="en-GB" sz="4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EA4C97-5A0D-499D-9BC4-5E18F3B041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135893"/>
              </p:ext>
            </p:extLst>
          </p:nvPr>
        </p:nvGraphicFramePr>
        <p:xfrm>
          <a:off x="4668384" y="705077"/>
          <a:ext cx="6913562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510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4678-E521-4AA5-ABD5-61DD083A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3" y="226363"/>
            <a:ext cx="10979478" cy="1658198"/>
          </a:xfrm>
        </p:spPr>
        <p:txBody>
          <a:bodyPr>
            <a:normAutofit/>
          </a:bodyPr>
          <a:lstStyle/>
          <a:p>
            <a:r>
              <a:rPr lang="en-GB">
                <a:cs typeface="Calibri Light"/>
              </a:rPr>
              <a:t>Transaction Sampling Process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8D4E411-FEB4-48A4-91CF-AE65C09F7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40621" y="643876"/>
            <a:ext cx="4936681" cy="742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5663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Metropolitan</vt:lpstr>
      <vt:lpstr>Entity Identification in Bitcoin</vt:lpstr>
      <vt:lpstr>PowerPoint Presentation</vt:lpstr>
      <vt:lpstr>What is Bitcoin?</vt:lpstr>
      <vt:lpstr>Project Overview</vt:lpstr>
      <vt:lpstr>Introduction</vt:lpstr>
      <vt:lpstr>Heuristics</vt:lpstr>
      <vt:lpstr>Data</vt:lpstr>
      <vt:lpstr>Methodology</vt:lpstr>
      <vt:lpstr>Transaction Sampling Process</vt:lpstr>
      <vt:lpstr>Address Correspondence Network </vt:lpstr>
      <vt:lpstr>Address Correspondence Network Construction</vt:lpstr>
      <vt:lpstr>Address Correspondence Network Clustering</vt:lpstr>
      <vt:lpstr>Cluster Quality Analysis </vt:lpstr>
      <vt:lpstr>Results</vt:lpstr>
      <vt:lpstr>PowerPoint Presentation</vt:lpstr>
      <vt:lpstr>PowerPoint Presentation</vt:lpstr>
      <vt:lpstr>PowerPoint Presentation</vt:lpstr>
      <vt:lpstr>PowerPoint Presentation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Nidhi Agrawal</dc:creator>
  <cp:revision>1</cp:revision>
  <dcterms:created xsi:type="dcterms:W3CDTF">2021-12-16T21:49:17Z</dcterms:created>
  <dcterms:modified xsi:type="dcterms:W3CDTF">2021-12-17T11:37:49Z</dcterms:modified>
</cp:coreProperties>
</file>