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2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0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3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4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  <p:sldLayoutId id="21474845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All-Pairs Shortest </a:t>
            </a:r>
            <a:r>
              <a:rPr lang="en-US" altLang="zh-TW" dirty="0" smtClean="0"/>
              <a:t>Paths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Hong-Ming Chu       2013/10/31</a:t>
            </a:r>
          </a:p>
        </p:txBody>
      </p:sp>
    </p:spTree>
    <p:extLst>
      <p:ext uri="{BB962C8B-B14F-4D97-AF65-F5344CB8AC3E}">
        <p14:creationId xmlns:p14="http://schemas.microsoft.com/office/powerpoint/2010/main" val="7397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All-pair shortest paths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How about using the previous algorithms to solve all-pair shortest path problem ?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000" dirty="0"/>
                  <a:t> </a:t>
                </a:r>
                <a:r>
                  <a:rPr lang="en-US" altLang="zh-TW" sz="2000" dirty="0" err="1"/>
                  <a:t>Unweighted</a:t>
                </a:r>
                <a:r>
                  <a:rPr lang="en-US" altLang="zh-TW" sz="2000" dirty="0"/>
                  <a:t> graph: run BFS |V| times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 smtClean="0"/>
                  <a:t>  O(VE)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000" dirty="0" smtClean="0"/>
                  <a:t> Non-negative graph: run </a:t>
                </a:r>
                <a:r>
                  <a:rPr lang="en-US" altLang="zh-TW" sz="2000" dirty="0" err="1" smtClean="0"/>
                  <a:t>Dijkstra</a:t>
                </a:r>
                <a:r>
                  <a:rPr lang="en-US" altLang="zh-TW" sz="2000" dirty="0" smtClean="0"/>
                  <a:t> |V| times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 smtClean="0"/>
                  <a:t>  </a:t>
                </a:r>
                <a:r>
                  <a:rPr lang="el-GR" altLang="zh-TW" sz="2000" dirty="0" smtClean="0"/>
                  <a:t>Ο(</a:t>
                </a:r>
                <a:r>
                  <a:rPr lang="en-US" altLang="zh-TW" sz="2000" dirty="0" smtClean="0"/>
                  <a:t>VE</a:t>
                </a:r>
                <a:r>
                  <a:rPr lang="el-GR" altLang="zh-TW" sz="20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 err="1" smtClean="0"/>
                  <a:t>lgV</a:t>
                </a:r>
                <a:r>
                  <a:rPr lang="el-GR" altLang="zh-TW" sz="2000" dirty="0" smtClean="0"/>
                  <a:t>)</a:t>
                </a:r>
                <a:endParaRPr lang="en-US" altLang="zh-TW" sz="2000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000" dirty="0"/>
                  <a:t> General case: run </a:t>
                </a:r>
                <a:r>
                  <a:rPr lang="en-US" altLang="zh-TW" sz="2000" dirty="0" smtClean="0"/>
                  <a:t>Bellman-Ford |V| times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/>
                  <a:t>  </a:t>
                </a:r>
                <a:r>
                  <a:rPr lang="el-GR" altLang="zh-TW" sz="2000" dirty="0" smtClean="0"/>
                  <a:t>Ο(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l-GR" altLang="zh-TW" sz="2000" dirty="0" smtClean="0"/>
                  <a:t>)</a:t>
                </a:r>
                <a:endParaRPr lang="en-US" altLang="zh-TW" sz="2000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TW" sz="22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When handling general cases, the time complexity is at most O</a:t>
                </a:r>
                <a:r>
                  <a:rPr lang="el-GR" altLang="zh-TW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)……….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We can do better!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But how…….?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Recall that shortest paths has some useful properties.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One of them is that a shortest path has an optimal substructure.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As soon as we realize this…….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Dynamic programming may be a good choice to solve this problem!</a:t>
            </a:r>
          </a:p>
        </p:txBody>
      </p:sp>
    </p:spTree>
    <p:extLst>
      <p:ext uri="{BB962C8B-B14F-4D97-AF65-F5344CB8AC3E}">
        <p14:creationId xmlns:p14="http://schemas.microsoft.com/office/powerpoint/2010/main" val="18152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Floyd-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Warshall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algorithm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First we label all vertices from 1 to |V|.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Then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(k from 0 to |V|) to be an |V| * |V| matrix, and define each of its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 be the shortest path from 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 to j with </a:t>
                </a:r>
                <a:r>
                  <a:rPr lang="en-US" altLang="zh-TW" sz="2400" dirty="0"/>
                  <a:t>intermediate vertices in set {1, 2, …, k</a:t>
                </a:r>
                <a:r>
                  <a:rPr lang="en-US" altLang="zh-TW" sz="2400" dirty="0" smtClean="0"/>
                  <a:t>}, if such path doesn’t exist,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2400" dirty="0" smtClean="0"/>
                  <a:t> 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Then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 be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sup>
                    </m:sSubSup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 r="-4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transition function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600" dirty="0" smtClean="0"/>
                  <a:t> </a:t>
                </a:r>
                <a:r>
                  <a:rPr lang="en-US" altLang="zh-TW" sz="2400" dirty="0"/>
                  <a:t>Idea :  </a:t>
                </a:r>
                <a:r>
                  <a:rPr lang="en-US" altLang="zh-TW" sz="2400" dirty="0" smtClean="0"/>
                  <a:t>The </a:t>
                </a:r>
                <a:r>
                  <a:rPr lang="en-US" altLang="zh-TW" sz="2400" dirty="0"/>
                  <a:t>shortest path from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to j with intermediate vertices in set {1, 2, …, k</a:t>
                </a:r>
                <a:r>
                  <a:rPr lang="en-US" altLang="zh-TW" sz="2400" dirty="0" smtClean="0"/>
                  <a:t>}, which is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400" dirty="0" smtClean="0"/>
                  <a:t>, can either goes through k or not.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If not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Else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1970" r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transition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function(Cont.)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Since we are not </a:t>
                </a:r>
                <a:r>
                  <a:rPr lang="en-US" altLang="zh-TW" sz="2400" dirty="0" smtClean="0"/>
                  <a:t>yet sure if </a:t>
                </a:r>
                <a:r>
                  <a:rPr lang="en-US" altLang="zh-TW" sz="2400" dirty="0"/>
                  <a:t>the intermediate vertices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contains k, so both </a:t>
                </a:r>
                <a:r>
                  <a:rPr lang="en-US" altLang="zh-TW" sz="2400" dirty="0" smtClean="0"/>
                  <a:t>circumstances </a:t>
                </a:r>
                <a:r>
                  <a:rPr lang="en-US" altLang="zh-TW" sz="2400" dirty="0"/>
                  <a:t>are possible</a:t>
                </a:r>
                <a:r>
                  <a:rPr lang="en-US" altLang="zh-TW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But fortunately, we know how to determine it!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THE SHORTER, THE BETTER!</a:t>
                </a:r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/>
                  <a:t>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TW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Pseudo code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zh-TW" altLang="en-US" sz="1100" dirty="0" smtClean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for </a:t>
                </a:r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= 1 to n </a:t>
                </a:r>
              </a:p>
              <a:p>
                <a:pPr marL="201168" lvl="1" indent="0">
                  <a:buNone/>
                </a:pPr>
                <a:r>
                  <a:rPr lang="en-US" altLang="zh-TW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for </a:t>
                </a:r>
                <a:r>
                  <a:rPr lang="en-US" altLang="zh-TW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 to n </a:t>
                </a:r>
                <a:endParaRPr lang="en-US" altLang="zh-TW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zh-TW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for </a:t>
                </a:r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1 to n </a:t>
                </a:r>
                <a:endParaRPr lang="en-US" altLang="zh-TW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zh-TW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zh-TW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altLang="zh-TW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TW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Running time :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3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 Alternative: Transitive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closure of a directed graph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Determine if a graph G contains a path from vertex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to j for all vertices </a:t>
                </a:r>
                <a:r>
                  <a:rPr lang="en-US" altLang="zh-TW" sz="2400" dirty="0" smtClean="0"/>
                  <a:t>pairs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𝑡h𝑒𝑟𝑒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𝑒𝑥𝑖𝑠𝑡𝑠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𝑝𝑎𝑡h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Idea: The key concepts of Floyd-</a:t>
                </a:r>
                <a:r>
                  <a:rPr lang="en-US" altLang="zh-TW" sz="2400" dirty="0" err="1" smtClean="0"/>
                  <a:t>warshall</a:t>
                </a:r>
                <a:r>
                  <a:rPr lang="en-US" altLang="zh-TW" sz="2400" dirty="0" smtClean="0"/>
                  <a:t> algorithm can be used on this question, but some modifications are needed.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1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An Alternative: Transitive closure of a directed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graph(Cont.)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The modification is shown as follow: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200" dirty="0"/>
                  <a:t> Replace min with </a:t>
                </a:r>
                <a:r>
                  <a:rPr lang="en-US" altLang="zh-TW" sz="2200" dirty="0" smtClean="0"/>
                  <a:t>∨ </a:t>
                </a:r>
                <a:r>
                  <a:rPr lang="en-US" altLang="zh-TW" sz="2200" dirty="0"/>
                  <a:t>(logical OR</a:t>
                </a:r>
                <a:r>
                  <a:rPr lang="en-US" altLang="zh-TW" sz="2200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200" dirty="0"/>
                  <a:t> Replace + with ∧ (logical AND</a:t>
                </a:r>
                <a:r>
                  <a:rPr lang="en-US" altLang="zh-TW" sz="2200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∧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/>
                          <m:t>∨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200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TW" sz="22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The running time is also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Another idea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Floyd-</a:t>
                </a:r>
                <a:r>
                  <a:rPr lang="en-US" altLang="zh-TW" sz="2400" dirty="0" err="1" smtClean="0"/>
                  <a:t>Warshall</a:t>
                </a:r>
                <a:r>
                  <a:rPr lang="en-US" altLang="zh-TW" sz="2400" dirty="0" smtClean="0"/>
                  <a:t> yields a great improvement on time complexity.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But when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2400" dirty="0" smtClean="0"/>
                  <a:t> is relatively smaller, i.e.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 smtClean="0"/>
                  <a:t>, the improvement is not that significant……..</a:t>
                </a:r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Using </a:t>
                </a:r>
                <a:r>
                  <a:rPr lang="en-US" altLang="zh-TW" sz="2400" dirty="0" err="1" smtClean="0"/>
                  <a:t>Dijakstra’s</a:t>
                </a:r>
                <a:r>
                  <a:rPr lang="en-US" altLang="zh-TW" sz="2400" dirty="0" smtClean="0"/>
                  <a:t> algorithm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times is now a good idea, but negative-weighted edge is a critical issue.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Can we fix this?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 r="-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0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Johnson’s algorithm 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Idea: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200" dirty="0"/>
                  <a:t> </a:t>
                </a:r>
                <a:r>
                  <a:rPr lang="en-US" altLang="zh-TW" sz="2200" dirty="0" smtClean="0"/>
                  <a:t>Try to make all edges </a:t>
                </a:r>
                <a:r>
                  <a:rPr lang="en-US" altLang="zh-TW" sz="2200" dirty="0" err="1" smtClean="0"/>
                  <a:t>posstive</a:t>
                </a:r>
                <a:r>
                  <a:rPr lang="en-US" altLang="zh-TW" sz="2200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200" dirty="0"/>
                  <a:t> </a:t>
                </a:r>
                <a:r>
                  <a:rPr lang="en-US" altLang="zh-TW" sz="2200" dirty="0" smtClean="0"/>
                  <a:t>Then run </a:t>
                </a:r>
                <a:r>
                  <a:rPr lang="en-US" altLang="zh-TW" sz="2200" dirty="0" err="1" smtClean="0"/>
                  <a:t>Dijkstra’s</a:t>
                </a:r>
                <a:r>
                  <a:rPr lang="en-US" altLang="zh-TW" sz="2200" dirty="0" smtClean="0"/>
                  <a:t> algorithm |V| times.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TW" sz="22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Solution: 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Graph Reweighting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b="1" dirty="0" smtClean="0"/>
                  <a:t> </a:t>
                </a:r>
                <a:r>
                  <a:rPr lang="en-US" altLang="zh-TW" sz="2400" dirty="0" smtClean="0"/>
                  <a:t>Given </a:t>
                </a:r>
                <a:r>
                  <a:rPr lang="en-US" altLang="zh-TW" sz="2400" dirty="0"/>
                  <a:t>function </a:t>
                </a:r>
                <a:r>
                  <a:rPr lang="en-US" altLang="zh-TW" sz="2400" dirty="0" smtClean="0"/>
                  <a:t>ℎ : </a:t>
                </a:r>
                <a:r>
                  <a:rPr lang="zh-TW" altLang="en-US" sz="2400" dirty="0" smtClean="0"/>
                  <a:t>𝑉 → </a:t>
                </a:r>
                <a:r>
                  <a:rPr lang="en-US" altLang="zh-TW" sz="2400" dirty="0" smtClean="0"/>
                  <a:t>ℛ, reweight </a:t>
                </a:r>
                <a:r>
                  <a:rPr lang="en-US" altLang="zh-TW" sz="2400" dirty="0"/>
                  <a:t>each edge </a:t>
                </a:r>
                <a:r>
                  <a:rPr lang="en-US" altLang="zh-TW" sz="2400" dirty="0" smtClean="0"/>
                  <a:t>(</a:t>
                </a:r>
                <a:r>
                  <a:rPr lang="zh-TW" altLang="en-US" sz="2400" dirty="0" smtClean="0"/>
                  <a:t>𝑢</a:t>
                </a:r>
                <a:r>
                  <a:rPr lang="en-US" altLang="zh-TW" sz="2400" dirty="0"/>
                  <a:t>,</a:t>
                </a:r>
                <a:r>
                  <a:rPr lang="zh-TW" altLang="en-US" sz="2400" dirty="0" smtClean="0"/>
                  <a:t>𝑣</a:t>
                </a:r>
                <a:r>
                  <a:rPr lang="en-US" altLang="zh-TW" sz="2400" dirty="0" smtClean="0"/>
                  <a:t>) </a:t>
                </a:r>
                <a:r>
                  <a:rPr lang="zh-TW" altLang="en-US" sz="2400" dirty="0" smtClean="0"/>
                  <a:t>∈ 𝐸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, </a:t>
                </a:r>
                <a:r>
                  <a:rPr lang="zh-TW" altLang="en-US" sz="2400" dirty="0" smtClean="0"/>
                  <a:t>𝑣 ∈ 𝑉</a:t>
                </a:r>
                <a:r>
                  <a:rPr lang="en-US" altLang="zh-TW" sz="2400" dirty="0" smtClean="0"/>
                  <a:t>.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/>
                  <a:t>Then, for any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∈ 𝑉</a:t>
                </a:r>
                <a:r>
                  <a:rPr lang="en-US" altLang="zh-TW" sz="2400" dirty="0"/>
                  <a:t>, all paths have reweighted by the same </a:t>
                </a:r>
                <a:r>
                  <a:rPr lang="en-US" altLang="zh-TW" sz="2400" dirty="0" smtClean="0"/>
                  <a:t>amount.</a:t>
                </a:r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b="1" dirty="0" smtClean="0"/>
              </a:p>
              <a:p>
                <a:r>
                  <a:rPr lang="en-US" altLang="zh-TW" sz="2200" b="1" dirty="0" smtClean="0"/>
                  <a:t> </a:t>
                </a:r>
                <a:endParaRPr lang="zh-TW" altLang="en-US" sz="2200" b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8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Refernece</a:t>
            </a:r>
            <a:endParaRPr lang="zh-TW" altLang="en-US" dirty="0">
              <a:latin typeface="Cambria Math" panose="02040503050406030204" pitchFamily="18" charset="0"/>
              <a:ea typeface="KaiT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2087450"/>
            <a:ext cx="859984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cs typeface="Ebrima" panose="02000000000000000000" pitchFamily="2" charset="0"/>
              </a:rPr>
              <a:t>Lecture slides from Prof. </a:t>
            </a:r>
            <a:r>
              <a:rPr lang="en-US" altLang="zh-TW" sz="2400" dirty="0" err="1" smtClean="0">
                <a:cs typeface="Ebrima" panose="02000000000000000000" pitchFamily="2" charset="0"/>
              </a:rPr>
              <a:t>Hsin</a:t>
            </a:r>
            <a:r>
              <a:rPr lang="en-US" altLang="zh-TW" sz="2400" dirty="0" smtClean="0">
                <a:cs typeface="Ebrima" panose="02000000000000000000" pitchFamily="2" charset="0"/>
              </a:rPr>
              <a:t>-Mu Tsai’s course slides and Prof. </a:t>
            </a:r>
            <a:r>
              <a:rPr lang="en-US" altLang="zh-TW" sz="2400" dirty="0" err="1" smtClean="0">
                <a:cs typeface="Ebrima" panose="02000000000000000000" pitchFamily="2" charset="0"/>
              </a:rPr>
              <a:t>Ya-Yuin</a:t>
            </a:r>
            <a:r>
              <a:rPr lang="en-US" altLang="zh-TW" sz="2400" dirty="0" smtClean="0">
                <a:cs typeface="Ebrima" panose="02000000000000000000" pitchFamily="2" charset="0"/>
              </a:rPr>
              <a:t> Su course slides.</a:t>
            </a:r>
            <a:endParaRPr lang="zh-TW" altLang="en-US" sz="2400" dirty="0"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Theorem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Given </a:t>
                </a:r>
                <a:r>
                  <a:rPr lang="en-US" altLang="zh-TW" sz="2400" dirty="0"/>
                  <a:t>function </a:t>
                </a:r>
                <a:r>
                  <a:rPr lang="en-US" altLang="zh-TW" sz="2400" dirty="0"/>
                  <a:t>ℎ : </a:t>
                </a:r>
                <a:r>
                  <a:rPr lang="zh-TW" altLang="en-US" sz="2400" dirty="0"/>
                  <a:t>𝑉 → </a:t>
                </a:r>
                <a:r>
                  <a:rPr lang="en-US" altLang="zh-TW" sz="2400" dirty="0"/>
                  <a:t>ℛ, reweight </a:t>
                </a:r>
                <a:r>
                  <a:rPr lang="en-US" altLang="zh-TW" sz="2400" dirty="0"/>
                  <a:t>each edge 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𝑢</a:t>
                </a:r>
                <a:r>
                  <a:rPr lang="en-US" altLang="zh-TW" sz="2400" dirty="0"/>
                  <a:t>,</a:t>
                </a:r>
                <a:r>
                  <a:rPr lang="zh-TW" altLang="en-US" sz="2400" dirty="0"/>
                  <a:t>𝑣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∈</a:t>
                </a:r>
                <a:r>
                  <a:rPr lang="zh-TW" altLang="en-US" sz="2400" dirty="0"/>
                  <a:t>𝐸 </a:t>
                </a:r>
                <a:r>
                  <a:rPr lang="en-US" altLang="zh-TW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, </a:t>
                </a:r>
                <a:r>
                  <a:rPr lang="zh-TW" altLang="en-US" sz="2400" dirty="0" smtClean="0"/>
                  <a:t>𝑣 ∈ 𝑉</a:t>
                </a:r>
                <a:r>
                  <a:rPr lang="en-US" altLang="zh-TW" sz="2400" dirty="0"/>
                  <a:t>.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Then, for any vertices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 smtClean="0"/>
                  <a:t>∈ </a:t>
                </a:r>
                <a:r>
                  <a:rPr lang="zh-TW" altLang="en-US" sz="2400" dirty="0"/>
                  <a:t>𝑉</a:t>
                </a:r>
                <a:r>
                  <a:rPr lang="en-US" altLang="zh-TW" sz="2400" dirty="0"/>
                  <a:t>, all </a:t>
                </a:r>
                <a:r>
                  <a:rPr lang="en-US" altLang="zh-TW" sz="2400" dirty="0" smtClean="0"/>
                  <a:t>paths are equally reweighted.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Proof: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200" dirty="0"/>
                  <a:t> Let 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 smtClean="0"/>
                  <a:t> be </a:t>
                </a:r>
                <a:r>
                  <a:rPr lang="en-US" altLang="zh-TW" sz="2200" dirty="0"/>
                  <a:t>a path in </a:t>
                </a:r>
                <a:r>
                  <a:rPr lang="en-US" altLang="zh-TW" sz="2200" dirty="0" smtClean="0"/>
                  <a:t>G</a:t>
                </a:r>
              </a:p>
              <a:p>
                <a:pPr marL="201168" lvl="1" indent="0">
                  <a:buNone/>
                </a:pPr>
                <a:endParaRPr lang="en-US" altLang="zh-TW" sz="22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7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Theorem(Cont.)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Proof: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200" dirty="0"/>
                  <a:t> Let 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 smtClean="0"/>
                  <a:t> be </a:t>
                </a:r>
                <a:r>
                  <a:rPr lang="en-US" altLang="zh-TW" sz="2200" dirty="0"/>
                  <a:t>a path in </a:t>
                </a:r>
                <a:r>
                  <a:rPr lang="en-US" altLang="zh-TW" sz="2200" dirty="0" smtClean="0"/>
                  <a:t>G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altLang="zh-TW" sz="2000" b="0" dirty="0" smtClean="0"/>
              </a:p>
              <a:p>
                <a:pPr marL="201168" lvl="1" indent="0">
                  <a:buNone/>
                </a:pPr>
                <a:endParaRPr lang="en-US" altLang="zh-TW" sz="2000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929350" y="3916908"/>
            <a:ext cx="1596788" cy="51861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26480" y="4543897"/>
            <a:ext cx="5070143" cy="626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The same for every path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Collorary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Now we try to find </a:t>
                </a:r>
                <a:r>
                  <a:rPr lang="en-US" altLang="zh-TW" sz="2400" dirty="0"/>
                  <a:t>ℎ : </a:t>
                </a:r>
                <a:r>
                  <a:rPr lang="zh-TW" altLang="en-US" sz="2400" dirty="0"/>
                  <a:t>𝑉 → </a:t>
                </a:r>
                <a:r>
                  <a:rPr lang="en-US" altLang="zh-TW" sz="2400" dirty="0" smtClean="0"/>
                  <a:t>ℛ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for all edges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TW" sz="2400" i="1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sz="2400" i="1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i="1" dirty="0"/>
                  <a:t> </a:t>
                </a:r>
                <a:r>
                  <a:rPr lang="en-US" altLang="zh-TW" sz="2400" dirty="0" smtClean="0"/>
                  <a:t>The equations given by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,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can form a difference constraints system!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zh-TW" altLang="en-US" sz="2400" i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1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Difference constraints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The difference constraints system problem is to find a solution to a difference constraint system, where each equation has the following form: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     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is a constant that can be negative.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An example of a </a:t>
                </a:r>
                <a:r>
                  <a:rPr lang="en-US" altLang="zh-TW" sz="2400" smtClean="0"/>
                  <a:t>difference constraints </a:t>
                </a:r>
                <a:r>
                  <a:rPr lang="en-US" altLang="zh-TW" sz="2400" dirty="0" smtClean="0"/>
                  <a:t>system is as followed:</a:t>
                </a:r>
              </a:p>
              <a:p>
                <a:pPr marL="0" indent="0">
                  <a:buNone/>
                </a:pPr>
                <a:r>
                  <a:rPr lang="en-US" altLang="zh-TW" sz="2400" dirty="0" smtClean="0"/>
                  <a:t>			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	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	             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400" dirty="0" smtClean="0"/>
                  <a:t>  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 r="-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1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Difference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constraints(Cont.)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Observe the fact that shortest paths have triangular inequality.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Then for each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we can construct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Finally, add a new node s, and add 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 smtClean="0"/>
                  <a:t>, add edges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and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For the example of last page, we can construct the graph as followed using the rule above.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 r="-1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Difference constraints(Cont.)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5180020" y="2033647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9729972" y="2019347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448199" y="5108640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r>
              <a:rPr lang="en-US" altLang="zh-TW" sz="1200" dirty="0"/>
              <a:t>3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7" idx="1"/>
            <a:endCxn id="4" idx="5"/>
          </p:cNvCxnSpPr>
          <p:nvPr/>
        </p:nvCxnSpPr>
        <p:spPr>
          <a:xfrm flipH="1" flipV="1">
            <a:off x="5872567" y="2726194"/>
            <a:ext cx="1694454" cy="250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4" idx="6"/>
          </p:cNvCxnSpPr>
          <p:nvPr/>
        </p:nvCxnSpPr>
        <p:spPr>
          <a:xfrm flipH="1">
            <a:off x="5991389" y="2425032"/>
            <a:ext cx="3738583" cy="1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7"/>
            <a:endCxn id="6" idx="3"/>
          </p:cNvCxnSpPr>
          <p:nvPr/>
        </p:nvCxnSpPr>
        <p:spPr>
          <a:xfrm flipV="1">
            <a:off x="8140746" y="2711894"/>
            <a:ext cx="1708048" cy="2515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884316" y="3798383"/>
            <a:ext cx="484327" cy="3425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94567" y="1885792"/>
            <a:ext cx="796346" cy="504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85532" y="3632486"/>
            <a:ext cx="463262" cy="3552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7448199" y="3080431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5925875" y="2621621"/>
            <a:ext cx="1524778" cy="70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8273380" y="2619739"/>
            <a:ext cx="1536527" cy="76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4" idx="4"/>
            <a:endCxn id="7" idx="0"/>
          </p:cNvCxnSpPr>
          <p:nvPr/>
        </p:nvCxnSpPr>
        <p:spPr>
          <a:xfrm>
            <a:off x="7853884" y="3891800"/>
            <a:ext cx="0" cy="1216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04170" y="4058556"/>
            <a:ext cx="484327" cy="3425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94934" y="2830716"/>
            <a:ext cx="337715" cy="223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73536" y="2809702"/>
            <a:ext cx="218342" cy="2908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Difference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constraints(End)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After the graph is constructed, we can realize that for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in the difference equations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a set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that can </a:t>
                </a:r>
                <a:r>
                  <a:rPr lang="en-US" altLang="zh-TW" sz="2400" dirty="0" err="1" smtClean="0"/>
                  <a:t>sastisfy</a:t>
                </a:r>
                <a:r>
                  <a:rPr lang="en-US" altLang="zh-TW" sz="2400" dirty="0" smtClean="0"/>
                  <a:t> the constraint due to triangular inequality if no negative cycle exists.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So using </a:t>
                </a:r>
                <a:r>
                  <a:rPr lang="en-US" altLang="zh-TW" sz="2400" dirty="0" smtClean="0"/>
                  <a:t>Bellman-Ford algorithm, we can either tell that the difference constraints system is unsolvable, or find a set of solution in O(VE).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Return to Johnson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Algorthim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So 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these equations form a difference constraints system, so Bellman-Ford algorithm can be used to detect negative cycles and determine the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400" dirty="0" smtClean="0"/>
                  <a:t>. 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𝑽𝑬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b="1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Then reweight all edges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. 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𝑽𝑬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Then 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 smtClean="0"/>
                  <a:t>, run </a:t>
                </a:r>
                <a:r>
                  <a:rPr lang="en-US" altLang="zh-TW" sz="2400" dirty="0" err="1" smtClean="0"/>
                  <a:t>Dijkstra’s</a:t>
                </a:r>
                <a:r>
                  <a:rPr lang="en-US" altLang="zh-TW" sz="2400" dirty="0" smtClean="0"/>
                  <a:t> algorithm on the </a:t>
                </a:r>
                <a:r>
                  <a:rPr lang="en-US" altLang="zh-TW" sz="2400" dirty="0" err="1" smtClean="0"/>
                  <a:t>rewiehted</a:t>
                </a:r>
                <a:r>
                  <a:rPr lang="en-US" altLang="zh-TW" sz="2400" dirty="0" smtClean="0"/>
                  <a:t> graph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 smtClean="0"/>
                  <a:t>. 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𝒍𝒈𝑽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b="1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The total running time is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𝑽𝑬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𝒍𝒈𝑽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.</a:t>
                </a: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 r="-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7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Today’s Goal</a:t>
            </a:r>
            <a:endParaRPr lang="zh-TW" altLang="en-US" dirty="0">
              <a:latin typeface="Cambria Math" panose="02040503050406030204" pitchFamily="18" charset="0"/>
              <a:ea typeface="KaiT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Quick recap of single source shortest path</a:t>
            </a:r>
            <a:r>
              <a:rPr lang="en-US" altLang="zh-TW" sz="2400" dirty="0" smtClean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Floyd-</a:t>
            </a:r>
            <a:r>
              <a:rPr lang="en-US" altLang="zh-TW" sz="2400" dirty="0" err="1" smtClean="0"/>
              <a:t>Warshall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algorithm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Johson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algorithm</a:t>
            </a:r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436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Things we have learned so far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</a:t>
            </a:r>
            <a:r>
              <a:rPr lang="en-US" altLang="zh-TW" sz="2800" dirty="0"/>
              <a:t> </a:t>
            </a:r>
            <a:r>
              <a:rPr lang="en-US" altLang="zh-TW" sz="2400" dirty="0"/>
              <a:t>Single-source shortest paths problem </a:t>
            </a:r>
            <a:r>
              <a:rPr lang="en-US" altLang="zh-TW" sz="2400" dirty="0" smtClean="0"/>
              <a:t> 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Two algorithms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Bellman Ford algorithm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Dijakstra’s</a:t>
            </a:r>
            <a:r>
              <a:rPr lang="en-US" altLang="zh-TW" sz="2400" dirty="0" smtClean="0"/>
              <a:t> algorithm</a:t>
            </a:r>
          </a:p>
          <a:p>
            <a:pPr marL="384048" lvl="2" indent="0">
              <a:buNone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Several properties about </a:t>
            </a:r>
            <a:r>
              <a:rPr lang="en-US" altLang="zh-TW" sz="2400" dirty="0" err="1" smtClean="0"/>
              <a:t>shorthest</a:t>
            </a:r>
            <a:r>
              <a:rPr lang="en-US" altLang="zh-TW" sz="2400" dirty="0" smtClean="0"/>
              <a:t> path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29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Optimal Substructure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Theorem</a:t>
                </a:r>
                <a:r>
                  <a:rPr lang="en-US" altLang="zh-TW" sz="2400" dirty="0"/>
                  <a:t>: A </a:t>
                </a:r>
                <a:r>
                  <a:rPr lang="en-US" altLang="zh-TW" sz="2400" dirty="0" err="1"/>
                  <a:t>subpath</a:t>
                </a:r>
                <a:r>
                  <a:rPr lang="en-US" altLang="zh-TW" sz="2400" dirty="0"/>
                  <a:t> of a shortest path is a shortest path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If </a:t>
                </a:r>
                <a:r>
                  <a:rPr lang="en-US" altLang="zh-TW" sz="2400" dirty="0"/>
                  <a:t>we decompose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to the following, then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If a shorter path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 smtClean="0"/>
                  <a:t> exists, then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,   contradiction.</a:t>
                </a:r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 r="-1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1918951" y="3206834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r>
              <a:rPr lang="en-US" altLang="zh-TW" sz="1200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256209" y="3206838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r>
              <a:rPr lang="en-US" altLang="zh-TW" sz="1200" dirty="0" smtClean="0"/>
              <a:t>i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593466" y="3206837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930723" y="3206836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</a:t>
            </a:r>
            <a:r>
              <a:rPr lang="en-US" altLang="zh-TW" sz="1200" dirty="0" err="1" smtClean="0"/>
              <a:t>j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74100" y="3206832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605237" y="3206831"/>
            <a:ext cx="811369" cy="811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</a:t>
            </a:r>
            <a:r>
              <a:rPr lang="en-US" altLang="zh-TW" sz="1200" dirty="0" err="1" smtClean="0"/>
              <a:t>k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746741" y="3612517"/>
            <a:ext cx="525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067577" y="3612517"/>
            <a:ext cx="525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6"/>
            <a:endCxn id="7" idx="2"/>
          </p:cNvCxnSpPr>
          <p:nvPr/>
        </p:nvCxnSpPr>
        <p:spPr>
          <a:xfrm flipV="1">
            <a:off x="5404835" y="3612521"/>
            <a:ext cx="5258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6"/>
            <a:endCxn id="8" idx="2"/>
          </p:cNvCxnSpPr>
          <p:nvPr/>
        </p:nvCxnSpPr>
        <p:spPr>
          <a:xfrm flipV="1">
            <a:off x="6742092" y="3612517"/>
            <a:ext cx="532008" cy="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6"/>
            <a:endCxn id="9" idx="2"/>
          </p:cNvCxnSpPr>
          <p:nvPr/>
        </p:nvCxnSpPr>
        <p:spPr>
          <a:xfrm flipV="1">
            <a:off x="8085469" y="3612516"/>
            <a:ext cx="5197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手繪多邊形 33"/>
          <p:cNvSpPr/>
          <p:nvPr/>
        </p:nvSpPr>
        <p:spPr>
          <a:xfrm>
            <a:off x="3683358" y="3889420"/>
            <a:ext cx="2691684" cy="772732"/>
          </a:xfrm>
          <a:custGeom>
            <a:avLst/>
            <a:gdLst>
              <a:gd name="connsiteX0" fmla="*/ 0 w 2691684"/>
              <a:gd name="connsiteY0" fmla="*/ 0 h 772732"/>
              <a:gd name="connsiteX1" fmla="*/ 1352281 w 2691684"/>
              <a:gd name="connsiteY1" fmla="*/ 772732 h 772732"/>
              <a:gd name="connsiteX2" fmla="*/ 2691684 w 2691684"/>
              <a:gd name="connsiteY2" fmla="*/ 0 h 77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1684" h="772732">
                <a:moveTo>
                  <a:pt x="0" y="0"/>
                </a:moveTo>
                <a:cubicBezTo>
                  <a:pt x="451833" y="386366"/>
                  <a:pt x="903667" y="772732"/>
                  <a:pt x="1352281" y="772732"/>
                </a:cubicBezTo>
                <a:cubicBezTo>
                  <a:pt x="1800895" y="772732"/>
                  <a:pt x="2246289" y="386366"/>
                  <a:pt x="2691684" y="0"/>
                </a:cubicBezTo>
              </a:path>
            </a:pathLst>
          </a:cu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6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Triangle inequality 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 For all vertices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sz="22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2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 Idea</a:t>
                </a:r>
                <a:r>
                  <a:rPr lang="en-US" altLang="zh-TW" sz="2400" dirty="0"/>
                  <a:t>: among all paths from u to v, a shortest path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will be shorter (or equal to) the path going from u to v through an intermediate node w </a:t>
                </a:r>
                <a:r>
                  <a:rPr lang="en-US" altLang="zh-TW" sz="2400" dirty="0"/>
                  <a:t>by taking shortest path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Algortihms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we have learned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4857"/>
              </p:ext>
            </p:extLst>
          </p:nvPr>
        </p:nvGraphicFramePr>
        <p:xfrm>
          <a:off x="1096963" y="1846260"/>
          <a:ext cx="10058400" cy="3364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800"/>
                <a:gridCol w="3352800"/>
                <a:gridCol w="3352800"/>
              </a:tblGrid>
              <a:tr h="635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Graph type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Algorithm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Runnging</a:t>
                      </a:r>
                      <a:r>
                        <a:rPr lang="en-US" altLang="zh-TW" sz="2400" dirty="0" smtClean="0"/>
                        <a:t> Time</a:t>
                      </a:r>
                      <a:endParaRPr lang="zh-TW" altLang="en-US" sz="2400" dirty="0"/>
                    </a:p>
                  </a:txBody>
                  <a:tcPr/>
                </a:tc>
              </a:tr>
              <a:tr h="635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Unweighted</a:t>
                      </a:r>
                      <a:r>
                        <a:rPr lang="en-US" altLang="zh-TW" sz="2400" dirty="0" smtClean="0"/>
                        <a:t> graph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BFS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O(V+E)</a:t>
                      </a:r>
                      <a:endParaRPr lang="zh-TW" altLang="en-US" sz="2400" dirty="0"/>
                    </a:p>
                  </a:txBody>
                  <a:tcPr/>
                </a:tc>
              </a:tr>
              <a:tr h="635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Non-negative edge weight graph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Dijkstra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O(</a:t>
                      </a:r>
                      <a:r>
                        <a:rPr lang="en-US" altLang="zh-TW" sz="2400" dirty="0" err="1" smtClean="0"/>
                        <a:t>E+VlgV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</a:tr>
              <a:tr h="635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General graph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Bellman-Ford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O(VE)</a:t>
                      </a:r>
                      <a:endParaRPr lang="zh-TW" altLang="en-US" sz="2400" dirty="0"/>
                    </a:p>
                  </a:txBody>
                  <a:tcPr/>
                </a:tc>
              </a:tr>
              <a:tr h="635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DAG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Bellman-Ford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O(V+E)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Algortihms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we have learned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 But what happen when the graph is dense?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ex. </a:t>
                </a:r>
                <a:r>
                  <a:rPr lang="en-US" altLang="zh-TW" sz="2400" dirty="0"/>
                  <a:t>W</a:t>
                </a:r>
                <a:r>
                  <a:rPr lang="en-US" altLang="zh-TW" sz="2400" dirty="0" smtClean="0"/>
                  <a:t>hen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?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And what happen when the graph is relatively sparse?</a:t>
                </a:r>
              </a:p>
              <a:p>
                <a:pPr marL="0" indent="0">
                  <a:buNone/>
                </a:pPr>
                <a:r>
                  <a:rPr lang="en-US" altLang="zh-TW" sz="2400" dirty="0" smtClean="0"/>
                  <a:t>     ex. When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Algorithms we have learned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628242"/>
                  </p:ext>
                </p:extLst>
              </p:nvPr>
            </p:nvGraphicFramePr>
            <p:xfrm>
              <a:off x="1096963" y="1846263"/>
              <a:ext cx="10058400" cy="4271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11680"/>
                    <a:gridCol w="2011680"/>
                    <a:gridCol w="2233514"/>
                    <a:gridCol w="1789846"/>
                    <a:gridCol w="2011680"/>
                  </a:tblGrid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Graph type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Algorithm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 smtClean="0"/>
                            <a:t>Runnging</a:t>
                          </a:r>
                          <a:r>
                            <a:rPr lang="en-US" altLang="zh-TW" sz="2200" dirty="0" smtClean="0"/>
                            <a:t> Time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TW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altLang="zh-TW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zh-TW" sz="2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altLang="zh-TW" sz="2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|=</m:t>
                                </m:r>
                                <m:r>
                                  <a:rPr lang="zh-TW" alt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200" dirty="0"/>
                        </a:p>
                        <a:p>
                          <a:pPr algn="ctr"/>
                          <a:endParaRPr lang="zh-TW" altLang="en-US" sz="2200" dirty="0"/>
                        </a:p>
                      </a:txBody>
                      <a:tcPr/>
                    </a:tc>
                  </a:tr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 smtClean="0"/>
                            <a:t>Unweighted</a:t>
                          </a:r>
                          <a:r>
                            <a:rPr lang="en-US" altLang="zh-TW" sz="2200" dirty="0" smtClean="0"/>
                            <a:t> graph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BFS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O(V+E)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O(V)</a:t>
                          </a:r>
                          <a:endParaRPr lang="zh-TW" altLang="en-US" sz="2200" dirty="0"/>
                        </a:p>
                      </a:txBody>
                      <a:tcPr/>
                    </a:tc>
                  </a:tr>
                  <a:tr h="1133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Non-negative edge weight graph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 smtClean="0"/>
                            <a:t>Dijsktra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</a:t>
                          </a:r>
                          <a:r>
                            <a:rPr lang="en-US" altLang="zh-TW" sz="2200" dirty="0" err="1" smtClean="0"/>
                            <a:t>E+VlgV</a:t>
                          </a:r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200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  <a:p>
                          <a:pPr algn="ctr"/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</a:t>
                          </a:r>
                          <a:r>
                            <a:rPr lang="en-US" altLang="zh-TW" sz="2200" dirty="0" err="1" smtClean="0"/>
                            <a:t>VlgV</a:t>
                          </a:r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</a:txBody>
                      <a:tcPr/>
                    </a:tc>
                  </a:tr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General graph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Bellman-Ford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O(VE)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200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  <a:p>
                          <a:pPr algn="ctr"/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</a:txBody>
                      <a:tcPr/>
                    </a:tc>
                  </a:tr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DAG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Bellman-Ford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O(V+E)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200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  <a:p>
                          <a:pPr algn="ctr"/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O(V)</a:t>
                          </a:r>
                          <a:endParaRPr lang="zh-TW" alt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628242"/>
                  </p:ext>
                </p:extLst>
              </p:nvPr>
            </p:nvGraphicFramePr>
            <p:xfrm>
              <a:off x="1096963" y="1846263"/>
              <a:ext cx="10058400" cy="4271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11680"/>
                    <a:gridCol w="2011680"/>
                    <a:gridCol w="2233514"/>
                    <a:gridCol w="1789846"/>
                    <a:gridCol w="2011680"/>
                  </a:tblGrid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Graph type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Algorithm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 smtClean="0"/>
                            <a:t>Runnging</a:t>
                          </a:r>
                          <a:r>
                            <a:rPr lang="en-US" altLang="zh-TW" sz="2200" dirty="0" smtClean="0"/>
                            <a:t> Time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9660" t="-4651" r="-113946" b="-445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06" t="-4651" r="-1515" b="-445736"/>
                          </a:stretch>
                        </a:blipFill>
                      </a:tcPr>
                    </a:tc>
                  </a:tr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 smtClean="0"/>
                            <a:t>Unweighted</a:t>
                          </a:r>
                          <a:r>
                            <a:rPr lang="en-US" altLang="zh-TW" sz="2200" dirty="0" smtClean="0"/>
                            <a:t> graph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BFS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O(V+E)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9660" t="-104651" r="-113946" b="-345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O(V)</a:t>
                          </a:r>
                          <a:endParaRPr lang="zh-TW" altLang="en-US" sz="2200" dirty="0"/>
                        </a:p>
                      </a:txBody>
                      <a:tcPr/>
                    </a:tc>
                  </a:tr>
                  <a:tr h="1133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Non-negative edge weight graph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 smtClean="0"/>
                            <a:t>Dijsktra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</a:t>
                          </a:r>
                          <a:r>
                            <a:rPr lang="en-US" altLang="zh-TW" sz="2200" dirty="0" err="1" smtClean="0"/>
                            <a:t>E+VlgV</a:t>
                          </a:r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9660" t="-141935" r="-113946" b="-1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</a:t>
                          </a:r>
                          <a:r>
                            <a:rPr lang="en-US" altLang="zh-TW" sz="2200" dirty="0" err="1" smtClean="0"/>
                            <a:t>VlgV</a:t>
                          </a:r>
                          <a:r>
                            <a:rPr lang="en-US" altLang="zh-TW" sz="2200" dirty="0" smtClean="0"/>
                            <a:t>)</a:t>
                          </a:r>
                          <a:endParaRPr lang="zh-TW" altLang="en-US" sz="2200" dirty="0"/>
                        </a:p>
                      </a:txBody>
                      <a:tcPr/>
                    </a:tc>
                  </a:tr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General graph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Bellman-Ford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O(VE)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9660" t="-348837" r="-113946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06" t="-348837" r="-1515" b="-101550"/>
                          </a:stretch>
                        </a:blipFill>
                      </a:tcPr>
                    </a:tc>
                  </a:tr>
                  <a:tr h="784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DAG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Bellman-Ford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O(V+E)</a:t>
                          </a:r>
                          <a:endParaRPr lang="zh-TW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9660" t="-448837" r="-113946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O(V)</a:t>
                          </a:r>
                          <a:endParaRPr lang="zh-TW" alt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7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659</Words>
  <Application>Microsoft Office PowerPoint</Application>
  <PresentationFormat>寬螢幕</PresentationFormat>
  <Paragraphs>194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KaiTi</vt:lpstr>
      <vt:lpstr>新細明體</vt:lpstr>
      <vt:lpstr>Calibri</vt:lpstr>
      <vt:lpstr>Calibri Light</vt:lpstr>
      <vt:lpstr>Cambria Math</vt:lpstr>
      <vt:lpstr>Courier New</vt:lpstr>
      <vt:lpstr>Ebrima</vt:lpstr>
      <vt:lpstr>Wingdings</vt:lpstr>
      <vt:lpstr>回顧</vt:lpstr>
      <vt:lpstr>All-Pairs Shortest Paths</vt:lpstr>
      <vt:lpstr>Refernece</vt:lpstr>
      <vt:lpstr>Today’s Goal</vt:lpstr>
      <vt:lpstr>Things we have learned so far</vt:lpstr>
      <vt:lpstr>Optimal Substructure</vt:lpstr>
      <vt:lpstr>Triangle inequality </vt:lpstr>
      <vt:lpstr>Algortihms we have learned</vt:lpstr>
      <vt:lpstr>Algortihms we have learned</vt:lpstr>
      <vt:lpstr>Algorithms we have learned</vt:lpstr>
      <vt:lpstr>All-pair shortest paths</vt:lpstr>
      <vt:lpstr>But how…….?</vt:lpstr>
      <vt:lpstr>Floyd-Warshall algorithm</vt:lpstr>
      <vt:lpstr>The transition function</vt:lpstr>
      <vt:lpstr>The transition function(Cont.)</vt:lpstr>
      <vt:lpstr>Pseudo code</vt:lpstr>
      <vt:lpstr>An Alternative: Transitive closure of a directed graph</vt:lpstr>
      <vt:lpstr>An Alternative: Transitive closure of a directed graph(Cont.)</vt:lpstr>
      <vt:lpstr>Another idea</vt:lpstr>
      <vt:lpstr> Johnson’s algorithm </vt:lpstr>
      <vt:lpstr>Theorem</vt:lpstr>
      <vt:lpstr>Theorem(Cont.)</vt:lpstr>
      <vt:lpstr>Collorary</vt:lpstr>
      <vt:lpstr>Difference constraints</vt:lpstr>
      <vt:lpstr>Difference constraints(Cont.)</vt:lpstr>
      <vt:lpstr>Difference constraints(Cont.)</vt:lpstr>
      <vt:lpstr>Difference constraints(End)</vt:lpstr>
      <vt:lpstr>Return to Johnson Algorthim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81</cp:revision>
  <dcterms:created xsi:type="dcterms:W3CDTF">2013-10-29T12:08:52Z</dcterms:created>
  <dcterms:modified xsi:type="dcterms:W3CDTF">2013-10-29T20:19:43Z</dcterms:modified>
</cp:coreProperties>
</file>