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6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2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5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4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1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3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1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AFAA-A224-454C-9303-F358877A25B3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B4E7-65C8-4E13-9380-7789C2C7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1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808" y="1556792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a simple HMM POS tagger with only five tags (plus the beginning and end of sentence markers, &lt;s&gt; and &lt;/s&gt;). The transition probabilities for this HMM are given by the table on the left below, where cell [i, j] is the probability of transitioning from state i to j (i.e., </a:t>
            </a:r>
            <a:r>
              <a:rPr lang="en-US" sz="2000" b="1" dirty="0"/>
              <a:t>P(</a:t>
            </a:r>
            <a:r>
              <a:rPr lang="en-US" sz="2000" b="1" dirty="0" err="1"/>
              <a:t>statej</a:t>
            </a:r>
            <a:r>
              <a:rPr lang="en-US" sz="2000" b="1" dirty="0"/>
              <a:t> | </a:t>
            </a:r>
            <a:r>
              <a:rPr lang="en-US" sz="2000" b="1" dirty="0" err="1"/>
              <a:t>statei</a:t>
            </a:r>
            <a:r>
              <a:rPr lang="en-US" sz="2000" dirty="0"/>
              <a:t>)).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subset of the output probabilities are given by the table on the right, where cell [i, j] is the probability of state i outputting word j (i.e., </a:t>
            </a:r>
            <a:r>
              <a:rPr lang="en-US" sz="2000" b="1" dirty="0"/>
              <a:t>P(word j | state i</a:t>
            </a:r>
            <a:r>
              <a:rPr lang="en-US" sz="2000" dirty="0"/>
              <a:t>)). We assume there are other possible output words not shown in the table, and that the &lt;s&gt; and &lt;/s&gt; states output &lt;s&gt; and &lt;/s&gt; words, respectively, with probability 1. 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895" y="692696"/>
            <a:ext cx="150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Question: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1369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0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 dirty="0" smtClean="0"/>
              <a:t>a) In </a:t>
            </a:r>
            <a:r>
              <a:rPr lang="en-US" dirty="0"/>
              <a:t>the Penn Treebank tag scheme, what do the five different tags mean? Give example sentence.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 smtClean="0"/>
              <a:t>b) Using </a:t>
            </a:r>
            <a:r>
              <a:rPr lang="en-US" dirty="0"/>
              <a:t>the HMM probability matrices, compute P(w, q) (the joint probability of words and tags) for the sentence w = </a:t>
            </a:r>
            <a:r>
              <a:rPr lang="en-US" b="1" dirty="0"/>
              <a:t>&lt;s&gt; one dog bit &lt;/s&gt; </a:t>
            </a:r>
            <a:r>
              <a:rPr lang="en-US" dirty="0"/>
              <a:t>with tags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	q </a:t>
            </a:r>
            <a:r>
              <a:rPr lang="en-IN" b="1" dirty="0"/>
              <a:t>= &lt;s&gt; CD NN </a:t>
            </a:r>
            <a:r>
              <a:rPr lang="en-IN" b="1" dirty="0" err="1"/>
              <a:t>NN</a:t>
            </a:r>
            <a:r>
              <a:rPr lang="en-IN" b="1" dirty="0"/>
              <a:t> &lt;/s&gt;. </a:t>
            </a: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1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pPr marL="0" indent="0">
              <a:buNone/>
            </a:pPr>
            <a:r>
              <a:rPr lang="en-US" sz="2000" dirty="0" smtClean="0"/>
              <a:t>c) Using </a:t>
            </a:r>
            <a:r>
              <a:rPr lang="en-US" sz="2000" dirty="0"/>
              <a:t>Viterbi algorithm, fill in the cells in the following table where cell [ j; t] should contain the Viterbi value for state j at time t. The rows of the table are already labeled with the different states, and the columns are already labeled with the observations at each time step. </a:t>
            </a:r>
          </a:p>
          <a:p>
            <a:pPr marL="0" indent="0">
              <a:buNone/>
            </a:pPr>
            <a:r>
              <a:rPr lang="en-IN" sz="2000" dirty="0"/>
              <a:t>	</a:t>
            </a:r>
          </a:p>
          <a:p>
            <a:endParaRPr lang="en-IN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8007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4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Solution</a:t>
            </a:r>
            <a:r>
              <a:rPr lang="en-US" sz="2000" dirty="0"/>
              <a:t>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a) </a:t>
            </a:r>
            <a:r>
              <a:rPr lang="en-US" sz="2000" dirty="0" smtClean="0"/>
              <a:t>Cardinal </a:t>
            </a:r>
            <a:r>
              <a:rPr lang="en-US" sz="2000" dirty="0"/>
              <a:t>number, personal pronoun, singular/mass noun, base verb, past tense verb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Examples </a:t>
            </a:r>
            <a:r>
              <a:rPr lang="en-US" sz="2000" b="1" dirty="0">
                <a:solidFill>
                  <a:srgbClr val="C00000"/>
                </a:solidFill>
              </a:rPr>
              <a:t>include: </a:t>
            </a:r>
          </a:p>
          <a:p>
            <a:r>
              <a:rPr lang="en-US" sz="2000" dirty="0" smtClean="0"/>
              <a:t>One/CD </a:t>
            </a:r>
            <a:r>
              <a:rPr lang="en-US" sz="2000" dirty="0"/>
              <a:t>person is here. One/PRP can see </a:t>
            </a:r>
            <a:r>
              <a:rPr lang="en-US" sz="2000" dirty="0" smtClean="0"/>
              <a:t>Arthur's </a:t>
            </a:r>
            <a:r>
              <a:rPr lang="en-US" sz="2000" dirty="0"/>
              <a:t>Seat from here. The one/NN you are looking for is here. </a:t>
            </a:r>
          </a:p>
          <a:p>
            <a:r>
              <a:rPr lang="en-IN" sz="2000" dirty="0" smtClean="0"/>
              <a:t>I </a:t>
            </a:r>
            <a:r>
              <a:rPr lang="en-IN" sz="2000" dirty="0"/>
              <a:t>like the cat/NN.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dog/NN is brown. His past mistakes dog/VB him to this day. </a:t>
            </a:r>
          </a:p>
          <a:p>
            <a:r>
              <a:rPr lang="en-US" sz="2000" dirty="0" smtClean="0"/>
              <a:t>Give </a:t>
            </a:r>
            <a:r>
              <a:rPr lang="en-US" sz="2000" dirty="0"/>
              <a:t>me a bit/NN of cake. </a:t>
            </a:r>
            <a:r>
              <a:rPr lang="en-US" sz="2000" dirty="0" smtClean="0"/>
              <a:t>The </a:t>
            </a:r>
            <a:r>
              <a:rPr lang="en-US" sz="2000" dirty="0"/>
              <a:t>dog bit/VBD me. </a:t>
            </a:r>
          </a:p>
          <a:p>
            <a:pPr marL="0" indent="0">
              <a:buNone/>
            </a:pPr>
            <a:r>
              <a:rPr lang="en-IN" sz="2000" dirty="0"/>
              <a:t>	</a:t>
            </a:r>
          </a:p>
          <a:p>
            <a:pPr marL="0" indent="0">
              <a:buNone/>
            </a:pPr>
            <a:r>
              <a:rPr lang="en-US" sz="2000" b="1" dirty="0" smtClean="0"/>
              <a:t>b):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0.5) × (0.3) × (0.2) × (0.05) × (0.1) × (0.04) × (0.007) = </a:t>
            </a:r>
            <a:r>
              <a:rPr lang="en-US" sz="2000" b="1" dirty="0" smtClean="0">
                <a:solidFill>
                  <a:srgbClr val="C00000"/>
                </a:solidFill>
              </a:rPr>
              <a:t>4.2×10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--8</a:t>
            </a:r>
            <a:r>
              <a:rPr lang="en-US" sz="2000" b="1" dirty="0">
                <a:solidFill>
                  <a:srgbClr val="C00000"/>
                </a:solidFill>
              </a:rPr>
              <a:t>.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In an exam, it is not compulsory to complete the multiplication, only write down the terms.) 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10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42994"/>
              </p:ext>
            </p:extLst>
          </p:nvPr>
        </p:nvGraphicFramePr>
        <p:xfrm>
          <a:off x="1547664" y="1196752"/>
          <a:ext cx="6840760" cy="3384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058"/>
                <a:gridCol w="1048058"/>
                <a:gridCol w="1048058"/>
                <a:gridCol w="1048058"/>
                <a:gridCol w="1255485"/>
                <a:gridCol w="1393043"/>
              </a:tblGrid>
              <a:tr h="39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&lt;s&gt;</a:t>
                      </a:r>
                      <a:endParaRPr lang="en-IN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one</a:t>
                      </a:r>
                      <a:endParaRPr lang="en-IN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dog</a:t>
                      </a:r>
                      <a:endParaRPr lang="en-IN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bit</a:t>
                      </a:r>
                      <a:endParaRPr lang="en-IN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&lt;/s&gt;</a:t>
                      </a:r>
                      <a:endParaRPr lang="en-IN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&lt;s&gt;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1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0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0.05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PRP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0.004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0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7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NN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6×10</a:t>
                      </a:r>
                      <a:r>
                        <a:rPr lang="en-IN" sz="2000" b="1" baseline="30000" dirty="0">
                          <a:effectLst/>
                        </a:rPr>
                        <a:t>-4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1.26×10</a:t>
                      </a:r>
                      <a:r>
                        <a:rPr lang="en-IN" sz="2000" b="1" baseline="30000" dirty="0">
                          <a:effectLst/>
                        </a:rPr>
                        <a:t>-6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7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VB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3×10</a:t>
                      </a:r>
                      <a:r>
                        <a:rPr lang="en-IN" sz="2000" b="1" baseline="30000">
                          <a:effectLst/>
                        </a:rPr>
                        <a:t>-4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0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0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7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VBD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1.08×10</a:t>
                      </a:r>
                      <a:r>
                        <a:rPr lang="en-IN" sz="2000" b="1" baseline="30000">
                          <a:effectLst/>
                        </a:rPr>
                        <a:t>-5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0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7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&lt;/s&gt;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3.24×10</a:t>
                      </a:r>
                      <a:r>
                        <a:rPr lang="en-IN" sz="2000" b="1" baseline="30000" dirty="0">
                          <a:effectLst/>
                        </a:rPr>
                        <a:t>-6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1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2023-02-24T06:58:28Z</dcterms:created>
  <dcterms:modified xsi:type="dcterms:W3CDTF">2023-02-24T06:58:59Z</dcterms:modified>
</cp:coreProperties>
</file>