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47.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6.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304" r:id="rId4"/>
    <p:sldId id="270" r:id="rId5"/>
    <p:sldId id="319" r:id="rId6"/>
    <p:sldId id="259" r:id="rId7"/>
    <p:sldId id="260" r:id="rId8"/>
    <p:sldId id="261" r:id="rId9"/>
    <p:sldId id="263" r:id="rId10"/>
    <p:sldId id="264" r:id="rId11"/>
    <p:sldId id="265" r:id="rId12"/>
    <p:sldId id="314" r:id="rId13"/>
    <p:sldId id="315" r:id="rId14"/>
    <p:sldId id="307" r:id="rId15"/>
    <p:sldId id="308" r:id="rId16"/>
    <p:sldId id="309" r:id="rId17"/>
    <p:sldId id="266" r:id="rId18"/>
    <p:sldId id="268" r:id="rId19"/>
    <p:sldId id="269" r:id="rId20"/>
    <p:sldId id="275" r:id="rId21"/>
    <p:sldId id="276" r:id="rId22"/>
    <p:sldId id="284" r:id="rId23"/>
    <p:sldId id="271" r:id="rId24"/>
    <p:sldId id="274" r:id="rId25"/>
    <p:sldId id="272" r:id="rId26"/>
    <p:sldId id="273" r:id="rId27"/>
    <p:sldId id="286" r:id="rId28"/>
    <p:sldId id="267" r:id="rId29"/>
    <p:sldId id="306" r:id="rId30"/>
    <p:sldId id="310" r:id="rId31"/>
    <p:sldId id="311" r:id="rId32"/>
    <p:sldId id="316" r:id="rId33"/>
    <p:sldId id="318" r:id="rId34"/>
    <p:sldId id="317" r:id="rId35"/>
    <p:sldId id="293" r:id="rId36"/>
    <p:sldId id="294" r:id="rId37"/>
    <p:sldId id="295" r:id="rId38"/>
    <p:sldId id="296" r:id="rId39"/>
    <p:sldId id="297" r:id="rId40"/>
    <p:sldId id="298" r:id="rId41"/>
    <p:sldId id="299" r:id="rId42"/>
    <p:sldId id="300" r:id="rId43"/>
    <p:sldId id="301" r:id="rId44"/>
    <p:sldId id="302" r:id="rId45"/>
    <p:sldId id="303" r:id="rId46"/>
    <p:sldId id="313" r:id="rId47"/>
    <p:sldId id="31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image" Target="../media/image3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250D17-4420-4429-8569-F1E864DE5AF7}" type="datetimeFigureOut">
              <a:rPr lang="en-IN" smtClean="0"/>
              <a:t>10-01-2022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64D3BC-A338-4861-810C-21629C4AC7F6}" type="slidenum">
              <a:rPr lang="en-IN" smtClean="0"/>
              <a:t>‹#›</a:t>
            </a:fld>
            <a:endParaRPr lang="en-IN"/>
          </a:p>
        </p:txBody>
      </p:sp>
    </p:spTree>
    <p:extLst>
      <p:ext uri="{BB962C8B-B14F-4D97-AF65-F5344CB8AC3E}">
        <p14:creationId xmlns:p14="http://schemas.microsoft.com/office/powerpoint/2010/main" val="4224755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عنوان، ونص، واثنان من ال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685800" y="609600"/>
            <a:ext cx="7772400" cy="1143000"/>
          </a:xfrm>
        </p:spPr>
        <p:txBody>
          <a:bodyPr/>
          <a:lstStyle/>
          <a:p>
            <a:r>
              <a:rPr lang="ar-SA" smtClean="0"/>
              <a:t>انقر لتحرير نمط العنوان الرئيسي</a:t>
            </a:r>
            <a:endParaRPr lang="en-US"/>
          </a:p>
        </p:txBody>
      </p:sp>
      <p:sp>
        <p:nvSpPr>
          <p:cNvPr id="3" name="عنصر نائب للنص 2"/>
          <p:cNvSpPr>
            <a:spLocks noGrp="1"/>
          </p:cNvSpPr>
          <p:nvPr>
            <p:ph type="body" sz="half" idx="1"/>
          </p:nvPr>
        </p:nvSpPr>
        <p:spPr>
          <a:xfrm>
            <a:off x="685800" y="1981200"/>
            <a:ext cx="3810000" cy="41148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محتوى 3"/>
          <p:cNvSpPr>
            <a:spLocks noGrp="1"/>
          </p:cNvSpPr>
          <p:nvPr>
            <p:ph sz="quarter" idx="2"/>
          </p:nvPr>
        </p:nvSpPr>
        <p:spPr>
          <a:xfrm>
            <a:off x="4648200" y="1981200"/>
            <a:ext cx="3810000" cy="19812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محتوى 4"/>
          <p:cNvSpPr>
            <a:spLocks noGrp="1"/>
          </p:cNvSpPr>
          <p:nvPr>
            <p:ph sz="quarter" idx="3"/>
          </p:nvPr>
        </p:nvSpPr>
        <p:spPr>
          <a:xfrm>
            <a:off x="4648200" y="4114800"/>
            <a:ext cx="3810000" cy="19812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6" name="عنصر نائب للتاريخ 5"/>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7" name="عنصر نائب للتذييل 6"/>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8" name="عنصر نائب لرقم الشريحة 7"/>
          <p:cNvSpPr>
            <a:spLocks noGrp="1"/>
          </p:cNvSpPr>
          <p:nvPr>
            <p:ph type="sldNum" sz="quarter" idx="12"/>
          </p:nvPr>
        </p:nvSpPr>
        <p:spPr>
          <a:xfrm>
            <a:off x="6553200" y="6248400"/>
            <a:ext cx="1905000" cy="457200"/>
          </a:xfrm>
        </p:spPr>
        <p:txBody>
          <a:bodyPr/>
          <a:lstStyle>
            <a:lvl1pPr>
              <a:defRPr/>
            </a:lvl1pPr>
          </a:lstStyle>
          <a:p>
            <a:fld id="{3FE6820E-8B3A-4EBF-8302-78D3915702D9}" type="slidenum">
              <a:rPr lang="ar-SA" altLang="ar-JO"/>
              <a:pPr/>
              <a:t>‹#›</a:t>
            </a:fld>
            <a:endParaRPr lang="en-US" altLang="ar-JO"/>
          </a:p>
        </p:txBody>
      </p:sp>
    </p:spTree>
    <p:extLst>
      <p:ext uri="{BB962C8B-B14F-4D97-AF65-F5344CB8AC3E}">
        <p14:creationId xmlns:p14="http://schemas.microsoft.com/office/powerpoint/2010/main" val="403755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عنوان، ونص،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685800" y="609600"/>
            <a:ext cx="7772400" cy="1143000"/>
          </a:xfrm>
        </p:spPr>
        <p:txBody>
          <a:bodyPr/>
          <a:lstStyle/>
          <a:p>
            <a:r>
              <a:rPr lang="ar-SA" smtClean="0"/>
              <a:t>انقر لتحرير نمط العنوان الرئيسي</a:t>
            </a:r>
            <a:endParaRPr lang="en-US"/>
          </a:p>
        </p:txBody>
      </p:sp>
      <p:sp>
        <p:nvSpPr>
          <p:cNvPr id="3" name="عنصر نائب للنص 2"/>
          <p:cNvSpPr>
            <a:spLocks noGrp="1"/>
          </p:cNvSpPr>
          <p:nvPr>
            <p:ph type="body" sz="half" idx="1"/>
          </p:nvPr>
        </p:nvSpPr>
        <p:spPr>
          <a:xfrm>
            <a:off x="685800" y="1981200"/>
            <a:ext cx="3810000" cy="41148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محتوى 3"/>
          <p:cNvSpPr>
            <a:spLocks noGrp="1"/>
          </p:cNvSpPr>
          <p:nvPr>
            <p:ph sz="half" idx="2"/>
          </p:nvPr>
        </p:nvSpPr>
        <p:spPr>
          <a:xfrm>
            <a:off x="4648200" y="1981200"/>
            <a:ext cx="3810000" cy="41148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تاريخ 4"/>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6" name="عنصر نائب للتذييل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عنصر نائب لرقم الشريحة 6"/>
          <p:cNvSpPr>
            <a:spLocks noGrp="1"/>
          </p:cNvSpPr>
          <p:nvPr>
            <p:ph type="sldNum" sz="quarter" idx="12"/>
          </p:nvPr>
        </p:nvSpPr>
        <p:spPr>
          <a:xfrm>
            <a:off x="6553200" y="6248400"/>
            <a:ext cx="1905000" cy="457200"/>
          </a:xfrm>
        </p:spPr>
        <p:txBody>
          <a:bodyPr/>
          <a:lstStyle>
            <a:lvl1pPr>
              <a:defRPr/>
            </a:lvl1pPr>
          </a:lstStyle>
          <a:p>
            <a:fld id="{95A82247-94F3-45AF-9C2B-951C4F44CC69}" type="slidenum">
              <a:rPr lang="ar-SA" altLang="ar-JO"/>
              <a:pPr/>
              <a:t>‹#›</a:t>
            </a:fld>
            <a:endParaRPr lang="en-US" altLang="ar-JO"/>
          </a:p>
        </p:txBody>
      </p:sp>
    </p:spTree>
    <p:extLst>
      <p:ext uri="{BB962C8B-B14F-4D97-AF65-F5344CB8AC3E}">
        <p14:creationId xmlns:p14="http://schemas.microsoft.com/office/powerpoint/2010/main" val="160162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oleObject" Target="../embeddings/oleObject2.bin"/><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png"/><Relationship Id="rId5" Type="http://schemas.openxmlformats.org/officeDocument/2006/relationships/oleObject" Target="../embeddings/oleObject4.bin"/><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png"/><Relationship Id="rId5" Type="http://schemas.openxmlformats.org/officeDocument/2006/relationships/oleObject" Target="../embeddings/oleObject6.bin"/><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3.png"/><Relationship Id="rId4"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5.png"/><Relationship Id="rId5" Type="http://schemas.openxmlformats.org/officeDocument/2006/relationships/oleObject" Target="../embeddings/oleObject9.bin"/><Relationship Id="rId4" Type="http://schemas.openxmlformats.org/officeDocument/2006/relationships/image" Target="../media/image2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4.png"/><Relationship Id="rId5" Type="http://schemas.openxmlformats.org/officeDocument/2006/relationships/oleObject" Target="../embeddings/oleObject12.bin"/><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81048"/>
            <a:ext cx="9144000" cy="1470025"/>
          </a:xfrm>
        </p:spPr>
        <p:txBody>
          <a:bodyPr>
            <a:normAutofit/>
          </a:bodyPr>
          <a:lstStyle/>
          <a:p>
            <a:r>
              <a:rPr lang="en-IN" dirty="0" smtClean="0"/>
              <a:t>“Artificial” +  “Intelligence”</a:t>
            </a:r>
            <a:br>
              <a:rPr lang="en-IN" dirty="0" smtClean="0"/>
            </a:br>
            <a:r>
              <a:rPr lang="en-IN" sz="2000" dirty="0" smtClean="0"/>
              <a:t>”Simulation </a:t>
            </a:r>
            <a:r>
              <a:rPr lang="en-IN" sz="2000" dirty="0"/>
              <a:t>of human </a:t>
            </a:r>
            <a:r>
              <a:rPr lang="en-IN" sz="2000" b="1" dirty="0"/>
              <a:t>intelligence</a:t>
            </a:r>
            <a:r>
              <a:rPr lang="en-IN" sz="2000" dirty="0"/>
              <a:t> processes by machines, especially computer </a:t>
            </a:r>
            <a:r>
              <a:rPr lang="en-IN" sz="2000" dirty="0" smtClean="0"/>
              <a:t>systems”</a:t>
            </a:r>
            <a:endParaRPr lang="en-IN" sz="2200" dirty="0"/>
          </a:p>
        </p:txBody>
      </p:sp>
      <p:pic>
        <p:nvPicPr>
          <p:cNvPr id="8194" name="Picture 2" descr="Image result for what is artificial intelligence in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781"/>
            <a:ext cx="6803726" cy="356061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result for what is artificial intelligence in comp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0"/>
            <a:ext cx="55626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4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709"/>
            <a:ext cx="9144000" cy="1143000"/>
          </a:xfrm>
        </p:spPr>
        <p:txBody>
          <a:bodyPr>
            <a:noAutofit/>
          </a:bodyPr>
          <a:lstStyle/>
          <a:p>
            <a:r>
              <a:rPr lang="en-IN" sz="3600" b="1" dirty="0"/>
              <a:t>Thinking rationally</a:t>
            </a:r>
            <a:r>
              <a:rPr lang="en-IN" sz="3600" dirty="0"/>
              <a:t>: The “laws of thought” approach</a:t>
            </a:r>
          </a:p>
        </p:txBody>
      </p:sp>
      <p:sp>
        <p:nvSpPr>
          <p:cNvPr id="3" name="Content Placeholder 2"/>
          <p:cNvSpPr>
            <a:spLocks noGrp="1"/>
          </p:cNvSpPr>
          <p:nvPr>
            <p:ph idx="1"/>
          </p:nvPr>
        </p:nvSpPr>
        <p:spPr>
          <a:xfrm>
            <a:off x="304800" y="1295400"/>
            <a:ext cx="8686800" cy="5410200"/>
          </a:xfrm>
        </p:spPr>
        <p:txBody>
          <a:bodyPr>
            <a:normAutofit/>
          </a:bodyPr>
          <a:lstStyle/>
          <a:p>
            <a:pPr marL="0" indent="0" algn="just">
              <a:buNone/>
            </a:pPr>
            <a:r>
              <a:rPr lang="en-IN" sz="2800" dirty="0" smtClean="0"/>
              <a:t>“</a:t>
            </a:r>
            <a:r>
              <a:rPr lang="en-IN" sz="2800" dirty="0" err="1" smtClean="0"/>
              <a:t>Logicist</a:t>
            </a:r>
            <a:r>
              <a:rPr lang="en-IN" sz="2800" dirty="0" smtClean="0"/>
              <a:t> </a:t>
            </a:r>
            <a:r>
              <a:rPr lang="en-IN" sz="2800" dirty="0"/>
              <a:t>tradition </a:t>
            </a:r>
            <a:r>
              <a:rPr lang="en-IN" sz="2800" dirty="0" smtClean="0"/>
              <a:t>within </a:t>
            </a:r>
            <a:r>
              <a:rPr lang="en-IN" sz="2800" dirty="0"/>
              <a:t>artiﬁcial intelligence hopes to build </a:t>
            </a:r>
            <a:r>
              <a:rPr lang="en-IN" sz="2800" dirty="0" smtClean="0"/>
              <a:t>on </a:t>
            </a:r>
            <a:r>
              <a:rPr lang="en-IN" sz="2800" dirty="0"/>
              <a:t>programs to create intelligent </a:t>
            </a:r>
            <a:r>
              <a:rPr lang="en-IN" sz="2800" dirty="0" smtClean="0"/>
              <a:t>systems”</a:t>
            </a:r>
          </a:p>
          <a:p>
            <a:pPr lvl="1" algn="just">
              <a:lnSpc>
                <a:spcPct val="150000"/>
              </a:lnSpc>
            </a:pPr>
            <a:r>
              <a:rPr lang="en-IN" sz="2400" u="sng" dirty="0"/>
              <a:t>First,</a:t>
            </a:r>
            <a:r>
              <a:rPr lang="en-IN" sz="2400" dirty="0"/>
              <a:t> it is not easy to take informal knowledge and state it in the formal terms required by logical </a:t>
            </a:r>
            <a:r>
              <a:rPr lang="en-IN" sz="2400" dirty="0" smtClean="0"/>
              <a:t>notation</a:t>
            </a:r>
          </a:p>
          <a:p>
            <a:pPr lvl="2" algn="just">
              <a:lnSpc>
                <a:spcPct val="150000"/>
              </a:lnSpc>
            </a:pPr>
            <a:r>
              <a:rPr lang="en-IN" sz="2000" dirty="0" smtClean="0"/>
              <a:t>particularly </a:t>
            </a:r>
            <a:r>
              <a:rPr lang="en-IN" sz="2000" dirty="0"/>
              <a:t>when the knowledge is less than 100% certain. </a:t>
            </a:r>
            <a:endParaRPr lang="en-IN" sz="2000" dirty="0" smtClean="0"/>
          </a:p>
          <a:p>
            <a:pPr lvl="1" algn="just">
              <a:lnSpc>
                <a:spcPct val="150000"/>
              </a:lnSpc>
            </a:pPr>
            <a:r>
              <a:rPr lang="en-IN" sz="2400" u="sng" dirty="0" smtClean="0"/>
              <a:t>Second</a:t>
            </a:r>
            <a:r>
              <a:rPr lang="en-IN" sz="2400" dirty="0"/>
              <a:t>, there is a big difference between solving a problem “in principle” and solving it in practice.</a:t>
            </a:r>
            <a:endParaRPr lang="en-IN" sz="2400" dirty="0" smtClean="0"/>
          </a:p>
          <a:p>
            <a:pPr marL="0" indent="0" algn="just">
              <a:lnSpc>
                <a:spcPct val="150000"/>
              </a:lnSpc>
              <a:buNone/>
            </a:pPr>
            <a:endParaRPr lang="en-IN" sz="2800" dirty="0" smtClean="0"/>
          </a:p>
        </p:txBody>
      </p:sp>
    </p:spTree>
    <p:extLst>
      <p:ext uri="{BB962C8B-B14F-4D97-AF65-F5344CB8AC3E}">
        <p14:creationId xmlns:p14="http://schemas.microsoft.com/office/powerpoint/2010/main" val="3437183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IN" sz="3600" b="1" dirty="0"/>
              <a:t>Acting rationally</a:t>
            </a:r>
            <a:r>
              <a:rPr lang="en-IN" sz="3600" dirty="0"/>
              <a:t>: The rational agent approach</a:t>
            </a:r>
          </a:p>
        </p:txBody>
      </p:sp>
      <p:sp>
        <p:nvSpPr>
          <p:cNvPr id="3" name="Content Placeholder 2"/>
          <p:cNvSpPr>
            <a:spLocks noGrp="1"/>
          </p:cNvSpPr>
          <p:nvPr>
            <p:ph idx="1"/>
          </p:nvPr>
        </p:nvSpPr>
        <p:spPr/>
        <p:txBody>
          <a:bodyPr>
            <a:normAutofit/>
          </a:bodyPr>
          <a:lstStyle/>
          <a:p>
            <a:pPr algn="just">
              <a:lnSpc>
                <a:spcPct val="200000"/>
              </a:lnSpc>
            </a:pPr>
            <a:r>
              <a:rPr lang="en-IN" sz="2800" dirty="0"/>
              <a:t>A rational agent is one that </a:t>
            </a:r>
            <a:r>
              <a:rPr lang="en-IN" sz="2800" b="1" u="sng" dirty="0"/>
              <a:t>acts</a:t>
            </a:r>
            <a:r>
              <a:rPr lang="en-IN" sz="2800" dirty="0"/>
              <a:t> so as to achieve </a:t>
            </a:r>
            <a:r>
              <a:rPr lang="en-IN" sz="2800" dirty="0" smtClean="0"/>
              <a:t>the best </a:t>
            </a:r>
            <a:r>
              <a:rPr lang="en-IN" sz="2800" dirty="0"/>
              <a:t>outcome or, when there is </a:t>
            </a:r>
            <a:r>
              <a:rPr lang="en-IN" sz="2800" b="1" dirty="0">
                <a:solidFill>
                  <a:srgbClr val="FF0000"/>
                </a:solidFill>
              </a:rPr>
              <a:t>uncertainty</a:t>
            </a:r>
            <a:r>
              <a:rPr lang="en-IN" sz="2800" dirty="0"/>
              <a:t>, the best expected outcome</a:t>
            </a:r>
            <a:r>
              <a:rPr lang="en-IN" sz="2800" dirty="0" smtClean="0"/>
              <a:t>.</a:t>
            </a:r>
          </a:p>
          <a:p>
            <a:pPr lvl="1" algn="just">
              <a:lnSpc>
                <a:spcPct val="200000"/>
              </a:lnSpc>
            </a:pPr>
            <a:r>
              <a:rPr lang="en-IN" sz="2400" dirty="0" smtClean="0"/>
              <a:t>All the skills </a:t>
            </a:r>
            <a:r>
              <a:rPr lang="en-IN" sz="2400" dirty="0"/>
              <a:t>needed </a:t>
            </a:r>
            <a:r>
              <a:rPr lang="en-IN" sz="2400" dirty="0" smtClean="0"/>
              <a:t>for the Turing Test also allow an agent to act rationally</a:t>
            </a:r>
          </a:p>
          <a:p>
            <a:pPr algn="just">
              <a:lnSpc>
                <a:spcPct val="200000"/>
              </a:lnSpc>
            </a:pPr>
            <a:endParaRPr lang="en-IN" sz="2800" dirty="0" smtClean="0"/>
          </a:p>
        </p:txBody>
      </p:sp>
    </p:spTree>
    <p:extLst>
      <p:ext uri="{BB962C8B-B14F-4D97-AF65-F5344CB8AC3E}">
        <p14:creationId xmlns:p14="http://schemas.microsoft.com/office/powerpoint/2010/main" val="4034621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marL="0" indent="0" algn="just">
              <a:lnSpc>
                <a:spcPct val="200000"/>
              </a:lnSpc>
              <a:buNone/>
            </a:pPr>
            <a:r>
              <a:rPr lang="en-IN" sz="2400" b="1" dirty="0" smtClean="0"/>
              <a:t>Computer Would Need To Possess </a:t>
            </a:r>
            <a:r>
              <a:rPr lang="en-IN" sz="2400" b="1" dirty="0"/>
              <a:t>t</a:t>
            </a:r>
            <a:r>
              <a:rPr lang="en-IN" sz="2400" b="1" dirty="0" smtClean="0"/>
              <a:t>he following Capabilities:</a:t>
            </a:r>
          </a:p>
          <a:p>
            <a:pPr marL="457200" indent="-457200" algn="just">
              <a:lnSpc>
                <a:spcPct val="200000"/>
              </a:lnSpc>
              <a:buFont typeface="+mj-lt"/>
              <a:buAutoNum type="arabicPeriod"/>
            </a:pPr>
            <a:r>
              <a:rPr lang="en-IN" sz="2400" b="1" dirty="0" smtClean="0">
                <a:solidFill>
                  <a:srgbClr val="FF0000"/>
                </a:solidFill>
              </a:rPr>
              <a:t>NATURAL LANGUAGE PROCESSING</a:t>
            </a:r>
            <a:r>
              <a:rPr lang="en-IN" sz="2400" dirty="0" smtClean="0"/>
              <a:t> </a:t>
            </a:r>
            <a:r>
              <a:rPr lang="en-IN" sz="2400" dirty="0"/>
              <a:t>to enable it to communicate successfully in </a:t>
            </a:r>
            <a:r>
              <a:rPr lang="en-IN" sz="2400" dirty="0" smtClean="0"/>
              <a:t>English</a:t>
            </a:r>
          </a:p>
          <a:p>
            <a:pPr marL="457200" indent="-457200" algn="just">
              <a:lnSpc>
                <a:spcPct val="200000"/>
              </a:lnSpc>
              <a:buFont typeface="+mj-lt"/>
              <a:buAutoNum type="arabicPeriod"/>
            </a:pPr>
            <a:r>
              <a:rPr lang="en-IN" sz="2400" dirty="0" smtClean="0"/>
              <a:t> </a:t>
            </a:r>
            <a:r>
              <a:rPr lang="en-IN" sz="2400" b="1" dirty="0" smtClean="0">
                <a:solidFill>
                  <a:srgbClr val="FF0000"/>
                </a:solidFill>
              </a:rPr>
              <a:t>KNOWLEDGE REPRESENTATION </a:t>
            </a:r>
            <a:r>
              <a:rPr lang="en-IN" sz="2400" dirty="0" smtClean="0"/>
              <a:t>to </a:t>
            </a:r>
            <a:r>
              <a:rPr lang="en-IN" sz="2400" dirty="0"/>
              <a:t>store what it knows or </a:t>
            </a:r>
            <a:r>
              <a:rPr lang="en-IN" sz="2400" dirty="0" smtClean="0"/>
              <a:t>hears</a:t>
            </a:r>
          </a:p>
          <a:p>
            <a:pPr marL="457200" indent="-457200" algn="just">
              <a:lnSpc>
                <a:spcPct val="200000"/>
              </a:lnSpc>
              <a:buFont typeface="+mj-lt"/>
              <a:buAutoNum type="arabicPeriod"/>
            </a:pPr>
            <a:r>
              <a:rPr lang="en-IN" sz="2400" b="1" dirty="0" smtClean="0">
                <a:solidFill>
                  <a:srgbClr val="FF0000"/>
                </a:solidFill>
              </a:rPr>
              <a:t>AUTOMATED REASONING</a:t>
            </a:r>
            <a:r>
              <a:rPr lang="en-IN" sz="2400" dirty="0" smtClean="0"/>
              <a:t> </a:t>
            </a:r>
            <a:r>
              <a:rPr lang="en-IN" sz="2400" dirty="0"/>
              <a:t>to use the stored information to answer questions and to </a:t>
            </a:r>
            <a:r>
              <a:rPr lang="en-IN" sz="2400" dirty="0" smtClean="0"/>
              <a:t>draw new conclusions</a:t>
            </a:r>
          </a:p>
          <a:p>
            <a:pPr marL="457200" indent="-457200" algn="just">
              <a:lnSpc>
                <a:spcPct val="200000"/>
              </a:lnSpc>
              <a:buFont typeface="+mj-lt"/>
              <a:buAutoNum type="arabicPeriod"/>
            </a:pPr>
            <a:r>
              <a:rPr lang="en-IN" sz="2400" dirty="0" smtClean="0"/>
              <a:t> </a:t>
            </a:r>
            <a:r>
              <a:rPr lang="en-IN" sz="2400" b="1" dirty="0" smtClean="0">
                <a:solidFill>
                  <a:srgbClr val="FF0000"/>
                </a:solidFill>
              </a:rPr>
              <a:t>MACHINE LEARNING </a:t>
            </a:r>
            <a:r>
              <a:rPr lang="en-IN" sz="2400" dirty="0" smtClean="0"/>
              <a:t>to </a:t>
            </a:r>
            <a:r>
              <a:rPr lang="en-IN" sz="2400" dirty="0"/>
              <a:t>adapt to new circumstances and to detect and extrapolate patterns</a:t>
            </a:r>
            <a:r>
              <a:rPr lang="en-IN" sz="2400" dirty="0" smtClean="0"/>
              <a:t>.</a:t>
            </a:r>
            <a:endParaRPr lang="en-IN" sz="2400" dirty="0"/>
          </a:p>
          <a:p>
            <a:pPr marL="457200" indent="-457200" algn="just">
              <a:lnSpc>
                <a:spcPct val="200000"/>
              </a:lnSpc>
              <a:buFont typeface="+mj-lt"/>
              <a:buAutoNum type="arabicPeriod"/>
            </a:pPr>
            <a:r>
              <a:rPr lang="en-IN" sz="2400" b="1" dirty="0" smtClean="0">
                <a:solidFill>
                  <a:srgbClr val="FF0000"/>
                </a:solidFill>
              </a:rPr>
              <a:t>COMPUTER VISION</a:t>
            </a:r>
            <a:r>
              <a:rPr lang="en-IN" sz="2400" dirty="0" smtClean="0"/>
              <a:t> </a:t>
            </a:r>
            <a:r>
              <a:rPr lang="en-IN" sz="2400" dirty="0"/>
              <a:t>to perceive </a:t>
            </a:r>
            <a:r>
              <a:rPr lang="en-IN" sz="2400" dirty="0" smtClean="0"/>
              <a:t>objects</a:t>
            </a:r>
            <a:endParaRPr lang="en-IN" sz="2400" dirty="0"/>
          </a:p>
          <a:p>
            <a:pPr marL="457200" indent="-457200" algn="just">
              <a:lnSpc>
                <a:spcPct val="200000"/>
              </a:lnSpc>
              <a:buFont typeface="+mj-lt"/>
              <a:buAutoNum type="arabicPeriod"/>
            </a:pPr>
            <a:r>
              <a:rPr lang="en-IN" sz="2400" b="1" dirty="0" smtClean="0">
                <a:solidFill>
                  <a:srgbClr val="FF0000"/>
                </a:solidFill>
              </a:rPr>
              <a:t>ROBOTICS</a:t>
            </a:r>
            <a:r>
              <a:rPr lang="en-IN" sz="2400" dirty="0" smtClean="0"/>
              <a:t> </a:t>
            </a:r>
            <a:r>
              <a:rPr lang="en-IN" sz="2400" dirty="0"/>
              <a:t>to manipulate objects and move about</a:t>
            </a:r>
          </a:p>
        </p:txBody>
      </p:sp>
    </p:spTree>
    <p:extLst>
      <p:ext uri="{BB962C8B-B14F-4D97-AF65-F5344CB8AC3E}">
        <p14:creationId xmlns:p14="http://schemas.microsoft.com/office/powerpoint/2010/main" val="143715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IN" dirty="0"/>
              <a:t>Applications of </a:t>
            </a:r>
            <a:r>
              <a:rPr lang="en-IN" dirty="0" smtClean="0"/>
              <a:t>AI*</a:t>
            </a:r>
            <a:endParaRPr lang="en-IN" dirty="0"/>
          </a:p>
        </p:txBody>
      </p:sp>
      <p:sp>
        <p:nvSpPr>
          <p:cNvPr id="3" name="Content Placeholder 2"/>
          <p:cNvSpPr>
            <a:spLocks noGrp="1"/>
          </p:cNvSpPr>
          <p:nvPr>
            <p:ph idx="1"/>
          </p:nvPr>
        </p:nvSpPr>
        <p:spPr>
          <a:xfrm>
            <a:off x="0" y="609600"/>
            <a:ext cx="9144000" cy="6248400"/>
          </a:xfrm>
        </p:spPr>
        <p:txBody>
          <a:bodyPr>
            <a:normAutofit/>
          </a:bodyPr>
          <a:lstStyle/>
          <a:p>
            <a:r>
              <a:rPr lang="en-IN" sz="1600" dirty="0" smtClean="0"/>
              <a:t>AI </a:t>
            </a:r>
            <a:r>
              <a:rPr lang="en-IN" sz="1600" dirty="0"/>
              <a:t>has been dominant in various fields such as −</a:t>
            </a:r>
          </a:p>
          <a:p>
            <a:r>
              <a:rPr lang="en-IN" sz="1600" b="1" dirty="0"/>
              <a:t>Gaming</a:t>
            </a:r>
            <a:r>
              <a:rPr lang="en-IN" sz="1600" dirty="0"/>
              <a:t> − AI plays crucial role in strategic games such as chess, poker, tic-tac-toe, etc., where machine can think of large number of possible positions based on heuristic knowledge.</a:t>
            </a:r>
          </a:p>
          <a:p>
            <a:r>
              <a:rPr lang="en-IN" sz="1600" b="1" dirty="0"/>
              <a:t>Natural Language Processing</a:t>
            </a:r>
            <a:r>
              <a:rPr lang="en-IN" sz="1600" dirty="0"/>
              <a:t> − It is possible to interact with the computer that understands natural language spoken by humans.</a:t>
            </a:r>
          </a:p>
          <a:p>
            <a:r>
              <a:rPr lang="en-IN" sz="1600" b="1" dirty="0"/>
              <a:t>Expert Systems</a:t>
            </a:r>
            <a:r>
              <a:rPr lang="en-IN" sz="1600" dirty="0"/>
              <a:t> − There are some applications which integrate machine, software, and special information to impart reasoning and advising. They provide explanation and advice to the users.</a:t>
            </a:r>
          </a:p>
          <a:p>
            <a:r>
              <a:rPr lang="en-IN" sz="1600" b="1" dirty="0"/>
              <a:t>Vision Systems</a:t>
            </a:r>
            <a:r>
              <a:rPr lang="en-IN" sz="1600" dirty="0"/>
              <a:t> − These systems understand, interpret, and comprehend visual input on the computer. For example,</a:t>
            </a:r>
          </a:p>
          <a:p>
            <a:pPr lvl="1"/>
            <a:r>
              <a:rPr lang="en-IN" sz="1400" dirty="0"/>
              <a:t>A spying aeroplane takes photographs, which are used to figure out spatial information or map of the areas.</a:t>
            </a:r>
          </a:p>
          <a:p>
            <a:pPr lvl="1"/>
            <a:r>
              <a:rPr lang="en-IN" sz="1400" dirty="0"/>
              <a:t>Doctors use clinical expert system to diagnose the patient.</a:t>
            </a:r>
          </a:p>
          <a:p>
            <a:pPr lvl="1"/>
            <a:r>
              <a:rPr lang="en-IN" sz="1400" dirty="0"/>
              <a:t>Police use computer software that can recognize the face of criminal with the stored portrait made by forensic artist.</a:t>
            </a:r>
          </a:p>
          <a:p>
            <a:r>
              <a:rPr lang="en-IN" sz="1600" b="1" dirty="0"/>
              <a:t>Speech Recognition</a:t>
            </a:r>
            <a:r>
              <a:rPr lang="en-IN" sz="1600" dirty="0"/>
              <a:t> − Some intelligent systems are capable of hearing and comprehending the language in terms of sentences and their meanings while a human talks to it. It can handle different accents, slang words, noise in the background, change in human’s noise due to cold, etc.</a:t>
            </a:r>
          </a:p>
          <a:p>
            <a:r>
              <a:rPr lang="en-IN" sz="1600" b="1" dirty="0"/>
              <a:t>Handwriting Recognition</a:t>
            </a:r>
            <a:r>
              <a:rPr lang="en-IN" sz="1600" dirty="0"/>
              <a:t> − The handwriting recognition software reads the text written on paper by a pen or on screen by a stylus. It can recognize the shapes of the letters and convert it into editable text.</a:t>
            </a:r>
          </a:p>
          <a:p>
            <a:r>
              <a:rPr lang="en-IN" sz="1600" b="1" dirty="0"/>
              <a:t>Intelligent Robots</a:t>
            </a:r>
            <a:r>
              <a:rPr lang="en-IN" sz="1600" dirty="0"/>
              <a:t> − Robots are able to perform the tasks given by a human. They have sensors to detect physical data from the real world such as light, heat, temperature, movement, sound, bump, and pressure. They have efficient processors, multiple sensors and huge memory, to exhibit intelligence. In addition, they are capable of learning from their mistakes and they can adapt to the new environment.</a:t>
            </a:r>
          </a:p>
          <a:p>
            <a:pPr marL="0" indent="0">
              <a:buNone/>
            </a:pPr>
            <a:endParaRPr lang="en-IN" sz="1600" dirty="0"/>
          </a:p>
        </p:txBody>
      </p:sp>
    </p:spTree>
    <p:extLst>
      <p:ext uri="{BB962C8B-B14F-4D97-AF65-F5344CB8AC3E}">
        <p14:creationId xmlns:p14="http://schemas.microsoft.com/office/powerpoint/2010/main" val="3719608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0"/>
            <a:ext cx="8229600" cy="1143000"/>
          </a:xfrm>
        </p:spPr>
        <p:txBody>
          <a:bodyPr/>
          <a:lstStyle/>
          <a:p>
            <a:r>
              <a:rPr lang="en-IN" b="1" dirty="0" smtClean="0">
                <a:solidFill>
                  <a:srgbClr val="FF0000"/>
                </a:solidFill>
              </a:rPr>
              <a:t>INTELLIGENT</a:t>
            </a:r>
            <a:r>
              <a:rPr lang="en-IN" dirty="0" smtClean="0">
                <a:solidFill>
                  <a:srgbClr val="FF0000"/>
                </a:solidFill>
              </a:rPr>
              <a:t> </a:t>
            </a:r>
            <a:r>
              <a:rPr lang="en-IN" dirty="0" smtClean="0"/>
              <a:t>SYSTEMS</a:t>
            </a:r>
            <a:endParaRPr lang="en-IN" dirty="0"/>
          </a:p>
        </p:txBody>
      </p:sp>
      <p:sp>
        <p:nvSpPr>
          <p:cNvPr id="4" name="Rectangle 3"/>
          <p:cNvSpPr/>
          <p:nvPr/>
        </p:nvSpPr>
        <p:spPr>
          <a:xfrm>
            <a:off x="0" y="990600"/>
            <a:ext cx="9144000" cy="5575052"/>
          </a:xfrm>
          <a:prstGeom prst="rect">
            <a:avLst/>
          </a:prstGeom>
        </p:spPr>
        <p:txBody>
          <a:bodyPr wrap="square">
            <a:spAutoFit/>
          </a:bodyPr>
          <a:lstStyle/>
          <a:p>
            <a:pPr marL="342900" indent="-342900">
              <a:lnSpc>
                <a:spcPct val="150000"/>
              </a:lnSpc>
              <a:buFont typeface="Arial" pitchFamily="34" charset="0"/>
              <a:buChar char="•"/>
            </a:pPr>
            <a:r>
              <a:rPr lang="en-IN" sz="2400" dirty="0"/>
              <a:t>The ability of a system to </a:t>
            </a:r>
            <a:r>
              <a:rPr lang="en-IN" sz="2400" dirty="0" smtClean="0"/>
              <a:t>:- </a:t>
            </a:r>
          </a:p>
          <a:p>
            <a:pPr marL="800100" lvl="1" indent="-342900">
              <a:lnSpc>
                <a:spcPct val="150000"/>
              </a:lnSpc>
              <a:buFont typeface="Arial" pitchFamily="34" charset="0"/>
              <a:buChar char="•"/>
            </a:pPr>
            <a:r>
              <a:rPr lang="en-IN" sz="2400" dirty="0" smtClean="0"/>
              <a:t>calculate</a:t>
            </a:r>
            <a:r>
              <a:rPr lang="en-IN" sz="2400" dirty="0"/>
              <a:t>, </a:t>
            </a:r>
            <a:endParaRPr lang="en-IN" sz="2400" dirty="0" smtClean="0"/>
          </a:p>
          <a:p>
            <a:pPr marL="800100" lvl="1" indent="-342900">
              <a:lnSpc>
                <a:spcPct val="150000"/>
              </a:lnSpc>
              <a:buFont typeface="Arial" pitchFamily="34" charset="0"/>
              <a:buChar char="•"/>
            </a:pPr>
            <a:r>
              <a:rPr lang="en-IN" sz="2400" dirty="0" smtClean="0"/>
              <a:t>reason</a:t>
            </a:r>
            <a:r>
              <a:rPr lang="en-IN" sz="2400" dirty="0"/>
              <a:t>, </a:t>
            </a:r>
            <a:endParaRPr lang="en-IN" sz="2400" dirty="0" smtClean="0"/>
          </a:p>
          <a:p>
            <a:pPr marL="800100" lvl="1" indent="-342900">
              <a:lnSpc>
                <a:spcPct val="150000"/>
              </a:lnSpc>
              <a:buFont typeface="Arial" pitchFamily="34" charset="0"/>
              <a:buChar char="•"/>
            </a:pPr>
            <a:r>
              <a:rPr lang="en-IN" sz="2400" dirty="0" smtClean="0"/>
              <a:t>perceive </a:t>
            </a:r>
            <a:r>
              <a:rPr lang="en-IN" sz="2400" dirty="0"/>
              <a:t>relationships and </a:t>
            </a:r>
            <a:r>
              <a:rPr lang="en-IN" sz="2400" dirty="0" smtClean="0"/>
              <a:t>analogies</a:t>
            </a:r>
            <a:r>
              <a:rPr lang="en-IN" sz="2400" dirty="0"/>
              <a:t>, </a:t>
            </a:r>
            <a:endParaRPr lang="en-IN" sz="2400" dirty="0" smtClean="0"/>
          </a:p>
          <a:p>
            <a:pPr marL="800100" lvl="1" indent="-342900">
              <a:lnSpc>
                <a:spcPct val="150000"/>
              </a:lnSpc>
              <a:buFont typeface="Arial" pitchFamily="34" charset="0"/>
              <a:buChar char="•"/>
            </a:pPr>
            <a:r>
              <a:rPr lang="en-IN" sz="2400" dirty="0" smtClean="0"/>
              <a:t>learn </a:t>
            </a:r>
            <a:r>
              <a:rPr lang="en-IN" sz="2400" dirty="0"/>
              <a:t>from experience, </a:t>
            </a:r>
            <a:endParaRPr lang="en-IN" sz="2400" dirty="0" smtClean="0"/>
          </a:p>
          <a:p>
            <a:pPr marL="800100" lvl="1" indent="-342900">
              <a:lnSpc>
                <a:spcPct val="150000"/>
              </a:lnSpc>
              <a:buFont typeface="Arial" pitchFamily="34" charset="0"/>
              <a:buChar char="•"/>
            </a:pPr>
            <a:r>
              <a:rPr lang="en-IN" sz="2400" dirty="0" smtClean="0"/>
              <a:t>store </a:t>
            </a:r>
            <a:r>
              <a:rPr lang="en-IN" sz="2400" dirty="0"/>
              <a:t>and retrieve information from memory, </a:t>
            </a:r>
            <a:endParaRPr lang="en-IN" sz="2400" dirty="0" smtClean="0"/>
          </a:p>
          <a:p>
            <a:pPr marL="800100" lvl="1" indent="-342900">
              <a:lnSpc>
                <a:spcPct val="150000"/>
              </a:lnSpc>
              <a:buFont typeface="Arial" pitchFamily="34" charset="0"/>
              <a:buChar char="•"/>
            </a:pPr>
            <a:r>
              <a:rPr lang="en-IN" sz="2400" dirty="0" smtClean="0"/>
              <a:t>solve </a:t>
            </a:r>
            <a:r>
              <a:rPr lang="en-IN" sz="2400" dirty="0"/>
              <a:t>problems, </a:t>
            </a:r>
            <a:endParaRPr lang="en-IN" sz="2400" dirty="0" smtClean="0"/>
          </a:p>
          <a:p>
            <a:pPr marL="800100" lvl="1" indent="-342900">
              <a:lnSpc>
                <a:spcPct val="150000"/>
              </a:lnSpc>
              <a:buFont typeface="Arial" pitchFamily="34" charset="0"/>
              <a:buChar char="•"/>
            </a:pPr>
            <a:r>
              <a:rPr lang="en-IN" sz="2400" dirty="0" smtClean="0"/>
              <a:t>comprehend </a:t>
            </a:r>
            <a:r>
              <a:rPr lang="en-IN" sz="2400" dirty="0"/>
              <a:t>complex ideas, </a:t>
            </a:r>
            <a:endParaRPr lang="en-IN" sz="2400" dirty="0" smtClean="0"/>
          </a:p>
          <a:p>
            <a:pPr marL="800100" lvl="1" indent="-342900">
              <a:lnSpc>
                <a:spcPct val="150000"/>
              </a:lnSpc>
              <a:buFont typeface="Arial" pitchFamily="34" charset="0"/>
              <a:buChar char="•"/>
            </a:pPr>
            <a:r>
              <a:rPr lang="en-IN" sz="2400" dirty="0" smtClean="0"/>
              <a:t>use </a:t>
            </a:r>
            <a:r>
              <a:rPr lang="en-IN" sz="2400" dirty="0"/>
              <a:t>natural language fluently, </a:t>
            </a:r>
            <a:endParaRPr lang="en-IN" sz="2400" dirty="0" smtClean="0"/>
          </a:p>
          <a:p>
            <a:pPr marL="800100" lvl="1" indent="-342900">
              <a:lnSpc>
                <a:spcPct val="150000"/>
              </a:lnSpc>
              <a:buFont typeface="Arial" pitchFamily="34" charset="0"/>
              <a:buChar char="•"/>
            </a:pPr>
            <a:r>
              <a:rPr lang="en-IN" sz="2400" dirty="0" smtClean="0"/>
              <a:t>classify</a:t>
            </a:r>
            <a:r>
              <a:rPr lang="en-IN" sz="2400" dirty="0"/>
              <a:t>, generalize, and adapt new situations.</a:t>
            </a:r>
          </a:p>
        </p:txBody>
      </p:sp>
    </p:spTree>
    <p:extLst>
      <p:ext uri="{BB962C8B-B14F-4D97-AF65-F5344CB8AC3E}">
        <p14:creationId xmlns:p14="http://schemas.microsoft.com/office/powerpoint/2010/main" val="1686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COMPONENTS OF INTELLIGENT SYSTEMS</a:t>
            </a:r>
            <a:endParaRPr lang="en-IN" dirty="0"/>
          </a:p>
        </p:txBody>
      </p:sp>
      <p:pic>
        <p:nvPicPr>
          <p:cNvPr id="4" name="Picture 2" descr="Components of Intellig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40" y="2057400"/>
            <a:ext cx="9057736" cy="3200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3400" y="3276601"/>
            <a:ext cx="1600200" cy="338554"/>
          </a:xfrm>
          <a:prstGeom prst="rect">
            <a:avLst/>
          </a:prstGeom>
        </p:spPr>
        <p:txBody>
          <a:bodyPr wrap="square">
            <a:spAutoFit/>
          </a:bodyPr>
          <a:lstStyle/>
          <a:p>
            <a:r>
              <a:rPr lang="en-IN" sz="1600" b="1" dirty="0" smtClean="0">
                <a:solidFill>
                  <a:srgbClr val="FF0000"/>
                </a:solidFill>
              </a:rPr>
              <a:t>Judge , Predict</a:t>
            </a:r>
            <a:endParaRPr lang="en-IN" sz="1600" b="1" dirty="0">
              <a:solidFill>
                <a:srgbClr val="FF0000"/>
              </a:solidFill>
            </a:endParaRPr>
          </a:p>
        </p:txBody>
      </p:sp>
      <p:sp>
        <p:nvSpPr>
          <p:cNvPr id="6" name="Rectangle 5"/>
          <p:cNvSpPr/>
          <p:nvPr/>
        </p:nvSpPr>
        <p:spPr>
          <a:xfrm>
            <a:off x="533400" y="5410200"/>
            <a:ext cx="1905000" cy="584775"/>
          </a:xfrm>
          <a:prstGeom prst="rect">
            <a:avLst/>
          </a:prstGeom>
        </p:spPr>
        <p:txBody>
          <a:bodyPr wrap="square">
            <a:spAutoFit/>
          </a:bodyPr>
          <a:lstStyle/>
          <a:p>
            <a:r>
              <a:rPr lang="en-IN" sz="1600" b="1" dirty="0" err="1" smtClean="0">
                <a:solidFill>
                  <a:srgbClr val="FF0000"/>
                </a:solidFill>
              </a:rPr>
              <a:t>Awareness,studying,practising</a:t>
            </a:r>
            <a:endParaRPr lang="en-IN" sz="1600" b="1" dirty="0">
              <a:solidFill>
                <a:srgbClr val="FF0000"/>
              </a:solidFill>
            </a:endParaRPr>
          </a:p>
        </p:txBody>
      </p:sp>
      <p:sp>
        <p:nvSpPr>
          <p:cNvPr id="7" name="Rectangle 6"/>
          <p:cNvSpPr/>
          <p:nvPr/>
        </p:nvSpPr>
        <p:spPr>
          <a:xfrm>
            <a:off x="7086600" y="5410200"/>
            <a:ext cx="1600200" cy="338554"/>
          </a:xfrm>
          <a:prstGeom prst="rect">
            <a:avLst/>
          </a:prstGeom>
        </p:spPr>
        <p:txBody>
          <a:bodyPr wrap="square">
            <a:spAutoFit/>
          </a:bodyPr>
          <a:lstStyle/>
          <a:p>
            <a:r>
              <a:rPr lang="en-IN" sz="1600" b="1" dirty="0" smtClean="0">
                <a:solidFill>
                  <a:srgbClr val="FF0000"/>
                </a:solidFill>
              </a:rPr>
              <a:t>Decision Making</a:t>
            </a:r>
            <a:endParaRPr lang="en-IN" sz="1600" b="1" dirty="0">
              <a:solidFill>
                <a:srgbClr val="FF0000"/>
              </a:solidFill>
            </a:endParaRPr>
          </a:p>
        </p:txBody>
      </p:sp>
      <p:sp>
        <p:nvSpPr>
          <p:cNvPr id="8" name="Rectangle 7"/>
          <p:cNvSpPr/>
          <p:nvPr/>
        </p:nvSpPr>
        <p:spPr>
          <a:xfrm>
            <a:off x="3733800" y="5533310"/>
            <a:ext cx="1905000" cy="584775"/>
          </a:xfrm>
          <a:prstGeom prst="rect">
            <a:avLst/>
          </a:prstGeom>
        </p:spPr>
        <p:txBody>
          <a:bodyPr wrap="square">
            <a:spAutoFit/>
          </a:bodyPr>
          <a:lstStyle/>
          <a:p>
            <a:r>
              <a:rPr lang="en-IN" sz="1600" b="1" dirty="0" err="1" smtClean="0">
                <a:solidFill>
                  <a:srgbClr val="FF0000"/>
                </a:solidFill>
              </a:rPr>
              <a:t>Sensing,Organizing</a:t>
            </a:r>
            <a:r>
              <a:rPr lang="en-IN" sz="1600" b="1" dirty="0" smtClean="0">
                <a:solidFill>
                  <a:srgbClr val="FF0000"/>
                </a:solidFill>
              </a:rPr>
              <a:t>, interpreting</a:t>
            </a:r>
            <a:endParaRPr lang="en-IN" sz="1600" b="1" dirty="0">
              <a:solidFill>
                <a:srgbClr val="FF0000"/>
              </a:solidFill>
            </a:endParaRPr>
          </a:p>
        </p:txBody>
      </p:sp>
      <p:sp>
        <p:nvSpPr>
          <p:cNvPr id="9" name="Rectangle 8"/>
          <p:cNvSpPr/>
          <p:nvPr/>
        </p:nvSpPr>
        <p:spPr>
          <a:xfrm>
            <a:off x="6293426" y="1371600"/>
            <a:ext cx="1936174" cy="584775"/>
          </a:xfrm>
          <a:prstGeom prst="rect">
            <a:avLst/>
          </a:prstGeom>
        </p:spPr>
        <p:txBody>
          <a:bodyPr wrap="square">
            <a:spAutoFit/>
          </a:bodyPr>
          <a:lstStyle/>
          <a:p>
            <a:r>
              <a:rPr lang="en-IN" sz="1600" b="1" dirty="0" err="1" smtClean="0">
                <a:solidFill>
                  <a:srgbClr val="FF0000"/>
                </a:solidFill>
              </a:rPr>
              <a:t>Comprehend,Speak,Write</a:t>
            </a:r>
            <a:r>
              <a:rPr lang="en-IN" sz="1600" b="1" dirty="0" smtClean="0">
                <a:solidFill>
                  <a:srgbClr val="FF0000"/>
                </a:solidFill>
              </a:rPr>
              <a:t>..</a:t>
            </a:r>
            <a:endParaRPr lang="en-IN" sz="1600" b="1" dirty="0">
              <a:solidFill>
                <a:srgbClr val="FF0000"/>
              </a:solidFill>
            </a:endParaRPr>
          </a:p>
        </p:txBody>
      </p:sp>
    </p:spTree>
    <p:extLst>
      <p:ext uri="{BB962C8B-B14F-4D97-AF65-F5344CB8AC3E}">
        <p14:creationId xmlns:p14="http://schemas.microsoft.com/office/powerpoint/2010/main" val="40656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709"/>
            <a:ext cx="9677400" cy="1143000"/>
          </a:xfrm>
        </p:spPr>
        <p:txBody>
          <a:bodyPr>
            <a:noAutofit/>
          </a:bodyPr>
          <a:lstStyle/>
          <a:p>
            <a:r>
              <a:rPr lang="en-IN" sz="3200" dirty="0"/>
              <a:t>Difference between Human and Machine Intelligence</a:t>
            </a:r>
            <a:br>
              <a:rPr lang="en-IN" sz="3200" dirty="0"/>
            </a:br>
            <a:endParaRPr lang="en-IN" sz="3200" dirty="0"/>
          </a:p>
        </p:txBody>
      </p:sp>
      <p:sp>
        <p:nvSpPr>
          <p:cNvPr id="3" name="Content Placeholder 2"/>
          <p:cNvSpPr>
            <a:spLocks noGrp="1"/>
          </p:cNvSpPr>
          <p:nvPr>
            <p:ph idx="1"/>
          </p:nvPr>
        </p:nvSpPr>
        <p:spPr>
          <a:xfrm>
            <a:off x="152400" y="990600"/>
            <a:ext cx="8839200" cy="5334000"/>
          </a:xfrm>
        </p:spPr>
        <p:txBody>
          <a:bodyPr>
            <a:normAutofit/>
          </a:bodyPr>
          <a:lstStyle/>
          <a:p>
            <a:pPr algn="just">
              <a:lnSpc>
                <a:spcPct val="150000"/>
              </a:lnSpc>
            </a:pPr>
            <a:r>
              <a:rPr lang="en-IN" sz="2400" dirty="0" smtClean="0"/>
              <a:t>Humans </a:t>
            </a:r>
            <a:r>
              <a:rPr lang="en-IN" sz="2400" dirty="0"/>
              <a:t>perceive by </a:t>
            </a:r>
            <a:r>
              <a:rPr lang="en-IN" sz="2400" b="1" dirty="0"/>
              <a:t>patterns</a:t>
            </a:r>
            <a:r>
              <a:rPr lang="en-IN" sz="2400" dirty="0"/>
              <a:t> whereas the machines perceive by </a:t>
            </a:r>
            <a:r>
              <a:rPr lang="en-IN" sz="2400" dirty="0">
                <a:solidFill>
                  <a:srgbClr val="FF0000"/>
                </a:solidFill>
              </a:rPr>
              <a:t>set of rules and data</a:t>
            </a:r>
            <a:r>
              <a:rPr lang="en-IN" sz="2400" dirty="0"/>
              <a:t>.</a:t>
            </a:r>
          </a:p>
          <a:p>
            <a:pPr algn="just">
              <a:lnSpc>
                <a:spcPct val="150000"/>
              </a:lnSpc>
            </a:pPr>
            <a:r>
              <a:rPr lang="en-IN" sz="2400" dirty="0"/>
              <a:t>Humans </a:t>
            </a:r>
            <a:r>
              <a:rPr lang="en-IN" sz="2400" b="1" dirty="0"/>
              <a:t>store and recall information by patterns</a:t>
            </a:r>
            <a:r>
              <a:rPr lang="en-IN" sz="2400" dirty="0"/>
              <a:t>, machines do it by </a:t>
            </a:r>
            <a:r>
              <a:rPr lang="en-IN" sz="2400" dirty="0">
                <a:solidFill>
                  <a:srgbClr val="FF0000"/>
                </a:solidFill>
              </a:rPr>
              <a:t>searching algorithms</a:t>
            </a:r>
            <a:r>
              <a:rPr lang="en-IN" sz="2400" dirty="0"/>
              <a:t>. </a:t>
            </a:r>
            <a:endParaRPr lang="en-IN" sz="2400" dirty="0" smtClean="0"/>
          </a:p>
          <a:p>
            <a:pPr lvl="1" algn="just">
              <a:lnSpc>
                <a:spcPct val="150000"/>
              </a:lnSpc>
            </a:pPr>
            <a:r>
              <a:rPr lang="en-IN" sz="2000" dirty="0" smtClean="0"/>
              <a:t>For </a:t>
            </a:r>
            <a:r>
              <a:rPr lang="en-IN" sz="2000" dirty="0"/>
              <a:t>example, the number 40404040 is easy to remember, store, and recall as its pattern is simple.</a:t>
            </a:r>
          </a:p>
          <a:p>
            <a:pPr algn="just">
              <a:lnSpc>
                <a:spcPct val="150000"/>
              </a:lnSpc>
            </a:pPr>
            <a:r>
              <a:rPr lang="en-IN" sz="2400" dirty="0"/>
              <a:t>Humans can figure out the complete object even if some part of it is missing or distorted; whereas the machines cannot do it correctly.</a:t>
            </a:r>
          </a:p>
          <a:p>
            <a:pPr algn="just">
              <a:lnSpc>
                <a:spcPct val="150000"/>
              </a:lnSpc>
            </a:pPr>
            <a:endParaRPr lang="en-IN" sz="2400" dirty="0"/>
          </a:p>
        </p:txBody>
      </p:sp>
    </p:spTree>
    <p:extLst>
      <p:ext uri="{BB962C8B-B14F-4D97-AF65-F5344CB8AC3E}">
        <p14:creationId xmlns:p14="http://schemas.microsoft.com/office/powerpoint/2010/main" val="396930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709"/>
            <a:ext cx="8229600" cy="1143000"/>
          </a:xfrm>
        </p:spPr>
        <p:txBody>
          <a:bodyPr/>
          <a:lstStyle/>
          <a:p>
            <a:pPr algn="l"/>
            <a:r>
              <a:rPr lang="en-IN" dirty="0" smtClean="0"/>
              <a:t>FOUNDATION OF AI</a:t>
            </a:r>
            <a:endParaRPr lang="en-IN" dirty="0"/>
          </a:p>
        </p:txBody>
      </p:sp>
      <p:sp>
        <p:nvSpPr>
          <p:cNvPr id="3" name="Content Placeholder 2"/>
          <p:cNvSpPr>
            <a:spLocks noGrp="1"/>
          </p:cNvSpPr>
          <p:nvPr>
            <p:ph idx="1"/>
          </p:nvPr>
        </p:nvSpPr>
        <p:spPr>
          <a:xfrm>
            <a:off x="685800" y="1265237"/>
            <a:ext cx="8229600" cy="4525963"/>
          </a:xfrm>
        </p:spPr>
        <p:txBody>
          <a:bodyPr/>
          <a:lstStyle/>
          <a:p>
            <a:r>
              <a:rPr lang="en-IN" dirty="0" smtClean="0"/>
              <a:t>Philosophy</a:t>
            </a:r>
          </a:p>
          <a:p>
            <a:r>
              <a:rPr lang="en-IN" dirty="0" smtClean="0"/>
              <a:t>Mathematics</a:t>
            </a:r>
          </a:p>
          <a:p>
            <a:r>
              <a:rPr lang="en-IN" dirty="0" smtClean="0"/>
              <a:t>Economics</a:t>
            </a:r>
          </a:p>
          <a:p>
            <a:r>
              <a:rPr lang="en-IN" dirty="0" smtClean="0"/>
              <a:t>Neuroscience</a:t>
            </a:r>
          </a:p>
          <a:p>
            <a:r>
              <a:rPr lang="en-IN" dirty="0" smtClean="0"/>
              <a:t>Psychology</a:t>
            </a:r>
          </a:p>
          <a:p>
            <a:r>
              <a:rPr lang="en-IN" b="1" dirty="0" smtClean="0"/>
              <a:t>COMPUTER ENGINEERING</a:t>
            </a:r>
          </a:p>
          <a:p>
            <a:r>
              <a:rPr lang="en-IN" dirty="0" smtClean="0"/>
              <a:t>Linguistics</a:t>
            </a:r>
          </a:p>
          <a:p>
            <a:endParaRPr lang="en-IN" dirty="0"/>
          </a:p>
        </p:txBody>
      </p:sp>
      <p:pic>
        <p:nvPicPr>
          <p:cNvPr id="10242" name="Picture 2" descr="Components of 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
            <a:ext cx="4193907"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08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533400"/>
            <a:ext cx="8915400" cy="6096000"/>
          </a:xfrm>
        </p:spPr>
        <p:txBody>
          <a:bodyPr>
            <a:normAutofit/>
          </a:bodyPr>
          <a:lstStyle/>
          <a:p>
            <a:pPr algn="just">
              <a:lnSpc>
                <a:spcPct val="150000"/>
              </a:lnSpc>
            </a:pPr>
            <a:r>
              <a:rPr lang="en-IN" sz="2000" b="1" dirty="0">
                <a:solidFill>
                  <a:srgbClr val="FF0000"/>
                </a:solidFill>
              </a:rPr>
              <a:t>Philosophers</a:t>
            </a:r>
            <a:r>
              <a:rPr lang="en-IN" sz="2000" dirty="0"/>
              <a:t> (going back to 400 B.C.) made AI conceivable by considering the ideas that the </a:t>
            </a:r>
            <a:r>
              <a:rPr lang="en-IN" sz="2000" b="1" dirty="0"/>
              <a:t>mind</a:t>
            </a:r>
            <a:r>
              <a:rPr lang="en-IN" sz="2000" dirty="0"/>
              <a:t> is in some ways </a:t>
            </a:r>
            <a:r>
              <a:rPr lang="en-IN" sz="2000" b="1" dirty="0"/>
              <a:t>like a machine</a:t>
            </a:r>
            <a:r>
              <a:rPr lang="en-IN" sz="2000" dirty="0"/>
              <a:t>, that it operates on knowledge encoded in some internal language, and that thought can be used to choose what actions to take. </a:t>
            </a:r>
            <a:endParaRPr lang="en-IN" sz="2000" dirty="0" smtClean="0"/>
          </a:p>
          <a:p>
            <a:pPr algn="just">
              <a:lnSpc>
                <a:spcPct val="150000"/>
              </a:lnSpc>
            </a:pPr>
            <a:r>
              <a:rPr lang="en-IN" sz="2000" b="1" dirty="0" smtClean="0">
                <a:solidFill>
                  <a:srgbClr val="FF0000"/>
                </a:solidFill>
              </a:rPr>
              <a:t>Mathematicians</a:t>
            </a:r>
            <a:r>
              <a:rPr lang="en-IN" sz="2000" dirty="0" smtClean="0"/>
              <a:t> </a:t>
            </a:r>
            <a:r>
              <a:rPr lang="en-IN" sz="2000" dirty="0"/>
              <a:t>provided the </a:t>
            </a:r>
            <a:r>
              <a:rPr lang="en-IN" sz="2000" b="1" dirty="0"/>
              <a:t>tools</a:t>
            </a:r>
            <a:r>
              <a:rPr lang="en-IN" sz="2000" dirty="0"/>
              <a:t> to manipulate statements of logical certainty as well as uncertain, probabilistic statements. </a:t>
            </a:r>
            <a:endParaRPr lang="en-IN" sz="2000" dirty="0" smtClean="0"/>
          </a:p>
          <a:p>
            <a:pPr lvl="1" algn="just">
              <a:lnSpc>
                <a:spcPct val="150000"/>
              </a:lnSpc>
            </a:pPr>
            <a:r>
              <a:rPr lang="en-IN" sz="1600" dirty="0" smtClean="0"/>
              <a:t>They </a:t>
            </a:r>
            <a:r>
              <a:rPr lang="en-IN" sz="1600" dirty="0"/>
              <a:t>also set the groundwork for understanding computation and reasoning about algorithms. </a:t>
            </a:r>
            <a:endParaRPr lang="en-IN" sz="1600" dirty="0" smtClean="0"/>
          </a:p>
          <a:p>
            <a:pPr algn="just">
              <a:lnSpc>
                <a:spcPct val="150000"/>
              </a:lnSpc>
            </a:pPr>
            <a:r>
              <a:rPr lang="en-IN" sz="2000" b="1" dirty="0" smtClean="0">
                <a:solidFill>
                  <a:srgbClr val="FF0000"/>
                </a:solidFill>
              </a:rPr>
              <a:t>Economists</a:t>
            </a:r>
            <a:r>
              <a:rPr lang="en-IN" sz="2000" dirty="0" smtClean="0"/>
              <a:t> </a:t>
            </a:r>
            <a:r>
              <a:rPr lang="en-IN" sz="2000" dirty="0"/>
              <a:t>formalized the problem of making decisions that </a:t>
            </a:r>
            <a:r>
              <a:rPr lang="en-IN" sz="2000" b="1" dirty="0"/>
              <a:t>maximize</a:t>
            </a:r>
            <a:r>
              <a:rPr lang="en-IN" sz="2000" dirty="0"/>
              <a:t> the expected </a:t>
            </a:r>
            <a:r>
              <a:rPr lang="en-IN" sz="2000" b="1" dirty="0"/>
              <a:t>outcome</a:t>
            </a:r>
            <a:r>
              <a:rPr lang="en-IN" sz="2000" dirty="0"/>
              <a:t> to the decision maker. </a:t>
            </a:r>
            <a:endParaRPr lang="en-IN" sz="2000" dirty="0" smtClean="0"/>
          </a:p>
          <a:p>
            <a:pPr algn="just">
              <a:lnSpc>
                <a:spcPct val="150000"/>
              </a:lnSpc>
            </a:pPr>
            <a:r>
              <a:rPr lang="en-IN" sz="2000" b="1" dirty="0" smtClean="0">
                <a:solidFill>
                  <a:srgbClr val="FF0000"/>
                </a:solidFill>
              </a:rPr>
              <a:t>Neuroscientists</a:t>
            </a:r>
            <a:r>
              <a:rPr lang="en-IN" sz="2000" dirty="0" smtClean="0"/>
              <a:t> </a:t>
            </a:r>
            <a:r>
              <a:rPr lang="en-IN" sz="2000" dirty="0"/>
              <a:t>discovered </a:t>
            </a:r>
            <a:r>
              <a:rPr lang="en-IN" sz="2000" dirty="0" smtClean="0"/>
              <a:t>some facts </a:t>
            </a:r>
            <a:r>
              <a:rPr lang="en-IN" sz="2000" dirty="0"/>
              <a:t>about </a:t>
            </a:r>
            <a:r>
              <a:rPr lang="en-IN" sz="2000" b="1" dirty="0" smtClean="0"/>
              <a:t>how the brain </a:t>
            </a:r>
            <a:r>
              <a:rPr lang="en-IN" sz="2000" b="1" dirty="0"/>
              <a:t>works </a:t>
            </a:r>
            <a:r>
              <a:rPr lang="en-IN" sz="2000" dirty="0" smtClean="0"/>
              <a:t>and the ways in which </a:t>
            </a:r>
            <a:r>
              <a:rPr lang="en-IN" sz="2000" dirty="0"/>
              <a:t>it is similar to and different from computers. </a:t>
            </a:r>
          </a:p>
        </p:txBody>
      </p:sp>
    </p:spTree>
    <p:extLst>
      <p:ext uri="{BB962C8B-B14F-4D97-AF65-F5344CB8AC3E}">
        <p14:creationId xmlns:p14="http://schemas.microsoft.com/office/powerpoint/2010/main" val="144221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5715000"/>
          </a:xfrm>
        </p:spPr>
        <p:txBody>
          <a:bodyPr>
            <a:normAutofit/>
          </a:bodyPr>
          <a:lstStyle/>
          <a:p>
            <a:pPr algn="just">
              <a:lnSpc>
                <a:spcPct val="200000"/>
              </a:lnSpc>
            </a:pPr>
            <a:r>
              <a:rPr lang="en-IN" sz="2000" b="1" dirty="0" smtClean="0">
                <a:solidFill>
                  <a:srgbClr val="FF0000"/>
                </a:solidFill>
              </a:rPr>
              <a:t>Psychologists</a:t>
            </a:r>
            <a:r>
              <a:rPr lang="en-IN" sz="2000" dirty="0" smtClean="0"/>
              <a:t> </a:t>
            </a:r>
            <a:r>
              <a:rPr lang="en-IN" sz="2000" dirty="0"/>
              <a:t>adopted </a:t>
            </a:r>
            <a:r>
              <a:rPr lang="en-IN" sz="2000" dirty="0" smtClean="0"/>
              <a:t>the idea that </a:t>
            </a:r>
            <a:r>
              <a:rPr lang="en-IN" sz="2000" b="1" dirty="0" smtClean="0"/>
              <a:t>humans and animals</a:t>
            </a:r>
            <a:r>
              <a:rPr lang="en-IN" sz="2000" dirty="0" smtClean="0"/>
              <a:t> can be considered </a:t>
            </a:r>
            <a:r>
              <a:rPr lang="en-IN" sz="2000" dirty="0"/>
              <a:t>information- processing machines. </a:t>
            </a:r>
            <a:endParaRPr lang="en-IN" sz="2000" dirty="0" smtClean="0"/>
          </a:p>
          <a:p>
            <a:pPr algn="just">
              <a:lnSpc>
                <a:spcPct val="200000"/>
              </a:lnSpc>
            </a:pPr>
            <a:r>
              <a:rPr lang="en-IN" sz="2000" b="1" dirty="0">
                <a:solidFill>
                  <a:srgbClr val="FF0000"/>
                </a:solidFill>
              </a:rPr>
              <a:t>Linguists</a:t>
            </a:r>
            <a:r>
              <a:rPr lang="en-IN" sz="2000" dirty="0" smtClean="0"/>
              <a:t> </a:t>
            </a:r>
            <a:r>
              <a:rPr lang="en-IN" sz="2000" dirty="0"/>
              <a:t>showed that </a:t>
            </a:r>
            <a:r>
              <a:rPr lang="en-IN" sz="2000" b="1" dirty="0"/>
              <a:t>language</a:t>
            </a:r>
            <a:r>
              <a:rPr lang="en-IN" sz="2000" dirty="0"/>
              <a:t> use ﬁts into this model.</a:t>
            </a:r>
          </a:p>
          <a:p>
            <a:pPr algn="just">
              <a:lnSpc>
                <a:spcPct val="200000"/>
              </a:lnSpc>
            </a:pPr>
            <a:r>
              <a:rPr lang="en-IN" sz="2000" dirty="0"/>
              <a:t> </a:t>
            </a:r>
            <a:r>
              <a:rPr lang="en-IN" sz="2000" b="1" dirty="0">
                <a:solidFill>
                  <a:srgbClr val="FF0000"/>
                </a:solidFill>
              </a:rPr>
              <a:t>Computer engineers </a:t>
            </a:r>
            <a:r>
              <a:rPr lang="en-IN" sz="2000" dirty="0"/>
              <a:t>provided the ever-more-powerful machines that make AI </a:t>
            </a:r>
            <a:r>
              <a:rPr lang="en-IN" sz="2000" dirty="0" smtClean="0"/>
              <a:t>applications </a:t>
            </a:r>
            <a:r>
              <a:rPr lang="en-IN" sz="2000" dirty="0"/>
              <a:t>possible. </a:t>
            </a:r>
          </a:p>
          <a:p>
            <a:pPr algn="just">
              <a:lnSpc>
                <a:spcPct val="200000"/>
              </a:lnSpc>
            </a:pPr>
            <a:r>
              <a:rPr lang="en-IN" sz="2000" b="1" dirty="0">
                <a:solidFill>
                  <a:srgbClr val="FF0000"/>
                </a:solidFill>
              </a:rPr>
              <a:t>Control theory </a:t>
            </a:r>
            <a:r>
              <a:rPr lang="en-IN" sz="2000" dirty="0"/>
              <a:t>deals with designing devices that act </a:t>
            </a:r>
            <a:r>
              <a:rPr lang="en-IN" sz="2000" b="1" dirty="0"/>
              <a:t>optimally</a:t>
            </a:r>
            <a:r>
              <a:rPr lang="en-IN" sz="2000" dirty="0"/>
              <a:t> on the basis of </a:t>
            </a:r>
            <a:r>
              <a:rPr lang="en-IN" sz="2000" b="1" dirty="0"/>
              <a:t>feedback from the environment. </a:t>
            </a:r>
            <a:endParaRPr lang="en-IN" sz="2000" b="1" dirty="0" smtClean="0"/>
          </a:p>
          <a:p>
            <a:pPr lvl="1" algn="just">
              <a:lnSpc>
                <a:spcPct val="200000"/>
              </a:lnSpc>
            </a:pPr>
            <a:r>
              <a:rPr lang="en-IN" sz="1600" dirty="0" smtClean="0"/>
              <a:t>Initially</a:t>
            </a:r>
            <a:r>
              <a:rPr lang="en-IN" sz="1600" dirty="0"/>
              <a:t>, the mathematical tools of control theory were quite different from AI, but the ﬁelds are coming closer together. </a:t>
            </a:r>
          </a:p>
          <a:p>
            <a:pPr marL="0" indent="0" algn="just">
              <a:lnSpc>
                <a:spcPct val="200000"/>
              </a:lnSpc>
              <a:buNone/>
            </a:pPr>
            <a:endParaRPr lang="en-IN" sz="2000" dirty="0"/>
          </a:p>
        </p:txBody>
      </p:sp>
    </p:spTree>
    <p:extLst>
      <p:ext uri="{BB962C8B-B14F-4D97-AF65-F5344CB8AC3E}">
        <p14:creationId xmlns:p14="http://schemas.microsoft.com/office/powerpoint/2010/main" val="190834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COURSE OBJECTIVES</a:t>
            </a:r>
            <a:endParaRPr lang="en-IN" b="1" dirty="0"/>
          </a:p>
        </p:txBody>
      </p:sp>
      <p:sp>
        <p:nvSpPr>
          <p:cNvPr id="3" name="Content Placeholder 2"/>
          <p:cNvSpPr>
            <a:spLocks noGrp="1"/>
          </p:cNvSpPr>
          <p:nvPr>
            <p:ph idx="1"/>
          </p:nvPr>
        </p:nvSpPr>
        <p:spPr>
          <a:xfrm>
            <a:off x="228600" y="1600201"/>
            <a:ext cx="8458200" cy="4419600"/>
          </a:xfrm>
        </p:spPr>
        <p:txBody>
          <a:bodyPr>
            <a:noAutofit/>
          </a:bodyPr>
          <a:lstStyle/>
          <a:p>
            <a:pPr marL="0" indent="0">
              <a:buNone/>
            </a:pPr>
            <a:r>
              <a:rPr lang="en-IN" sz="1800" b="1" dirty="0" smtClean="0">
                <a:latin typeface="+mj-lt"/>
              </a:rPr>
              <a:t>CO1 </a:t>
            </a:r>
            <a:endParaRPr lang="en-IN" sz="1800" dirty="0">
              <a:latin typeface="+mj-lt"/>
            </a:endParaRPr>
          </a:p>
          <a:p>
            <a:pPr marL="0" indent="0">
              <a:buNone/>
            </a:pPr>
            <a:r>
              <a:rPr lang="en-IN" sz="1800" dirty="0">
                <a:latin typeface="+mj-lt"/>
              </a:rPr>
              <a:t> Design AI solution with appropriate choice of agent architecture </a:t>
            </a:r>
          </a:p>
          <a:p>
            <a:pPr marL="0" indent="0">
              <a:buNone/>
            </a:pPr>
            <a:r>
              <a:rPr lang="en-IN" sz="1800" dirty="0">
                <a:latin typeface="+mj-lt"/>
              </a:rPr>
              <a:t>  </a:t>
            </a:r>
          </a:p>
          <a:p>
            <a:pPr marL="0" indent="0">
              <a:buNone/>
            </a:pPr>
            <a:r>
              <a:rPr lang="en-IN" sz="1800" b="1" dirty="0">
                <a:latin typeface="+mj-lt"/>
              </a:rPr>
              <a:t>CO2 </a:t>
            </a:r>
            <a:endParaRPr lang="en-IN" sz="1800" dirty="0">
              <a:latin typeface="+mj-lt"/>
            </a:endParaRPr>
          </a:p>
          <a:p>
            <a:pPr marL="0" indent="0">
              <a:buNone/>
            </a:pPr>
            <a:r>
              <a:rPr lang="en-IN" sz="1800" dirty="0">
                <a:latin typeface="+mj-lt"/>
              </a:rPr>
              <a:t> </a:t>
            </a:r>
            <a:r>
              <a:rPr lang="en-IN" sz="1800" dirty="0" err="1">
                <a:latin typeface="+mj-lt"/>
              </a:rPr>
              <a:t>Analyze</a:t>
            </a:r>
            <a:r>
              <a:rPr lang="en-IN" sz="1800" dirty="0">
                <a:latin typeface="+mj-lt"/>
              </a:rPr>
              <a:t> and solve problems for goal based agent architecture (searching and planning algorithms). </a:t>
            </a:r>
          </a:p>
          <a:p>
            <a:pPr marL="0" indent="0">
              <a:buNone/>
            </a:pPr>
            <a:r>
              <a:rPr lang="en-IN" sz="1800" dirty="0">
                <a:latin typeface="+mj-lt"/>
              </a:rPr>
              <a:t>  </a:t>
            </a:r>
          </a:p>
          <a:p>
            <a:pPr marL="0" indent="0">
              <a:buNone/>
            </a:pPr>
            <a:r>
              <a:rPr lang="en-IN" sz="1800" b="1" dirty="0">
                <a:latin typeface="+mj-lt"/>
              </a:rPr>
              <a:t>CO3 </a:t>
            </a:r>
            <a:endParaRPr lang="en-IN" sz="1800" dirty="0">
              <a:latin typeface="+mj-lt"/>
            </a:endParaRPr>
          </a:p>
          <a:p>
            <a:pPr marL="0" indent="0">
              <a:buNone/>
            </a:pPr>
            <a:r>
              <a:rPr lang="en-IN" sz="1800" dirty="0">
                <a:latin typeface="+mj-lt"/>
              </a:rPr>
              <a:t> Represent and formulate the knowledge to solve the problems using various reasoning techniques </a:t>
            </a:r>
          </a:p>
          <a:p>
            <a:pPr marL="0" indent="0">
              <a:buNone/>
            </a:pPr>
            <a:r>
              <a:rPr lang="en-IN" sz="1800" dirty="0">
                <a:latin typeface="+mj-lt"/>
              </a:rPr>
              <a:t>  </a:t>
            </a:r>
          </a:p>
          <a:p>
            <a:pPr marL="0" indent="0">
              <a:buNone/>
            </a:pPr>
            <a:r>
              <a:rPr lang="en-IN" sz="1800" b="1" dirty="0">
                <a:latin typeface="+mj-lt"/>
              </a:rPr>
              <a:t>CO4 </a:t>
            </a:r>
            <a:endParaRPr lang="en-IN" sz="1800" dirty="0">
              <a:latin typeface="+mj-lt"/>
            </a:endParaRPr>
          </a:p>
          <a:p>
            <a:pPr marL="0" indent="0">
              <a:buNone/>
            </a:pPr>
            <a:r>
              <a:rPr lang="en-IN" sz="1800" dirty="0">
                <a:latin typeface="+mj-lt"/>
              </a:rPr>
              <a:t> </a:t>
            </a:r>
            <a:r>
              <a:rPr lang="en-IN" sz="1800" dirty="0" err="1">
                <a:latin typeface="+mj-lt"/>
              </a:rPr>
              <a:t>Analyze</a:t>
            </a:r>
            <a:r>
              <a:rPr lang="en-IN" sz="1800" dirty="0">
                <a:latin typeface="+mj-lt"/>
              </a:rPr>
              <a:t> applications of AI and understand planning &amp; learning processes in advanced AI applications </a:t>
            </a:r>
          </a:p>
          <a:p>
            <a:pPr marL="0" indent="0">
              <a:buNone/>
            </a:pPr>
            <a:r>
              <a:rPr lang="en-IN" sz="1800" dirty="0">
                <a:latin typeface="+mj-lt"/>
              </a:rPr>
              <a:t>  </a:t>
            </a:r>
          </a:p>
          <a:p>
            <a:pPr marL="0" indent="0" algn="just">
              <a:lnSpc>
                <a:spcPct val="150000"/>
              </a:lnSpc>
              <a:buNone/>
            </a:pPr>
            <a:r>
              <a:rPr lang="en-IN" sz="2400" dirty="0" smtClean="0">
                <a:latin typeface="+mj-lt"/>
              </a:rPr>
              <a:t>          </a:t>
            </a:r>
            <a:endParaRPr lang="en-IN" sz="2400" dirty="0">
              <a:latin typeface="+mj-lt"/>
            </a:endParaRPr>
          </a:p>
          <a:p>
            <a:pPr marL="0" indent="0">
              <a:buNone/>
            </a:pPr>
            <a:r>
              <a:rPr lang="en-IN" sz="2800" dirty="0">
                <a:latin typeface="+mj-lt"/>
              </a:rPr>
              <a:t>                                 </a:t>
            </a:r>
          </a:p>
        </p:txBody>
      </p:sp>
    </p:spTree>
    <p:extLst>
      <p:ext uri="{BB962C8B-B14F-4D97-AF65-F5344CB8AC3E}">
        <p14:creationId xmlns:p14="http://schemas.microsoft.com/office/powerpoint/2010/main" val="250521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Turing Test</a:t>
            </a:r>
          </a:p>
        </p:txBody>
      </p:sp>
      <p:sp>
        <p:nvSpPr>
          <p:cNvPr id="36867" name="Rectangle 3"/>
          <p:cNvSpPr>
            <a:spLocks noGrp="1" noChangeArrowheads="1"/>
          </p:cNvSpPr>
          <p:nvPr>
            <p:ph type="body" idx="1"/>
          </p:nvPr>
        </p:nvSpPr>
        <p:spPr>
          <a:xfrm>
            <a:off x="457200" y="1600200"/>
            <a:ext cx="4953000" cy="4530725"/>
          </a:xfrm>
        </p:spPr>
        <p:txBody>
          <a:bodyPr>
            <a:normAutofit/>
          </a:bodyPr>
          <a:lstStyle/>
          <a:p>
            <a:pPr marL="0" indent="0" algn="just">
              <a:lnSpc>
                <a:spcPct val="150000"/>
              </a:lnSpc>
              <a:buNone/>
            </a:pPr>
            <a:r>
              <a:rPr lang="en-US" sz="2400" b="1" dirty="0" smtClean="0"/>
              <a:t>“HUMAN BEINGS ARE INTELLIGENT”</a:t>
            </a:r>
          </a:p>
          <a:p>
            <a:pPr algn="just">
              <a:lnSpc>
                <a:spcPct val="150000"/>
              </a:lnSpc>
            </a:pPr>
            <a:r>
              <a:rPr lang="en-US" sz="2400" dirty="0" smtClean="0"/>
              <a:t>To </a:t>
            </a:r>
            <a:r>
              <a:rPr lang="en-US" sz="2400" dirty="0"/>
              <a:t>be called intelligent, a machine must produce </a:t>
            </a:r>
            <a:r>
              <a:rPr lang="en-US" sz="2400" b="1" dirty="0">
                <a:solidFill>
                  <a:srgbClr val="FF0000"/>
                </a:solidFill>
              </a:rPr>
              <a:t>responses that are indistinguishable from those of a human</a:t>
            </a:r>
          </a:p>
          <a:p>
            <a:pPr algn="just">
              <a:lnSpc>
                <a:spcPct val="150000"/>
              </a:lnSpc>
              <a:buFont typeface="Wingdings" pitchFamily="2" charset="2"/>
              <a:buNone/>
            </a:pPr>
            <a:endParaRPr lang="en-US" sz="2400" dirty="0"/>
          </a:p>
        </p:txBody>
      </p:sp>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981200"/>
            <a:ext cx="19050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9" name="Text Box 5"/>
          <p:cNvSpPr txBox="1">
            <a:spLocks noChangeArrowheads="1"/>
          </p:cNvSpPr>
          <p:nvPr/>
        </p:nvSpPr>
        <p:spPr bwMode="auto">
          <a:xfrm>
            <a:off x="5824538" y="4038600"/>
            <a:ext cx="1643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20000"/>
              </a:spcBef>
              <a:buFont typeface="Wingdings" pitchFamily="2" charset="2"/>
              <a:buNone/>
            </a:pPr>
            <a:r>
              <a:rPr lang="en-US" sz="2000">
                <a:latin typeface="Verdana" pitchFamily="34" charset="0"/>
              </a:rPr>
              <a:t>Alan Turing</a:t>
            </a:r>
          </a:p>
        </p:txBody>
      </p:sp>
    </p:spTree>
    <p:extLst>
      <p:ext uri="{BB962C8B-B14F-4D97-AF65-F5344CB8AC3E}">
        <p14:creationId xmlns:p14="http://schemas.microsoft.com/office/powerpoint/2010/main" val="1471601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Does AI have applications?</a:t>
            </a:r>
          </a:p>
        </p:txBody>
      </p:sp>
      <p:sp>
        <p:nvSpPr>
          <p:cNvPr id="11267" name="Rectangle 3"/>
          <p:cNvSpPr>
            <a:spLocks noGrp="1" noChangeArrowheads="1"/>
          </p:cNvSpPr>
          <p:nvPr>
            <p:ph type="body" idx="1"/>
          </p:nvPr>
        </p:nvSpPr>
        <p:spPr/>
        <p:txBody>
          <a:bodyPr>
            <a:normAutofit fontScale="92500"/>
          </a:bodyPr>
          <a:lstStyle/>
          <a:p>
            <a:pPr>
              <a:lnSpc>
                <a:spcPct val="150000"/>
              </a:lnSpc>
            </a:pPr>
            <a:r>
              <a:rPr lang="en-US" sz="2400" dirty="0"/>
              <a:t>Autonomous planning and scheduling of tasks aboard a </a:t>
            </a:r>
            <a:r>
              <a:rPr lang="en-US" sz="2400" b="1" dirty="0"/>
              <a:t>spacecraft</a:t>
            </a:r>
          </a:p>
          <a:p>
            <a:pPr>
              <a:lnSpc>
                <a:spcPct val="150000"/>
              </a:lnSpc>
            </a:pPr>
            <a:r>
              <a:rPr lang="en-US" sz="2400" dirty="0"/>
              <a:t>Beating Gary Kasparov in a </a:t>
            </a:r>
            <a:r>
              <a:rPr lang="en-US" sz="2400" b="1" dirty="0"/>
              <a:t>chess</a:t>
            </a:r>
            <a:r>
              <a:rPr lang="en-US" sz="2400" dirty="0"/>
              <a:t> match</a:t>
            </a:r>
          </a:p>
          <a:p>
            <a:pPr>
              <a:lnSpc>
                <a:spcPct val="150000"/>
              </a:lnSpc>
            </a:pPr>
            <a:r>
              <a:rPr lang="en-US" sz="2400" dirty="0"/>
              <a:t>Steering a </a:t>
            </a:r>
            <a:r>
              <a:rPr lang="en-US" sz="2400" b="1" dirty="0"/>
              <a:t>driver-less</a:t>
            </a:r>
            <a:r>
              <a:rPr lang="en-US" sz="2400" dirty="0"/>
              <a:t> car</a:t>
            </a:r>
          </a:p>
          <a:p>
            <a:pPr>
              <a:lnSpc>
                <a:spcPct val="150000"/>
              </a:lnSpc>
            </a:pPr>
            <a:r>
              <a:rPr lang="en-US" sz="2400" dirty="0"/>
              <a:t>Understanding </a:t>
            </a:r>
            <a:r>
              <a:rPr lang="en-US" sz="2400" b="1" dirty="0"/>
              <a:t>language</a:t>
            </a:r>
          </a:p>
          <a:p>
            <a:pPr>
              <a:lnSpc>
                <a:spcPct val="150000"/>
              </a:lnSpc>
            </a:pPr>
            <a:r>
              <a:rPr lang="en-US" sz="2400" dirty="0"/>
              <a:t>Robotic assistants in </a:t>
            </a:r>
            <a:r>
              <a:rPr lang="en-US" sz="2400" b="1" dirty="0"/>
              <a:t>surgery</a:t>
            </a:r>
          </a:p>
          <a:p>
            <a:pPr>
              <a:lnSpc>
                <a:spcPct val="150000"/>
              </a:lnSpc>
            </a:pPr>
            <a:r>
              <a:rPr lang="en-US" sz="2400" dirty="0"/>
              <a:t>Monitoring trade in the stock </a:t>
            </a:r>
            <a:r>
              <a:rPr lang="en-US" sz="2400" b="1" dirty="0"/>
              <a:t>market</a:t>
            </a:r>
            <a:r>
              <a:rPr lang="en-US" sz="2400" dirty="0"/>
              <a:t> to see if insider trading is going on</a:t>
            </a:r>
          </a:p>
        </p:txBody>
      </p:sp>
    </p:spTree>
    <p:extLst>
      <p:ext uri="{BB962C8B-B14F-4D97-AF65-F5344CB8AC3E}">
        <p14:creationId xmlns:p14="http://schemas.microsoft.com/office/powerpoint/2010/main" val="831997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Does AI meet EE?</a:t>
            </a:r>
          </a:p>
        </p:txBody>
      </p:sp>
      <p:sp>
        <p:nvSpPr>
          <p:cNvPr id="13315" name="Rectangle 3"/>
          <p:cNvSpPr>
            <a:spLocks noGrp="1" noChangeArrowheads="1"/>
          </p:cNvSpPr>
          <p:nvPr>
            <p:ph type="body" idx="1"/>
          </p:nvPr>
        </p:nvSpPr>
        <p:spPr>
          <a:xfrm>
            <a:off x="457200" y="1600200"/>
            <a:ext cx="4495800" cy="4648200"/>
          </a:xfrm>
        </p:spPr>
        <p:txBody>
          <a:bodyPr/>
          <a:lstStyle/>
          <a:p>
            <a:r>
              <a:rPr lang="en-US"/>
              <a:t> Robotics- the science and technology of robots, their design, manufacture, and application. </a:t>
            </a:r>
          </a:p>
          <a:p>
            <a:pPr>
              <a:buFont typeface="Wingdings" pitchFamily="2" charset="2"/>
              <a:buNone/>
            </a:pPr>
            <a:endParaRPr lang="en-US"/>
          </a:p>
          <a:p>
            <a:r>
              <a:rPr lang="en-US"/>
              <a:t>Liar! (1941)</a:t>
            </a:r>
          </a:p>
        </p:txBody>
      </p:sp>
      <p:pic>
        <p:nvPicPr>
          <p:cNvPr id="13316" name="Picture 4" descr="180px-Isaac_asimo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676400"/>
            <a:ext cx="2871788" cy="3792538"/>
          </a:xfrm>
          <a:prstGeom prst="rect">
            <a:avLst/>
          </a:prstGeom>
          <a:noFill/>
          <a:extLst>
            <a:ext uri="{909E8E84-426E-40DD-AFC4-6F175D3DCCD1}">
              <a14:hiddenFill xmlns:a14="http://schemas.microsoft.com/office/drawing/2010/main">
                <a:solidFill>
                  <a:srgbClr val="FFFFFF"/>
                </a:solidFill>
              </a14:hiddenFill>
            </a:ext>
          </a:extLst>
        </p:spPr>
      </p:pic>
      <p:sp>
        <p:nvSpPr>
          <p:cNvPr id="13317" name="Text Box 5"/>
          <p:cNvSpPr txBox="1">
            <a:spLocks noChangeArrowheads="1"/>
          </p:cNvSpPr>
          <p:nvPr/>
        </p:nvSpPr>
        <p:spPr bwMode="auto">
          <a:xfrm>
            <a:off x="5608638" y="5576888"/>
            <a:ext cx="1706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20000"/>
              </a:spcBef>
              <a:buFont typeface="Wingdings" pitchFamily="2" charset="2"/>
              <a:buNone/>
            </a:pPr>
            <a:r>
              <a:rPr lang="en-US" sz="1800">
                <a:latin typeface="Verdana" pitchFamily="34" charset="0"/>
              </a:rPr>
              <a:t>Isaac Asimov</a:t>
            </a:r>
          </a:p>
        </p:txBody>
      </p:sp>
    </p:spTree>
    <p:extLst>
      <p:ext uri="{BB962C8B-B14F-4D97-AF65-F5344CB8AC3E}">
        <p14:creationId xmlns:p14="http://schemas.microsoft.com/office/powerpoint/2010/main" val="2035567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COMPONENTS OF AI  </a:t>
            </a:r>
            <a:br>
              <a:rPr lang="en-IN" dirty="0"/>
            </a:br>
            <a:endParaRPr lang="en-IN" dirty="0"/>
          </a:p>
        </p:txBody>
      </p:sp>
      <p:sp>
        <p:nvSpPr>
          <p:cNvPr id="3" name="Content Placeholder 2"/>
          <p:cNvSpPr>
            <a:spLocks noGrp="1"/>
          </p:cNvSpPr>
          <p:nvPr>
            <p:ph idx="1"/>
          </p:nvPr>
        </p:nvSpPr>
        <p:spPr>
          <a:xfrm>
            <a:off x="76200" y="1219200"/>
            <a:ext cx="9067800" cy="5638800"/>
          </a:xfrm>
        </p:spPr>
        <p:txBody>
          <a:bodyPr>
            <a:normAutofit/>
          </a:bodyPr>
          <a:lstStyle/>
          <a:p>
            <a:pPr marL="0" indent="0">
              <a:lnSpc>
                <a:spcPct val="200000"/>
              </a:lnSpc>
              <a:buNone/>
            </a:pPr>
            <a:r>
              <a:rPr lang="en-IN" dirty="0" smtClean="0"/>
              <a:t>There </a:t>
            </a:r>
            <a:r>
              <a:rPr lang="en-IN" dirty="0"/>
              <a:t>are three types of components in AI </a:t>
            </a:r>
          </a:p>
          <a:p>
            <a:pPr marL="514350" indent="-514350">
              <a:lnSpc>
                <a:spcPct val="200000"/>
              </a:lnSpc>
              <a:buAutoNum type="arabicParenR"/>
            </a:pPr>
            <a:r>
              <a:rPr lang="en-IN" dirty="0" smtClean="0"/>
              <a:t>Hardware </a:t>
            </a:r>
            <a:r>
              <a:rPr lang="en-IN" dirty="0"/>
              <a:t>Components of AI </a:t>
            </a:r>
            <a:endParaRPr lang="en-IN" dirty="0" smtClean="0"/>
          </a:p>
          <a:p>
            <a:pPr marL="514350" indent="-514350">
              <a:lnSpc>
                <a:spcPct val="200000"/>
              </a:lnSpc>
              <a:buAutoNum type="arabicParenR"/>
            </a:pPr>
            <a:r>
              <a:rPr lang="en-IN" dirty="0" smtClean="0"/>
              <a:t>Software Components </a:t>
            </a:r>
          </a:p>
          <a:p>
            <a:pPr marL="514350" indent="-514350">
              <a:lnSpc>
                <a:spcPct val="200000"/>
              </a:lnSpc>
              <a:buAutoNum type="arabicParenR"/>
            </a:pPr>
            <a:r>
              <a:rPr lang="en-IN" dirty="0" smtClean="0"/>
              <a:t>Architectural Components</a:t>
            </a:r>
            <a:endParaRPr lang="en-IN" dirty="0"/>
          </a:p>
        </p:txBody>
      </p:sp>
    </p:spTree>
    <p:extLst>
      <p:ext uri="{BB962C8B-B14F-4D97-AF65-F5344CB8AC3E}">
        <p14:creationId xmlns:p14="http://schemas.microsoft.com/office/powerpoint/2010/main" val="1153897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067800" cy="6553200"/>
          </a:xfrm>
        </p:spPr>
        <p:txBody>
          <a:bodyPr>
            <a:normAutofit/>
          </a:bodyPr>
          <a:lstStyle/>
          <a:p>
            <a:pPr marL="0" indent="0">
              <a:buNone/>
            </a:pPr>
            <a:r>
              <a:rPr lang="en-IN" b="1" dirty="0" smtClean="0"/>
              <a:t>HARDWARE COMPONENTS OF AI </a:t>
            </a:r>
          </a:p>
          <a:p>
            <a:pPr marL="0" indent="0">
              <a:buNone/>
            </a:pPr>
            <a:r>
              <a:rPr lang="en-IN" sz="2400" dirty="0" smtClean="0"/>
              <a:t>a</a:t>
            </a:r>
            <a:r>
              <a:rPr lang="en-IN" sz="2400" dirty="0"/>
              <a:t>) Pattern Matching </a:t>
            </a:r>
          </a:p>
          <a:p>
            <a:pPr marL="0" indent="0">
              <a:buNone/>
            </a:pPr>
            <a:r>
              <a:rPr lang="en-IN" sz="2400" dirty="0"/>
              <a:t>b) Logic Representation  </a:t>
            </a:r>
          </a:p>
          <a:p>
            <a:pPr marL="0" indent="0">
              <a:buNone/>
            </a:pPr>
            <a:r>
              <a:rPr lang="en-IN" sz="2400" dirty="0"/>
              <a:t>c) Symbolic Processing  </a:t>
            </a:r>
          </a:p>
          <a:p>
            <a:pPr marL="0" indent="0">
              <a:buNone/>
            </a:pPr>
            <a:r>
              <a:rPr lang="en-IN" sz="2400" dirty="0"/>
              <a:t>d) Numeric Processing  </a:t>
            </a:r>
          </a:p>
          <a:p>
            <a:pPr marL="0" indent="0">
              <a:buNone/>
            </a:pPr>
            <a:r>
              <a:rPr lang="en-IN" sz="2400" dirty="0"/>
              <a:t>e) Problem Solving  </a:t>
            </a:r>
          </a:p>
          <a:p>
            <a:pPr marL="0" indent="0">
              <a:buNone/>
            </a:pPr>
            <a:r>
              <a:rPr lang="en-IN" sz="2400" dirty="0"/>
              <a:t>f) Heuristic Search </a:t>
            </a:r>
          </a:p>
          <a:p>
            <a:pPr marL="0" indent="0">
              <a:buNone/>
            </a:pPr>
            <a:r>
              <a:rPr lang="en-IN" sz="2400" dirty="0"/>
              <a:t>g) Natural Language processing </a:t>
            </a:r>
          </a:p>
          <a:p>
            <a:pPr marL="0" indent="0">
              <a:buNone/>
            </a:pPr>
            <a:r>
              <a:rPr lang="en-IN" sz="2400" dirty="0"/>
              <a:t>h) Knowledge Representation  </a:t>
            </a:r>
          </a:p>
          <a:p>
            <a:pPr marL="0" indent="0">
              <a:buNone/>
            </a:pPr>
            <a:r>
              <a:rPr lang="en-IN" sz="2400" dirty="0"/>
              <a:t>i) Expert System </a:t>
            </a:r>
          </a:p>
          <a:p>
            <a:pPr marL="0" indent="0">
              <a:buNone/>
            </a:pPr>
            <a:r>
              <a:rPr lang="en-IN" sz="2400" dirty="0"/>
              <a:t>j) Neural Network </a:t>
            </a:r>
          </a:p>
          <a:p>
            <a:pPr marL="0" indent="0">
              <a:buNone/>
            </a:pPr>
            <a:r>
              <a:rPr lang="en-IN" sz="2400" dirty="0"/>
              <a:t>k) Learning </a:t>
            </a:r>
          </a:p>
          <a:p>
            <a:pPr marL="0" indent="0">
              <a:buNone/>
            </a:pPr>
            <a:r>
              <a:rPr lang="en-IN" sz="2400" dirty="0"/>
              <a:t>l) Planning </a:t>
            </a:r>
          </a:p>
        </p:txBody>
      </p:sp>
    </p:spTree>
    <p:extLst>
      <p:ext uri="{BB962C8B-B14F-4D97-AF65-F5344CB8AC3E}">
        <p14:creationId xmlns:p14="http://schemas.microsoft.com/office/powerpoint/2010/main" val="9957542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534400" cy="5897563"/>
          </a:xfrm>
        </p:spPr>
        <p:txBody>
          <a:bodyPr>
            <a:normAutofit lnSpcReduction="10000"/>
          </a:bodyPr>
          <a:lstStyle/>
          <a:p>
            <a:pPr marL="0" indent="0">
              <a:buNone/>
            </a:pPr>
            <a:r>
              <a:rPr lang="en-IN" b="1" dirty="0" smtClean="0"/>
              <a:t>SOFTWARE COMPONENTS </a:t>
            </a:r>
          </a:p>
          <a:p>
            <a:pPr marL="0" indent="0">
              <a:lnSpc>
                <a:spcPct val="150000"/>
              </a:lnSpc>
              <a:buNone/>
            </a:pPr>
            <a:r>
              <a:rPr lang="en-IN" sz="2400" dirty="0" smtClean="0"/>
              <a:t>a</a:t>
            </a:r>
            <a:r>
              <a:rPr lang="en-IN" sz="2400" dirty="0"/>
              <a:t>) Machine Language </a:t>
            </a:r>
          </a:p>
          <a:p>
            <a:pPr marL="0" indent="0">
              <a:lnSpc>
                <a:spcPct val="150000"/>
              </a:lnSpc>
              <a:buNone/>
            </a:pPr>
            <a:r>
              <a:rPr lang="en-IN" sz="2400" dirty="0"/>
              <a:t>b) Assembly language </a:t>
            </a:r>
          </a:p>
          <a:p>
            <a:pPr marL="0" indent="0">
              <a:lnSpc>
                <a:spcPct val="150000"/>
              </a:lnSpc>
              <a:buNone/>
            </a:pPr>
            <a:r>
              <a:rPr lang="en-IN" sz="2400" dirty="0"/>
              <a:t>c) High level Language </a:t>
            </a:r>
          </a:p>
          <a:p>
            <a:pPr marL="0" indent="0">
              <a:lnSpc>
                <a:spcPct val="150000"/>
              </a:lnSpc>
              <a:buNone/>
            </a:pPr>
            <a:r>
              <a:rPr lang="en-IN" sz="2400" dirty="0"/>
              <a:t>d) LISP Language </a:t>
            </a:r>
          </a:p>
          <a:p>
            <a:pPr marL="0" indent="0">
              <a:lnSpc>
                <a:spcPct val="150000"/>
              </a:lnSpc>
              <a:buNone/>
            </a:pPr>
            <a:r>
              <a:rPr lang="en-IN" sz="2400" dirty="0"/>
              <a:t>e) Fourth generation Language </a:t>
            </a:r>
          </a:p>
          <a:p>
            <a:pPr marL="0" indent="0">
              <a:lnSpc>
                <a:spcPct val="150000"/>
              </a:lnSpc>
              <a:buNone/>
            </a:pPr>
            <a:r>
              <a:rPr lang="en-IN" sz="2400" dirty="0"/>
              <a:t>f) Object Oriented Language </a:t>
            </a:r>
          </a:p>
          <a:p>
            <a:pPr marL="0" indent="0">
              <a:lnSpc>
                <a:spcPct val="150000"/>
              </a:lnSpc>
              <a:buNone/>
            </a:pPr>
            <a:r>
              <a:rPr lang="en-IN" sz="2400" dirty="0"/>
              <a:t>g) Distributed Language </a:t>
            </a:r>
          </a:p>
          <a:p>
            <a:pPr marL="0" indent="0">
              <a:lnSpc>
                <a:spcPct val="150000"/>
              </a:lnSpc>
              <a:buNone/>
            </a:pPr>
            <a:r>
              <a:rPr lang="en-IN" sz="2400" dirty="0"/>
              <a:t>h) Natural Language </a:t>
            </a:r>
          </a:p>
          <a:p>
            <a:pPr marL="0" indent="0">
              <a:lnSpc>
                <a:spcPct val="150000"/>
              </a:lnSpc>
              <a:buNone/>
            </a:pPr>
            <a:r>
              <a:rPr lang="en-IN" sz="2400" dirty="0"/>
              <a:t>i) Particular Problem Solving Language </a:t>
            </a:r>
          </a:p>
          <a:p>
            <a:pPr marL="0" indent="0">
              <a:lnSpc>
                <a:spcPct val="150000"/>
              </a:lnSpc>
              <a:buNone/>
            </a:pPr>
            <a:endParaRPr lang="en-IN" dirty="0"/>
          </a:p>
        </p:txBody>
      </p:sp>
    </p:spTree>
    <p:extLst>
      <p:ext uri="{BB962C8B-B14F-4D97-AF65-F5344CB8AC3E}">
        <p14:creationId xmlns:p14="http://schemas.microsoft.com/office/powerpoint/2010/main" val="34848080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a:bodyPr>
          <a:lstStyle/>
          <a:p>
            <a:pPr marL="0" indent="0">
              <a:buNone/>
            </a:pPr>
            <a:r>
              <a:rPr lang="en-IN" b="1" dirty="0" smtClean="0"/>
              <a:t>ARCHITECTURAL COMPONENTS </a:t>
            </a:r>
          </a:p>
          <a:p>
            <a:pPr marL="0" indent="0">
              <a:lnSpc>
                <a:spcPct val="150000"/>
              </a:lnSpc>
              <a:buNone/>
            </a:pPr>
            <a:r>
              <a:rPr lang="en-IN" sz="2400" dirty="0" smtClean="0"/>
              <a:t>a</a:t>
            </a:r>
            <a:r>
              <a:rPr lang="en-IN" sz="2400" dirty="0"/>
              <a:t>) Uniprocessor </a:t>
            </a:r>
          </a:p>
          <a:p>
            <a:pPr marL="0" indent="0">
              <a:lnSpc>
                <a:spcPct val="150000"/>
              </a:lnSpc>
              <a:buNone/>
            </a:pPr>
            <a:r>
              <a:rPr lang="en-IN" sz="2400" dirty="0"/>
              <a:t>b) Multiprocessor </a:t>
            </a:r>
          </a:p>
          <a:p>
            <a:pPr marL="0" indent="0">
              <a:lnSpc>
                <a:spcPct val="150000"/>
              </a:lnSpc>
              <a:buNone/>
            </a:pPr>
            <a:r>
              <a:rPr lang="en-IN" sz="2400" dirty="0"/>
              <a:t>c) Special Purpose Processor </a:t>
            </a:r>
          </a:p>
          <a:p>
            <a:pPr marL="0" indent="0">
              <a:lnSpc>
                <a:spcPct val="150000"/>
              </a:lnSpc>
              <a:buNone/>
            </a:pPr>
            <a:r>
              <a:rPr lang="en-IN" sz="2400" dirty="0"/>
              <a:t>d) Array Processor </a:t>
            </a:r>
          </a:p>
          <a:p>
            <a:pPr marL="0" indent="0">
              <a:lnSpc>
                <a:spcPct val="150000"/>
              </a:lnSpc>
              <a:buNone/>
            </a:pPr>
            <a:r>
              <a:rPr lang="en-IN" sz="2400" dirty="0"/>
              <a:t>e) Vector Processor </a:t>
            </a:r>
          </a:p>
          <a:p>
            <a:pPr marL="0" indent="0">
              <a:lnSpc>
                <a:spcPct val="150000"/>
              </a:lnSpc>
              <a:buNone/>
            </a:pPr>
            <a:r>
              <a:rPr lang="en-IN" sz="2400" dirty="0"/>
              <a:t>f) Parallel Processor </a:t>
            </a:r>
          </a:p>
          <a:p>
            <a:pPr marL="0" indent="0">
              <a:lnSpc>
                <a:spcPct val="150000"/>
              </a:lnSpc>
              <a:buNone/>
            </a:pPr>
            <a:r>
              <a:rPr lang="en-IN" sz="2400" dirty="0"/>
              <a:t>g) Distributed Processor </a:t>
            </a:r>
          </a:p>
          <a:p>
            <a:pPr marL="0" indent="0">
              <a:buNone/>
            </a:pPr>
            <a:endParaRPr lang="en-IN" dirty="0"/>
          </a:p>
        </p:txBody>
      </p:sp>
    </p:spTree>
    <p:extLst>
      <p:ext uri="{BB962C8B-B14F-4D97-AF65-F5344CB8AC3E}">
        <p14:creationId xmlns:p14="http://schemas.microsoft.com/office/powerpoint/2010/main" val="23453734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248400"/>
          </a:xfrm>
        </p:spPr>
        <p:txBody>
          <a:bodyPr>
            <a:normAutofit lnSpcReduction="10000"/>
          </a:bodyPr>
          <a:lstStyle/>
          <a:p>
            <a:pPr>
              <a:lnSpc>
                <a:spcPct val="150000"/>
              </a:lnSpc>
              <a:buNone/>
            </a:pPr>
            <a:r>
              <a:rPr lang="en-GB" altLang="ar-JO" sz="2400" dirty="0"/>
              <a:t>Artificial intelligence can be considered under a number of headings:</a:t>
            </a:r>
          </a:p>
          <a:p>
            <a:pPr lvl="1">
              <a:lnSpc>
                <a:spcPct val="150000"/>
              </a:lnSpc>
            </a:pPr>
            <a:r>
              <a:rPr lang="en-GB" altLang="ar-JO" dirty="0">
                <a:cs typeface="Times New Roman" pitchFamily="18" charset="0"/>
              </a:rPr>
              <a:t>Search (includes Game Playing).</a:t>
            </a:r>
          </a:p>
          <a:p>
            <a:pPr lvl="1">
              <a:lnSpc>
                <a:spcPct val="150000"/>
              </a:lnSpc>
            </a:pPr>
            <a:r>
              <a:rPr lang="en-GB" altLang="ar-JO" dirty="0">
                <a:cs typeface="Times New Roman" pitchFamily="18" charset="0"/>
              </a:rPr>
              <a:t>Representing  Knowledge and Reasoning with it.</a:t>
            </a:r>
          </a:p>
          <a:p>
            <a:pPr lvl="1">
              <a:lnSpc>
                <a:spcPct val="150000"/>
              </a:lnSpc>
            </a:pPr>
            <a:r>
              <a:rPr lang="en-GB" altLang="ar-JO" dirty="0">
                <a:cs typeface="Times New Roman" pitchFamily="18" charset="0"/>
              </a:rPr>
              <a:t>Planning.</a:t>
            </a:r>
          </a:p>
          <a:p>
            <a:pPr lvl="1">
              <a:lnSpc>
                <a:spcPct val="150000"/>
              </a:lnSpc>
            </a:pPr>
            <a:r>
              <a:rPr lang="en-GB" altLang="ar-JO" dirty="0">
                <a:cs typeface="Times New Roman" pitchFamily="18" charset="0"/>
              </a:rPr>
              <a:t>Learning.</a:t>
            </a:r>
          </a:p>
          <a:p>
            <a:pPr lvl="1">
              <a:lnSpc>
                <a:spcPct val="150000"/>
              </a:lnSpc>
            </a:pPr>
            <a:r>
              <a:rPr lang="en-AU" altLang="ar-JO" dirty="0">
                <a:cs typeface="Times New Roman" pitchFamily="18" charset="0"/>
              </a:rPr>
              <a:t>Natural language processing.</a:t>
            </a:r>
            <a:endParaRPr lang="en-GB" altLang="ar-JO" dirty="0">
              <a:cs typeface="Times New Roman" pitchFamily="18" charset="0"/>
            </a:endParaRPr>
          </a:p>
          <a:p>
            <a:pPr lvl="1">
              <a:lnSpc>
                <a:spcPct val="150000"/>
              </a:lnSpc>
            </a:pPr>
            <a:r>
              <a:rPr lang="en-GB" altLang="ar-JO" dirty="0">
                <a:cs typeface="Times New Roman" pitchFamily="18" charset="0"/>
              </a:rPr>
              <a:t>Expert Systems.</a:t>
            </a:r>
          </a:p>
          <a:p>
            <a:pPr lvl="1">
              <a:lnSpc>
                <a:spcPct val="150000"/>
              </a:lnSpc>
            </a:pPr>
            <a:r>
              <a:rPr lang="en-GB" altLang="ar-JO" dirty="0">
                <a:solidFill>
                  <a:schemeClr val="hlink"/>
                </a:solidFill>
                <a:cs typeface="Times New Roman" pitchFamily="18" charset="0"/>
              </a:rPr>
              <a:t>Interacting with the Environment </a:t>
            </a:r>
            <a:br>
              <a:rPr lang="en-GB" altLang="ar-JO" dirty="0">
                <a:solidFill>
                  <a:schemeClr val="hlink"/>
                </a:solidFill>
                <a:cs typeface="Times New Roman" pitchFamily="18" charset="0"/>
              </a:rPr>
            </a:br>
            <a:r>
              <a:rPr lang="en-GB" altLang="ar-JO" dirty="0">
                <a:solidFill>
                  <a:schemeClr val="hlink"/>
                </a:solidFill>
                <a:cs typeface="Times New Roman" pitchFamily="18" charset="0"/>
              </a:rPr>
              <a:t>		(e.g. Vision, Speech recognition, Robotics)</a:t>
            </a:r>
          </a:p>
          <a:p>
            <a:pPr>
              <a:lnSpc>
                <a:spcPct val="150000"/>
              </a:lnSpc>
            </a:pPr>
            <a:endParaRPr lang="en-IN" dirty="0"/>
          </a:p>
        </p:txBody>
      </p:sp>
    </p:spTree>
    <p:extLst>
      <p:ext uri="{BB962C8B-B14F-4D97-AF65-F5344CB8AC3E}">
        <p14:creationId xmlns:p14="http://schemas.microsoft.com/office/powerpoint/2010/main" val="13473862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9144000" cy="914400"/>
          </a:xfrm>
        </p:spPr>
        <p:txBody>
          <a:bodyPr>
            <a:normAutofit/>
          </a:bodyPr>
          <a:lstStyle/>
          <a:p>
            <a:r>
              <a:rPr lang="en-IN" sz="3600" dirty="0" smtClean="0"/>
              <a:t>History of Artificial Intelligence</a:t>
            </a:r>
            <a:r>
              <a:rPr lang="en-IN" sz="2400" dirty="0" smtClean="0"/>
              <a:t>(</a:t>
            </a:r>
            <a:r>
              <a:rPr lang="en-IN" sz="2400" dirty="0" err="1" smtClean="0"/>
              <a:t>Pg</a:t>
            </a:r>
            <a:r>
              <a:rPr lang="en-IN" sz="2400" dirty="0" smtClean="0"/>
              <a:t> No 16-28)</a:t>
            </a:r>
            <a:endParaRPr lang="en-IN" sz="3600" dirty="0"/>
          </a:p>
        </p:txBody>
      </p:sp>
      <p:sp>
        <p:nvSpPr>
          <p:cNvPr id="3" name="Content Placeholder 2"/>
          <p:cNvSpPr>
            <a:spLocks noGrp="1"/>
          </p:cNvSpPr>
          <p:nvPr>
            <p:ph idx="1"/>
          </p:nvPr>
        </p:nvSpPr>
        <p:spPr>
          <a:xfrm>
            <a:off x="0" y="1143000"/>
            <a:ext cx="9144000" cy="4830763"/>
          </a:xfrm>
        </p:spPr>
        <p:txBody>
          <a:bodyPr>
            <a:normAutofit/>
          </a:bodyPr>
          <a:lstStyle/>
          <a:p>
            <a:r>
              <a:rPr lang="en-IN" sz="2400" dirty="0"/>
              <a:t>The gestation of artiﬁcial intelligence (1943–1955</a:t>
            </a:r>
            <a:r>
              <a:rPr lang="en-IN" sz="2400" dirty="0" smtClean="0"/>
              <a:t>)</a:t>
            </a:r>
          </a:p>
          <a:p>
            <a:r>
              <a:rPr lang="en-IN" sz="2400" dirty="0"/>
              <a:t>The birth of artiﬁcial intelligence (1956</a:t>
            </a:r>
            <a:r>
              <a:rPr lang="en-IN" sz="2400" dirty="0" smtClean="0"/>
              <a:t>)</a:t>
            </a:r>
          </a:p>
          <a:p>
            <a:r>
              <a:rPr lang="en-IN" sz="2400" dirty="0"/>
              <a:t>Early enthusiasm, great expectations (1952–1969</a:t>
            </a:r>
            <a:r>
              <a:rPr lang="en-IN" sz="2400" dirty="0" smtClean="0"/>
              <a:t>)</a:t>
            </a:r>
          </a:p>
          <a:p>
            <a:r>
              <a:rPr lang="en-IN" sz="2400" dirty="0"/>
              <a:t>A dose of reality (1966–1973</a:t>
            </a:r>
            <a:r>
              <a:rPr lang="en-IN" sz="2400" dirty="0" smtClean="0"/>
              <a:t>)</a:t>
            </a:r>
          </a:p>
          <a:p>
            <a:r>
              <a:rPr lang="en-IN" sz="2400" b="1" dirty="0"/>
              <a:t>Knowledge-based systems</a:t>
            </a:r>
            <a:r>
              <a:rPr lang="en-IN" sz="2400" dirty="0"/>
              <a:t>: The key to </a:t>
            </a:r>
            <a:r>
              <a:rPr lang="en-IN" sz="2400" dirty="0" smtClean="0"/>
              <a:t>power(1969–1979)</a:t>
            </a:r>
          </a:p>
          <a:p>
            <a:r>
              <a:rPr lang="en-IN" sz="2400" dirty="0"/>
              <a:t>AI becomes an industry (1980–present</a:t>
            </a:r>
            <a:r>
              <a:rPr lang="en-IN" sz="2400" dirty="0" smtClean="0"/>
              <a:t>)</a:t>
            </a:r>
          </a:p>
          <a:p>
            <a:r>
              <a:rPr lang="en-IN" sz="2400" dirty="0"/>
              <a:t>The return of neural networks (1986–present</a:t>
            </a:r>
            <a:r>
              <a:rPr lang="en-IN" sz="2400" dirty="0" smtClean="0"/>
              <a:t>)</a:t>
            </a:r>
          </a:p>
          <a:p>
            <a:r>
              <a:rPr lang="en-IN" sz="2400" dirty="0"/>
              <a:t>AI adopts the scientiﬁc method (1987–present</a:t>
            </a:r>
            <a:r>
              <a:rPr lang="en-IN" sz="2400" dirty="0" smtClean="0"/>
              <a:t>)</a:t>
            </a:r>
          </a:p>
          <a:p>
            <a:r>
              <a:rPr lang="en-IN" sz="2400" dirty="0"/>
              <a:t>The emergence of intelligent agents (1995–present)</a:t>
            </a:r>
          </a:p>
          <a:p>
            <a:r>
              <a:rPr lang="en-IN" sz="2400" dirty="0"/>
              <a:t>The </a:t>
            </a:r>
            <a:r>
              <a:rPr lang="en-IN" sz="2400" dirty="0" smtClean="0"/>
              <a:t>availability of </a:t>
            </a:r>
            <a:r>
              <a:rPr lang="en-IN" sz="2400" dirty="0"/>
              <a:t>very large data sets (2001–present)</a:t>
            </a:r>
          </a:p>
          <a:p>
            <a:endParaRPr lang="en-IN" sz="2400" dirty="0"/>
          </a:p>
          <a:p>
            <a:endParaRPr lang="en-IN" sz="2400" dirty="0"/>
          </a:p>
        </p:txBody>
      </p:sp>
    </p:spTree>
    <p:extLst>
      <p:ext uri="{BB962C8B-B14F-4D97-AF65-F5344CB8AC3E}">
        <p14:creationId xmlns:p14="http://schemas.microsoft.com/office/powerpoint/2010/main" val="27584104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238861"/>
              </p:ext>
            </p:extLst>
          </p:nvPr>
        </p:nvGraphicFramePr>
        <p:xfrm>
          <a:off x="0" y="1"/>
          <a:ext cx="9144000" cy="6580095"/>
        </p:xfrm>
        <a:graphic>
          <a:graphicData uri="http://schemas.openxmlformats.org/drawingml/2006/table">
            <a:tbl>
              <a:tblPr firstRow="1" bandRow="1">
                <a:tableStyleId>{5C22544A-7EE6-4342-B048-85BDC9FD1C3A}</a:tableStyleId>
              </a:tblPr>
              <a:tblGrid>
                <a:gridCol w="762000"/>
                <a:gridCol w="8382000"/>
              </a:tblGrid>
              <a:tr h="236668">
                <a:tc>
                  <a:txBody>
                    <a:bodyPr/>
                    <a:lstStyle/>
                    <a:p>
                      <a:pPr algn="ctr" fontAlgn="t"/>
                      <a:r>
                        <a:rPr lang="en-IN" sz="1200" dirty="0">
                          <a:effectLst/>
                        </a:rPr>
                        <a:t>Year</a:t>
                      </a:r>
                    </a:p>
                  </a:txBody>
                  <a:tcPr marL="76200" marR="76200" marT="76200" marB="76200"/>
                </a:tc>
                <a:tc>
                  <a:txBody>
                    <a:bodyPr/>
                    <a:lstStyle/>
                    <a:p>
                      <a:pPr algn="ctr" fontAlgn="t"/>
                      <a:r>
                        <a:rPr lang="en-IN" sz="1200">
                          <a:effectLst/>
                        </a:rPr>
                        <a:t>Milestone / Innovation</a:t>
                      </a:r>
                    </a:p>
                  </a:txBody>
                  <a:tcPr marL="76200" marR="76200" marT="76200" marB="76200"/>
                </a:tc>
              </a:tr>
              <a:tr h="374725">
                <a:tc>
                  <a:txBody>
                    <a:bodyPr/>
                    <a:lstStyle/>
                    <a:p>
                      <a:pPr algn="ctr" fontAlgn="ctr"/>
                      <a:r>
                        <a:rPr lang="en-IN" sz="1200" dirty="0">
                          <a:effectLst/>
                        </a:rPr>
                        <a:t>1923</a:t>
                      </a:r>
                    </a:p>
                  </a:txBody>
                  <a:tcPr marL="76200" marR="76200" marT="76200" marB="76200" anchor="ctr"/>
                </a:tc>
                <a:tc>
                  <a:txBody>
                    <a:bodyPr/>
                    <a:lstStyle/>
                    <a:p>
                      <a:pPr algn="just" fontAlgn="t"/>
                      <a:r>
                        <a:rPr lang="en-IN" sz="1200">
                          <a:solidFill>
                            <a:srgbClr val="000000"/>
                          </a:solidFill>
                          <a:effectLst/>
                        </a:rPr>
                        <a:t>Karel Čapek play named “Rossum's Universal Robots” (RUR) opens in London, first use of the word "robot" in English.</a:t>
                      </a:r>
                    </a:p>
                  </a:txBody>
                  <a:tcPr marL="76200" marR="76200" marT="76200" marB="76200"/>
                </a:tc>
              </a:tr>
              <a:tr h="236668">
                <a:tc>
                  <a:txBody>
                    <a:bodyPr/>
                    <a:lstStyle/>
                    <a:p>
                      <a:pPr algn="ctr" fontAlgn="ctr"/>
                      <a:r>
                        <a:rPr lang="en-IN" sz="1200" dirty="0">
                          <a:effectLst/>
                        </a:rPr>
                        <a:t>1943</a:t>
                      </a:r>
                    </a:p>
                  </a:txBody>
                  <a:tcPr marL="76200" marR="76200" marT="76200" marB="76200" anchor="ctr"/>
                </a:tc>
                <a:tc>
                  <a:txBody>
                    <a:bodyPr/>
                    <a:lstStyle/>
                    <a:p>
                      <a:pPr algn="just" fontAlgn="t"/>
                      <a:r>
                        <a:rPr lang="en-IN" sz="1200">
                          <a:solidFill>
                            <a:srgbClr val="000000"/>
                          </a:solidFill>
                          <a:effectLst/>
                        </a:rPr>
                        <a:t>Foundations for neural networks laid.</a:t>
                      </a:r>
                    </a:p>
                  </a:txBody>
                  <a:tcPr marL="76200" marR="76200" marT="76200" marB="76200"/>
                </a:tc>
              </a:tr>
              <a:tr h="236668">
                <a:tc>
                  <a:txBody>
                    <a:bodyPr/>
                    <a:lstStyle/>
                    <a:p>
                      <a:pPr algn="ctr" fontAlgn="ctr"/>
                      <a:r>
                        <a:rPr lang="en-IN" sz="1200" dirty="0">
                          <a:effectLst/>
                        </a:rPr>
                        <a:t>1945</a:t>
                      </a:r>
                    </a:p>
                  </a:txBody>
                  <a:tcPr marL="76200" marR="76200" marT="76200" marB="76200" anchor="ctr"/>
                </a:tc>
                <a:tc>
                  <a:txBody>
                    <a:bodyPr/>
                    <a:lstStyle/>
                    <a:p>
                      <a:pPr algn="just" fontAlgn="t"/>
                      <a:r>
                        <a:rPr lang="en-IN" sz="1200">
                          <a:solidFill>
                            <a:srgbClr val="000000"/>
                          </a:solidFill>
                          <a:effectLst/>
                        </a:rPr>
                        <a:t>Isaac Asimov, a Columbia University alumni, coined the term </a:t>
                      </a:r>
                      <a:r>
                        <a:rPr lang="en-IN" sz="1200" i="1">
                          <a:solidFill>
                            <a:srgbClr val="000000"/>
                          </a:solidFill>
                          <a:effectLst/>
                        </a:rPr>
                        <a:t>Robotics</a:t>
                      </a:r>
                      <a:r>
                        <a:rPr lang="en-IN" sz="1200">
                          <a:solidFill>
                            <a:srgbClr val="000000"/>
                          </a:solidFill>
                          <a:effectLst/>
                        </a:rPr>
                        <a:t>.</a:t>
                      </a:r>
                    </a:p>
                  </a:txBody>
                  <a:tcPr marL="76200" marR="76200" marT="76200" marB="76200"/>
                </a:tc>
              </a:tr>
              <a:tr h="374725">
                <a:tc>
                  <a:txBody>
                    <a:bodyPr/>
                    <a:lstStyle/>
                    <a:p>
                      <a:pPr algn="ctr" fontAlgn="ctr"/>
                      <a:r>
                        <a:rPr lang="en-IN" sz="1200" dirty="0">
                          <a:effectLst/>
                        </a:rPr>
                        <a:t>1950</a:t>
                      </a:r>
                    </a:p>
                  </a:txBody>
                  <a:tcPr marL="76200" marR="76200" marT="76200" marB="76200" anchor="ctr"/>
                </a:tc>
                <a:tc>
                  <a:txBody>
                    <a:bodyPr/>
                    <a:lstStyle/>
                    <a:p>
                      <a:pPr algn="just" fontAlgn="t"/>
                      <a:r>
                        <a:rPr lang="en-IN" sz="1200">
                          <a:solidFill>
                            <a:srgbClr val="000000"/>
                          </a:solidFill>
                          <a:effectLst/>
                        </a:rPr>
                        <a:t>Alan Turing introduced Turing Test for evaluation of intelligence and published </a:t>
                      </a:r>
                      <a:r>
                        <a:rPr lang="en-IN" sz="1200" i="1">
                          <a:solidFill>
                            <a:srgbClr val="000000"/>
                          </a:solidFill>
                          <a:effectLst/>
                        </a:rPr>
                        <a:t>Computing Machinery and Intelligence.</a:t>
                      </a:r>
                      <a:r>
                        <a:rPr lang="en-IN" sz="1200">
                          <a:solidFill>
                            <a:srgbClr val="000000"/>
                          </a:solidFill>
                          <a:effectLst/>
                        </a:rPr>
                        <a:t> Claude Shannon published </a:t>
                      </a:r>
                      <a:r>
                        <a:rPr lang="en-IN" sz="1200" i="1">
                          <a:solidFill>
                            <a:srgbClr val="000000"/>
                          </a:solidFill>
                          <a:effectLst/>
                        </a:rPr>
                        <a:t>Detailed Analysis of Chess Playing</a:t>
                      </a:r>
                      <a:r>
                        <a:rPr lang="en-IN" sz="1200">
                          <a:solidFill>
                            <a:srgbClr val="000000"/>
                          </a:solidFill>
                          <a:effectLst/>
                        </a:rPr>
                        <a:t> as a search.</a:t>
                      </a:r>
                    </a:p>
                  </a:txBody>
                  <a:tcPr marL="76200" marR="76200" marT="76200" marB="76200"/>
                </a:tc>
              </a:tr>
              <a:tr h="374725">
                <a:tc>
                  <a:txBody>
                    <a:bodyPr/>
                    <a:lstStyle/>
                    <a:p>
                      <a:pPr algn="ctr" fontAlgn="ctr"/>
                      <a:r>
                        <a:rPr lang="en-IN" sz="1200" dirty="0">
                          <a:effectLst/>
                        </a:rPr>
                        <a:t>1956</a:t>
                      </a:r>
                    </a:p>
                  </a:txBody>
                  <a:tcPr marL="76200" marR="76200" marT="76200" marB="76200" anchor="ctr"/>
                </a:tc>
                <a:tc>
                  <a:txBody>
                    <a:bodyPr/>
                    <a:lstStyle/>
                    <a:p>
                      <a:pPr algn="just" fontAlgn="t"/>
                      <a:r>
                        <a:rPr lang="en-IN" sz="1200">
                          <a:solidFill>
                            <a:srgbClr val="000000"/>
                          </a:solidFill>
                          <a:effectLst/>
                        </a:rPr>
                        <a:t>John McCarthy coined the term </a:t>
                      </a:r>
                      <a:r>
                        <a:rPr lang="en-IN" sz="1200" i="1">
                          <a:solidFill>
                            <a:srgbClr val="000000"/>
                          </a:solidFill>
                          <a:effectLst/>
                        </a:rPr>
                        <a:t>Artificial Intelligence</a:t>
                      </a:r>
                      <a:r>
                        <a:rPr lang="en-IN" sz="1200">
                          <a:solidFill>
                            <a:srgbClr val="000000"/>
                          </a:solidFill>
                          <a:effectLst/>
                        </a:rPr>
                        <a:t>. Demonstration of the first running AI program at Carnegie Mellon University.</a:t>
                      </a:r>
                    </a:p>
                  </a:txBody>
                  <a:tcPr marL="76200" marR="76200" marT="76200" marB="76200"/>
                </a:tc>
              </a:tr>
              <a:tr h="236668">
                <a:tc>
                  <a:txBody>
                    <a:bodyPr/>
                    <a:lstStyle/>
                    <a:p>
                      <a:pPr algn="ctr" fontAlgn="ctr"/>
                      <a:r>
                        <a:rPr lang="en-IN" sz="1200" dirty="0">
                          <a:effectLst/>
                        </a:rPr>
                        <a:t>1958</a:t>
                      </a:r>
                    </a:p>
                  </a:txBody>
                  <a:tcPr marL="76200" marR="76200" marT="76200" marB="76200" anchor="ctr"/>
                </a:tc>
                <a:tc>
                  <a:txBody>
                    <a:bodyPr/>
                    <a:lstStyle/>
                    <a:p>
                      <a:pPr algn="just" fontAlgn="t"/>
                      <a:r>
                        <a:rPr lang="en-IN" sz="1200">
                          <a:solidFill>
                            <a:srgbClr val="000000"/>
                          </a:solidFill>
                          <a:effectLst/>
                        </a:rPr>
                        <a:t>John McCarthy invents LISP programming language for AI.</a:t>
                      </a:r>
                    </a:p>
                  </a:txBody>
                  <a:tcPr marL="76200" marR="76200" marT="76200" marB="76200"/>
                </a:tc>
              </a:tr>
              <a:tr h="374725">
                <a:tc>
                  <a:txBody>
                    <a:bodyPr/>
                    <a:lstStyle/>
                    <a:p>
                      <a:pPr algn="ctr" fontAlgn="ctr"/>
                      <a:r>
                        <a:rPr lang="en-IN" sz="1200" dirty="0">
                          <a:effectLst/>
                        </a:rPr>
                        <a:t>1964</a:t>
                      </a:r>
                    </a:p>
                  </a:txBody>
                  <a:tcPr marL="76200" marR="76200" marT="76200" marB="76200" anchor="ctr"/>
                </a:tc>
                <a:tc>
                  <a:txBody>
                    <a:bodyPr/>
                    <a:lstStyle/>
                    <a:p>
                      <a:pPr algn="just" fontAlgn="t"/>
                      <a:r>
                        <a:rPr lang="en-IN" sz="1200">
                          <a:solidFill>
                            <a:srgbClr val="000000"/>
                          </a:solidFill>
                          <a:effectLst/>
                        </a:rPr>
                        <a:t>Danny Bobrow's dissertation at MIT showed that computers can understand natural language well enough to solve algebra word problems correctly.</a:t>
                      </a:r>
                    </a:p>
                  </a:txBody>
                  <a:tcPr marL="76200" marR="76200" marT="76200" marB="76200"/>
                </a:tc>
              </a:tr>
              <a:tr h="236668">
                <a:tc>
                  <a:txBody>
                    <a:bodyPr/>
                    <a:lstStyle/>
                    <a:p>
                      <a:pPr algn="ctr" fontAlgn="ctr"/>
                      <a:r>
                        <a:rPr lang="en-IN" sz="1200" dirty="0">
                          <a:effectLst/>
                        </a:rPr>
                        <a:t>1965</a:t>
                      </a:r>
                    </a:p>
                  </a:txBody>
                  <a:tcPr marL="76200" marR="76200" marT="76200" marB="76200" anchor="ctr"/>
                </a:tc>
                <a:tc>
                  <a:txBody>
                    <a:bodyPr/>
                    <a:lstStyle/>
                    <a:p>
                      <a:pPr algn="just" fontAlgn="t"/>
                      <a:r>
                        <a:rPr lang="en-IN" sz="1200" dirty="0">
                          <a:solidFill>
                            <a:srgbClr val="000000"/>
                          </a:solidFill>
                          <a:effectLst/>
                        </a:rPr>
                        <a:t>Joseph </a:t>
                      </a:r>
                      <a:r>
                        <a:rPr lang="en-IN" sz="1200" dirty="0" err="1">
                          <a:solidFill>
                            <a:srgbClr val="000000"/>
                          </a:solidFill>
                          <a:effectLst/>
                        </a:rPr>
                        <a:t>Weizenbaum</a:t>
                      </a:r>
                      <a:r>
                        <a:rPr lang="en-IN" sz="1200" dirty="0">
                          <a:solidFill>
                            <a:srgbClr val="000000"/>
                          </a:solidFill>
                          <a:effectLst/>
                        </a:rPr>
                        <a:t> at MIT built </a:t>
                      </a:r>
                      <a:r>
                        <a:rPr lang="en-IN" sz="1200" i="1" dirty="0">
                          <a:solidFill>
                            <a:srgbClr val="000000"/>
                          </a:solidFill>
                          <a:effectLst/>
                        </a:rPr>
                        <a:t>ELIZA</a:t>
                      </a:r>
                      <a:r>
                        <a:rPr lang="en-IN" sz="1200" dirty="0">
                          <a:solidFill>
                            <a:srgbClr val="000000"/>
                          </a:solidFill>
                          <a:effectLst/>
                        </a:rPr>
                        <a:t>, an interactive problem that carries on a dialogue in English.</a:t>
                      </a:r>
                    </a:p>
                  </a:txBody>
                  <a:tcPr marL="76200" marR="76200" marT="76200" marB="76200"/>
                </a:tc>
              </a:tr>
              <a:tr h="374725">
                <a:tc>
                  <a:txBody>
                    <a:bodyPr/>
                    <a:lstStyle/>
                    <a:p>
                      <a:pPr algn="ctr" fontAlgn="ctr"/>
                      <a:r>
                        <a:rPr lang="en-IN" sz="1200" dirty="0">
                          <a:effectLst/>
                        </a:rPr>
                        <a:t>1969</a:t>
                      </a:r>
                    </a:p>
                  </a:txBody>
                  <a:tcPr marL="76200" marR="76200" marT="76200" marB="76200" anchor="ctr"/>
                </a:tc>
                <a:tc>
                  <a:txBody>
                    <a:bodyPr/>
                    <a:lstStyle/>
                    <a:p>
                      <a:pPr algn="just" fontAlgn="t"/>
                      <a:r>
                        <a:rPr lang="en-IN" sz="1200" dirty="0">
                          <a:solidFill>
                            <a:srgbClr val="000000"/>
                          </a:solidFill>
                          <a:effectLst/>
                        </a:rPr>
                        <a:t>Scientists at Stanford Research Institute Developed </a:t>
                      </a:r>
                      <a:r>
                        <a:rPr lang="en-IN" sz="1200" i="1" dirty="0" err="1">
                          <a:solidFill>
                            <a:srgbClr val="000000"/>
                          </a:solidFill>
                          <a:effectLst/>
                        </a:rPr>
                        <a:t>Shakey</a:t>
                      </a:r>
                      <a:r>
                        <a:rPr lang="en-IN" sz="1200" dirty="0">
                          <a:solidFill>
                            <a:srgbClr val="000000"/>
                          </a:solidFill>
                          <a:effectLst/>
                        </a:rPr>
                        <a:t>, a robot, equipped with locomotion, perception, and problem solving.</a:t>
                      </a:r>
                    </a:p>
                  </a:txBody>
                  <a:tcPr marL="76200" marR="76200" marT="76200" marB="76200"/>
                </a:tc>
              </a:tr>
              <a:tr h="374725">
                <a:tc>
                  <a:txBody>
                    <a:bodyPr/>
                    <a:lstStyle/>
                    <a:p>
                      <a:pPr algn="ctr" fontAlgn="ctr"/>
                      <a:r>
                        <a:rPr lang="en-IN" sz="1200" dirty="0">
                          <a:effectLst/>
                        </a:rPr>
                        <a:t>1973</a:t>
                      </a:r>
                    </a:p>
                  </a:txBody>
                  <a:tcPr marL="76200" marR="76200" marT="76200" marB="76200" anchor="ctr"/>
                </a:tc>
                <a:tc>
                  <a:txBody>
                    <a:bodyPr/>
                    <a:lstStyle/>
                    <a:p>
                      <a:pPr algn="just" fontAlgn="t"/>
                      <a:r>
                        <a:rPr lang="en-IN" sz="1200" dirty="0">
                          <a:solidFill>
                            <a:srgbClr val="000000"/>
                          </a:solidFill>
                          <a:effectLst/>
                        </a:rPr>
                        <a:t>The Assembly Robotics group at Edinburgh University built </a:t>
                      </a:r>
                      <a:r>
                        <a:rPr lang="en-IN" sz="1200" i="1" dirty="0">
                          <a:solidFill>
                            <a:srgbClr val="000000"/>
                          </a:solidFill>
                          <a:effectLst/>
                        </a:rPr>
                        <a:t>Freddy</a:t>
                      </a:r>
                      <a:r>
                        <a:rPr lang="en-IN" sz="1200" dirty="0">
                          <a:solidFill>
                            <a:srgbClr val="000000"/>
                          </a:solidFill>
                          <a:effectLst/>
                        </a:rPr>
                        <a:t>, the Famous Scottish Robot, capable of using vision to locate and assemble models.</a:t>
                      </a:r>
                    </a:p>
                  </a:txBody>
                  <a:tcPr marL="76200" marR="76200" marT="76200" marB="76200"/>
                </a:tc>
              </a:tr>
              <a:tr h="236668">
                <a:tc>
                  <a:txBody>
                    <a:bodyPr/>
                    <a:lstStyle/>
                    <a:p>
                      <a:pPr algn="ctr" fontAlgn="ctr"/>
                      <a:r>
                        <a:rPr lang="en-IN" sz="1200" dirty="0">
                          <a:effectLst/>
                        </a:rPr>
                        <a:t>1979</a:t>
                      </a:r>
                    </a:p>
                  </a:txBody>
                  <a:tcPr marL="76200" marR="76200" marT="76200" marB="76200" anchor="ctr"/>
                </a:tc>
                <a:tc>
                  <a:txBody>
                    <a:bodyPr/>
                    <a:lstStyle/>
                    <a:p>
                      <a:pPr algn="just" fontAlgn="t"/>
                      <a:r>
                        <a:rPr lang="en-IN" sz="1200" dirty="0">
                          <a:solidFill>
                            <a:srgbClr val="000000"/>
                          </a:solidFill>
                          <a:effectLst/>
                        </a:rPr>
                        <a:t>The first computer-controlled autonomous vehicle, Stanford Cart, was built.</a:t>
                      </a:r>
                    </a:p>
                  </a:txBody>
                  <a:tcPr marL="76200" marR="76200" marT="76200" marB="76200"/>
                </a:tc>
              </a:tr>
              <a:tr h="236668">
                <a:tc>
                  <a:txBody>
                    <a:bodyPr/>
                    <a:lstStyle/>
                    <a:p>
                      <a:pPr algn="ctr" fontAlgn="ctr"/>
                      <a:r>
                        <a:rPr lang="en-IN" sz="1200" dirty="0">
                          <a:effectLst/>
                        </a:rPr>
                        <a:t>1985</a:t>
                      </a:r>
                    </a:p>
                  </a:txBody>
                  <a:tcPr marL="76200" marR="76200" marT="76200" marB="76200" anchor="ctr"/>
                </a:tc>
                <a:tc>
                  <a:txBody>
                    <a:bodyPr/>
                    <a:lstStyle/>
                    <a:p>
                      <a:pPr algn="just" fontAlgn="t"/>
                      <a:r>
                        <a:rPr lang="en-IN" sz="1200" dirty="0">
                          <a:solidFill>
                            <a:srgbClr val="000000"/>
                          </a:solidFill>
                          <a:effectLst/>
                        </a:rPr>
                        <a:t>Harold Cohen created and demonstrated the drawing program, </a:t>
                      </a:r>
                      <a:r>
                        <a:rPr lang="en-IN" sz="1200" i="1" dirty="0">
                          <a:solidFill>
                            <a:srgbClr val="000000"/>
                          </a:solidFill>
                          <a:effectLst/>
                        </a:rPr>
                        <a:t>Aaron</a:t>
                      </a:r>
                      <a:r>
                        <a:rPr lang="en-IN" sz="1200" dirty="0">
                          <a:solidFill>
                            <a:srgbClr val="000000"/>
                          </a:solidFill>
                          <a:effectLst/>
                        </a:rPr>
                        <a:t>.</a:t>
                      </a:r>
                    </a:p>
                  </a:txBody>
                  <a:tcPr marL="76200" marR="76200" marT="76200" marB="76200"/>
                </a:tc>
              </a:tr>
              <a:tr h="512781">
                <a:tc>
                  <a:txBody>
                    <a:bodyPr/>
                    <a:lstStyle/>
                    <a:p>
                      <a:pPr algn="ctr" fontAlgn="ctr"/>
                      <a:r>
                        <a:rPr lang="en-IN" sz="1200" dirty="0">
                          <a:effectLst/>
                        </a:rPr>
                        <a:t>1990</a:t>
                      </a:r>
                    </a:p>
                  </a:txBody>
                  <a:tcPr marL="76200" marR="76200" marT="76200" marB="76200" anchor="ctr"/>
                </a:tc>
                <a:tc>
                  <a:txBody>
                    <a:bodyPr/>
                    <a:lstStyle/>
                    <a:p>
                      <a:pPr algn="just" fontAlgn="t"/>
                      <a:r>
                        <a:rPr lang="en-IN" sz="1200" dirty="0">
                          <a:solidFill>
                            <a:srgbClr val="000000"/>
                          </a:solidFill>
                          <a:effectLst/>
                        </a:rPr>
                        <a:t>Major advances in all areas of AI −</a:t>
                      </a:r>
                    </a:p>
                    <a:p>
                      <a:pPr fontAlgn="t">
                        <a:buFont typeface="Arial"/>
                        <a:buChar char="•"/>
                      </a:pPr>
                      <a:r>
                        <a:rPr lang="en-IN" sz="1200" dirty="0">
                          <a:effectLst/>
                        </a:rPr>
                        <a:t>Significant demonstrations in machine </a:t>
                      </a:r>
                      <a:r>
                        <a:rPr lang="en-IN" sz="1200" dirty="0" err="1" smtClean="0">
                          <a:effectLst/>
                        </a:rPr>
                        <a:t>learning,Case</a:t>
                      </a:r>
                      <a:r>
                        <a:rPr lang="en-IN" sz="1200" dirty="0" smtClean="0">
                          <a:effectLst/>
                        </a:rPr>
                        <a:t>-based </a:t>
                      </a:r>
                      <a:r>
                        <a:rPr lang="en-IN" sz="1200" dirty="0" err="1" smtClean="0">
                          <a:effectLst/>
                        </a:rPr>
                        <a:t>reasoning,Multi</a:t>
                      </a:r>
                      <a:r>
                        <a:rPr lang="en-IN" sz="1200" dirty="0" smtClean="0">
                          <a:effectLst/>
                        </a:rPr>
                        <a:t>-agent </a:t>
                      </a:r>
                      <a:r>
                        <a:rPr lang="en-IN" sz="1200" dirty="0" err="1" smtClean="0">
                          <a:effectLst/>
                        </a:rPr>
                        <a:t>planning,Scheduling</a:t>
                      </a:r>
                      <a:endParaRPr lang="en-IN" sz="1200" dirty="0">
                        <a:effectLst/>
                      </a:endParaRPr>
                    </a:p>
                    <a:p>
                      <a:pPr fontAlgn="t">
                        <a:buFont typeface="Arial"/>
                        <a:buChar char="•"/>
                      </a:pPr>
                      <a:r>
                        <a:rPr lang="en-IN" sz="1200" dirty="0">
                          <a:effectLst/>
                        </a:rPr>
                        <a:t>Data mining, Web </a:t>
                      </a:r>
                      <a:r>
                        <a:rPr lang="en-IN" sz="1200" dirty="0" err="1" smtClean="0">
                          <a:effectLst/>
                        </a:rPr>
                        <a:t>Crawler,natural</a:t>
                      </a:r>
                      <a:r>
                        <a:rPr lang="en-IN" sz="1200" dirty="0" smtClean="0">
                          <a:effectLst/>
                        </a:rPr>
                        <a:t> </a:t>
                      </a:r>
                      <a:r>
                        <a:rPr lang="en-IN" sz="1200" dirty="0">
                          <a:effectLst/>
                        </a:rPr>
                        <a:t>language understanding and </a:t>
                      </a:r>
                      <a:r>
                        <a:rPr lang="en-IN" sz="1200" dirty="0" err="1" smtClean="0">
                          <a:effectLst/>
                        </a:rPr>
                        <a:t>translation,Vision</a:t>
                      </a:r>
                      <a:r>
                        <a:rPr lang="en-IN" sz="1200" dirty="0">
                          <a:effectLst/>
                        </a:rPr>
                        <a:t>, Virtual </a:t>
                      </a:r>
                      <a:r>
                        <a:rPr lang="en-IN" sz="1200" dirty="0" err="1" smtClean="0">
                          <a:effectLst/>
                        </a:rPr>
                        <a:t>Reality,Games</a:t>
                      </a:r>
                      <a:endParaRPr lang="en-IN" sz="1200" dirty="0">
                        <a:effectLst/>
                      </a:endParaRPr>
                    </a:p>
                  </a:txBody>
                  <a:tcPr marL="76200" marR="76200" marT="76200" marB="76200"/>
                </a:tc>
              </a:tr>
              <a:tr h="236668">
                <a:tc>
                  <a:txBody>
                    <a:bodyPr/>
                    <a:lstStyle/>
                    <a:p>
                      <a:pPr algn="ctr" fontAlgn="ctr"/>
                      <a:r>
                        <a:rPr lang="en-IN" sz="1200" dirty="0">
                          <a:effectLst/>
                        </a:rPr>
                        <a:t>1997</a:t>
                      </a:r>
                    </a:p>
                  </a:txBody>
                  <a:tcPr marL="76200" marR="76200" marT="76200" marB="76200" anchor="ctr"/>
                </a:tc>
                <a:tc>
                  <a:txBody>
                    <a:bodyPr/>
                    <a:lstStyle/>
                    <a:p>
                      <a:pPr algn="just" fontAlgn="t"/>
                      <a:r>
                        <a:rPr lang="en-IN" sz="1200" dirty="0">
                          <a:solidFill>
                            <a:srgbClr val="000000"/>
                          </a:solidFill>
                          <a:effectLst/>
                        </a:rPr>
                        <a:t>The Deep Blue Chess Program beats the then world chess champion, Garry Kasparov.</a:t>
                      </a:r>
                    </a:p>
                  </a:txBody>
                  <a:tcPr marL="76200" marR="76200" marT="76200" marB="76200"/>
                </a:tc>
              </a:tr>
              <a:tr h="374725">
                <a:tc>
                  <a:txBody>
                    <a:bodyPr/>
                    <a:lstStyle/>
                    <a:p>
                      <a:pPr algn="ctr" fontAlgn="ctr"/>
                      <a:r>
                        <a:rPr lang="en-IN" sz="1200" dirty="0">
                          <a:effectLst/>
                        </a:rPr>
                        <a:t>2000</a:t>
                      </a:r>
                    </a:p>
                  </a:txBody>
                  <a:tcPr marL="76200" marR="76200" marT="76200" marB="76200" anchor="ctr"/>
                </a:tc>
                <a:tc>
                  <a:txBody>
                    <a:bodyPr/>
                    <a:lstStyle/>
                    <a:p>
                      <a:pPr algn="just" fontAlgn="t"/>
                      <a:r>
                        <a:rPr lang="en-IN" sz="1200" dirty="0">
                          <a:solidFill>
                            <a:srgbClr val="000000"/>
                          </a:solidFill>
                          <a:effectLst/>
                        </a:rPr>
                        <a:t>Interactive robot pets become commercially available. MIT displays </a:t>
                      </a:r>
                      <a:r>
                        <a:rPr lang="en-IN" sz="1200" i="1" dirty="0">
                          <a:solidFill>
                            <a:srgbClr val="000000"/>
                          </a:solidFill>
                          <a:effectLst/>
                        </a:rPr>
                        <a:t>Kismet</a:t>
                      </a:r>
                      <a:r>
                        <a:rPr lang="en-IN" sz="1200" dirty="0">
                          <a:solidFill>
                            <a:srgbClr val="000000"/>
                          </a:solidFill>
                          <a:effectLst/>
                        </a:rPr>
                        <a:t>, a robot with a face that expresses emotions. The robot </a:t>
                      </a:r>
                      <a:r>
                        <a:rPr lang="en-IN" sz="1200" i="1" dirty="0">
                          <a:solidFill>
                            <a:srgbClr val="000000"/>
                          </a:solidFill>
                          <a:effectLst/>
                        </a:rPr>
                        <a:t>Nomad</a:t>
                      </a:r>
                      <a:r>
                        <a:rPr lang="en-IN" sz="1200" dirty="0">
                          <a:solidFill>
                            <a:srgbClr val="000000"/>
                          </a:solidFill>
                          <a:effectLst/>
                        </a:rPr>
                        <a:t> explores remote regions of Antarctica and locates meteorites.</a:t>
                      </a:r>
                    </a:p>
                  </a:txBody>
                  <a:tcPr marL="76200" marR="76200" marT="76200" marB="76200"/>
                </a:tc>
              </a:tr>
            </a:tbl>
          </a:graphicData>
        </a:graphic>
      </p:graphicFrame>
    </p:spTree>
    <p:extLst>
      <p:ext uri="{BB962C8B-B14F-4D97-AF65-F5344CB8AC3E}">
        <p14:creationId xmlns:p14="http://schemas.microsoft.com/office/powerpoint/2010/main" val="4068134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Recommended Books</a:t>
            </a:r>
          </a:p>
        </p:txBody>
      </p:sp>
      <p:sp>
        <p:nvSpPr>
          <p:cNvPr id="3" name="Content Placeholder 2"/>
          <p:cNvSpPr>
            <a:spLocks noGrp="1"/>
          </p:cNvSpPr>
          <p:nvPr>
            <p:ph idx="1"/>
          </p:nvPr>
        </p:nvSpPr>
        <p:spPr>
          <a:xfrm>
            <a:off x="381000" y="1371600"/>
            <a:ext cx="8305800" cy="4754563"/>
          </a:xfrm>
        </p:spPr>
        <p:txBody>
          <a:bodyPr>
            <a:normAutofit lnSpcReduction="10000"/>
          </a:bodyPr>
          <a:lstStyle/>
          <a:p>
            <a:pPr marL="0" indent="0" algn="just">
              <a:lnSpc>
                <a:spcPct val="150000"/>
              </a:lnSpc>
              <a:buNone/>
            </a:pPr>
            <a:r>
              <a:rPr lang="en-IN" sz="2000" b="1" dirty="0" smtClean="0">
                <a:solidFill>
                  <a:schemeClr val="accent1">
                    <a:lumMod val="50000"/>
                  </a:schemeClr>
                </a:solidFill>
              </a:rPr>
              <a:t>1</a:t>
            </a:r>
            <a:r>
              <a:rPr lang="en-IN" sz="2400" b="1" dirty="0">
                <a:solidFill>
                  <a:schemeClr val="accent1">
                    <a:lumMod val="50000"/>
                  </a:schemeClr>
                </a:solidFill>
              </a:rPr>
              <a:t>. Stuart J. Russell and Peter </a:t>
            </a:r>
            <a:r>
              <a:rPr lang="en-IN" sz="2400" b="1" dirty="0" err="1">
                <a:solidFill>
                  <a:schemeClr val="accent1">
                    <a:lumMod val="50000"/>
                  </a:schemeClr>
                </a:solidFill>
              </a:rPr>
              <a:t>Norvig</a:t>
            </a:r>
            <a:r>
              <a:rPr lang="en-IN" sz="2400" b="1" dirty="0">
                <a:solidFill>
                  <a:schemeClr val="accent1">
                    <a:lumMod val="50000"/>
                  </a:schemeClr>
                </a:solidFill>
              </a:rPr>
              <a:t>, "Artificial Intelligence A Modern Approach </a:t>
            </a:r>
            <a:r>
              <a:rPr lang="en-IN" sz="2400" b="1" dirty="0" smtClean="0">
                <a:solidFill>
                  <a:schemeClr val="accent1">
                    <a:lumMod val="50000"/>
                  </a:schemeClr>
                </a:solidFill>
              </a:rPr>
              <a:t>“Third Edition</a:t>
            </a:r>
            <a:r>
              <a:rPr lang="en-IN" sz="2400" b="1" dirty="0">
                <a:solidFill>
                  <a:schemeClr val="accent1">
                    <a:lumMod val="50000"/>
                  </a:schemeClr>
                </a:solidFill>
              </a:rPr>
              <a:t>" Pearson Education. </a:t>
            </a:r>
            <a:endParaRPr lang="en-IN" sz="2400" b="1" dirty="0" smtClean="0">
              <a:solidFill>
                <a:schemeClr val="accent1">
                  <a:lumMod val="50000"/>
                </a:schemeClr>
              </a:solidFill>
            </a:endParaRPr>
          </a:p>
          <a:p>
            <a:pPr marL="0" indent="0" algn="just">
              <a:lnSpc>
                <a:spcPct val="150000"/>
              </a:lnSpc>
              <a:buNone/>
            </a:pPr>
            <a:r>
              <a:rPr lang="en-IN" sz="2000" b="1" dirty="0" smtClean="0">
                <a:solidFill>
                  <a:schemeClr val="accent1">
                    <a:lumMod val="50000"/>
                  </a:schemeClr>
                </a:solidFill>
              </a:rPr>
              <a:t>2</a:t>
            </a:r>
            <a:r>
              <a:rPr lang="en-IN" sz="2000" b="1" dirty="0">
                <a:solidFill>
                  <a:schemeClr val="accent1">
                    <a:lumMod val="50000"/>
                  </a:schemeClr>
                </a:solidFill>
              </a:rPr>
              <a:t>. Elaine Rich and Kevin Knight "Artificial Intelligence "Third Edition  </a:t>
            </a:r>
            <a:endParaRPr lang="en-IN" sz="2000" b="1" dirty="0" smtClean="0">
              <a:solidFill>
                <a:schemeClr val="accent1">
                  <a:lumMod val="50000"/>
                </a:schemeClr>
              </a:solidFill>
            </a:endParaRPr>
          </a:p>
          <a:p>
            <a:pPr marL="0" indent="0" algn="just">
              <a:lnSpc>
                <a:spcPct val="150000"/>
              </a:lnSpc>
              <a:buNone/>
            </a:pPr>
            <a:r>
              <a:rPr lang="en-IN" sz="2000" dirty="0" smtClean="0"/>
              <a:t>3</a:t>
            </a:r>
            <a:r>
              <a:rPr lang="en-IN" sz="2000" dirty="0"/>
              <a:t>. George F Luger “Artificial Intelligence” Low Price Edition , Pearson Education., Fourth edition  </a:t>
            </a:r>
            <a:endParaRPr lang="en-IN" sz="2000" dirty="0" smtClean="0"/>
          </a:p>
          <a:p>
            <a:pPr marL="0" indent="0" algn="just">
              <a:lnSpc>
                <a:spcPct val="150000"/>
              </a:lnSpc>
              <a:buNone/>
            </a:pPr>
            <a:r>
              <a:rPr lang="en-IN" sz="2000" dirty="0" smtClean="0"/>
              <a:t>4</a:t>
            </a:r>
            <a:r>
              <a:rPr lang="en-IN" sz="2000" dirty="0"/>
              <a:t>. Davis </a:t>
            </a:r>
            <a:r>
              <a:rPr lang="en-IN" sz="2000" dirty="0" err="1"/>
              <a:t>E.Goldberg</a:t>
            </a:r>
            <a:r>
              <a:rPr lang="en-IN" sz="2000" dirty="0"/>
              <a:t>, "Genetic Algorithms: Search, Optimization and Machine Learning", Addison Wesley, N.Y., 1989.  </a:t>
            </a:r>
            <a:endParaRPr lang="en-IN" sz="2000" dirty="0" smtClean="0"/>
          </a:p>
          <a:p>
            <a:pPr marL="0" indent="0" algn="just">
              <a:lnSpc>
                <a:spcPct val="150000"/>
              </a:lnSpc>
              <a:buNone/>
            </a:pPr>
            <a:r>
              <a:rPr lang="en-IN" sz="2000" dirty="0" smtClean="0"/>
              <a:t>5</a:t>
            </a:r>
            <a:r>
              <a:rPr lang="en-IN" sz="2400" b="1" dirty="0">
                <a:solidFill>
                  <a:schemeClr val="accent1">
                    <a:lumMod val="50000"/>
                  </a:schemeClr>
                </a:solidFill>
              </a:rPr>
              <a:t>. Ivan </a:t>
            </a:r>
            <a:r>
              <a:rPr lang="en-IN" sz="2400" b="1" dirty="0" err="1">
                <a:solidFill>
                  <a:schemeClr val="accent1">
                    <a:lumMod val="50000"/>
                  </a:schemeClr>
                </a:solidFill>
              </a:rPr>
              <a:t>Bratko</a:t>
            </a:r>
            <a:r>
              <a:rPr lang="en-IN" sz="2400" b="1" dirty="0">
                <a:solidFill>
                  <a:schemeClr val="accent1">
                    <a:lumMod val="50000"/>
                  </a:schemeClr>
                </a:solidFill>
              </a:rPr>
              <a:t> "PROLOG Programming for Artificial Intelligence", Pearson Education, Third Edition. </a:t>
            </a:r>
          </a:p>
        </p:txBody>
      </p:sp>
    </p:spTree>
    <p:extLst>
      <p:ext uri="{BB962C8B-B14F-4D97-AF65-F5344CB8AC3E}">
        <p14:creationId xmlns:p14="http://schemas.microsoft.com/office/powerpoint/2010/main" val="41014041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194" name="Picture 2" descr="Image result for Applications for 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73" y="381000"/>
            <a:ext cx="7539288"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8393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194" name="Picture 2" descr="Image result for PEAS examples for 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136" y="85725"/>
            <a:ext cx="5286664" cy="6720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7752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8229600" cy="1143000"/>
          </a:xfrm>
        </p:spPr>
        <p:txBody>
          <a:bodyPr/>
          <a:lstStyle/>
          <a:p>
            <a:r>
              <a:rPr lang="en-IN" dirty="0" smtClean="0"/>
              <a:t>AI Problems </a:t>
            </a:r>
            <a:r>
              <a:rPr lang="en-IN" sz="3200" dirty="0" smtClean="0"/>
              <a:t>(Rich &amp; Knight)</a:t>
            </a:r>
            <a:endParaRPr lang="en-IN" sz="32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000125"/>
            <a:ext cx="3509963" cy="5869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27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 Techniques</a:t>
            </a:r>
            <a:endParaRPr lang="en-IN" dirty="0"/>
          </a:p>
        </p:txBody>
      </p:sp>
      <p:sp>
        <p:nvSpPr>
          <p:cNvPr id="3" name="Content Placeholder 2"/>
          <p:cNvSpPr>
            <a:spLocks noGrp="1"/>
          </p:cNvSpPr>
          <p:nvPr>
            <p:ph idx="1"/>
          </p:nvPr>
        </p:nvSpPr>
        <p:spPr>
          <a:xfrm>
            <a:off x="304800" y="1447800"/>
            <a:ext cx="8382000" cy="4678363"/>
          </a:xfrm>
        </p:spPr>
        <p:txBody>
          <a:bodyPr>
            <a:normAutofit fontScale="92500"/>
          </a:bodyPr>
          <a:lstStyle/>
          <a:p>
            <a:r>
              <a:rPr lang="en-IN" sz="2400" dirty="0">
                <a:solidFill>
                  <a:srgbClr val="FF0000"/>
                </a:solidFill>
              </a:rPr>
              <a:t>Technique is a method that exploits knowledge that should be represented in a way that: </a:t>
            </a:r>
            <a:endParaRPr lang="en-IN" sz="2400" dirty="0" smtClean="0">
              <a:solidFill>
                <a:srgbClr val="FF0000"/>
              </a:solidFill>
            </a:endParaRPr>
          </a:p>
          <a:p>
            <a:pPr marL="914400" lvl="1" indent="-457200">
              <a:lnSpc>
                <a:spcPct val="150000"/>
              </a:lnSpc>
              <a:buFont typeface="+mj-lt"/>
              <a:buAutoNum type="arabicPeriod"/>
            </a:pPr>
            <a:r>
              <a:rPr lang="en-IN" sz="2400" dirty="0" smtClean="0"/>
              <a:t>Knowledge captures generalizations.</a:t>
            </a:r>
          </a:p>
          <a:p>
            <a:pPr marL="914400" lvl="1" indent="-457200">
              <a:lnSpc>
                <a:spcPct val="150000"/>
              </a:lnSpc>
              <a:buFont typeface="+mj-lt"/>
              <a:buAutoNum type="arabicPeriod"/>
            </a:pPr>
            <a:r>
              <a:rPr lang="en-IN" sz="2400" dirty="0" smtClean="0"/>
              <a:t>Understood by people who must provide it</a:t>
            </a:r>
          </a:p>
          <a:p>
            <a:pPr marL="914400" lvl="1" indent="-457200">
              <a:lnSpc>
                <a:spcPct val="150000"/>
              </a:lnSpc>
              <a:buFont typeface="+mj-lt"/>
              <a:buAutoNum type="arabicPeriod"/>
            </a:pPr>
            <a:r>
              <a:rPr lang="en-IN" sz="2400" dirty="0" smtClean="0"/>
              <a:t> Can be easily modified to correct errors and reflect changes.</a:t>
            </a:r>
          </a:p>
          <a:p>
            <a:pPr marL="914400" lvl="1" indent="-457200">
              <a:lnSpc>
                <a:spcPct val="150000"/>
              </a:lnSpc>
              <a:buFont typeface="+mj-lt"/>
              <a:buAutoNum type="arabicPeriod"/>
            </a:pPr>
            <a:r>
              <a:rPr lang="en-IN" sz="2400" dirty="0" smtClean="0"/>
              <a:t>Can be used in almost all situations</a:t>
            </a:r>
          </a:p>
          <a:p>
            <a:pPr marL="914400" lvl="1" indent="-457200">
              <a:lnSpc>
                <a:spcPct val="150000"/>
              </a:lnSpc>
              <a:buFont typeface="+mj-lt"/>
              <a:buAutoNum type="arabicPeriod"/>
            </a:pPr>
            <a:r>
              <a:rPr lang="en-IN" sz="2400" dirty="0" smtClean="0"/>
              <a:t>Able to narrow down the possibilities on it s own knowledge </a:t>
            </a:r>
          </a:p>
          <a:p>
            <a:pPr lvl="1"/>
            <a:endParaRPr lang="en-IN" sz="2000" dirty="0" smtClean="0">
              <a:solidFill>
                <a:srgbClr val="FF0000"/>
              </a:solidFill>
            </a:endParaRPr>
          </a:p>
          <a:p>
            <a:pPr lvl="1"/>
            <a:endParaRPr lang="en-IN" sz="2000" dirty="0">
              <a:solidFill>
                <a:srgbClr val="FF0000"/>
              </a:solidFill>
            </a:endParaRPr>
          </a:p>
          <a:p>
            <a:endParaRPr lang="en-IN" dirty="0"/>
          </a:p>
        </p:txBody>
      </p:sp>
    </p:spTree>
    <p:extLst>
      <p:ext uri="{BB962C8B-B14F-4D97-AF65-F5344CB8AC3E}">
        <p14:creationId xmlns:p14="http://schemas.microsoft.com/office/powerpoint/2010/main" val="41642854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IN" dirty="0" smtClean="0"/>
              <a:t>AI Techniques</a:t>
            </a:r>
            <a:endParaRPr lang="en-IN" dirty="0"/>
          </a:p>
        </p:txBody>
      </p:sp>
      <p:sp>
        <p:nvSpPr>
          <p:cNvPr id="3" name="Content Placeholder 2"/>
          <p:cNvSpPr>
            <a:spLocks noGrp="1"/>
          </p:cNvSpPr>
          <p:nvPr>
            <p:ph idx="1"/>
          </p:nvPr>
        </p:nvSpPr>
        <p:spPr>
          <a:xfrm>
            <a:off x="0" y="762000"/>
            <a:ext cx="9144000" cy="6019800"/>
          </a:xfrm>
        </p:spPr>
        <p:txBody>
          <a:bodyPr>
            <a:normAutofit/>
          </a:bodyPr>
          <a:lstStyle/>
          <a:p>
            <a:pPr marL="0" indent="0">
              <a:buNone/>
            </a:pPr>
            <a:endParaRPr lang="en-IN" sz="2800" dirty="0">
              <a:solidFill>
                <a:srgbClr val="FF0000"/>
              </a:solidFill>
            </a:endParaRP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09517"/>
            <a:ext cx="8763000" cy="2143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82" y="3052880"/>
            <a:ext cx="8970818" cy="1197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12539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ar-JO" smtClean="0"/>
              <a:t>AI Applications</a:t>
            </a:r>
          </a:p>
        </p:txBody>
      </p:sp>
      <p:sp>
        <p:nvSpPr>
          <p:cNvPr id="92163" name="Rectangle 3"/>
          <p:cNvSpPr>
            <a:spLocks noGrp="1" noChangeArrowheads="1"/>
          </p:cNvSpPr>
          <p:nvPr>
            <p:ph type="body" sz="half" idx="1"/>
          </p:nvPr>
        </p:nvSpPr>
        <p:spPr/>
        <p:txBody>
          <a:bodyPr/>
          <a:lstStyle/>
          <a:p>
            <a:pPr eaLnBrk="1" hangingPunct="1"/>
            <a:r>
              <a:rPr lang="en-US" altLang="ar-JO" sz="2800" smtClean="0">
                <a:sym typeface="Wingdings" pitchFamily="2" charset="2"/>
              </a:rPr>
              <a:t>Autonomous Planning &amp; Scheduling:</a:t>
            </a:r>
          </a:p>
          <a:p>
            <a:pPr lvl="1" eaLnBrk="1" hangingPunct="1"/>
            <a:r>
              <a:rPr lang="en-US" altLang="ar-JO" sz="2500" smtClean="0">
                <a:latin typeface="TimesNewRomanPSMT" charset="0"/>
                <a:cs typeface="Times New Roman" pitchFamily="18" charset="0"/>
                <a:sym typeface="Wingdings" pitchFamily="2" charset="2"/>
              </a:rPr>
              <a:t>Autonomous rovers.</a:t>
            </a:r>
          </a:p>
          <a:p>
            <a:pPr eaLnBrk="1" hangingPunct="1">
              <a:buFontTx/>
              <a:buNone/>
            </a:pPr>
            <a:endParaRPr lang="en-US" altLang="ar-JO" sz="2800" smtClean="0"/>
          </a:p>
        </p:txBody>
      </p:sp>
      <p:graphicFrame>
        <p:nvGraphicFramePr>
          <p:cNvPr id="92164" name="Object 4"/>
          <p:cNvGraphicFramePr>
            <a:graphicFrameLocks noGrp="1" noChangeAspect="1"/>
          </p:cNvGraphicFramePr>
          <p:nvPr>
            <p:ph sz="quarter" idx="2"/>
          </p:nvPr>
        </p:nvGraphicFramePr>
        <p:xfrm>
          <a:off x="1714500" y="4495800"/>
          <a:ext cx="2209800" cy="1624013"/>
        </p:xfrm>
        <a:graphic>
          <a:graphicData uri="http://schemas.openxmlformats.org/presentationml/2006/ole">
            <mc:AlternateContent xmlns:mc="http://schemas.openxmlformats.org/markup-compatibility/2006">
              <mc:Choice xmlns:v="urn:schemas-microsoft-com:vml" Requires="v">
                <p:oleObj spid="_x0000_s1154" name="Bitmap Image" r:id="rId3" imgW="1438095" imgH="1057423" progId="Paint.Picture">
                  <p:embed/>
                </p:oleObj>
              </mc:Choice>
              <mc:Fallback>
                <p:oleObj name="Bitmap Image" r:id="rId3" imgW="1438095" imgH="105742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4495800"/>
                        <a:ext cx="2209800"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65" name="Object 6"/>
          <p:cNvGraphicFramePr>
            <a:graphicFrameLocks noGrp="1" noChangeAspect="1"/>
          </p:cNvGraphicFramePr>
          <p:nvPr>
            <p:ph sz="quarter" idx="3"/>
          </p:nvPr>
        </p:nvGraphicFramePr>
        <p:xfrm>
          <a:off x="5257800" y="4495800"/>
          <a:ext cx="2043113" cy="1681163"/>
        </p:xfrm>
        <a:graphic>
          <a:graphicData uri="http://schemas.openxmlformats.org/presentationml/2006/ole">
            <mc:AlternateContent xmlns:mc="http://schemas.openxmlformats.org/markup-compatibility/2006">
              <mc:Choice xmlns:v="urn:schemas-microsoft-com:vml" Requires="v">
                <p:oleObj spid="_x0000_s1155" name="Bitmap Image" r:id="rId5" imgW="1343212" imgH="1104762" progId="Paint.Picture">
                  <p:embed/>
                </p:oleObj>
              </mc:Choice>
              <mc:Fallback>
                <p:oleObj name="Bitmap Image" r:id="rId5" imgW="1343212" imgH="1104762"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4495800"/>
                        <a:ext cx="2043113" cy="168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73461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ar-JO" smtClean="0"/>
              <a:t>AI Applications</a:t>
            </a:r>
          </a:p>
        </p:txBody>
      </p:sp>
      <p:sp>
        <p:nvSpPr>
          <p:cNvPr id="93187" name="Rectangle 3"/>
          <p:cNvSpPr>
            <a:spLocks noGrp="1" noChangeArrowheads="1"/>
          </p:cNvSpPr>
          <p:nvPr>
            <p:ph sz="quarter" idx="1"/>
          </p:nvPr>
        </p:nvSpPr>
        <p:spPr/>
        <p:txBody>
          <a:bodyPr/>
          <a:lstStyle/>
          <a:p>
            <a:pPr eaLnBrk="1" hangingPunct="1"/>
            <a:r>
              <a:rPr lang="en-US" altLang="ar-JO" smtClean="0">
                <a:sym typeface="Wingdings" pitchFamily="2" charset="2"/>
              </a:rPr>
              <a:t>Autonomous Planning &amp; Scheduling:</a:t>
            </a:r>
          </a:p>
          <a:p>
            <a:pPr lvl="1" eaLnBrk="1" hangingPunct="1"/>
            <a:r>
              <a:rPr lang="en-US" altLang="ar-JO" sz="2900" smtClean="0">
                <a:latin typeface="TimesNewRomanPSMT" charset="0"/>
                <a:cs typeface="Times New Roman" pitchFamily="18" charset="0"/>
                <a:sym typeface="Wingdings" pitchFamily="2" charset="2"/>
              </a:rPr>
              <a:t>Telescope scheduling</a:t>
            </a:r>
          </a:p>
          <a:p>
            <a:pPr lvl="1" eaLnBrk="1" hangingPunct="1"/>
            <a:endParaRPr lang="en-US" altLang="ar-JO" sz="2900" smtClean="0">
              <a:latin typeface="TimesNewRomanPSMT" charset="0"/>
              <a:cs typeface="Times New Roman" pitchFamily="18" charset="0"/>
              <a:sym typeface="Wingdings" pitchFamily="2" charset="2"/>
            </a:endParaRPr>
          </a:p>
          <a:p>
            <a:pPr lvl="1" eaLnBrk="1" hangingPunct="1">
              <a:buFontTx/>
              <a:buNone/>
            </a:pPr>
            <a:endParaRPr lang="en-US" altLang="ar-JO" sz="2900" smtClean="0">
              <a:latin typeface="TimesNewRomanPSMT" charset="0"/>
              <a:cs typeface="Times New Roman" pitchFamily="18" charset="0"/>
              <a:sym typeface="Wingdings" pitchFamily="2" charset="2"/>
            </a:endParaRPr>
          </a:p>
          <a:p>
            <a:pPr lvl="1" eaLnBrk="1" hangingPunct="1">
              <a:buFontTx/>
              <a:buNone/>
            </a:pPr>
            <a:endParaRPr lang="en-US" altLang="ar-JO" sz="2900" smtClean="0">
              <a:latin typeface="TimesNewRomanPSMT" charset="0"/>
              <a:cs typeface="Times New Roman" pitchFamily="18" charset="0"/>
              <a:sym typeface="Wingdings" pitchFamily="2" charset="2"/>
            </a:endParaRPr>
          </a:p>
        </p:txBody>
      </p:sp>
      <p:graphicFrame>
        <p:nvGraphicFramePr>
          <p:cNvPr id="93188" name="Object 9"/>
          <p:cNvGraphicFramePr>
            <a:graphicFrameLocks noChangeAspect="1"/>
          </p:cNvGraphicFramePr>
          <p:nvPr/>
        </p:nvGraphicFramePr>
        <p:xfrm>
          <a:off x="942975" y="3521075"/>
          <a:ext cx="2976563" cy="2286000"/>
        </p:xfrm>
        <a:graphic>
          <a:graphicData uri="http://schemas.openxmlformats.org/presentationml/2006/ole">
            <mc:AlternateContent xmlns:mc="http://schemas.openxmlformats.org/markup-compatibility/2006">
              <mc:Choice xmlns:v="urn:schemas-microsoft-com:vml" Requires="v">
                <p:oleObj spid="_x0000_s2178" name="Bitmap Image" r:id="rId3" imgW="1457143" imgH="961905" progId="Paint.Picture">
                  <p:embed/>
                </p:oleObj>
              </mc:Choice>
              <mc:Fallback>
                <p:oleObj name="Bitmap Image" r:id="rId3" imgW="1457143" imgH="96190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975" y="3521075"/>
                        <a:ext cx="297656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89" name="Object 10"/>
          <p:cNvGraphicFramePr>
            <a:graphicFrameLocks noChangeAspect="1"/>
          </p:cNvGraphicFramePr>
          <p:nvPr/>
        </p:nvGraphicFramePr>
        <p:xfrm>
          <a:off x="5153025" y="3378200"/>
          <a:ext cx="2540000" cy="2571750"/>
        </p:xfrm>
        <a:graphic>
          <a:graphicData uri="http://schemas.openxmlformats.org/presentationml/2006/ole">
            <mc:AlternateContent xmlns:mc="http://schemas.openxmlformats.org/markup-compatibility/2006">
              <mc:Choice xmlns:v="urn:schemas-microsoft-com:vml" Requires="v">
                <p:oleObj spid="_x0000_s2179" name="Bitmap Image" r:id="rId5" imgW="1095528" imgH="1295238" progId="Paint.Picture">
                  <p:embed/>
                </p:oleObj>
              </mc:Choice>
              <mc:Fallback>
                <p:oleObj name="Bitmap Image" r:id="rId5" imgW="1095528" imgH="1295238"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3025" y="3378200"/>
                        <a:ext cx="25400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31145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ar-JO" smtClean="0"/>
              <a:t>AI Applications</a:t>
            </a:r>
          </a:p>
        </p:txBody>
      </p:sp>
      <p:sp>
        <p:nvSpPr>
          <p:cNvPr id="94211" name="Rectangle 3"/>
          <p:cNvSpPr>
            <a:spLocks noGrp="1" noChangeArrowheads="1"/>
          </p:cNvSpPr>
          <p:nvPr>
            <p:ph sz="quarter" idx="1"/>
          </p:nvPr>
        </p:nvSpPr>
        <p:spPr/>
        <p:txBody>
          <a:bodyPr/>
          <a:lstStyle/>
          <a:p>
            <a:pPr eaLnBrk="1" hangingPunct="1"/>
            <a:r>
              <a:rPr lang="en-US" altLang="ar-JO" smtClean="0">
                <a:sym typeface="Wingdings" pitchFamily="2" charset="2"/>
              </a:rPr>
              <a:t>Autonomous Planning &amp; Scheduling:</a:t>
            </a:r>
          </a:p>
          <a:p>
            <a:pPr lvl="1" eaLnBrk="1" hangingPunct="1"/>
            <a:r>
              <a:rPr lang="en-US" altLang="ar-JO" sz="2900" smtClean="0">
                <a:latin typeface="TimesNewRomanPSMT" charset="0"/>
                <a:cs typeface="Times New Roman" pitchFamily="18" charset="0"/>
                <a:sym typeface="Wingdings" pitchFamily="2" charset="2"/>
              </a:rPr>
              <a:t>Analysis of data:</a:t>
            </a:r>
          </a:p>
          <a:p>
            <a:pPr eaLnBrk="1" hangingPunct="1">
              <a:buFontTx/>
              <a:buNone/>
            </a:pPr>
            <a:endParaRPr lang="en-US" altLang="ar-JO" smtClean="0"/>
          </a:p>
          <a:p>
            <a:pPr eaLnBrk="1" hangingPunct="1">
              <a:buFontTx/>
              <a:buNone/>
            </a:pPr>
            <a:endParaRPr lang="en-US" altLang="ar-JO" smtClean="0"/>
          </a:p>
        </p:txBody>
      </p:sp>
      <p:graphicFrame>
        <p:nvGraphicFramePr>
          <p:cNvPr id="94212" name="Object 4"/>
          <p:cNvGraphicFramePr>
            <a:graphicFrameLocks noChangeAspect="1"/>
          </p:cNvGraphicFramePr>
          <p:nvPr/>
        </p:nvGraphicFramePr>
        <p:xfrm>
          <a:off x="611188" y="3213100"/>
          <a:ext cx="2220912" cy="2786063"/>
        </p:xfrm>
        <a:graphic>
          <a:graphicData uri="http://schemas.openxmlformats.org/presentationml/2006/ole">
            <mc:AlternateContent xmlns:mc="http://schemas.openxmlformats.org/markup-compatibility/2006">
              <mc:Choice xmlns:v="urn:schemas-microsoft-com:vml" Requires="v">
                <p:oleObj spid="_x0000_s3266" name="Bitmap Image" r:id="rId3" imgW="866896" imgH="1104762" progId="Paint.Picture">
                  <p:embed/>
                </p:oleObj>
              </mc:Choice>
              <mc:Fallback>
                <p:oleObj name="Bitmap Image" r:id="rId3" imgW="866896" imgH="110476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213100"/>
                        <a:ext cx="2220912" cy="278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13" name="Object 5"/>
          <p:cNvGraphicFramePr>
            <a:graphicFrameLocks noChangeAspect="1"/>
          </p:cNvGraphicFramePr>
          <p:nvPr/>
        </p:nvGraphicFramePr>
        <p:xfrm>
          <a:off x="3203575" y="3644900"/>
          <a:ext cx="2684463" cy="1978025"/>
        </p:xfrm>
        <a:graphic>
          <a:graphicData uri="http://schemas.openxmlformats.org/presentationml/2006/ole">
            <mc:AlternateContent xmlns:mc="http://schemas.openxmlformats.org/markup-compatibility/2006">
              <mc:Choice xmlns:v="urn:schemas-microsoft-com:vml" Requires="v">
                <p:oleObj spid="_x0000_s3267" name="Bitmap Image" r:id="rId5" imgW="1209524" imgH="905001" progId="Paint.Picture">
                  <p:embed/>
                </p:oleObj>
              </mc:Choice>
              <mc:Fallback>
                <p:oleObj name="Bitmap Image" r:id="rId5" imgW="1209524" imgH="905001"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3644900"/>
                        <a:ext cx="2684463" cy="197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14" name="Object 6"/>
          <p:cNvGraphicFramePr>
            <a:graphicFrameLocks noChangeAspect="1"/>
          </p:cNvGraphicFramePr>
          <p:nvPr/>
        </p:nvGraphicFramePr>
        <p:xfrm>
          <a:off x="6372225" y="3644900"/>
          <a:ext cx="2176463" cy="2143125"/>
        </p:xfrm>
        <a:graphic>
          <a:graphicData uri="http://schemas.openxmlformats.org/presentationml/2006/ole">
            <mc:AlternateContent xmlns:mc="http://schemas.openxmlformats.org/markup-compatibility/2006">
              <mc:Choice xmlns:v="urn:schemas-microsoft-com:vml" Requires="v">
                <p:oleObj spid="_x0000_s3268" name="Bitmap Image" r:id="rId7" imgW="1104762" imgH="1104762" progId="Paint.Picture">
                  <p:embed/>
                </p:oleObj>
              </mc:Choice>
              <mc:Fallback>
                <p:oleObj name="Bitmap Image" r:id="rId7" imgW="1104762" imgH="1104762"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2225" y="3644900"/>
                        <a:ext cx="2176463"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20226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ar-JO" smtClean="0"/>
              <a:t>AI Applications</a:t>
            </a:r>
          </a:p>
        </p:txBody>
      </p:sp>
      <p:sp>
        <p:nvSpPr>
          <p:cNvPr id="95235" name="Rectangle 3"/>
          <p:cNvSpPr>
            <a:spLocks noGrp="1" noChangeArrowheads="1"/>
          </p:cNvSpPr>
          <p:nvPr>
            <p:ph sz="quarter" idx="1"/>
          </p:nvPr>
        </p:nvSpPr>
        <p:spPr/>
        <p:txBody>
          <a:bodyPr/>
          <a:lstStyle/>
          <a:p>
            <a:pPr eaLnBrk="1" hangingPunct="1"/>
            <a:r>
              <a:rPr lang="en-US" altLang="ar-JO" b="1" smtClean="0">
                <a:latin typeface="TimesNewRomanPS-BoldMT" charset="0"/>
                <a:sym typeface="Wingdings" pitchFamily="2" charset="2"/>
              </a:rPr>
              <a:t>Medicine</a:t>
            </a:r>
            <a:r>
              <a:rPr lang="en-US" altLang="ar-JO" smtClean="0">
                <a:sym typeface="Wingdings" pitchFamily="2" charset="2"/>
              </a:rPr>
              <a:t>:</a:t>
            </a:r>
          </a:p>
          <a:p>
            <a:pPr lvl="1" eaLnBrk="1" hangingPunct="1"/>
            <a:r>
              <a:rPr lang="en-US" altLang="ar-JO" sz="2900" smtClean="0">
                <a:latin typeface="TimesNewRomanPSMT" charset="0"/>
                <a:cs typeface="Times New Roman" pitchFamily="18" charset="0"/>
                <a:sym typeface="Wingdings" pitchFamily="2" charset="2"/>
              </a:rPr>
              <a:t>Image guided surgery</a:t>
            </a:r>
          </a:p>
          <a:p>
            <a:pPr eaLnBrk="1" hangingPunct="1"/>
            <a:endParaRPr lang="en-US" altLang="ar-JO" smtClean="0"/>
          </a:p>
          <a:p>
            <a:pPr eaLnBrk="1" hangingPunct="1">
              <a:buFontTx/>
              <a:buNone/>
            </a:pPr>
            <a:endParaRPr lang="en-US" altLang="ar-JO" smtClean="0"/>
          </a:p>
        </p:txBody>
      </p:sp>
      <p:pic>
        <p:nvPicPr>
          <p:cNvPr id="95236" name="Picture 4" descr="enhanced-reality-visualizatio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313" y="3243263"/>
            <a:ext cx="30480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5237" name="Object 5"/>
          <p:cNvGraphicFramePr>
            <a:graphicFrameLocks noChangeAspect="1"/>
          </p:cNvGraphicFramePr>
          <p:nvPr/>
        </p:nvGraphicFramePr>
        <p:xfrm>
          <a:off x="4822825" y="3243263"/>
          <a:ext cx="3409950" cy="2511425"/>
        </p:xfrm>
        <a:graphic>
          <a:graphicData uri="http://schemas.openxmlformats.org/presentationml/2006/ole">
            <mc:AlternateContent xmlns:mc="http://schemas.openxmlformats.org/markup-compatibility/2006">
              <mc:Choice xmlns:v="urn:schemas-microsoft-com:vml" Requires="v">
                <p:oleObj spid="_x0000_s4162" name="Bitmap Image" r:id="rId4" imgW="1095528" imgH="819048" progId="Paint.Picture">
                  <p:embed/>
                </p:oleObj>
              </mc:Choice>
              <mc:Fallback>
                <p:oleObj name="Bitmap Image" r:id="rId4" imgW="1095528" imgH="81904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2825" y="3243263"/>
                        <a:ext cx="3409950" cy="251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4697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ar-JO" smtClean="0"/>
              <a:t>AI Applications</a:t>
            </a:r>
          </a:p>
        </p:txBody>
      </p:sp>
      <p:sp>
        <p:nvSpPr>
          <p:cNvPr id="96259" name="Rectangle 3"/>
          <p:cNvSpPr>
            <a:spLocks noGrp="1" noChangeArrowheads="1"/>
          </p:cNvSpPr>
          <p:nvPr>
            <p:ph sz="quarter" idx="1"/>
          </p:nvPr>
        </p:nvSpPr>
        <p:spPr/>
        <p:txBody>
          <a:bodyPr/>
          <a:lstStyle/>
          <a:p>
            <a:pPr eaLnBrk="1" hangingPunct="1"/>
            <a:r>
              <a:rPr lang="en-US" altLang="ar-JO" b="1" smtClean="0">
                <a:latin typeface="TimesNewRomanPS-BoldMT" charset="0"/>
                <a:sym typeface="Wingdings" pitchFamily="2" charset="2"/>
              </a:rPr>
              <a:t>Medicine</a:t>
            </a:r>
            <a:r>
              <a:rPr lang="en-US" altLang="ar-JO" smtClean="0">
                <a:sym typeface="Wingdings" pitchFamily="2" charset="2"/>
              </a:rPr>
              <a:t>:</a:t>
            </a:r>
          </a:p>
          <a:p>
            <a:pPr lvl="1" eaLnBrk="1" hangingPunct="1"/>
            <a:r>
              <a:rPr lang="en-US" altLang="ar-JO" sz="2900" smtClean="0">
                <a:latin typeface="TimesNewRomanPSMT" charset="0"/>
                <a:cs typeface="Times New Roman" pitchFamily="18" charset="0"/>
                <a:sym typeface="Wingdings" pitchFamily="2" charset="2"/>
              </a:rPr>
              <a:t>Image analysis and enhancement</a:t>
            </a:r>
          </a:p>
          <a:p>
            <a:pPr eaLnBrk="1" hangingPunct="1">
              <a:buFontTx/>
              <a:buNone/>
            </a:pPr>
            <a:endParaRPr lang="en-US" altLang="ar-JO" smtClean="0"/>
          </a:p>
          <a:p>
            <a:pPr eaLnBrk="1" hangingPunct="1">
              <a:buFontTx/>
              <a:buNone/>
            </a:pPr>
            <a:endParaRPr lang="en-US" altLang="ar-JO" smtClean="0"/>
          </a:p>
        </p:txBody>
      </p:sp>
      <p:pic>
        <p:nvPicPr>
          <p:cNvPr id="96260" name="Picture 4" descr="Picture 00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24200"/>
            <a:ext cx="2894013"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1" name="AutoShape 5"/>
          <p:cNvSpPr>
            <a:spLocks noChangeArrowheads="1"/>
          </p:cNvSpPr>
          <p:nvPr/>
        </p:nvSpPr>
        <p:spPr bwMode="auto">
          <a:xfrm>
            <a:off x="4027488" y="3481388"/>
            <a:ext cx="944562" cy="500062"/>
          </a:xfrm>
          <a:prstGeom prst="notchedRightArrow">
            <a:avLst>
              <a:gd name="adj1" fmla="val 50000"/>
              <a:gd name="adj2" fmla="val 47222"/>
            </a:avLst>
          </a:prstGeom>
          <a:solidFill>
            <a:schemeClr val="accent1"/>
          </a:solidFill>
          <a:ln w="9525">
            <a:solidFill>
              <a:schemeClr val="tx1"/>
            </a:solidFill>
            <a:miter lim="800000"/>
            <a:headEnd/>
            <a:tailEnd/>
          </a:ln>
        </p:spPr>
        <p:txBody>
          <a:bodyPr wrap="none" anchor="ctr"/>
          <a:lstStyle/>
          <a:p>
            <a:endParaRPr lang="ar-JO" altLang="ar-JO"/>
          </a:p>
        </p:txBody>
      </p:sp>
      <p:pic>
        <p:nvPicPr>
          <p:cNvPr id="96262" name="Picture 6" descr="Picture 0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0975" y="3124200"/>
            <a:ext cx="2894013"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6263" name="Object 7"/>
          <p:cNvGraphicFramePr>
            <a:graphicFrameLocks noChangeAspect="1"/>
          </p:cNvGraphicFramePr>
          <p:nvPr/>
        </p:nvGraphicFramePr>
        <p:xfrm>
          <a:off x="1052513" y="4910138"/>
          <a:ext cx="2032000" cy="1751012"/>
        </p:xfrm>
        <a:graphic>
          <a:graphicData uri="http://schemas.openxmlformats.org/presentationml/2006/ole">
            <mc:AlternateContent xmlns:mc="http://schemas.openxmlformats.org/markup-compatibility/2006">
              <mc:Choice xmlns:v="urn:schemas-microsoft-com:vml" Requires="v">
                <p:oleObj spid="_x0000_s5186" name="Bitmap Image" r:id="rId5" imgW="1066667" imgH="933580" progId="Paint.Picture">
                  <p:embed/>
                </p:oleObj>
              </mc:Choice>
              <mc:Fallback>
                <p:oleObj name="Bitmap Image" r:id="rId5" imgW="1066667" imgH="933580"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2513" y="4910138"/>
                        <a:ext cx="2032000" cy="175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6264"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2463" y="4773613"/>
            <a:ext cx="1814512" cy="160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146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endParaRPr lang="en-IN" sz="4400" dirty="0" smtClean="0"/>
          </a:p>
          <a:p>
            <a:pPr marL="0" indent="0" algn="ctr">
              <a:buNone/>
            </a:pPr>
            <a:r>
              <a:rPr lang="en-IN" sz="4400" dirty="0" smtClean="0"/>
              <a:t>MODULE 1</a:t>
            </a:r>
          </a:p>
          <a:p>
            <a:pPr marL="0" indent="0" algn="ctr">
              <a:buNone/>
            </a:pPr>
            <a:r>
              <a:rPr lang="en-IN" dirty="0" smtClean="0"/>
              <a:t>Reference - Chapter 1</a:t>
            </a:r>
            <a:endParaRPr lang="en-IN" dirty="0"/>
          </a:p>
        </p:txBody>
      </p:sp>
    </p:spTree>
    <p:extLst>
      <p:ext uri="{BB962C8B-B14F-4D97-AF65-F5344CB8AC3E}">
        <p14:creationId xmlns:p14="http://schemas.microsoft.com/office/powerpoint/2010/main" val="28030919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8"/>
          <p:cNvSpPr>
            <a:spLocks noGrp="1" noChangeArrowheads="1"/>
          </p:cNvSpPr>
          <p:nvPr>
            <p:ph type="title"/>
          </p:nvPr>
        </p:nvSpPr>
        <p:spPr/>
        <p:txBody>
          <a:bodyPr/>
          <a:lstStyle/>
          <a:p>
            <a:pPr eaLnBrk="1" hangingPunct="1"/>
            <a:r>
              <a:rPr lang="en-US" altLang="ar-JO" smtClean="0"/>
              <a:t>AI Applications</a:t>
            </a:r>
          </a:p>
        </p:txBody>
      </p:sp>
      <p:sp>
        <p:nvSpPr>
          <p:cNvPr id="97283" name="Rectangle 3"/>
          <p:cNvSpPr>
            <a:spLocks noGrp="1" noChangeArrowheads="1"/>
          </p:cNvSpPr>
          <p:nvPr>
            <p:ph type="body" sz="half" idx="1"/>
          </p:nvPr>
        </p:nvSpPr>
        <p:spPr>
          <a:xfrm>
            <a:off x="685800" y="1981200"/>
            <a:ext cx="3429000" cy="1371600"/>
          </a:xfrm>
        </p:spPr>
        <p:txBody>
          <a:bodyPr/>
          <a:lstStyle/>
          <a:p>
            <a:pPr eaLnBrk="1" hangingPunct="1"/>
            <a:r>
              <a:rPr lang="en-US" altLang="ar-JO" sz="2800" b="1" smtClean="0">
                <a:latin typeface="TimesNewRomanPS-BoldMT" charset="0"/>
                <a:sym typeface="Wingdings" pitchFamily="2" charset="2"/>
              </a:rPr>
              <a:t>Transportation</a:t>
            </a:r>
            <a:r>
              <a:rPr lang="en-US" altLang="ar-JO" sz="2800" smtClean="0">
                <a:sym typeface="Wingdings" pitchFamily="2" charset="2"/>
              </a:rPr>
              <a:t>:</a:t>
            </a:r>
          </a:p>
          <a:p>
            <a:pPr lvl="1" eaLnBrk="1" hangingPunct="1"/>
            <a:r>
              <a:rPr lang="en-US" altLang="ar-JO" sz="2500" b="1" smtClean="0">
                <a:latin typeface="TimesNewRomanPS-BoldMT" charset="0"/>
                <a:cs typeface="Times New Roman" pitchFamily="18" charset="0"/>
                <a:sym typeface="Wingdings" pitchFamily="2" charset="2"/>
              </a:rPr>
              <a:t>Autonomous vehicle control:</a:t>
            </a:r>
          </a:p>
          <a:p>
            <a:pPr lvl="1" eaLnBrk="1" hangingPunct="1">
              <a:buFontTx/>
              <a:buNone/>
            </a:pPr>
            <a:endParaRPr lang="en-US" altLang="ar-JO" sz="2500" b="1" smtClean="0">
              <a:latin typeface="TimesNewRomanPS-BoldMT" charset="0"/>
              <a:cs typeface="Times New Roman" pitchFamily="18" charset="0"/>
              <a:sym typeface="Wingdings" pitchFamily="2" charset="2"/>
            </a:endParaRPr>
          </a:p>
          <a:p>
            <a:pPr lvl="1" eaLnBrk="1" hangingPunct="1">
              <a:buFontTx/>
              <a:buNone/>
            </a:pPr>
            <a:endParaRPr lang="en-US" altLang="ar-JO" sz="2500" b="1" smtClean="0">
              <a:latin typeface="TimesNewRomanPS-BoldMT" charset="0"/>
              <a:cs typeface="Times New Roman" pitchFamily="18" charset="0"/>
              <a:sym typeface="Wingdings" pitchFamily="2" charset="2"/>
            </a:endParaRPr>
          </a:p>
          <a:p>
            <a:pPr eaLnBrk="1" hangingPunct="1">
              <a:buFontTx/>
              <a:buNone/>
            </a:pPr>
            <a:endParaRPr lang="en-US" altLang="ar-JO" sz="2800" smtClean="0"/>
          </a:p>
        </p:txBody>
      </p:sp>
      <p:graphicFrame>
        <p:nvGraphicFramePr>
          <p:cNvPr id="97284" name="Object 7"/>
          <p:cNvGraphicFramePr>
            <a:graphicFrameLocks noGrp="1" noChangeAspect="1"/>
          </p:cNvGraphicFramePr>
          <p:nvPr>
            <p:ph sz="half" idx="2"/>
            <p:extLst>
              <p:ext uri="{D42A27DB-BD31-4B8C-83A1-F6EECF244321}">
                <p14:modId xmlns:p14="http://schemas.microsoft.com/office/powerpoint/2010/main" val="2225137276"/>
              </p:ext>
            </p:extLst>
          </p:nvPr>
        </p:nvGraphicFramePr>
        <p:xfrm>
          <a:off x="1447800" y="4380603"/>
          <a:ext cx="3581400" cy="1553471"/>
        </p:xfrm>
        <a:graphic>
          <a:graphicData uri="http://schemas.openxmlformats.org/presentationml/2006/ole">
            <mc:AlternateContent xmlns:mc="http://schemas.openxmlformats.org/markup-compatibility/2006">
              <mc:Choice xmlns:v="urn:schemas-microsoft-com:vml" Requires="v">
                <p:oleObj spid="_x0000_s6210" name="Bitmap Image" r:id="rId3" imgW="1580952" imgH="685714" progId="Paint.Picture">
                  <p:embed/>
                </p:oleObj>
              </mc:Choice>
              <mc:Fallback>
                <p:oleObj name="Bitmap Image" r:id="rId3" imgW="1580952" imgH="68571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380603"/>
                        <a:ext cx="3581400" cy="155347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4305000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ltLang="ar-JO" smtClean="0"/>
              <a:t>AI Applications</a:t>
            </a:r>
          </a:p>
        </p:txBody>
      </p:sp>
      <p:sp>
        <p:nvSpPr>
          <p:cNvPr id="98307" name="Rectangle 3"/>
          <p:cNvSpPr>
            <a:spLocks noGrp="1" noChangeArrowheads="1"/>
          </p:cNvSpPr>
          <p:nvPr>
            <p:ph sz="quarter" idx="1"/>
          </p:nvPr>
        </p:nvSpPr>
        <p:spPr/>
        <p:txBody>
          <a:bodyPr/>
          <a:lstStyle/>
          <a:p>
            <a:pPr eaLnBrk="1" hangingPunct="1"/>
            <a:r>
              <a:rPr lang="en-US" altLang="ar-JO" b="1" smtClean="0">
                <a:latin typeface="TimesNewRomanPS-BoldMT" charset="0"/>
                <a:sym typeface="Wingdings" pitchFamily="2" charset="2"/>
              </a:rPr>
              <a:t>Transportation</a:t>
            </a:r>
            <a:r>
              <a:rPr lang="en-US" altLang="ar-JO" smtClean="0">
                <a:sym typeface="Wingdings" pitchFamily="2" charset="2"/>
              </a:rPr>
              <a:t>:</a:t>
            </a:r>
          </a:p>
          <a:p>
            <a:pPr lvl="1" eaLnBrk="1" hangingPunct="1"/>
            <a:r>
              <a:rPr lang="en-US" altLang="ar-JO" sz="2900" b="1" smtClean="0">
                <a:latin typeface="TimesNewRomanPSMT" charset="0"/>
                <a:cs typeface="Times New Roman" pitchFamily="18" charset="0"/>
                <a:sym typeface="Wingdings" pitchFamily="2" charset="2"/>
              </a:rPr>
              <a:t>Pedestrian detection</a:t>
            </a:r>
            <a:r>
              <a:rPr lang="en-US" altLang="ar-JO" sz="2900" b="1" smtClean="0">
                <a:latin typeface="TimesNewRomanPS-BoldMT" charset="0"/>
                <a:cs typeface="Times New Roman" pitchFamily="18" charset="0"/>
                <a:sym typeface="Wingdings" pitchFamily="2" charset="2"/>
              </a:rPr>
              <a:t>:</a:t>
            </a:r>
          </a:p>
          <a:p>
            <a:pPr eaLnBrk="1" hangingPunct="1"/>
            <a:endParaRPr lang="en-US" altLang="ar-JO" smtClean="0"/>
          </a:p>
          <a:p>
            <a:pPr eaLnBrk="1" hangingPunct="1"/>
            <a:endParaRPr lang="en-US" altLang="ar-JO" smtClean="0"/>
          </a:p>
        </p:txBody>
      </p:sp>
      <p:pic>
        <p:nvPicPr>
          <p:cNvPr id="9830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276600"/>
            <a:ext cx="6604000"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34599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ar-JO" smtClean="0"/>
              <a:t>AI Applications</a:t>
            </a:r>
          </a:p>
        </p:txBody>
      </p:sp>
      <p:sp>
        <p:nvSpPr>
          <p:cNvPr id="99331" name="Rectangle 3"/>
          <p:cNvSpPr>
            <a:spLocks noGrp="1" noChangeArrowheads="1"/>
          </p:cNvSpPr>
          <p:nvPr>
            <p:ph sz="quarter" idx="1"/>
          </p:nvPr>
        </p:nvSpPr>
        <p:spPr/>
        <p:txBody>
          <a:bodyPr/>
          <a:lstStyle/>
          <a:p>
            <a:pPr eaLnBrk="1" hangingPunct="1"/>
            <a:endParaRPr lang="en-US" altLang="ar-JO" smtClean="0"/>
          </a:p>
          <a:p>
            <a:pPr eaLnBrk="1" hangingPunct="1"/>
            <a:endParaRPr lang="en-US" altLang="ar-JO" smtClean="0"/>
          </a:p>
          <a:p>
            <a:pPr eaLnBrk="1" hangingPunct="1"/>
            <a:endParaRPr lang="en-US" altLang="ar-JO" smtClean="0"/>
          </a:p>
        </p:txBody>
      </p:sp>
      <p:pic>
        <p:nvPicPr>
          <p:cNvPr id="993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438400"/>
            <a:ext cx="573405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3" name="Rectangle 5"/>
          <p:cNvSpPr>
            <a:spLocks noChangeArrowheads="1"/>
          </p:cNvSpPr>
          <p:nvPr/>
        </p:nvSpPr>
        <p:spPr bwMode="auto">
          <a:xfrm>
            <a:off x="1600200" y="1828800"/>
            <a:ext cx="1328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ar-JO" b="1">
                <a:sym typeface="Wingdings" pitchFamily="2" charset="2"/>
              </a:rPr>
              <a:t>Games</a:t>
            </a:r>
            <a:r>
              <a:rPr kumimoji="1" lang="en-US" altLang="ar-JO">
                <a:sym typeface="Wingdings" pitchFamily="2" charset="2"/>
              </a:rPr>
              <a:t>:</a:t>
            </a:r>
          </a:p>
        </p:txBody>
      </p:sp>
    </p:spTree>
    <p:extLst>
      <p:ext uri="{BB962C8B-B14F-4D97-AF65-F5344CB8AC3E}">
        <p14:creationId xmlns:p14="http://schemas.microsoft.com/office/powerpoint/2010/main" val="21950385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ar-JO" smtClean="0"/>
              <a:t>AI Applications</a:t>
            </a:r>
          </a:p>
        </p:txBody>
      </p:sp>
      <p:sp>
        <p:nvSpPr>
          <p:cNvPr id="100355" name="Rectangle 3"/>
          <p:cNvSpPr>
            <a:spLocks noGrp="1" noChangeArrowheads="1"/>
          </p:cNvSpPr>
          <p:nvPr>
            <p:ph sz="quarter" idx="1"/>
          </p:nvPr>
        </p:nvSpPr>
        <p:spPr/>
        <p:txBody>
          <a:bodyPr/>
          <a:lstStyle/>
          <a:p>
            <a:pPr eaLnBrk="1" hangingPunct="1"/>
            <a:r>
              <a:rPr lang="en-US" altLang="ar-JO" b="1" smtClean="0">
                <a:latin typeface="TimesNewRomanPS-BoldMT" charset="0"/>
                <a:sym typeface="Wingdings" pitchFamily="2" charset="2"/>
              </a:rPr>
              <a:t>Games</a:t>
            </a:r>
            <a:r>
              <a:rPr lang="en-US" altLang="ar-JO" smtClean="0">
                <a:sym typeface="Wingdings" pitchFamily="2" charset="2"/>
              </a:rPr>
              <a:t>:</a:t>
            </a:r>
          </a:p>
          <a:p>
            <a:pPr eaLnBrk="1" hangingPunct="1"/>
            <a:endParaRPr lang="en-US" altLang="ar-JO" smtClean="0">
              <a:sym typeface="Wingdings" pitchFamily="2" charset="2"/>
            </a:endParaRPr>
          </a:p>
          <a:p>
            <a:pPr eaLnBrk="1" hangingPunct="1">
              <a:buFontTx/>
              <a:buNone/>
            </a:pPr>
            <a:endParaRPr lang="en-US" altLang="ar-JO" smtClean="0">
              <a:sym typeface="Wingdings" pitchFamily="2" charset="2"/>
            </a:endParaRPr>
          </a:p>
        </p:txBody>
      </p:sp>
      <p:pic>
        <p:nvPicPr>
          <p:cNvPr id="100356" name="Picture 4" descr="ch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286000"/>
            <a:ext cx="4354513"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51834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ar-JO" smtClean="0"/>
              <a:t>AI Applications</a:t>
            </a:r>
          </a:p>
        </p:txBody>
      </p:sp>
      <p:sp>
        <p:nvSpPr>
          <p:cNvPr id="101379" name="Rectangle 3"/>
          <p:cNvSpPr>
            <a:spLocks noGrp="1" noChangeArrowheads="1"/>
          </p:cNvSpPr>
          <p:nvPr>
            <p:ph sz="quarter" idx="1"/>
          </p:nvPr>
        </p:nvSpPr>
        <p:spPr/>
        <p:txBody>
          <a:bodyPr/>
          <a:lstStyle/>
          <a:p>
            <a:pPr eaLnBrk="1" hangingPunct="1"/>
            <a:r>
              <a:rPr lang="en-US" altLang="ar-JO" b="1" smtClean="0">
                <a:latin typeface="TimesNewRomanPS-BoldMT" charset="0"/>
                <a:sym typeface="Wingdings" pitchFamily="2" charset="2"/>
              </a:rPr>
              <a:t>Robotic toys</a:t>
            </a:r>
            <a:r>
              <a:rPr lang="en-US" altLang="ar-JO" smtClean="0">
                <a:sym typeface="Wingdings" pitchFamily="2" charset="2"/>
              </a:rPr>
              <a:t>:</a:t>
            </a:r>
          </a:p>
          <a:p>
            <a:pPr eaLnBrk="1" hangingPunct="1">
              <a:buFontTx/>
              <a:buNone/>
            </a:pPr>
            <a:endParaRPr lang="en-US" altLang="ar-JO" smtClean="0"/>
          </a:p>
        </p:txBody>
      </p:sp>
      <p:graphicFrame>
        <p:nvGraphicFramePr>
          <p:cNvPr id="101380" name="Object 4"/>
          <p:cNvGraphicFramePr>
            <a:graphicFrameLocks noChangeAspect="1"/>
          </p:cNvGraphicFramePr>
          <p:nvPr/>
        </p:nvGraphicFramePr>
        <p:xfrm>
          <a:off x="2198688" y="2806700"/>
          <a:ext cx="1357312" cy="1428750"/>
        </p:xfrm>
        <a:graphic>
          <a:graphicData uri="http://schemas.openxmlformats.org/presentationml/2006/ole">
            <mc:AlternateContent xmlns:mc="http://schemas.openxmlformats.org/markup-compatibility/2006">
              <mc:Choice xmlns:v="urn:schemas-microsoft-com:vml" Requires="v">
                <p:oleObj spid="_x0000_s7298" name="Bitmap Image" r:id="rId3" imgW="828791" imgH="885949" progId="Paint.Picture">
                  <p:embed/>
                </p:oleObj>
              </mc:Choice>
              <mc:Fallback>
                <p:oleObj name="Bitmap Image" r:id="rId3" imgW="828791" imgH="88594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688" y="2806700"/>
                        <a:ext cx="1357312"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1" name="Object 5"/>
          <p:cNvGraphicFramePr>
            <a:graphicFrameLocks noChangeAspect="1"/>
          </p:cNvGraphicFramePr>
          <p:nvPr/>
        </p:nvGraphicFramePr>
        <p:xfrm>
          <a:off x="4884738" y="3449638"/>
          <a:ext cx="1487487" cy="2643187"/>
        </p:xfrm>
        <a:graphic>
          <a:graphicData uri="http://schemas.openxmlformats.org/presentationml/2006/ole">
            <mc:AlternateContent xmlns:mc="http://schemas.openxmlformats.org/markup-compatibility/2006">
              <mc:Choice xmlns:v="urn:schemas-microsoft-com:vml" Requires="v">
                <p:oleObj spid="_x0000_s7299" name="Bitmap Image" r:id="rId5" imgW="1028844" imgH="1857143" progId="Paint.Picture">
                  <p:embed/>
                </p:oleObj>
              </mc:Choice>
              <mc:Fallback>
                <p:oleObj name="Bitmap Image" r:id="rId5" imgW="1028844" imgH="1857143"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4738" y="3449638"/>
                        <a:ext cx="1487487" cy="264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236309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altLang="ar-JO" smtClean="0"/>
              <a:t>AI Applications</a:t>
            </a:r>
          </a:p>
        </p:txBody>
      </p:sp>
      <p:sp>
        <p:nvSpPr>
          <p:cNvPr id="102403" name="Rectangle 3"/>
          <p:cNvSpPr>
            <a:spLocks noGrp="1" noChangeArrowheads="1"/>
          </p:cNvSpPr>
          <p:nvPr>
            <p:ph sz="quarter" idx="1"/>
          </p:nvPr>
        </p:nvSpPr>
        <p:spPr/>
        <p:txBody>
          <a:bodyPr/>
          <a:lstStyle/>
          <a:p>
            <a:pPr eaLnBrk="1" hangingPunct="1">
              <a:lnSpc>
                <a:spcPct val="80000"/>
              </a:lnSpc>
              <a:buFontTx/>
              <a:buNone/>
            </a:pPr>
            <a:r>
              <a:rPr lang="en-US" altLang="ar-JO" sz="2400" b="1" smtClean="0">
                <a:latin typeface="TimesNewRomanPS-BoldMT" charset="0"/>
                <a:sym typeface="Wingdings" pitchFamily="2" charset="2"/>
              </a:rPr>
              <a:t>Other application areas</a:t>
            </a:r>
            <a:r>
              <a:rPr lang="en-US" altLang="ar-JO" sz="2400" smtClean="0">
                <a:sym typeface="Wingdings" pitchFamily="2" charset="2"/>
              </a:rPr>
              <a:t>:</a:t>
            </a:r>
          </a:p>
          <a:p>
            <a:pPr eaLnBrk="1" hangingPunct="1">
              <a:lnSpc>
                <a:spcPct val="80000"/>
              </a:lnSpc>
            </a:pPr>
            <a:r>
              <a:rPr lang="en-US" altLang="ar-JO" sz="2400" b="1" smtClean="0">
                <a:latin typeface="TimesNewRomanPS-BoldMT" charset="0"/>
                <a:sym typeface="Wingdings" pitchFamily="2" charset="2"/>
              </a:rPr>
              <a:t>Bioinformatics:</a:t>
            </a:r>
          </a:p>
          <a:p>
            <a:pPr lvl="1" eaLnBrk="1" hangingPunct="1">
              <a:lnSpc>
                <a:spcPct val="80000"/>
              </a:lnSpc>
            </a:pPr>
            <a:r>
              <a:rPr lang="en-US" altLang="ar-JO" sz="2000" smtClean="0">
                <a:latin typeface="TimesNewRomanPSMT" charset="0"/>
                <a:cs typeface="Times New Roman" pitchFamily="18" charset="0"/>
                <a:sym typeface="Wingdings" pitchFamily="2" charset="2"/>
              </a:rPr>
              <a:t>Gene expression data analysis</a:t>
            </a:r>
          </a:p>
          <a:p>
            <a:pPr lvl="1" eaLnBrk="1" hangingPunct="1">
              <a:lnSpc>
                <a:spcPct val="80000"/>
              </a:lnSpc>
            </a:pPr>
            <a:r>
              <a:rPr lang="en-US" altLang="ar-JO" sz="2000" smtClean="0">
                <a:latin typeface="TimesNewRomanPSMT" charset="0"/>
                <a:cs typeface="Times New Roman" pitchFamily="18" charset="0"/>
                <a:sym typeface="Wingdings" pitchFamily="2" charset="2"/>
              </a:rPr>
              <a:t>Prediction of protein structure</a:t>
            </a:r>
          </a:p>
          <a:p>
            <a:pPr eaLnBrk="1" hangingPunct="1">
              <a:lnSpc>
                <a:spcPct val="80000"/>
              </a:lnSpc>
            </a:pPr>
            <a:r>
              <a:rPr lang="en-US" altLang="ar-JO" sz="2400" b="1" smtClean="0">
                <a:latin typeface="TimesNewRomanPS-BoldMT" charset="0"/>
                <a:sym typeface="Wingdings" pitchFamily="2" charset="2"/>
              </a:rPr>
              <a:t>Text classification, document sortin</a:t>
            </a:r>
            <a:r>
              <a:rPr lang="en-US" altLang="ar-JO" sz="2400" smtClean="0">
                <a:latin typeface="TimesNewRomanPSMT" charset="0"/>
                <a:sym typeface="Wingdings" pitchFamily="2" charset="2"/>
              </a:rPr>
              <a:t>g:</a:t>
            </a:r>
          </a:p>
          <a:p>
            <a:pPr lvl="1" eaLnBrk="1" hangingPunct="1">
              <a:lnSpc>
                <a:spcPct val="80000"/>
              </a:lnSpc>
            </a:pPr>
            <a:r>
              <a:rPr lang="en-US" altLang="ar-JO" sz="2000" smtClean="0">
                <a:latin typeface="TimesNewRomanPSMT" charset="0"/>
                <a:cs typeface="Times New Roman" pitchFamily="18" charset="0"/>
                <a:sym typeface="Wingdings" pitchFamily="2" charset="2"/>
              </a:rPr>
              <a:t>Web pages, e-mails</a:t>
            </a:r>
          </a:p>
          <a:p>
            <a:pPr lvl="1" eaLnBrk="1" hangingPunct="1">
              <a:lnSpc>
                <a:spcPct val="80000"/>
              </a:lnSpc>
            </a:pPr>
            <a:r>
              <a:rPr lang="en-US" altLang="ar-JO" sz="2000" smtClean="0">
                <a:latin typeface="TimesNewRomanPSMT" charset="0"/>
                <a:cs typeface="Times New Roman" pitchFamily="18" charset="0"/>
                <a:sym typeface="Wingdings" pitchFamily="2" charset="2"/>
              </a:rPr>
              <a:t>Articles in the news</a:t>
            </a:r>
          </a:p>
          <a:p>
            <a:pPr eaLnBrk="1" hangingPunct="1">
              <a:lnSpc>
                <a:spcPct val="80000"/>
              </a:lnSpc>
            </a:pPr>
            <a:r>
              <a:rPr lang="en-US" altLang="ar-JO" sz="2400" b="1" smtClean="0">
                <a:latin typeface="TimesNewRomanPS-BoldMT" charset="0"/>
                <a:sym typeface="Wingdings" pitchFamily="2" charset="2"/>
              </a:rPr>
              <a:t>Video, image classification</a:t>
            </a:r>
          </a:p>
          <a:p>
            <a:pPr eaLnBrk="1" hangingPunct="1">
              <a:lnSpc>
                <a:spcPct val="80000"/>
              </a:lnSpc>
            </a:pPr>
            <a:r>
              <a:rPr lang="en-US" altLang="ar-JO" sz="2400" b="1" smtClean="0">
                <a:latin typeface="TimesNewRomanPS-BoldMT" charset="0"/>
                <a:sym typeface="Wingdings" pitchFamily="2" charset="2"/>
              </a:rPr>
              <a:t>Music composition, picture drawing</a:t>
            </a:r>
          </a:p>
          <a:p>
            <a:pPr eaLnBrk="1" hangingPunct="1">
              <a:lnSpc>
                <a:spcPct val="80000"/>
              </a:lnSpc>
            </a:pPr>
            <a:r>
              <a:rPr lang="en-US" altLang="ar-JO" sz="2400" b="1" smtClean="0">
                <a:latin typeface="TimesNewRomanPS-BoldMT" charset="0"/>
                <a:sym typeface="Wingdings" pitchFamily="2" charset="2"/>
              </a:rPr>
              <a:t>Natural Language Processing </a:t>
            </a:r>
            <a:r>
              <a:rPr lang="en-US" altLang="ar-JO" sz="2400" smtClean="0">
                <a:latin typeface="Wingdings-Regular" charset="0"/>
                <a:sym typeface="Wingdings" pitchFamily="2" charset="2"/>
              </a:rPr>
              <a:t>.</a:t>
            </a:r>
          </a:p>
          <a:p>
            <a:pPr eaLnBrk="1" hangingPunct="1">
              <a:lnSpc>
                <a:spcPct val="80000"/>
              </a:lnSpc>
            </a:pPr>
            <a:r>
              <a:rPr lang="en-US" altLang="ar-JO" sz="2400" b="1" smtClean="0">
                <a:latin typeface="Wingdings-Regular" charset="0"/>
                <a:sym typeface="Wingdings" pitchFamily="2" charset="2"/>
              </a:rPr>
              <a:t>Perception.</a:t>
            </a:r>
          </a:p>
          <a:p>
            <a:pPr eaLnBrk="1" hangingPunct="1">
              <a:lnSpc>
                <a:spcPct val="80000"/>
              </a:lnSpc>
            </a:pPr>
            <a:endParaRPr lang="en-US" altLang="ar-JO" sz="2400" smtClean="0"/>
          </a:p>
        </p:txBody>
      </p:sp>
    </p:spTree>
    <p:extLst>
      <p:ext uri="{BB962C8B-B14F-4D97-AF65-F5344CB8AC3E}">
        <p14:creationId xmlns:p14="http://schemas.microsoft.com/office/powerpoint/2010/main" val="41528420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 in daily life	</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Commuting ( Google Maps)</a:t>
            </a:r>
          </a:p>
          <a:p>
            <a:pPr marL="0" indent="0">
              <a:buNone/>
            </a:pPr>
            <a:r>
              <a:rPr lang="en-IN" dirty="0" smtClean="0"/>
              <a:t>Email (Spam)</a:t>
            </a:r>
          </a:p>
          <a:p>
            <a:pPr marL="0" indent="0">
              <a:buNone/>
            </a:pPr>
            <a:r>
              <a:rPr lang="en-IN" dirty="0" smtClean="0"/>
              <a:t>Plagiarism (</a:t>
            </a:r>
            <a:r>
              <a:rPr lang="en-IN" dirty="0" err="1" smtClean="0"/>
              <a:t>Turnitin</a:t>
            </a:r>
            <a:r>
              <a:rPr lang="en-IN" dirty="0" smtClean="0"/>
              <a:t>)</a:t>
            </a:r>
          </a:p>
          <a:p>
            <a:pPr marL="0" indent="0">
              <a:buNone/>
            </a:pPr>
            <a:r>
              <a:rPr lang="en-IN" dirty="0" smtClean="0"/>
              <a:t>Social Networking (FB ( ? ),</a:t>
            </a:r>
            <a:r>
              <a:rPr lang="en-IN" dirty="0" err="1" smtClean="0"/>
              <a:t>Snapchat</a:t>
            </a:r>
            <a:r>
              <a:rPr lang="en-IN" dirty="0" smtClean="0"/>
              <a:t>, </a:t>
            </a:r>
            <a:r>
              <a:rPr lang="en-IN" dirty="0" err="1" smtClean="0"/>
              <a:t>Instagram</a:t>
            </a:r>
            <a:endParaRPr lang="en-IN" dirty="0" smtClean="0"/>
          </a:p>
          <a:p>
            <a:pPr marL="0" indent="0">
              <a:buNone/>
            </a:pPr>
            <a:r>
              <a:rPr lang="en-IN" dirty="0" smtClean="0"/>
              <a:t>Online Shopping-Recommendations</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a:p>
        </p:txBody>
      </p:sp>
      <p:pic>
        <p:nvPicPr>
          <p:cNvPr id="8194" name="Picture 2" descr="Facial recogn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057400"/>
            <a:ext cx="5105400" cy="1246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11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Things </a:t>
            </a:r>
            <a:r>
              <a:rPr lang="en-IN" smtClean="0"/>
              <a:t>AI cannot do (Yet)</a:t>
            </a:r>
            <a:endParaRPr lang="en-IN"/>
          </a:p>
        </p:txBody>
      </p:sp>
      <p:sp>
        <p:nvSpPr>
          <p:cNvPr id="3" name="Content Placeholder 2"/>
          <p:cNvSpPr>
            <a:spLocks noGrp="1"/>
          </p:cNvSpPr>
          <p:nvPr>
            <p:ph idx="1"/>
          </p:nvPr>
        </p:nvSpPr>
        <p:spPr/>
        <p:txBody>
          <a:bodyPr>
            <a:normAutofit fontScale="85000" lnSpcReduction="10000"/>
          </a:bodyPr>
          <a:lstStyle/>
          <a:p>
            <a:r>
              <a:rPr lang="en-IN" dirty="0"/>
              <a:t>Conversational interfaces—ask </a:t>
            </a:r>
            <a:r>
              <a:rPr lang="en-IN" dirty="0" err="1"/>
              <a:t>Siri</a:t>
            </a:r>
            <a:r>
              <a:rPr lang="en-IN" dirty="0"/>
              <a:t> something off script, and it breaks down</a:t>
            </a:r>
          </a:p>
          <a:p>
            <a:r>
              <a:rPr lang="en-IN" dirty="0"/>
              <a:t>Automated scientific discovery</a:t>
            </a:r>
          </a:p>
          <a:p>
            <a:r>
              <a:rPr lang="en-IN" dirty="0"/>
              <a:t>Automated medical diagnosis</a:t>
            </a:r>
          </a:p>
          <a:p>
            <a:r>
              <a:rPr lang="en-IN" dirty="0"/>
              <a:t>Automated scene comprehension for blind people</a:t>
            </a:r>
          </a:p>
          <a:p>
            <a:r>
              <a:rPr lang="en-IN" dirty="0" smtClean="0"/>
              <a:t>Cannot write software</a:t>
            </a:r>
            <a:endParaRPr lang="en-IN" dirty="0"/>
          </a:p>
          <a:p>
            <a:r>
              <a:rPr lang="en-IN" dirty="0"/>
              <a:t>Safe and reliable driverless </a:t>
            </a:r>
            <a:r>
              <a:rPr lang="en-IN" dirty="0" smtClean="0"/>
              <a:t>cars</a:t>
            </a:r>
          </a:p>
          <a:p>
            <a:r>
              <a:rPr lang="en-IN" dirty="0" smtClean="0"/>
              <a:t>Computers cant Think/Understand/</a:t>
            </a:r>
          </a:p>
          <a:p>
            <a:r>
              <a:rPr lang="en-IN" dirty="0" smtClean="0"/>
              <a:t>Creative writing</a:t>
            </a:r>
          </a:p>
          <a:p>
            <a:r>
              <a:rPr lang="en-IN" dirty="0" smtClean="0"/>
              <a:t>AI cannot exercise free will</a:t>
            </a:r>
            <a:endParaRPr lang="en-IN" dirty="0"/>
          </a:p>
          <a:p>
            <a:endParaRPr lang="en-IN" dirty="0"/>
          </a:p>
        </p:txBody>
      </p:sp>
    </p:spTree>
    <p:extLst>
      <p:ext uri="{BB962C8B-B14F-4D97-AF65-F5344CB8AC3E}">
        <p14:creationId xmlns:p14="http://schemas.microsoft.com/office/powerpoint/2010/main" val="158892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3" y="1752600"/>
            <a:ext cx="9109364" cy="196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1231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
            <a:ext cx="8534400" cy="6477000"/>
          </a:xfrm>
        </p:spPr>
        <p:txBody>
          <a:bodyPr>
            <a:normAutofit/>
          </a:bodyPr>
          <a:lstStyle/>
          <a:p>
            <a:pPr algn="just">
              <a:lnSpc>
                <a:spcPct val="150000"/>
              </a:lnSpc>
            </a:pPr>
            <a:r>
              <a:rPr lang="en-IN" sz="2800" dirty="0"/>
              <a:t>Artificial intelligence (AI) is the </a:t>
            </a:r>
            <a:r>
              <a:rPr lang="en-IN" sz="2800" b="1" dirty="0">
                <a:solidFill>
                  <a:srgbClr val="FF0000"/>
                </a:solidFill>
              </a:rPr>
              <a:t>simulation</a:t>
            </a:r>
            <a:r>
              <a:rPr lang="en-IN" sz="2800" dirty="0">
                <a:solidFill>
                  <a:srgbClr val="FF0000"/>
                </a:solidFill>
              </a:rPr>
              <a:t> </a:t>
            </a:r>
            <a:r>
              <a:rPr lang="en-IN" sz="2800" dirty="0"/>
              <a:t>of </a:t>
            </a:r>
            <a:r>
              <a:rPr lang="en-IN" sz="2800" b="1" dirty="0">
                <a:solidFill>
                  <a:srgbClr val="FF0000"/>
                </a:solidFill>
              </a:rPr>
              <a:t>human intelligence </a:t>
            </a:r>
            <a:r>
              <a:rPr lang="en-IN" sz="2800" dirty="0" smtClean="0"/>
              <a:t>processes - </a:t>
            </a:r>
            <a:r>
              <a:rPr lang="en-IN" sz="2800" dirty="0"/>
              <a:t>by machines, especially </a:t>
            </a:r>
            <a:r>
              <a:rPr lang="en-IN" sz="2800" b="1" dirty="0">
                <a:solidFill>
                  <a:srgbClr val="FF0000"/>
                </a:solidFill>
              </a:rPr>
              <a:t>computer </a:t>
            </a:r>
            <a:r>
              <a:rPr lang="en-IN" sz="2800" b="1" dirty="0" smtClean="0">
                <a:solidFill>
                  <a:srgbClr val="FF0000"/>
                </a:solidFill>
              </a:rPr>
              <a:t>systems</a:t>
            </a:r>
          </a:p>
          <a:p>
            <a:pPr lvl="1" algn="just">
              <a:lnSpc>
                <a:spcPct val="150000"/>
              </a:lnSpc>
            </a:pPr>
            <a:r>
              <a:rPr lang="en-IN" sz="2400" dirty="0" smtClean="0"/>
              <a:t>These </a:t>
            </a:r>
            <a:r>
              <a:rPr lang="en-IN" sz="2400" dirty="0"/>
              <a:t>processes include </a:t>
            </a:r>
            <a:endParaRPr lang="en-IN" sz="2400" dirty="0" smtClean="0"/>
          </a:p>
          <a:p>
            <a:pPr lvl="2" algn="just">
              <a:lnSpc>
                <a:spcPct val="150000"/>
              </a:lnSpc>
            </a:pPr>
            <a:r>
              <a:rPr lang="en-IN" sz="2000" b="1" dirty="0" smtClean="0">
                <a:solidFill>
                  <a:srgbClr val="FF0000"/>
                </a:solidFill>
              </a:rPr>
              <a:t>LEARNING</a:t>
            </a:r>
            <a:r>
              <a:rPr lang="en-IN" sz="2000" dirty="0" smtClean="0">
                <a:solidFill>
                  <a:srgbClr val="FF0000"/>
                </a:solidFill>
              </a:rPr>
              <a:t> </a:t>
            </a:r>
            <a:r>
              <a:rPr lang="en-IN" sz="2000" dirty="0"/>
              <a:t>(the acquisition of information and rules for using the information), </a:t>
            </a:r>
            <a:endParaRPr lang="en-IN" sz="2000" dirty="0" smtClean="0"/>
          </a:p>
          <a:p>
            <a:pPr lvl="2" algn="just">
              <a:lnSpc>
                <a:spcPct val="150000"/>
              </a:lnSpc>
            </a:pPr>
            <a:r>
              <a:rPr lang="en-IN" sz="2000" b="1" dirty="0" smtClean="0">
                <a:solidFill>
                  <a:srgbClr val="FF0000"/>
                </a:solidFill>
              </a:rPr>
              <a:t>REASONING</a:t>
            </a:r>
            <a:r>
              <a:rPr lang="en-IN" sz="2000" dirty="0" smtClean="0">
                <a:solidFill>
                  <a:srgbClr val="FF0000"/>
                </a:solidFill>
              </a:rPr>
              <a:t> </a:t>
            </a:r>
            <a:r>
              <a:rPr lang="en-IN" sz="2000" dirty="0"/>
              <a:t>(using rules to reach approximate or definite conclusions) and </a:t>
            </a:r>
            <a:r>
              <a:rPr lang="en-IN" sz="2000" dirty="0" smtClean="0"/>
              <a:t>self-correction</a:t>
            </a:r>
          </a:p>
          <a:p>
            <a:pPr algn="just">
              <a:lnSpc>
                <a:spcPct val="150000"/>
              </a:lnSpc>
            </a:pPr>
            <a:r>
              <a:rPr lang="en-IN" sz="2800" dirty="0" smtClean="0"/>
              <a:t>Particular </a:t>
            </a:r>
            <a:r>
              <a:rPr lang="en-IN" sz="2800" dirty="0"/>
              <a:t>applications of AI include </a:t>
            </a:r>
            <a:endParaRPr lang="en-IN" sz="2800" dirty="0" smtClean="0"/>
          </a:p>
          <a:p>
            <a:pPr lvl="1" algn="just">
              <a:lnSpc>
                <a:spcPct val="150000"/>
              </a:lnSpc>
            </a:pPr>
            <a:r>
              <a:rPr lang="en-IN" sz="2400" dirty="0" smtClean="0"/>
              <a:t>Expert Systems, Speech Recognition And Machine Vision</a:t>
            </a:r>
          </a:p>
          <a:p>
            <a:pPr algn="just">
              <a:lnSpc>
                <a:spcPct val="150000"/>
              </a:lnSpc>
            </a:pPr>
            <a:endParaRPr lang="en-IN" sz="2800" dirty="0"/>
          </a:p>
        </p:txBody>
      </p:sp>
    </p:spTree>
    <p:extLst>
      <p:ext uri="{BB962C8B-B14F-4D97-AF65-F5344CB8AC3E}">
        <p14:creationId xmlns:p14="http://schemas.microsoft.com/office/powerpoint/2010/main" val="374579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39057"/>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152400" y="2734128"/>
            <a:ext cx="838200" cy="322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rot="16200000">
            <a:off x="6981372" y="3314699"/>
            <a:ext cx="838200" cy="322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152400" y="5562600"/>
            <a:ext cx="838200" cy="322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rot="16200000">
            <a:off x="8200571" y="6181272"/>
            <a:ext cx="838200" cy="322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1282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5" y="13855"/>
            <a:ext cx="8915400" cy="1143000"/>
          </a:xfrm>
        </p:spPr>
        <p:txBody>
          <a:bodyPr>
            <a:normAutofit/>
          </a:bodyPr>
          <a:lstStyle/>
          <a:p>
            <a:r>
              <a:rPr lang="en-IN" sz="3600" b="1" dirty="0"/>
              <a:t>Acting humanly</a:t>
            </a:r>
            <a:r>
              <a:rPr lang="en-IN" sz="3600" dirty="0"/>
              <a:t>: The Turing Test approach</a:t>
            </a:r>
          </a:p>
        </p:txBody>
      </p:sp>
      <p:sp>
        <p:nvSpPr>
          <p:cNvPr id="3" name="Content Placeholder 2"/>
          <p:cNvSpPr>
            <a:spLocks noGrp="1"/>
          </p:cNvSpPr>
          <p:nvPr>
            <p:ph idx="1"/>
          </p:nvPr>
        </p:nvSpPr>
        <p:spPr>
          <a:xfrm>
            <a:off x="381000" y="1089818"/>
            <a:ext cx="8229600" cy="4525963"/>
          </a:xfrm>
        </p:spPr>
        <p:txBody>
          <a:bodyPr>
            <a:normAutofit/>
          </a:bodyPr>
          <a:lstStyle/>
          <a:p>
            <a:pPr algn="just"/>
            <a:r>
              <a:rPr lang="en-IN" sz="2800" dirty="0" smtClean="0"/>
              <a:t>The </a:t>
            </a:r>
            <a:r>
              <a:rPr lang="en-IN" sz="2800" dirty="0"/>
              <a:t>Turing Test, proposed by Alan Turing (1950), was designed to provide a </a:t>
            </a:r>
            <a:r>
              <a:rPr lang="en-IN" sz="2800" dirty="0" smtClean="0"/>
              <a:t>satisfactory TURING TEST </a:t>
            </a:r>
            <a:r>
              <a:rPr lang="en-IN" sz="2800" dirty="0"/>
              <a:t>operational deﬁnition </a:t>
            </a:r>
            <a:r>
              <a:rPr lang="en-IN" sz="2800" dirty="0" smtClean="0"/>
              <a:t>of intelligence</a:t>
            </a:r>
            <a:r>
              <a:rPr lang="en-IN" sz="2800" dirty="0"/>
              <a:t>. </a:t>
            </a:r>
            <a:endParaRPr lang="en-IN" sz="2800" dirty="0" smtClean="0"/>
          </a:p>
          <a:p>
            <a:pPr algn="just"/>
            <a:endParaRPr lang="en-IN" dirty="0" smtClean="0"/>
          </a:p>
        </p:txBody>
      </p:sp>
      <p:pic>
        <p:nvPicPr>
          <p:cNvPr id="2050" name="Picture 2" descr="Image result for alan turing 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798646"/>
            <a:ext cx="5867400" cy="4059354"/>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Image result for alan tu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2709861"/>
            <a:ext cx="320040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35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1143000"/>
          </a:xfrm>
        </p:spPr>
        <p:txBody>
          <a:bodyPr>
            <a:noAutofit/>
          </a:bodyPr>
          <a:lstStyle/>
          <a:p>
            <a:r>
              <a:rPr lang="en-IN" sz="3600" b="1" dirty="0"/>
              <a:t>Thinking humanly</a:t>
            </a:r>
            <a:r>
              <a:rPr lang="en-IN" sz="3600" dirty="0"/>
              <a:t>: The cognitive </a:t>
            </a:r>
            <a:r>
              <a:rPr lang="en-IN" sz="3600" dirty="0" err="1"/>
              <a:t>modeling</a:t>
            </a:r>
            <a:r>
              <a:rPr lang="en-IN" sz="3600" dirty="0"/>
              <a:t> approach</a:t>
            </a:r>
          </a:p>
        </p:txBody>
      </p:sp>
      <p:sp>
        <p:nvSpPr>
          <p:cNvPr id="3" name="Content Placeholder 2"/>
          <p:cNvSpPr>
            <a:spLocks noGrp="1"/>
          </p:cNvSpPr>
          <p:nvPr>
            <p:ph idx="1"/>
          </p:nvPr>
        </p:nvSpPr>
        <p:spPr>
          <a:xfrm>
            <a:off x="457200" y="1219200"/>
            <a:ext cx="8458200" cy="5334000"/>
          </a:xfrm>
        </p:spPr>
        <p:txBody>
          <a:bodyPr>
            <a:normAutofit/>
          </a:bodyPr>
          <a:lstStyle/>
          <a:p>
            <a:pPr algn="just">
              <a:lnSpc>
                <a:spcPct val="200000"/>
              </a:lnSpc>
            </a:pPr>
            <a:r>
              <a:rPr lang="en-IN" sz="2400" dirty="0" smtClean="0"/>
              <a:t>If </a:t>
            </a:r>
            <a:r>
              <a:rPr lang="en-IN" sz="2400" dirty="0"/>
              <a:t>we are going to say that a given program thinks like a human, we must have some way of determining </a:t>
            </a:r>
            <a:r>
              <a:rPr lang="en-IN" sz="2400" b="1" dirty="0">
                <a:solidFill>
                  <a:srgbClr val="FF0000"/>
                </a:solidFill>
              </a:rPr>
              <a:t>how humans think. </a:t>
            </a:r>
            <a:endParaRPr lang="en-IN" sz="2400" b="1" dirty="0" smtClean="0">
              <a:solidFill>
                <a:srgbClr val="FF0000"/>
              </a:solidFill>
            </a:endParaRPr>
          </a:p>
          <a:p>
            <a:pPr algn="just">
              <a:lnSpc>
                <a:spcPct val="200000"/>
              </a:lnSpc>
            </a:pPr>
            <a:r>
              <a:rPr lang="en-IN" sz="2400" dirty="0" smtClean="0"/>
              <a:t>We </a:t>
            </a:r>
            <a:r>
              <a:rPr lang="en-IN" sz="2400" dirty="0"/>
              <a:t>need to get inside the actual workings of human minds. </a:t>
            </a:r>
            <a:endParaRPr lang="en-IN" sz="2400" dirty="0" smtClean="0"/>
          </a:p>
          <a:p>
            <a:pPr lvl="1" algn="just">
              <a:lnSpc>
                <a:spcPct val="200000"/>
              </a:lnSpc>
            </a:pPr>
            <a:r>
              <a:rPr lang="en-IN" sz="2000" dirty="0" smtClean="0"/>
              <a:t>There </a:t>
            </a:r>
            <a:r>
              <a:rPr lang="en-IN" sz="2000" dirty="0"/>
              <a:t>are three ways to do this</a:t>
            </a:r>
            <a:r>
              <a:rPr lang="en-IN" sz="2000" dirty="0" smtClean="0"/>
              <a:t>:</a:t>
            </a:r>
          </a:p>
          <a:p>
            <a:pPr lvl="2" algn="just">
              <a:lnSpc>
                <a:spcPct val="200000"/>
              </a:lnSpc>
            </a:pPr>
            <a:r>
              <a:rPr lang="en-IN" sz="1800" dirty="0"/>
              <a:t>through </a:t>
            </a:r>
            <a:r>
              <a:rPr lang="en-IN" sz="1800" b="1" dirty="0" smtClean="0"/>
              <a:t>introspection</a:t>
            </a:r>
            <a:r>
              <a:rPr lang="en-IN" sz="1800" dirty="0" smtClean="0"/>
              <a:t>-trying </a:t>
            </a:r>
            <a:r>
              <a:rPr lang="en-IN" sz="1800" dirty="0"/>
              <a:t>to catch our own thoughts as they go by; </a:t>
            </a:r>
            <a:endParaRPr lang="en-IN" sz="1800" dirty="0" smtClean="0"/>
          </a:p>
          <a:p>
            <a:pPr lvl="2" algn="just">
              <a:lnSpc>
                <a:spcPct val="200000"/>
              </a:lnSpc>
            </a:pPr>
            <a:r>
              <a:rPr lang="en-IN" sz="1800" dirty="0" smtClean="0"/>
              <a:t>through </a:t>
            </a:r>
            <a:r>
              <a:rPr lang="en-IN" sz="1800" b="1" dirty="0"/>
              <a:t>psychological experiments</a:t>
            </a:r>
            <a:r>
              <a:rPr lang="en-IN" sz="1800" dirty="0"/>
              <a:t>—observing a person in action; </a:t>
            </a:r>
            <a:endParaRPr lang="en-IN" sz="1800" dirty="0" smtClean="0"/>
          </a:p>
          <a:p>
            <a:pPr lvl="2" algn="just">
              <a:lnSpc>
                <a:spcPct val="200000"/>
              </a:lnSpc>
            </a:pPr>
            <a:r>
              <a:rPr lang="en-IN" sz="1800" dirty="0" smtClean="0"/>
              <a:t>through </a:t>
            </a:r>
            <a:r>
              <a:rPr lang="en-IN" sz="1800" b="1" dirty="0"/>
              <a:t>brain imaging</a:t>
            </a:r>
            <a:r>
              <a:rPr lang="en-IN" sz="1800" dirty="0"/>
              <a:t>—observing the brain in action</a:t>
            </a:r>
          </a:p>
        </p:txBody>
      </p:sp>
    </p:spTree>
    <p:extLst>
      <p:ext uri="{BB962C8B-B14F-4D97-AF65-F5344CB8AC3E}">
        <p14:creationId xmlns:p14="http://schemas.microsoft.com/office/powerpoint/2010/main" val="369041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91A877936F4F4895848517DF90D692" ma:contentTypeVersion="2" ma:contentTypeDescription="Create a new document." ma:contentTypeScope="" ma:versionID="e61eea8b5c524175536deb99f243d3fc">
  <xsd:schema xmlns:xsd="http://www.w3.org/2001/XMLSchema" xmlns:xs="http://www.w3.org/2001/XMLSchema" xmlns:p="http://schemas.microsoft.com/office/2006/metadata/properties" xmlns:ns2="ef69443e-9dea-4a49-bf07-ba9706c8de42" targetNamespace="http://schemas.microsoft.com/office/2006/metadata/properties" ma:root="true" ma:fieldsID="8b410d2db0d23a06b5df52e5b059273a" ns2:_="">
    <xsd:import namespace="ef69443e-9dea-4a49-bf07-ba9706c8de4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9443e-9dea-4a49-bf07-ba9706c8de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959D41-499B-4C41-BE8F-42135080C312}"/>
</file>

<file path=customXml/itemProps2.xml><?xml version="1.0" encoding="utf-8"?>
<ds:datastoreItem xmlns:ds="http://schemas.openxmlformats.org/officeDocument/2006/customXml" ds:itemID="{C866B2D9-6BC0-4519-BF3B-01614B5B3F4C}"/>
</file>

<file path=customXml/itemProps3.xml><?xml version="1.0" encoding="utf-8"?>
<ds:datastoreItem xmlns:ds="http://schemas.openxmlformats.org/officeDocument/2006/customXml" ds:itemID="{AF32266B-88EA-4FAE-92A5-CA4BDA84CD08}"/>
</file>

<file path=docProps/app.xml><?xml version="1.0" encoding="utf-8"?>
<Properties xmlns="http://schemas.openxmlformats.org/officeDocument/2006/extended-properties" xmlns:vt="http://schemas.openxmlformats.org/officeDocument/2006/docPropsVTypes">
  <TotalTime>1484</TotalTime>
  <Words>1746</Words>
  <Application>Microsoft Office PowerPoint</Application>
  <PresentationFormat>On-screen Show (4:3)</PresentationFormat>
  <Paragraphs>287</Paragraphs>
  <Slides>47</Slides>
  <Notes>0</Notes>
  <HiddenSlides>4</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Office Theme</vt:lpstr>
      <vt:lpstr>Bitmap Image</vt:lpstr>
      <vt:lpstr>“Artificial” +  “Intelligence” ”Simulation of human intelligence processes by machines, especially computer systems”</vt:lpstr>
      <vt:lpstr>COURSE OBJECTIVES</vt:lpstr>
      <vt:lpstr>Recommended Books</vt:lpstr>
      <vt:lpstr>PowerPoint Presentation</vt:lpstr>
      <vt:lpstr>PowerPoint Presentation</vt:lpstr>
      <vt:lpstr>PowerPoint Presentation</vt:lpstr>
      <vt:lpstr>PowerPoint Presentation</vt:lpstr>
      <vt:lpstr>Acting humanly: The Turing Test approach</vt:lpstr>
      <vt:lpstr>Thinking humanly: The cognitive modeling approach</vt:lpstr>
      <vt:lpstr>Thinking rationally: The “laws of thought” approach</vt:lpstr>
      <vt:lpstr>Acting rationally: The rational agent approach</vt:lpstr>
      <vt:lpstr>PowerPoint Presentation</vt:lpstr>
      <vt:lpstr>Applications of AI*</vt:lpstr>
      <vt:lpstr>INTELLIGENT SYSTEMS</vt:lpstr>
      <vt:lpstr>COMPONENTS OF INTELLIGENT SYSTEMS</vt:lpstr>
      <vt:lpstr>Difference between Human and Machine Intelligence </vt:lpstr>
      <vt:lpstr>FOUNDATION OF AI</vt:lpstr>
      <vt:lpstr>PowerPoint Presentation</vt:lpstr>
      <vt:lpstr>PowerPoint Presentation</vt:lpstr>
      <vt:lpstr>Turing Test</vt:lpstr>
      <vt:lpstr>Does AI have applications?</vt:lpstr>
      <vt:lpstr>Does AI meet EE?</vt:lpstr>
      <vt:lpstr>COMPONENTS OF AI   </vt:lpstr>
      <vt:lpstr>PowerPoint Presentation</vt:lpstr>
      <vt:lpstr>PowerPoint Presentation</vt:lpstr>
      <vt:lpstr>PowerPoint Presentation</vt:lpstr>
      <vt:lpstr>PowerPoint Presentation</vt:lpstr>
      <vt:lpstr>History of Artificial Intelligence(Pg No 16-28)</vt:lpstr>
      <vt:lpstr>PowerPoint Presentation</vt:lpstr>
      <vt:lpstr>PowerPoint Presentation</vt:lpstr>
      <vt:lpstr>PowerPoint Presentation</vt:lpstr>
      <vt:lpstr>AI Problems (Rich &amp; Knight)</vt:lpstr>
      <vt:lpstr>AI Techniques</vt:lpstr>
      <vt:lpstr>AI Techniques</vt:lpstr>
      <vt:lpstr>AI Applications</vt:lpstr>
      <vt:lpstr>AI Applications</vt:lpstr>
      <vt:lpstr>AI Applications</vt:lpstr>
      <vt:lpstr>AI Applications</vt:lpstr>
      <vt:lpstr>AI Applications</vt:lpstr>
      <vt:lpstr>AI Applications</vt:lpstr>
      <vt:lpstr>AI Applications</vt:lpstr>
      <vt:lpstr>AI Applications</vt:lpstr>
      <vt:lpstr>AI Applications</vt:lpstr>
      <vt:lpstr>AI Applications</vt:lpstr>
      <vt:lpstr>AI Applications</vt:lpstr>
      <vt:lpstr>AI in daily life </vt:lpstr>
      <vt:lpstr>Things AI cannot do (Yet)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c:title>
  <dc:creator>RAN</dc:creator>
  <cp:lastModifiedBy>RAN</cp:lastModifiedBy>
  <cp:revision>82</cp:revision>
  <dcterms:created xsi:type="dcterms:W3CDTF">2006-08-16T00:00:00Z</dcterms:created>
  <dcterms:modified xsi:type="dcterms:W3CDTF">2022-01-10T07:20:36Z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0x0101006791A877936F4F4895848517DF90D692</vt:lpwstr>
  </property>
</Properties>
</file>