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78" r:id="rId23"/>
    <p:sldId id="279"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23BFD-E1EC-4978-91C2-094BD078929B}" type="datetimeFigureOut">
              <a:rPr lang="en-IN" smtClean="0"/>
              <a:t>29-03-2022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6E06F-3AE6-4844-ADC8-8B2037891E01}" type="slidenum">
              <a:rPr lang="en-IN" smtClean="0"/>
              <a:t>‹#›</a:t>
            </a:fld>
            <a:endParaRPr lang="en-IN"/>
          </a:p>
        </p:txBody>
      </p:sp>
    </p:spTree>
    <p:extLst>
      <p:ext uri="{BB962C8B-B14F-4D97-AF65-F5344CB8AC3E}">
        <p14:creationId xmlns:p14="http://schemas.microsoft.com/office/powerpoint/2010/main" val="339650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95</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96</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87</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88</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89</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90</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91</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92</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93</a:t>
            </a:fld>
            <a:endParaRPr lang="en-IN"/>
          </a:p>
        </p:txBody>
      </p:sp>
    </p:spTree>
    <p:extLst>
      <p:ext uri="{BB962C8B-B14F-4D97-AF65-F5344CB8AC3E}">
        <p14:creationId xmlns:p14="http://schemas.microsoft.com/office/powerpoint/2010/main" val="1228851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F6E06F-3AE6-4844-ADC8-8B2037891E01}" type="slidenum">
              <a:rPr lang="en-IN" smtClean="0"/>
              <a:t>94</a:t>
            </a:fld>
            <a:endParaRPr lang="en-IN"/>
          </a:p>
        </p:txBody>
      </p:sp>
    </p:spTree>
    <p:extLst>
      <p:ext uri="{BB962C8B-B14F-4D97-AF65-F5344CB8AC3E}">
        <p14:creationId xmlns:p14="http://schemas.microsoft.com/office/powerpoint/2010/main" val="122885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35051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3223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87572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17386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2D6FA-07D3-47DD-9A19-9E5F2B49B1F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228146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42D6FA-07D3-47DD-9A19-9E5F2B49B1F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249479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42D6FA-07D3-47DD-9A19-9E5F2B49B1F4}"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90812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42D6FA-07D3-47DD-9A19-9E5F2B49B1F4}"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83968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2D6FA-07D3-47DD-9A19-9E5F2B49B1F4}" type="datetimeFigureOut">
              <a:rPr lang="en-IN" smtClean="0"/>
              <a:t>29-03-2022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66464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D6FA-07D3-47DD-9A19-9E5F2B49B1F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378844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D6FA-07D3-47DD-9A19-9E5F2B49B1F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13120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2D6FA-07D3-47DD-9A19-9E5F2B49B1F4}" type="datetimeFigureOut">
              <a:rPr lang="en-IN" smtClean="0"/>
              <a:t>29-03-2022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AFC1E-3FF5-4498-8D9B-B1869B75CAA9}" type="slidenum">
              <a:rPr lang="en-IN" smtClean="0"/>
              <a:t>‹#›</a:t>
            </a:fld>
            <a:endParaRPr lang="en-IN"/>
          </a:p>
        </p:txBody>
      </p:sp>
    </p:spTree>
    <p:extLst>
      <p:ext uri="{BB962C8B-B14F-4D97-AF65-F5344CB8AC3E}">
        <p14:creationId xmlns:p14="http://schemas.microsoft.com/office/powerpoint/2010/main" val="1645624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Module 1: </a:t>
            </a:r>
            <a:r>
              <a:rPr lang="en-IN" b="1" dirty="0"/>
              <a:t>Introduction to game </a:t>
            </a:r>
            <a:r>
              <a:rPr lang="en-IN" b="1" dirty="0" smtClean="0"/>
              <a:t>programming </a:t>
            </a:r>
            <a:r>
              <a:rPr lang="en-IN" dirty="0"/>
              <a:t>	</a:t>
            </a:r>
            <a:br>
              <a:rPr lang="en-IN" dirty="0"/>
            </a:br>
            <a:endParaRPr lang="en-IN" dirty="0"/>
          </a:p>
        </p:txBody>
      </p:sp>
      <p:sp>
        <p:nvSpPr>
          <p:cNvPr id="3" name="Subtitle 2"/>
          <p:cNvSpPr>
            <a:spLocks noGrp="1"/>
          </p:cNvSpPr>
          <p:nvPr>
            <p:ph type="subTitle" idx="1"/>
          </p:nvPr>
        </p:nvSpPr>
        <p:spPr>
          <a:xfrm>
            <a:off x="395536" y="1268760"/>
            <a:ext cx="8136904" cy="5400600"/>
          </a:xfrm>
        </p:spPr>
        <p:txBody>
          <a:bodyPr>
            <a:normAutofit/>
          </a:bodyPr>
          <a:lstStyle/>
          <a:p>
            <a:pPr algn="l"/>
            <a:r>
              <a:rPr lang="en-IN" b="1" dirty="0" smtClean="0">
                <a:solidFill>
                  <a:schemeClr val="tx1"/>
                </a:solidFill>
                <a:latin typeface="+mj-lt"/>
                <a:ea typeface="+mj-ea"/>
                <a:cs typeface="+mj-cs"/>
              </a:rPr>
              <a:t>Module 1 contents:</a:t>
            </a:r>
          </a:p>
          <a:p>
            <a:pPr marL="457200" indent="-457200" algn="l">
              <a:buFont typeface="Arial" panose="020B0604020202020204" pitchFamily="34" charset="0"/>
              <a:buChar char="•"/>
            </a:pPr>
            <a:r>
              <a:rPr lang="en-IN" dirty="0" smtClean="0">
                <a:solidFill>
                  <a:schemeClr val="tx1"/>
                </a:solidFill>
                <a:latin typeface="+mj-lt"/>
                <a:ea typeface="+mj-ea"/>
                <a:cs typeface="+mj-cs"/>
              </a:rPr>
              <a:t>Game </a:t>
            </a:r>
            <a:r>
              <a:rPr lang="en-IN" dirty="0">
                <a:solidFill>
                  <a:schemeClr val="tx1"/>
                </a:solidFill>
                <a:latin typeface="+mj-lt"/>
                <a:ea typeface="+mj-ea"/>
                <a:cs typeface="+mj-cs"/>
              </a:rPr>
              <a:t>Architecture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Applying </a:t>
            </a:r>
            <a:r>
              <a:rPr lang="en-IN" dirty="0">
                <a:solidFill>
                  <a:schemeClr val="tx1"/>
                </a:solidFill>
                <a:latin typeface="+mj-lt"/>
                <a:ea typeface="+mj-ea"/>
                <a:cs typeface="+mj-cs"/>
              </a:rPr>
              <a:t>the Game Architecture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Application </a:t>
            </a:r>
            <a:r>
              <a:rPr lang="en-IN" dirty="0">
                <a:solidFill>
                  <a:schemeClr val="tx1"/>
                </a:solidFill>
                <a:latin typeface="+mj-lt"/>
                <a:ea typeface="+mj-ea"/>
                <a:cs typeface="+mj-cs"/>
              </a:rPr>
              <a:t>Layer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Game </a:t>
            </a:r>
            <a:r>
              <a:rPr lang="en-IN" dirty="0">
                <a:solidFill>
                  <a:schemeClr val="tx1"/>
                </a:solidFill>
                <a:latin typeface="+mj-lt"/>
                <a:ea typeface="+mj-ea"/>
                <a:cs typeface="+mj-cs"/>
              </a:rPr>
              <a:t>Logic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Game </a:t>
            </a:r>
            <a:r>
              <a:rPr lang="en-IN" dirty="0">
                <a:solidFill>
                  <a:schemeClr val="tx1"/>
                </a:solidFill>
                <a:latin typeface="+mj-lt"/>
                <a:ea typeface="+mj-ea"/>
                <a:cs typeface="+mj-cs"/>
              </a:rPr>
              <a:t>View for the Human Player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Game </a:t>
            </a:r>
            <a:r>
              <a:rPr lang="en-IN" dirty="0">
                <a:solidFill>
                  <a:schemeClr val="tx1"/>
                </a:solidFill>
                <a:latin typeface="+mj-lt"/>
                <a:ea typeface="+mj-ea"/>
                <a:cs typeface="+mj-cs"/>
              </a:rPr>
              <a:t>Views for AI Agents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Networked </a:t>
            </a:r>
            <a:r>
              <a:rPr lang="en-IN" dirty="0">
                <a:solidFill>
                  <a:schemeClr val="tx1"/>
                </a:solidFill>
                <a:latin typeface="+mj-lt"/>
                <a:ea typeface="+mj-ea"/>
                <a:cs typeface="+mj-cs"/>
              </a:rPr>
              <a:t>Game Architecture </a:t>
            </a:r>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Design </a:t>
            </a:r>
            <a:r>
              <a:rPr lang="en-IN" dirty="0">
                <a:solidFill>
                  <a:schemeClr val="tx1"/>
                </a:solidFill>
                <a:latin typeface="+mj-lt"/>
                <a:ea typeface="+mj-ea"/>
                <a:cs typeface="+mj-cs"/>
              </a:rPr>
              <a:t>Philosophy of DirectX </a:t>
            </a:r>
            <a:r>
              <a:rPr lang="en-IN" dirty="0"/>
              <a:t>	</a:t>
            </a:r>
          </a:p>
          <a:p>
            <a:pPr algn="l"/>
            <a:endParaRPr lang="en-IN" dirty="0"/>
          </a:p>
        </p:txBody>
      </p:sp>
    </p:spTree>
    <p:extLst>
      <p:ext uri="{BB962C8B-B14F-4D97-AF65-F5344CB8AC3E}">
        <p14:creationId xmlns:p14="http://schemas.microsoft.com/office/powerpoint/2010/main" val="3041401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692696"/>
            <a:ext cx="8424936" cy="5976664"/>
          </a:xfrm>
        </p:spPr>
        <p:txBody>
          <a:bodyPr>
            <a:normAutofit fontScale="92500" lnSpcReduction="20000"/>
          </a:bodyPr>
          <a:lstStyle/>
          <a:p>
            <a:pPr marL="457200" indent="-457200" algn="just">
              <a:buFont typeface="Arial" panose="020B0604020202020204" pitchFamily="34" charset="0"/>
              <a:buChar char="•"/>
            </a:pPr>
            <a:r>
              <a:rPr lang="en-IN" dirty="0">
                <a:solidFill>
                  <a:schemeClr val="tx1"/>
                </a:solidFill>
                <a:latin typeface="+mj-lt"/>
                <a:ea typeface="+mj-ea"/>
                <a:cs typeface="+mj-cs"/>
              </a:rPr>
              <a:t>T</a:t>
            </a:r>
            <a:r>
              <a:rPr lang="en-IN" dirty="0" smtClean="0">
                <a:solidFill>
                  <a:schemeClr val="tx1"/>
                </a:solidFill>
                <a:latin typeface="+mj-lt"/>
                <a:ea typeface="+mj-ea"/>
                <a:cs typeface="+mj-cs"/>
              </a:rPr>
              <a:t>he </a:t>
            </a:r>
            <a:r>
              <a:rPr lang="en-IN" dirty="0">
                <a:solidFill>
                  <a:schemeClr val="tx1"/>
                </a:solidFill>
                <a:latin typeface="+mj-lt"/>
                <a:ea typeface="+mj-ea"/>
                <a:cs typeface="+mj-cs"/>
              </a:rPr>
              <a:t>code for the AI would </a:t>
            </a:r>
            <a:r>
              <a:rPr lang="en-IN" dirty="0" smtClean="0">
                <a:solidFill>
                  <a:schemeClr val="tx1"/>
                </a:solidFill>
                <a:latin typeface="+mj-lt"/>
                <a:ea typeface="+mj-ea"/>
                <a:cs typeface="+mj-cs"/>
              </a:rPr>
              <a:t>communicate through </a:t>
            </a:r>
            <a:r>
              <a:rPr lang="en-IN" dirty="0">
                <a:solidFill>
                  <a:schemeClr val="tx1"/>
                </a:solidFill>
                <a:latin typeface="+mj-lt"/>
                <a:ea typeface="+mj-ea"/>
                <a:cs typeface="+mj-cs"/>
              </a:rPr>
              <a:t>the same pathways and in exactly the </a:t>
            </a:r>
            <a:r>
              <a:rPr lang="en-IN" dirty="0" smtClean="0">
                <a:solidFill>
                  <a:schemeClr val="tx1"/>
                </a:solidFill>
                <a:latin typeface="+mj-lt"/>
                <a:ea typeface="+mj-ea"/>
                <a:cs typeface="+mj-cs"/>
              </a:rPr>
              <a:t>same manner </a:t>
            </a:r>
            <a:r>
              <a:rPr lang="en-IN" dirty="0">
                <a:solidFill>
                  <a:schemeClr val="tx1"/>
                </a:solidFill>
                <a:latin typeface="+mj-lt"/>
                <a:ea typeface="+mj-ea"/>
                <a:cs typeface="+mj-cs"/>
              </a:rPr>
              <a:t>as a human being</a:t>
            </a:r>
            <a:r>
              <a:rPr lang="en-IN" dirty="0" smtClean="0">
                <a:solidFill>
                  <a:schemeClr val="tx1"/>
                </a:solidFill>
                <a:latin typeface="+mj-lt"/>
                <a:ea typeface="+mj-ea"/>
                <a:cs typeface="+mj-cs"/>
              </a:rPr>
              <a:t>.</a:t>
            </a:r>
          </a:p>
          <a:p>
            <a:pPr marL="457200" indent="-457200" algn="just">
              <a:buFont typeface="Arial" panose="020B0604020202020204" pitchFamily="34" charset="0"/>
              <a:buChar char="•"/>
            </a:pPr>
            <a:r>
              <a:rPr lang="en-IN" dirty="0">
                <a:solidFill>
                  <a:schemeClr val="tx1"/>
                </a:solidFill>
                <a:latin typeface="+mj-lt"/>
                <a:ea typeface="+mj-ea"/>
                <a:cs typeface="+mj-cs"/>
              </a:rPr>
              <a:t>For e.g</a:t>
            </a:r>
            <a:r>
              <a:rPr lang="en-IN" dirty="0" smtClean="0">
                <a:solidFill>
                  <a:schemeClr val="tx1"/>
                </a:solidFill>
                <a:latin typeface="+mj-lt"/>
                <a:ea typeface="+mj-ea"/>
                <a:cs typeface="+mj-cs"/>
              </a:rPr>
              <a:t>. Let’s </a:t>
            </a:r>
            <a:r>
              <a:rPr lang="en-IN" dirty="0">
                <a:solidFill>
                  <a:schemeClr val="tx1"/>
                </a:solidFill>
                <a:latin typeface="+mj-lt"/>
                <a:ea typeface="+mj-ea"/>
                <a:cs typeface="+mj-cs"/>
              </a:rPr>
              <a:t>design a racing game using the </a:t>
            </a:r>
            <a:r>
              <a:rPr lang="en-IN" dirty="0" smtClean="0">
                <a:solidFill>
                  <a:schemeClr val="tx1"/>
                </a:solidFill>
                <a:latin typeface="+mj-lt"/>
                <a:ea typeface="+mj-ea"/>
                <a:cs typeface="+mj-cs"/>
              </a:rPr>
              <a:t>game logic </a:t>
            </a:r>
            <a:r>
              <a:rPr lang="en-IN" dirty="0">
                <a:solidFill>
                  <a:schemeClr val="tx1"/>
                </a:solidFill>
                <a:latin typeface="+mj-lt"/>
                <a:ea typeface="+mj-ea"/>
                <a:cs typeface="+mj-cs"/>
              </a:rPr>
              <a:t>and game view architecture, and we’ll also create two views: one for a </a:t>
            </a:r>
            <a:r>
              <a:rPr lang="en-IN" dirty="0" smtClean="0">
                <a:solidFill>
                  <a:schemeClr val="tx1"/>
                </a:solidFill>
                <a:latin typeface="+mj-lt"/>
                <a:ea typeface="+mj-ea"/>
                <a:cs typeface="+mj-cs"/>
              </a:rPr>
              <a:t>human player </a:t>
            </a:r>
            <a:r>
              <a:rPr lang="en-IN" dirty="0">
                <a:solidFill>
                  <a:schemeClr val="tx1"/>
                </a:solidFill>
                <a:latin typeface="+mj-lt"/>
                <a:ea typeface="+mj-ea"/>
                <a:cs typeface="+mj-cs"/>
              </a:rPr>
              <a:t>and one for an AI driver who will race with you on the </a:t>
            </a:r>
            <a:r>
              <a:rPr lang="en-IN" dirty="0" smtClean="0">
                <a:solidFill>
                  <a:schemeClr val="tx1"/>
                </a:solidFill>
                <a:latin typeface="+mj-lt"/>
                <a:ea typeface="+mj-ea"/>
                <a:cs typeface="+mj-cs"/>
              </a:rPr>
              <a:t>track.</a:t>
            </a: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game logic for a racing game will have the data that describes cars and </a:t>
            </a:r>
            <a:r>
              <a:rPr lang="en-IN" dirty="0" smtClean="0">
                <a:solidFill>
                  <a:schemeClr val="tx1"/>
                </a:solidFill>
                <a:latin typeface="+mj-lt"/>
                <a:ea typeface="+mj-ea"/>
                <a:cs typeface="+mj-cs"/>
              </a:rPr>
              <a:t>tracks and </a:t>
            </a:r>
            <a:r>
              <a:rPr lang="en-IN" dirty="0">
                <a:solidFill>
                  <a:schemeClr val="tx1"/>
                </a:solidFill>
                <a:latin typeface="+mj-lt"/>
                <a:ea typeface="+mj-ea"/>
                <a:cs typeface="+mj-cs"/>
              </a:rPr>
              <a:t>all the minute properties of each. For the car, you’ll have data that </a:t>
            </a:r>
            <a:r>
              <a:rPr lang="en-IN" dirty="0" smtClean="0">
                <a:solidFill>
                  <a:schemeClr val="tx1"/>
                </a:solidFill>
                <a:latin typeface="+mj-lt"/>
                <a:ea typeface="+mj-ea"/>
                <a:cs typeface="+mj-cs"/>
              </a:rPr>
              <a:t>describes how </a:t>
            </a:r>
            <a:r>
              <a:rPr lang="en-IN" dirty="0">
                <a:solidFill>
                  <a:schemeClr val="tx1"/>
                </a:solidFill>
                <a:latin typeface="+mj-lt"/>
                <a:ea typeface="+mj-ea"/>
                <a:cs typeface="+mj-cs"/>
              </a:rPr>
              <a:t>weight is distributed, engine performance, tire performance, fuel efficiency, </a:t>
            </a:r>
            <a:r>
              <a:rPr lang="en-IN" dirty="0" smtClean="0">
                <a:solidFill>
                  <a:schemeClr val="tx1"/>
                </a:solidFill>
                <a:latin typeface="+mj-lt"/>
                <a:ea typeface="+mj-ea"/>
                <a:cs typeface="+mj-cs"/>
              </a:rPr>
              <a:t>and things </a:t>
            </a:r>
            <a:r>
              <a:rPr lang="en-IN" dirty="0">
                <a:solidFill>
                  <a:schemeClr val="tx1"/>
                </a:solidFill>
                <a:latin typeface="+mj-lt"/>
                <a:ea typeface="+mj-ea"/>
                <a:cs typeface="+mj-cs"/>
              </a:rPr>
              <a:t>like that. </a:t>
            </a:r>
          </a:p>
        </p:txBody>
      </p:sp>
    </p:spTree>
    <p:extLst>
      <p:ext uri="{BB962C8B-B14F-4D97-AF65-F5344CB8AC3E}">
        <p14:creationId xmlns:p14="http://schemas.microsoft.com/office/powerpoint/2010/main" val="3882861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rmAutofit/>
          </a:bodyPr>
          <a:lstStyle/>
          <a:p>
            <a:pPr marL="457200" indent="-457200" algn="just">
              <a:buFont typeface="Arial" panose="020B0604020202020204" pitchFamily="34" charset="0"/>
              <a:buChar char="•"/>
            </a:pPr>
            <a:r>
              <a:rPr lang="en-IN" sz="3000" dirty="0">
                <a:solidFill>
                  <a:schemeClr val="tx1"/>
                </a:solidFill>
                <a:latin typeface="+mj-lt"/>
                <a:ea typeface="+mj-ea"/>
                <a:cs typeface="+mj-cs"/>
              </a:rPr>
              <a:t>The track will have data that describes its shape and the properties </a:t>
            </a:r>
            <a:r>
              <a:rPr lang="en-IN" sz="3000" dirty="0" smtClean="0">
                <a:solidFill>
                  <a:schemeClr val="tx1"/>
                </a:solidFill>
                <a:latin typeface="+mj-lt"/>
                <a:ea typeface="+mj-ea"/>
                <a:cs typeface="+mj-cs"/>
              </a:rPr>
              <a:t>of the </a:t>
            </a:r>
            <a:r>
              <a:rPr lang="en-IN" sz="3000" dirty="0">
                <a:solidFill>
                  <a:schemeClr val="tx1"/>
                </a:solidFill>
                <a:latin typeface="+mj-lt"/>
                <a:ea typeface="+mj-ea"/>
                <a:cs typeface="+mj-cs"/>
              </a:rPr>
              <a:t>surface all along the route. You’ll also have a physics system that can </a:t>
            </a:r>
            <a:r>
              <a:rPr lang="en-IN" sz="3000" dirty="0" smtClean="0">
                <a:solidFill>
                  <a:schemeClr val="tx1"/>
                </a:solidFill>
                <a:latin typeface="+mj-lt"/>
                <a:ea typeface="+mj-ea"/>
                <a:cs typeface="+mj-cs"/>
              </a:rPr>
              <a:t>calculate what </a:t>
            </a:r>
            <a:r>
              <a:rPr lang="en-IN" sz="3000" dirty="0">
                <a:solidFill>
                  <a:schemeClr val="tx1"/>
                </a:solidFill>
                <a:latin typeface="+mj-lt"/>
                <a:ea typeface="+mj-ea"/>
                <a:cs typeface="+mj-cs"/>
              </a:rPr>
              <a:t>happens to cars in various states of acceleration and steering, how they </a:t>
            </a:r>
            <a:r>
              <a:rPr lang="en-IN" sz="3000" dirty="0" smtClean="0">
                <a:solidFill>
                  <a:schemeClr val="tx1"/>
                </a:solidFill>
                <a:latin typeface="+mj-lt"/>
                <a:ea typeface="+mj-ea"/>
                <a:cs typeface="+mj-cs"/>
              </a:rPr>
              <a:t>respond to </a:t>
            </a:r>
            <a:r>
              <a:rPr lang="en-IN" sz="3000" dirty="0">
                <a:solidFill>
                  <a:schemeClr val="tx1"/>
                </a:solidFill>
                <a:latin typeface="+mj-lt"/>
                <a:ea typeface="+mj-ea"/>
                <a:cs typeface="+mj-cs"/>
              </a:rPr>
              <a:t>the track, change in input controls, or even collisions with each other</a:t>
            </a:r>
            <a:r>
              <a:rPr lang="en-IN" sz="3000" dirty="0" smtClean="0">
                <a:solidFill>
                  <a:schemeClr val="tx1"/>
                </a:solidFill>
                <a:latin typeface="+mj-lt"/>
                <a:ea typeface="+mj-ea"/>
                <a:cs typeface="+mj-cs"/>
              </a:rPr>
              <a:t>.</a:t>
            </a:r>
          </a:p>
          <a:p>
            <a:pPr algn="just"/>
            <a:endParaRPr lang="en-IN" sz="3000" dirty="0">
              <a:solidFill>
                <a:schemeClr val="tx1"/>
              </a:solidFill>
              <a:latin typeface="+mj-lt"/>
              <a:ea typeface="+mj-ea"/>
              <a:cs typeface="+mj-cs"/>
            </a:endParaRPr>
          </a:p>
        </p:txBody>
      </p:sp>
    </p:spTree>
    <p:extLst>
      <p:ext uri="{BB962C8B-B14F-4D97-AF65-F5344CB8AC3E}">
        <p14:creationId xmlns:p14="http://schemas.microsoft.com/office/powerpoint/2010/main" val="3849230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rmAutofit/>
          </a:bodyPr>
          <a:lstStyle/>
          <a:p>
            <a:pPr marL="457200" indent="-457200" algn="l">
              <a:buFont typeface="Arial" panose="020B0604020202020204" pitchFamily="34" charset="0"/>
              <a:buChar char="•"/>
            </a:pPr>
            <a:r>
              <a:rPr lang="en-IN" sz="3000" dirty="0" smtClean="0">
                <a:solidFill>
                  <a:schemeClr val="tx1"/>
                </a:solidFill>
                <a:latin typeface="+mj-lt"/>
                <a:ea typeface="+mj-ea"/>
                <a:cs typeface="+mj-cs"/>
              </a:rPr>
              <a:t>For inputs, the game logic cares about only four things for each car: steering, acceleration, braking and perhaps the emergency brake. If your cars have guns on them, like we all wish, you would also have an input for whether the fire trigger is down. The game logic needs nothing else as input to get the cars moving around the track.</a:t>
            </a:r>
          </a:p>
          <a:p>
            <a:pPr marL="457200" indent="-457200" algn="l">
              <a:buFont typeface="Arial" panose="020B0604020202020204" pitchFamily="34" charset="0"/>
              <a:buChar char="•"/>
            </a:pPr>
            <a:r>
              <a:rPr lang="en-IN" sz="3000" dirty="0" smtClean="0">
                <a:solidFill>
                  <a:schemeClr val="tx1"/>
                </a:solidFill>
                <a:latin typeface="+mj-lt"/>
                <a:ea typeface="+mj-ea"/>
                <a:cs typeface="+mj-cs"/>
              </a:rPr>
              <a:t>Outputs from the game logic will be state changes and events. This includes each car’s position and orientation and the position and orientation of the wheels in relation to the car’s body.</a:t>
            </a:r>
            <a:endParaRPr lang="en-IN" sz="3000" dirty="0">
              <a:solidFill>
                <a:schemeClr val="tx1"/>
              </a:solidFill>
              <a:latin typeface="+mj-lt"/>
              <a:ea typeface="+mj-ea"/>
              <a:cs typeface="+mj-cs"/>
            </a:endParaRPr>
          </a:p>
        </p:txBody>
      </p:sp>
    </p:spTree>
    <p:extLst>
      <p:ext uri="{BB962C8B-B14F-4D97-AF65-F5344CB8AC3E}">
        <p14:creationId xmlns:p14="http://schemas.microsoft.com/office/powerpoint/2010/main" val="3301500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rmAutofit/>
          </a:bodyPr>
          <a:lstStyle/>
          <a:p>
            <a:pPr marL="457200" indent="-457200" algn="just">
              <a:buFont typeface="Arial" panose="020B0604020202020204" pitchFamily="34" charset="0"/>
              <a:buChar char="•"/>
            </a:pPr>
            <a:r>
              <a:rPr lang="en-IN" sz="3000" dirty="0" smtClean="0">
                <a:solidFill>
                  <a:schemeClr val="tx1"/>
                </a:solidFill>
                <a:latin typeface="+mj-lt"/>
                <a:ea typeface="+mj-ea"/>
                <a:cs typeface="+mj-cs"/>
              </a:rPr>
              <a:t>If </a:t>
            </a:r>
            <a:r>
              <a:rPr lang="en-IN" sz="3000" dirty="0">
                <a:solidFill>
                  <a:schemeClr val="tx1"/>
                </a:solidFill>
                <a:latin typeface="+mj-lt"/>
                <a:ea typeface="+mj-ea"/>
                <a:cs typeface="+mj-cs"/>
              </a:rPr>
              <a:t>the game supports damage, you’ll also </a:t>
            </a:r>
            <a:r>
              <a:rPr lang="en-IN" sz="3000" dirty="0" smtClean="0">
                <a:solidFill>
                  <a:schemeClr val="tx1"/>
                </a:solidFill>
                <a:latin typeface="+mj-lt"/>
                <a:ea typeface="+mj-ea"/>
                <a:cs typeface="+mj-cs"/>
              </a:rPr>
              <a:t>have damage statistics as </a:t>
            </a:r>
            <a:r>
              <a:rPr lang="en-IN" sz="3000" dirty="0">
                <a:solidFill>
                  <a:schemeClr val="tx1"/>
                </a:solidFill>
                <a:latin typeface="+mj-lt"/>
                <a:ea typeface="+mj-ea"/>
                <a:cs typeface="+mj-cs"/>
              </a:rPr>
              <a:t>an output. If your cars have guns, a state change could also be whether the </a:t>
            </a:r>
            <a:r>
              <a:rPr lang="en-IN" sz="3000" dirty="0" smtClean="0">
                <a:solidFill>
                  <a:schemeClr val="tx1"/>
                </a:solidFill>
                <a:latin typeface="+mj-lt"/>
                <a:ea typeface="+mj-ea"/>
                <a:cs typeface="+mj-cs"/>
              </a:rPr>
              <a:t>weapon is </a:t>
            </a:r>
            <a:r>
              <a:rPr lang="en-IN" sz="3000" dirty="0">
                <a:solidFill>
                  <a:schemeClr val="tx1"/>
                </a:solidFill>
                <a:latin typeface="+mj-lt"/>
                <a:ea typeface="+mj-ea"/>
                <a:cs typeface="+mj-cs"/>
              </a:rPr>
              <a:t>firing and how much ammo is </a:t>
            </a:r>
            <a:r>
              <a:rPr lang="en-IN" sz="3000" dirty="0" smtClean="0">
                <a:solidFill>
                  <a:schemeClr val="tx1"/>
                </a:solidFill>
                <a:latin typeface="+mj-lt"/>
                <a:ea typeface="+mj-ea"/>
                <a:cs typeface="+mj-cs"/>
              </a:rPr>
              <a:t>left.</a:t>
            </a:r>
          </a:p>
          <a:p>
            <a:pPr marL="457200" indent="-457200" algn="just">
              <a:buFont typeface="Arial" panose="020B0604020202020204" pitchFamily="34" charset="0"/>
              <a:buChar char="•"/>
            </a:pPr>
            <a:r>
              <a:rPr lang="en-IN" sz="3000" dirty="0" smtClean="0">
                <a:solidFill>
                  <a:schemeClr val="tx1"/>
                </a:solidFill>
                <a:latin typeface="+mj-lt"/>
                <a:ea typeface="+mj-ea"/>
                <a:cs typeface="+mj-cs"/>
              </a:rPr>
              <a:t>Another </a:t>
            </a:r>
            <a:r>
              <a:rPr lang="en-IN" sz="3000" dirty="0">
                <a:solidFill>
                  <a:schemeClr val="tx1"/>
                </a:solidFill>
                <a:latin typeface="+mj-lt"/>
                <a:ea typeface="+mj-ea"/>
                <a:cs typeface="+mj-cs"/>
              </a:rPr>
              <a:t>important game state, </a:t>
            </a:r>
            <a:r>
              <a:rPr lang="en-IN" sz="3000" dirty="0" smtClean="0">
                <a:solidFill>
                  <a:schemeClr val="tx1"/>
                </a:solidFill>
                <a:latin typeface="+mj-lt"/>
                <a:ea typeface="+mj-ea"/>
                <a:cs typeface="+mj-cs"/>
              </a:rPr>
              <a:t>is </a:t>
            </a:r>
            <a:r>
              <a:rPr lang="en-IN" sz="3000" dirty="0">
                <a:solidFill>
                  <a:schemeClr val="tx1"/>
                </a:solidFill>
                <a:latin typeface="+mj-lt"/>
                <a:ea typeface="+mj-ea"/>
                <a:cs typeface="+mj-cs"/>
              </a:rPr>
              <a:t>collision events. Every time a collision happens, </a:t>
            </a:r>
            <a:r>
              <a:rPr lang="en-IN" sz="3000" dirty="0" smtClean="0">
                <a:solidFill>
                  <a:schemeClr val="tx1"/>
                </a:solidFill>
                <a:latin typeface="+mj-lt"/>
                <a:ea typeface="+mj-ea"/>
                <a:cs typeface="+mj-cs"/>
              </a:rPr>
              <a:t>the game </a:t>
            </a:r>
            <a:r>
              <a:rPr lang="en-IN" sz="3000" dirty="0">
                <a:solidFill>
                  <a:schemeClr val="tx1"/>
                </a:solidFill>
                <a:latin typeface="+mj-lt"/>
                <a:ea typeface="+mj-ea"/>
                <a:cs typeface="+mj-cs"/>
              </a:rPr>
              <a:t>logic sends an event with all the collision data. Events and </a:t>
            </a:r>
            <a:r>
              <a:rPr lang="en-IN" sz="3000" dirty="0" smtClean="0">
                <a:solidFill>
                  <a:schemeClr val="tx1"/>
                </a:solidFill>
                <a:latin typeface="+mj-lt"/>
                <a:ea typeface="+mj-ea"/>
                <a:cs typeface="+mj-cs"/>
              </a:rPr>
              <a:t>state changes are sent </a:t>
            </a:r>
            <a:r>
              <a:rPr lang="en-IN" sz="3000" dirty="0">
                <a:solidFill>
                  <a:schemeClr val="tx1"/>
                </a:solidFill>
                <a:latin typeface="+mj-lt"/>
                <a:ea typeface="+mj-ea"/>
                <a:cs typeface="+mj-cs"/>
              </a:rPr>
              <a:t>to game views.</a:t>
            </a:r>
          </a:p>
        </p:txBody>
      </p:sp>
    </p:spTree>
    <p:extLst>
      <p:ext uri="{BB962C8B-B14F-4D97-AF65-F5344CB8AC3E}">
        <p14:creationId xmlns:p14="http://schemas.microsoft.com/office/powerpoint/2010/main" val="3853345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rmAutofit fontScale="92500" lnSpcReduction="20000"/>
          </a:bodyPr>
          <a:lstStyle/>
          <a:p>
            <a:pPr marL="457200" indent="-457200" algn="just">
              <a:buFont typeface="Arial" panose="020B0604020202020204" pitchFamily="34" charset="0"/>
              <a:buChar char="•"/>
            </a:pPr>
            <a:r>
              <a:rPr lang="en-IN" sz="3100" dirty="0" smtClean="0">
                <a:solidFill>
                  <a:schemeClr val="tx1"/>
                </a:solidFill>
                <a:latin typeface="+mj-lt"/>
                <a:ea typeface="+mj-ea"/>
                <a:cs typeface="+mj-cs"/>
              </a:rPr>
              <a:t>The </a:t>
            </a:r>
            <a:r>
              <a:rPr lang="en-IN" sz="3100" dirty="0">
                <a:solidFill>
                  <a:schemeClr val="tx1"/>
                </a:solidFill>
                <a:latin typeface="+mj-lt"/>
                <a:ea typeface="+mj-ea"/>
                <a:cs typeface="+mj-cs"/>
              </a:rPr>
              <a:t>game view for the human has a lot of work to do to present the view of the </a:t>
            </a:r>
            <a:r>
              <a:rPr lang="en-IN" sz="3100" dirty="0" smtClean="0">
                <a:solidFill>
                  <a:schemeClr val="tx1"/>
                </a:solidFill>
                <a:latin typeface="+mj-lt"/>
                <a:ea typeface="+mj-ea"/>
                <a:cs typeface="+mj-cs"/>
              </a:rPr>
              <a:t>game state.</a:t>
            </a:r>
          </a:p>
          <a:p>
            <a:pPr marL="457200" indent="-457200" algn="just">
              <a:buFont typeface="Arial" panose="020B0604020202020204" pitchFamily="34" charset="0"/>
              <a:buChar char="•"/>
            </a:pPr>
            <a:r>
              <a:rPr lang="en-IN" sz="3100" dirty="0" smtClean="0">
                <a:solidFill>
                  <a:schemeClr val="tx1"/>
                </a:solidFill>
                <a:latin typeface="+mj-lt"/>
                <a:ea typeface="+mj-ea"/>
                <a:cs typeface="+mj-cs"/>
              </a:rPr>
              <a:t> </a:t>
            </a:r>
            <a:r>
              <a:rPr lang="en-IN" sz="3100" dirty="0">
                <a:solidFill>
                  <a:schemeClr val="tx1"/>
                </a:solidFill>
                <a:latin typeface="+mj-lt"/>
                <a:ea typeface="+mj-ea"/>
                <a:cs typeface="+mj-cs"/>
              </a:rPr>
              <a:t>It has to draw the scene from the player’s selected point of view, send audio </a:t>
            </a:r>
            <a:r>
              <a:rPr lang="en-IN" sz="3100" dirty="0" smtClean="0">
                <a:solidFill>
                  <a:schemeClr val="tx1"/>
                </a:solidFill>
                <a:latin typeface="+mj-lt"/>
                <a:ea typeface="+mj-ea"/>
                <a:cs typeface="+mj-cs"/>
              </a:rPr>
              <a:t>to the </a:t>
            </a:r>
            <a:r>
              <a:rPr lang="en-IN" sz="3100" dirty="0">
                <a:solidFill>
                  <a:schemeClr val="tx1"/>
                </a:solidFill>
                <a:latin typeface="+mj-lt"/>
                <a:ea typeface="+mj-ea"/>
                <a:cs typeface="+mj-cs"/>
              </a:rPr>
              <a:t>speakers, spawn particle effects—especially when bad drivers </a:t>
            </a:r>
            <a:r>
              <a:rPr lang="en-IN" sz="3100" dirty="0" smtClean="0">
                <a:solidFill>
                  <a:schemeClr val="tx1"/>
                </a:solidFill>
                <a:latin typeface="+mj-lt"/>
                <a:ea typeface="+mj-ea"/>
                <a:cs typeface="+mj-cs"/>
              </a:rPr>
              <a:t>are scraping </a:t>
            </a:r>
            <a:r>
              <a:rPr lang="en-IN" sz="3100" dirty="0">
                <a:solidFill>
                  <a:schemeClr val="tx1"/>
                </a:solidFill>
                <a:latin typeface="+mj-lt"/>
                <a:ea typeface="+mj-ea"/>
                <a:cs typeface="+mj-cs"/>
              </a:rPr>
              <a:t>down the guardrails—and rumble the force feedback controls. The </a:t>
            </a:r>
            <a:r>
              <a:rPr lang="en-IN" sz="3100" dirty="0" smtClean="0">
                <a:solidFill>
                  <a:schemeClr val="tx1"/>
                </a:solidFill>
                <a:latin typeface="+mj-lt"/>
                <a:ea typeface="+mj-ea"/>
                <a:cs typeface="+mj-cs"/>
              </a:rPr>
              <a:t>view also </a:t>
            </a:r>
            <a:r>
              <a:rPr lang="en-IN" sz="3100" dirty="0">
                <a:solidFill>
                  <a:schemeClr val="tx1"/>
                </a:solidFill>
                <a:latin typeface="+mj-lt"/>
                <a:ea typeface="+mj-ea"/>
                <a:cs typeface="+mj-cs"/>
              </a:rPr>
              <a:t>reads the state of the game controller and translates that into game logic commands.</a:t>
            </a:r>
          </a:p>
          <a:p>
            <a:pPr marL="457200" indent="-457200" algn="just">
              <a:buFont typeface="Arial" panose="020B0604020202020204" pitchFamily="34" charset="0"/>
              <a:buChar char="•"/>
            </a:pPr>
            <a:r>
              <a:rPr lang="en-IN" sz="3100" dirty="0">
                <a:solidFill>
                  <a:schemeClr val="tx1"/>
                </a:solidFill>
                <a:latin typeface="+mj-lt"/>
                <a:ea typeface="+mj-ea"/>
                <a:cs typeface="+mj-cs"/>
              </a:rPr>
              <a:t>A good example of this is to notice the right trigger pressed to full </a:t>
            </a:r>
            <a:r>
              <a:rPr lang="en-IN" sz="3100" dirty="0" smtClean="0">
                <a:solidFill>
                  <a:schemeClr val="tx1"/>
                </a:solidFill>
                <a:latin typeface="+mj-lt"/>
                <a:ea typeface="+mj-ea"/>
                <a:cs typeface="+mj-cs"/>
              </a:rPr>
              <a:t>throttle, and </a:t>
            </a:r>
            <a:r>
              <a:rPr lang="en-IN" sz="3100" dirty="0">
                <a:solidFill>
                  <a:schemeClr val="tx1"/>
                </a:solidFill>
                <a:latin typeface="+mj-lt"/>
                <a:ea typeface="+mj-ea"/>
                <a:cs typeface="+mj-cs"/>
              </a:rPr>
              <a:t>it sends the “Accelerator at 100%” command to the game view or changes in </a:t>
            </a:r>
            <a:r>
              <a:rPr lang="en-IN" sz="3100" dirty="0" smtClean="0">
                <a:solidFill>
                  <a:schemeClr val="tx1"/>
                </a:solidFill>
                <a:latin typeface="+mj-lt"/>
                <a:ea typeface="+mj-ea"/>
                <a:cs typeface="+mj-cs"/>
              </a:rPr>
              <a:t>the left </a:t>
            </a:r>
            <a:r>
              <a:rPr lang="en-IN" sz="3100" dirty="0" err="1">
                <a:solidFill>
                  <a:schemeClr val="tx1"/>
                </a:solidFill>
                <a:latin typeface="+mj-lt"/>
                <a:ea typeface="+mj-ea"/>
                <a:cs typeface="+mj-cs"/>
              </a:rPr>
              <a:t>thumbstick</a:t>
            </a:r>
            <a:r>
              <a:rPr lang="en-IN" sz="3100" dirty="0">
                <a:solidFill>
                  <a:schemeClr val="tx1"/>
                </a:solidFill>
                <a:latin typeface="+mj-lt"/>
                <a:ea typeface="+mj-ea"/>
                <a:cs typeface="+mj-cs"/>
              </a:rPr>
              <a:t> to “Steer left at 50%.” These commands are sent back to the game</a:t>
            </a:r>
          </a:p>
          <a:p>
            <a:pPr algn="just"/>
            <a:r>
              <a:rPr lang="en-IN" sz="3100" dirty="0" smtClean="0">
                <a:solidFill>
                  <a:schemeClr val="tx1"/>
                </a:solidFill>
                <a:latin typeface="+mj-lt"/>
                <a:ea typeface="+mj-ea"/>
                <a:cs typeface="+mj-cs"/>
              </a:rPr>
              <a:t>     logic</a:t>
            </a:r>
            <a:r>
              <a:rPr lang="en-IN" sz="3100" dirty="0">
                <a:solidFill>
                  <a:schemeClr val="tx1"/>
                </a:solidFill>
                <a:latin typeface="+mj-lt"/>
                <a:ea typeface="+mj-ea"/>
                <a:cs typeface="+mj-cs"/>
              </a:rPr>
              <a:t>.</a:t>
            </a:r>
          </a:p>
        </p:txBody>
      </p:sp>
    </p:spTree>
    <p:extLst>
      <p:ext uri="{BB962C8B-B14F-4D97-AF65-F5344CB8AC3E}">
        <p14:creationId xmlns:p14="http://schemas.microsoft.com/office/powerpoint/2010/main" val="1157277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rmAutofit/>
          </a:bodyPr>
          <a:lstStyle/>
          <a:p>
            <a:pPr algn="just"/>
            <a:endParaRPr lang="en-IN" sz="3000" dirty="0">
              <a:solidFill>
                <a:schemeClr val="tx1"/>
              </a:solidFill>
              <a:latin typeface="+mj-lt"/>
              <a:ea typeface="+mj-ea"/>
              <a:cs typeface="+mj-cs"/>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7"/>
            <a:ext cx="8928992" cy="345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165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marL="457200" indent="-457200" algn="l">
              <a:buFont typeface="Arial" panose="020B0604020202020204" pitchFamily="34" charset="0"/>
              <a:buChar char="•"/>
            </a:pPr>
            <a:r>
              <a:rPr lang="en-IN" sz="2800" dirty="0">
                <a:solidFill>
                  <a:schemeClr val="tx1"/>
                </a:solidFill>
                <a:latin typeface="+mj-lt"/>
                <a:ea typeface="+mj-ea"/>
                <a:cs typeface="+mj-cs"/>
              </a:rPr>
              <a:t>Imagine what happens when a player mashes the A button on the </a:t>
            </a:r>
            <a:r>
              <a:rPr lang="en-IN" sz="2800" dirty="0" smtClean="0">
                <a:solidFill>
                  <a:schemeClr val="tx1"/>
                </a:solidFill>
                <a:latin typeface="+mj-lt"/>
                <a:ea typeface="+mj-ea"/>
                <a:cs typeface="+mj-cs"/>
              </a:rPr>
              <a:t>controller—the normal </a:t>
            </a:r>
            <a:r>
              <a:rPr lang="en-IN" sz="2800" dirty="0">
                <a:solidFill>
                  <a:schemeClr val="tx1"/>
                </a:solidFill>
                <a:latin typeface="+mj-lt"/>
                <a:ea typeface="+mj-ea"/>
                <a:cs typeface="+mj-cs"/>
              </a:rPr>
              <a:t>control for the emergency brake in </a:t>
            </a:r>
            <a:r>
              <a:rPr lang="en-IN" sz="2800" dirty="0" smtClean="0">
                <a:solidFill>
                  <a:schemeClr val="tx1"/>
                </a:solidFill>
                <a:latin typeface="+mj-lt"/>
                <a:ea typeface="+mj-ea"/>
                <a:cs typeface="+mj-cs"/>
              </a:rPr>
              <a:t>Xbox </a:t>
            </a:r>
            <a:r>
              <a:rPr lang="en-IN" sz="2800" dirty="0">
                <a:solidFill>
                  <a:schemeClr val="tx1"/>
                </a:solidFill>
                <a:latin typeface="+mj-lt"/>
                <a:ea typeface="+mj-ea"/>
                <a:cs typeface="+mj-cs"/>
              </a:rPr>
              <a:t>360 racing game. </a:t>
            </a:r>
            <a:r>
              <a:rPr lang="en-IN" sz="2800" dirty="0" smtClean="0">
                <a:solidFill>
                  <a:schemeClr val="tx1"/>
                </a:solidFill>
                <a:latin typeface="+mj-lt"/>
                <a:ea typeface="+mj-ea"/>
                <a:cs typeface="+mj-cs"/>
              </a:rPr>
              <a:t>The human </a:t>
            </a:r>
            <a:r>
              <a:rPr lang="en-IN" sz="2800" dirty="0">
                <a:solidFill>
                  <a:schemeClr val="tx1"/>
                </a:solidFill>
                <a:latin typeface="+mj-lt"/>
                <a:ea typeface="+mj-ea"/>
                <a:cs typeface="+mj-cs"/>
              </a:rPr>
              <a:t>view interprets this as a request to hit the emergency brake </a:t>
            </a:r>
            <a:r>
              <a:rPr lang="en-IN" sz="2800" dirty="0" smtClean="0">
                <a:solidFill>
                  <a:schemeClr val="tx1"/>
                </a:solidFill>
                <a:latin typeface="+mj-lt"/>
                <a:ea typeface="+mj-ea"/>
                <a:cs typeface="+mj-cs"/>
              </a:rPr>
              <a:t>on </a:t>
            </a:r>
            <a:r>
              <a:rPr lang="en-IN" sz="2800" dirty="0">
                <a:solidFill>
                  <a:schemeClr val="tx1"/>
                </a:solidFill>
                <a:latin typeface="+mj-lt"/>
                <a:ea typeface="+mj-ea"/>
                <a:cs typeface="+mj-cs"/>
              </a:rPr>
              <a:t>Ferrari </a:t>
            </a:r>
            <a:r>
              <a:rPr lang="en-IN" sz="2800" dirty="0" smtClean="0">
                <a:solidFill>
                  <a:schemeClr val="tx1"/>
                </a:solidFill>
                <a:latin typeface="+mj-lt"/>
                <a:ea typeface="+mj-ea"/>
                <a:cs typeface="+mj-cs"/>
              </a:rPr>
              <a:t>and sends </a:t>
            </a:r>
            <a:r>
              <a:rPr lang="en-IN" sz="2800" dirty="0">
                <a:solidFill>
                  <a:schemeClr val="tx1"/>
                </a:solidFill>
                <a:latin typeface="+mj-lt"/>
                <a:ea typeface="+mj-ea"/>
                <a:cs typeface="+mj-cs"/>
              </a:rPr>
              <a:t>a message to the game logic. The game </a:t>
            </a:r>
            <a:r>
              <a:rPr lang="en-IN" sz="2800" dirty="0" smtClean="0">
                <a:solidFill>
                  <a:schemeClr val="tx1"/>
                </a:solidFill>
                <a:latin typeface="+mj-lt"/>
                <a:ea typeface="+mj-ea"/>
                <a:cs typeface="+mj-cs"/>
              </a:rPr>
              <a:t>logic evaluates </a:t>
            </a:r>
            <a:r>
              <a:rPr lang="en-IN" sz="2800" dirty="0">
                <a:solidFill>
                  <a:schemeClr val="tx1"/>
                </a:solidFill>
                <a:latin typeface="+mj-lt"/>
                <a:ea typeface="+mj-ea"/>
                <a:cs typeface="+mj-cs"/>
              </a:rPr>
              <a:t>the request, </a:t>
            </a:r>
            <a:r>
              <a:rPr lang="en-IN" sz="2800" dirty="0" smtClean="0">
                <a:solidFill>
                  <a:schemeClr val="tx1"/>
                </a:solidFill>
                <a:latin typeface="+mj-lt"/>
                <a:ea typeface="+mj-ea"/>
                <a:cs typeface="+mj-cs"/>
              </a:rPr>
              <a:t>sets </a:t>
            </a:r>
            <a:r>
              <a:rPr lang="en-IN" sz="2800" dirty="0" err="1" smtClean="0">
                <a:solidFill>
                  <a:schemeClr val="tx1"/>
                </a:solidFill>
                <a:latin typeface="+mj-lt"/>
                <a:ea typeface="+mj-ea"/>
                <a:cs typeface="+mj-cs"/>
              </a:rPr>
              <a:t>m_bIsEmergencyBrakeOn</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to true, and sends a state update back to the </a:t>
            </a:r>
            <a:r>
              <a:rPr lang="en-IN" sz="2800" dirty="0" smtClean="0">
                <a:solidFill>
                  <a:schemeClr val="tx1"/>
                </a:solidFill>
                <a:latin typeface="+mj-lt"/>
                <a:ea typeface="+mj-ea"/>
                <a:cs typeface="+mj-cs"/>
              </a:rPr>
              <a:t>human view.</a:t>
            </a:r>
          </a:p>
          <a:p>
            <a:pPr marL="457200" indent="-457200" algn="l">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human view responds to this message by playing a sound effect or </a:t>
            </a:r>
            <a:r>
              <a:rPr lang="en-IN" sz="2800" dirty="0" smtClean="0">
                <a:solidFill>
                  <a:schemeClr val="tx1"/>
                </a:solidFill>
                <a:latin typeface="+mj-lt"/>
                <a:ea typeface="+mj-ea"/>
                <a:cs typeface="+mj-cs"/>
              </a:rPr>
              <a:t>maybe showing </a:t>
            </a:r>
            <a:r>
              <a:rPr lang="en-IN" sz="2800" dirty="0">
                <a:solidFill>
                  <a:schemeClr val="tx1"/>
                </a:solidFill>
                <a:latin typeface="+mj-lt"/>
                <a:ea typeface="+mj-ea"/>
                <a:cs typeface="+mj-cs"/>
              </a:rPr>
              <a:t>something on the screen. Another example is the throttle setting. The </a:t>
            </a:r>
            <a:r>
              <a:rPr lang="en-IN" sz="2800" dirty="0" smtClean="0">
                <a:solidFill>
                  <a:schemeClr val="tx1"/>
                </a:solidFill>
                <a:latin typeface="+mj-lt"/>
                <a:ea typeface="+mj-ea"/>
                <a:cs typeface="+mj-cs"/>
              </a:rPr>
              <a:t>controller sends </a:t>
            </a:r>
            <a:r>
              <a:rPr lang="en-IN" sz="2800" dirty="0">
                <a:solidFill>
                  <a:schemeClr val="tx1"/>
                </a:solidFill>
                <a:latin typeface="+mj-lt"/>
                <a:ea typeface="+mj-ea"/>
                <a:cs typeface="+mj-cs"/>
              </a:rPr>
              <a:t>a message to the game view that the right trigger is pressed 82%. </a:t>
            </a:r>
          </a:p>
        </p:txBody>
      </p:sp>
    </p:spTree>
    <p:extLst>
      <p:ext uri="{BB962C8B-B14F-4D97-AF65-F5344CB8AC3E}">
        <p14:creationId xmlns:p14="http://schemas.microsoft.com/office/powerpoint/2010/main" val="1811967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The view </a:t>
            </a:r>
            <a:r>
              <a:rPr lang="en-IN" sz="2800" dirty="0">
                <a:solidFill>
                  <a:schemeClr val="tx1"/>
                </a:solidFill>
                <a:latin typeface="+mj-lt"/>
                <a:ea typeface="+mj-ea"/>
                <a:cs typeface="+mj-cs"/>
              </a:rPr>
              <a:t>interprets this as a command to set the accelerator to 82% and sends a </a:t>
            </a:r>
            <a:r>
              <a:rPr lang="en-IN" sz="2800" dirty="0" smtClean="0">
                <a:solidFill>
                  <a:schemeClr val="tx1"/>
                </a:solidFill>
                <a:latin typeface="+mj-lt"/>
                <a:ea typeface="+mj-ea"/>
                <a:cs typeface="+mj-cs"/>
              </a:rPr>
              <a:t>request to </a:t>
            </a:r>
            <a:r>
              <a:rPr lang="en-IN" sz="2800" dirty="0">
                <a:solidFill>
                  <a:schemeClr val="tx1"/>
                </a:solidFill>
                <a:latin typeface="+mj-lt"/>
                <a:ea typeface="+mj-ea"/>
                <a:cs typeface="+mj-cs"/>
              </a:rPr>
              <a:t>the game logic. The game logic determines that the rear tires have broken loose </a:t>
            </a:r>
            <a:r>
              <a:rPr lang="en-IN" sz="2800" dirty="0" smtClean="0">
                <a:solidFill>
                  <a:schemeClr val="tx1"/>
                </a:solidFill>
                <a:latin typeface="+mj-lt"/>
                <a:ea typeface="+mj-ea"/>
                <a:cs typeface="+mj-cs"/>
              </a:rPr>
              <a:t>by looking </a:t>
            </a:r>
            <a:r>
              <a:rPr lang="en-IN" sz="2800" dirty="0">
                <a:solidFill>
                  <a:schemeClr val="tx1"/>
                </a:solidFill>
                <a:latin typeface="+mj-lt"/>
                <a:ea typeface="+mj-ea"/>
                <a:cs typeface="+mj-cs"/>
              </a:rPr>
              <a:t>at the car, its weight, the tires, the track condition, and other factors. It </a:t>
            </a:r>
            <a:r>
              <a:rPr lang="en-IN" sz="2800" dirty="0" smtClean="0">
                <a:solidFill>
                  <a:schemeClr val="tx1"/>
                </a:solidFill>
                <a:latin typeface="+mj-lt"/>
                <a:ea typeface="+mj-ea"/>
                <a:cs typeface="+mj-cs"/>
              </a:rPr>
              <a:t>sends a </a:t>
            </a:r>
            <a:r>
              <a:rPr lang="en-IN" sz="2800" dirty="0">
                <a:solidFill>
                  <a:schemeClr val="tx1"/>
                </a:solidFill>
                <a:latin typeface="+mj-lt"/>
                <a:ea typeface="+mj-ea"/>
                <a:cs typeface="+mj-cs"/>
              </a:rPr>
              <a:t>message back to the game view that the rear tires are spinning, and the game </a:t>
            </a:r>
            <a:r>
              <a:rPr lang="en-IN" sz="2800" dirty="0" smtClean="0">
                <a:solidFill>
                  <a:schemeClr val="tx1"/>
                </a:solidFill>
                <a:latin typeface="+mj-lt"/>
                <a:ea typeface="+mj-ea"/>
                <a:cs typeface="+mj-cs"/>
              </a:rPr>
              <a:t>view can </a:t>
            </a:r>
            <a:r>
              <a:rPr lang="en-IN" sz="2800" dirty="0">
                <a:solidFill>
                  <a:schemeClr val="tx1"/>
                </a:solidFill>
                <a:latin typeface="+mj-lt"/>
                <a:ea typeface="+mj-ea"/>
                <a:cs typeface="+mj-cs"/>
              </a:rPr>
              <a:t>then respond by playing a sound effect</a:t>
            </a:r>
            <a:r>
              <a:rPr lang="en-IN" sz="2800" dirty="0" smtClean="0">
                <a:solidFill>
                  <a:schemeClr val="tx1"/>
                </a:solidFill>
                <a:latin typeface="+mj-lt"/>
                <a:ea typeface="+mj-ea"/>
                <a:cs typeface="+mj-cs"/>
              </a:rPr>
              <a:t>.</a:t>
            </a:r>
          </a:p>
        </p:txBody>
      </p:sp>
    </p:spTree>
    <p:extLst>
      <p:ext uri="{BB962C8B-B14F-4D97-AF65-F5344CB8AC3E}">
        <p14:creationId xmlns:p14="http://schemas.microsoft.com/office/powerpoint/2010/main" val="473475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marL="457200" indent="-457200" algn="l">
              <a:buFont typeface="Arial" panose="020B0604020202020204" pitchFamily="34" charset="0"/>
              <a:buChar char="•"/>
            </a:pPr>
            <a:r>
              <a:rPr lang="en-IN" sz="2800" dirty="0" smtClean="0">
                <a:solidFill>
                  <a:schemeClr val="tx1"/>
                </a:solidFill>
                <a:latin typeface="+mj-lt"/>
                <a:ea typeface="+mj-ea"/>
                <a:cs typeface="+mj-cs"/>
              </a:rPr>
              <a:t>You </a:t>
            </a:r>
            <a:r>
              <a:rPr lang="en-IN" sz="2800" dirty="0">
                <a:solidFill>
                  <a:schemeClr val="tx1"/>
                </a:solidFill>
                <a:latin typeface="+mj-lt"/>
                <a:ea typeface="+mj-ea"/>
                <a:cs typeface="+mj-cs"/>
              </a:rPr>
              <a:t>can see that the game controller’s </a:t>
            </a:r>
            <a:r>
              <a:rPr lang="en-IN" sz="2800" dirty="0" err="1">
                <a:solidFill>
                  <a:schemeClr val="tx1"/>
                </a:solidFill>
                <a:latin typeface="+mj-lt"/>
                <a:ea typeface="+mj-ea"/>
                <a:cs typeface="+mj-cs"/>
              </a:rPr>
              <a:t>thumbstick</a:t>
            </a:r>
            <a:r>
              <a:rPr lang="en-IN" sz="2800" dirty="0">
                <a:solidFill>
                  <a:schemeClr val="tx1"/>
                </a:solidFill>
                <a:latin typeface="+mj-lt"/>
                <a:ea typeface="+mj-ea"/>
                <a:cs typeface="+mj-cs"/>
              </a:rPr>
              <a:t> or button state doesn’t affect </a:t>
            </a:r>
            <a:r>
              <a:rPr lang="en-IN" sz="2800" dirty="0" smtClean="0">
                <a:solidFill>
                  <a:schemeClr val="tx1"/>
                </a:solidFill>
                <a:latin typeface="+mj-lt"/>
                <a:ea typeface="+mj-ea"/>
                <a:cs typeface="+mj-cs"/>
              </a:rPr>
              <a:t>the game </a:t>
            </a:r>
            <a:r>
              <a:rPr lang="en-IN" sz="2800" dirty="0">
                <a:solidFill>
                  <a:schemeClr val="tx1"/>
                </a:solidFill>
                <a:latin typeface="+mj-lt"/>
                <a:ea typeface="+mj-ea"/>
                <a:cs typeface="+mj-cs"/>
              </a:rPr>
              <a:t>state </a:t>
            </a:r>
            <a:r>
              <a:rPr lang="en-IN" sz="2800" dirty="0" smtClean="0">
                <a:solidFill>
                  <a:schemeClr val="tx1"/>
                </a:solidFill>
                <a:latin typeface="+mj-lt"/>
                <a:ea typeface="+mj-ea"/>
                <a:cs typeface="+mj-cs"/>
              </a:rPr>
              <a:t>directly.</a:t>
            </a:r>
          </a:p>
          <a:p>
            <a:pPr marL="457200" indent="-457200" algn="l">
              <a:buFont typeface="Arial" panose="020B0604020202020204" pitchFamily="34" charset="0"/>
              <a:buChar char="•"/>
            </a:pPr>
            <a:r>
              <a:rPr lang="en-IN" sz="2800" dirty="0" smtClean="0">
                <a:solidFill>
                  <a:schemeClr val="tx1"/>
                </a:solidFill>
                <a:latin typeface="+mj-lt"/>
                <a:ea typeface="+mj-ea"/>
                <a:cs typeface="+mj-cs"/>
              </a:rPr>
              <a:t>Instead</a:t>
            </a:r>
            <a:r>
              <a:rPr lang="en-IN" sz="2800" dirty="0">
                <a:solidFill>
                  <a:schemeClr val="tx1"/>
                </a:solidFill>
                <a:latin typeface="+mj-lt"/>
                <a:ea typeface="+mj-ea"/>
                <a:cs typeface="+mj-cs"/>
              </a:rPr>
              <a:t>, the controller’s state is interpreted by the game view </a:t>
            </a:r>
            <a:r>
              <a:rPr lang="en-IN" sz="2800" dirty="0" smtClean="0">
                <a:solidFill>
                  <a:schemeClr val="tx1"/>
                </a:solidFill>
                <a:latin typeface="+mj-lt"/>
                <a:ea typeface="+mj-ea"/>
                <a:cs typeface="+mj-cs"/>
              </a:rPr>
              <a:t>and converted </a:t>
            </a:r>
            <a:r>
              <a:rPr lang="en-IN" sz="2800" dirty="0">
                <a:solidFill>
                  <a:schemeClr val="tx1"/>
                </a:solidFill>
                <a:latin typeface="+mj-lt"/>
                <a:ea typeface="+mj-ea"/>
                <a:cs typeface="+mj-cs"/>
              </a:rPr>
              <a:t>into commands, which are sent to the game logic by an event.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 game logic </a:t>
            </a:r>
            <a:r>
              <a:rPr lang="en-IN" sz="2800" dirty="0">
                <a:solidFill>
                  <a:schemeClr val="tx1"/>
                </a:solidFill>
                <a:latin typeface="+mj-lt"/>
                <a:ea typeface="+mj-ea"/>
                <a:cs typeface="+mj-cs"/>
              </a:rPr>
              <a:t>receives events generated by the view and uses those commands, along with </a:t>
            </a:r>
            <a:r>
              <a:rPr lang="en-IN" sz="2800" dirty="0" smtClean="0">
                <a:solidFill>
                  <a:schemeClr val="tx1"/>
                </a:solidFill>
                <a:latin typeface="+mj-lt"/>
                <a:ea typeface="+mj-ea"/>
                <a:cs typeface="+mj-cs"/>
              </a:rPr>
              <a:t>its physics </a:t>
            </a:r>
            <a:r>
              <a:rPr lang="en-IN" sz="2800" dirty="0">
                <a:solidFill>
                  <a:schemeClr val="tx1"/>
                </a:solidFill>
                <a:latin typeface="+mj-lt"/>
                <a:ea typeface="+mj-ea"/>
                <a:cs typeface="+mj-cs"/>
              </a:rPr>
              <a:t>simulation, to figure out what is happening in the game universe.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 state changes </a:t>
            </a:r>
            <a:r>
              <a:rPr lang="en-IN" sz="2800" dirty="0">
                <a:solidFill>
                  <a:schemeClr val="tx1"/>
                </a:solidFill>
                <a:latin typeface="+mj-lt"/>
                <a:ea typeface="+mj-ea"/>
                <a:cs typeface="+mj-cs"/>
              </a:rPr>
              <a:t>in the game world get sent back to the view, so it can draw polygons, </a:t>
            </a:r>
            <a:r>
              <a:rPr lang="en-IN" sz="2800" dirty="0" smtClean="0">
                <a:solidFill>
                  <a:schemeClr val="tx1"/>
                </a:solidFill>
                <a:latin typeface="+mj-lt"/>
                <a:ea typeface="+mj-ea"/>
                <a:cs typeface="+mj-cs"/>
              </a:rPr>
              <a:t>play sound </a:t>
            </a:r>
            <a:r>
              <a:rPr lang="en-IN" sz="2800" dirty="0">
                <a:solidFill>
                  <a:schemeClr val="tx1"/>
                </a:solidFill>
                <a:latin typeface="+mj-lt"/>
                <a:ea typeface="+mj-ea"/>
                <a:cs typeface="+mj-cs"/>
              </a:rPr>
              <a:t>effects, and rumble the controller.</a:t>
            </a:r>
          </a:p>
        </p:txBody>
      </p:sp>
    </p:spTree>
    <p:extLst>
      <p:ext uri="{BB962C8B-B14F-4D97-AF65-F5344CB8AC3E}">
        <p14:creationId xmlns:p14="http://schemas.microsoft.com/office/powerpoint/2010/main" val="1128605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game view for the AI is a little different.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will receive the same game </a:t>
            </a:r>
            <a:r>
              <a:rPr lang="en-IN" sz="2800" dirty="0" smtClean="0">
                <a:solidFill>
                  <a:schemeClr val="tx1"/>
                </a:solidFill>
                <a:latin typeface="+mj-lt"/>
                <a:ea typeface="+mj-ea"/>
                <a:cs typeface="+mj-cs"/>
              </a:rPr>
              <a:t>state events </a:t>
            </a:r>
            <a:r>
              <a:rPr lang="en-IN" sz="2800" dirty="0">
                <a:solidFill>
                  <a:schemeClr val="tx1"/>
                </a:solidFill>
                <a:latin typeface="+mj-lt"/>
                <a:ea typeface="+mj-ea"/>
                <a:cs typeface="+mj-cs"/>
              </a:rPr>
              <a:t>received by the human game view, such as which track the race is </a:t>
            </a:r>
            <a:r>
              <a:rPr lang="en-IN" sz="2800" dirty="0" smtClean="0">
                <a:solidFill>
                  <a:schemeClr val="tx1"/>
                </a:solidFill>
                <a:latin typeface="+mj-lt"/>
                <a:ea typeface="+mj-ea"/>
                <a:cs typeface="+mj-cs"/>
              </a:rPr>
              <a:t>occurring on</a:t>
            </a:r>
            <a:r>
              <a:rPr lang="en-IN" sz="2800" dirty="0">
                <a:solidFill>
                  <a:schemeClr val="tx1"/>
                </a:solidFill>
                <a:latin typeface="+mj-lt"/>
                <a:ea typeface="+mj-ea"/>
                <a:cs typeface="+mj-cs"/>
              </a:rPr>
              <a:t>, the weather conditions, and </a:t>
            </a:r>
            <a:r>
              <a:rPr lang="en-IN" sz="2800" dirty="0" smtClean="0">
                <a:solidFill>
                  <a:schemeClr val="tx1"/>
                </a:solidFill>
                <a:latin typeface="+mj-lt"/>
                <a:ea typeface="+mj-ea"/>
                <a:cs typeface="+mj-cs"/>
              </a:rPr>
              <a:t>the constantly </a:t>
            </a:r>
            <a:r>
              <a:rPr lang="en-IN" sz="2800" dirty="0">
                <a:solidFill>
                  <a:schemeClr val="tx1"/>
                </a:solidFill>
                <a:latin typeface="+mj-lt"/>
                <a:ea typeface="+mj-ea"/>
                <a:cs typeface="+mj-cs"/>
              </a:rPr>
              <a:t>updated positions, orientations, </a:t>
            </a:r>
            <a:r>
              <a:rPr lang="en-IN" sz="2800" dirty="0" smtClean="0">
                <a:solidFill>
                  <a:schemeClr val="tx1"/>
                </a:solidFill>
                <a:latin typeface="+mj-lt"/>
                <a:ea typeface="+mj-ea"/>
                <a:cs typeface="+mj-cs"/>
              </a:rPr>
              <a:t>and velocity </a:t>
            </a:r>
            <a:r>
              <a:rPr lang="en-IN" sz="2800" dirty="0">
                <a:solidFill>
                  <a:schemeClr val="tx1"/>
                </a:solidFill>
                <a:latin typeface="+mj-lt"/>
                <a:ea typeface="+mj-ea"/>
                <a:cs typeface="+mj-cs"/>
              </a:rPr>
              <a:t>of cars on the track. It will take this information and recalculate what </a:t>
            </a:r>
            <a:r>
              <a:rPr lang="en-IN" sz="2800" dirty="0" smtClean="0">
                <a:solidFill>
                  <a:schemeClr val="tx1"/>
                </a:solidFill>
                <a:latin typeface="+mj-lt"/>
                <a:ea typeface="+mj-ea"/>
                <a:cs typeface="+mj-cs"/>
              </a:rPr>
              <a:t>commands to </a:t>
            </a:r>
            <a:r>
              <a:rPr lang="en-IN" sz="2800" dirty="0">
                <a:solidFill>
                  <a:schemeClr val="tx1"/>
                </a:solidFill>
                <a:latin typeface="+mj-lt"/>
                <a:ea typeface="+mj-ea"/>
                <a:cs typeface="+mj-cs"/>
              </a:rPr>
              <a:t>send into the game logic.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example, in response to the “Go” event </a:t>
            </a:r>
            <a:r>
              <a:rPr lang="en-IN" sz="2800" dirty="0" smtClean="0">
                <a:solidFill>
                  <a:schemeClr val="tx1"/>
                </a:solidFill>
                <a:latin typeface="+mj-lt"/>
                <a:ea typeface="+mj-ea"/>
                <a:cs typeface="+mj-cs"/>
              </a:rPr>
              <a:t>from the </a:t>
            </a:r>
            <a:r>
              <a:rPr lang="en-IN" sz="2800" dirty="0">
                <a:solidFill>
                  <a:schemeClr val="tx1"/>
                </a:solidFill>
                <a:latin typeface="+mj-lt"/>
                <a:ea typeface="+mj-ea"/>
                <a:cs typeface="+mj-cs"/>
              </a:rPr>
              <a:t>game logic, the AI might send an “Accelerator at 100%” command back to </a:t>
            </a:r>
            <a:r>
              <a:rPr lang="en-IN" sz="2800" dirty="0" smtClean="0">
                <a:solidFill>
                  <a:schemeClr val="tx1"/>
                </a:solidFill>
                <a:latin typeface="+mj-lt"/>
                <a:ea typeface="+mj-ea"/>
                <a:cs typeface="+mj-cs"/>
              </a:rPr>
              <a:t>the game </a:t>
            </a:r>
            <a:r>
              <a:rPr lang="en-IN" sz="2800" dirty="0">
                <a:solidFill>
                  <a:schemeClr val="tx1"/>
                </a:solidFill>
                <a:latin typeface="+mj-lt"/>
                <a:ea typeface="+mj-ea"/>
                <a:cs typeface="+mj-cs"/>
              </a:rPr>
              <a:t>logic. While negotiating a turn, it might send “Steer left at 50%” to the </a:t>
            </a:r>
            <a:r>
              <a:rPr lang="en-IN" sz="2800" dirty="0" smtClean="0">
                <a:solidFill>
                  <a:schemeClr val="tx1"/>
                </a:solidFill>
                <a:latin typeface="+mj-lt"/>
                <a:ea typeface="+mj-ea"/>
                <a:cs typeface="+mj-cs"/>
              </a:rPr>
              <a:t>game logic</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2459669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836712"/>
            <a:ext cx="8136904" cy="5832648"/>
          </a:xfrm>
        </p:spPr>
        <p:txBody>
          <a:bodyPr>
            <a:normAutofit fontScale="92500" lnSpcReduction="20000"/>
          </a:bodyPr>
          <a:lstStyle/>
          <a:p>
            <a:pPr marL="457200" indent="-457200" algn="l">
              <a:buFont typeface="Arial" panose="020B0604020202020204" pitchFamily="34" charset="0"/>
              <a:buChar char="•"/>
            </a:pPr>
            <a:r>
              <a:rPr lang="en-IN" b="1" dirty="0" smtClean="0">
                <a:solidFill>
                  <a:schemeClr val="tx1"/>
                </a:solidFill>
                <a:latin typeface="+mj-lt"/>
                <a:ea typeface="+mj-ea"/>
                <a:cs typeface="+mj-cs"/>
              </a:rPr>
              <a:t>What is Game Programming?</a:t>
            </a:r>
          </a:p>
          <a:p>
            <a:pPr marL="457200" indent="-457200" algn="just">
              <a:buFont typeface="Wingdings" panose="05000000000000000000" pitchFamily="2" charset="2"/>
              <a:buChar char="Ø"/>
            </a:pPr>
            <a:r>
              <a:rPr lang="en-IN" dirty="0">
                <a:solidFill>
                  <a:schemeClr val="tx1"/>
                </a:solidFill>
                <a:latin typeface="+mj-lt"/>
                <a:ea typeface="+mj-ea"/>
                <a:cs typeface="+mj-cs"/>
              </a:rPr>
              <a:t>Programming games can be very different from other kinds of programming</a:t>
            </a:r>
            <a:r>
              <a:rPr lang="en-IN" dirty="0" smtClean="0">
                <a:solidFill>
                  <a:schemeClr val="tx1"/>
                </a:solidFill>
                <a:latin typeface="+mj-lt"/>
                <a:ea typeface="+mj-ea"/>
                <a:cs typeface="+mj-cs"/>
              </a:rPr>
              <a:t>.</a:t>
            </a:r>
          </a:p>
          <a:p>
            <a:pPr marL="457200" indent="-457200" algn="just">
              <a:buFont typeface="Wingdings" panose="05000000000000000000" pitchFamily="2" charset="2"/>
              <a:buChar char="Ø"/>
            </a:pPr>
            <a:r>
              <a:rPr lang="en-IN" sz="3100" dirty="0">
                <a:solidFill>
                  <a:schemeClr val="tx1"/>
                </a:solidFill>
                <a:latin typeface="+mj-lt"/>
                <a:ea typeface="+mj-ea"/>
                <a:cs typeface="+mj-cs"/>
              </a:rPr>
              <a:t>Game programming refers to the code that brings a video or computer game to life. </a:t>
            </a:r>
          </a:p>
          <a:p>
            <a:pPr marL="457200" indent="-457200" algn="just">
              <a:buFont typeface="Wingdings" panose="05000000000000000000" pitchFamily="2" charset="2"/>
              <a:buChar char="Ø"/>
            </a:pPr>
            <a:r>
              <a:rPr lang="en-IN" sz="3100" dirty="0">
                <a:solidFill>
                  <a:schemeClr val="tx1"/>
                </a:solidFill>
                <a:latin typeface="+mj-lt"/>
                <a:ea typeface="+mj-ea"/>
                <a:cs typeface="+mj-cs"/>
              </a:rPr>
              <a:t>As technology has evolved, so has programming. Early on in video game history, programmers were often responsible for most aspects of development, including design. But as hardware and software improved, and games became increasingly more complex, dev teams grew dramatically. </a:t>
            </a:r>
          </a:p>
          <a:p>
            <a:pPr algn="just"/>
            <a:r>
              <a:rPr lang="en-IN" dirty="0" smtClean="0"/>
              <a:t/>
            </a:r>
            <a:br>
              <a:rPr lang="en-IN" dirty="0" smtClean="0"/>
            </a:br>
            <a:r>
              <a:rPr lang="en-IN" dirty="0"/>
              <a:t>	</a:t>
            </a:r>
          </a:p>
          <a:p>
            <a:pPr algn="just"/>
            <a:endParaRPr lang="en-IN" dirty="0"/>
          </a:p>
        </p:txBody>
      </p:sp>
    </p:spTree>
    <p:extLst>
      <p:ext uri="{BB962C8B-B14F-4D97-AF65-F5344CB8AC3E}">
        <p14:creationId xmlns:p14="http://schemas.microsoft.com/office/powerpoint/2010/main" val="2511021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marL="457200" indent="-457200" algn="l">
              <a:buFont typeface="Arial" panose="020B0604020202020204" pitchFamily="34" charset="0"/>
              <a:buChar char="•"/>
            </a:pPr>
            <a:r>
              <a:rPr lang="en-IN" sz="2800" dirty="0">
                <a:solidFill>
                  <a:schemeClr val="tx1"/>
                </a:solidFill>
                <a:latin typeface="+mj-lt"/>
                <a:ea typeface="+mj-ea"/>
                <a:cs typeface="+mj-cs"/>
              </a:rPr>
              <a:t>T</a:t>
            </a:r>
            <a:r>
              <a:rPr lang="en-IN" sz="2800" dirty="0" smtClean="0">
                <a:solidFill>
                  <a:schemeClr val="tx1"/>
                </a:solidFill>
                <a:latin typeface="+mj-lt"/>
                <a:ea typeface="+mj-ea"/>
                <a:cs typeface="+mj-cs"/>
              </a:rPr>
              <a:t>he </a:t>
            </a:r>
            <a:r>
              <a:rPr lang="en-IN" sz="2800" dirty="0">
                <a:solidFill>
                  <a:schemeClr val="tx1"/>
                </a:solidFill>
                <a:latin typeface="+mj-lt"/>
                <a:ea typeface="+mj-ea"/>
                <a:cs typeface="+mj-cs"/>
              </a:rPr>
              <a:t>inputs to the game view, namely the game status and </a:t>
            </a:r>
            <a:r>
              <a:rPr lang="en-IN" sz="2800" dirty="0" smtClean="0">
                <a:solidFill>
                  <a:schemeClr val="tx1"/>
                </a:solidFill>
                <a:latin typeface="+mj-lt"/>
                <a:ea typeface="+mj-ea"/>
                <a:cs typeface="+mj-cs"/>
              </a:rPr>
              <a:t>game events</a:t>
            </a:r>
            <a:r>
              <a:rPr lang="en-IN" sz="2800" dirty="0">
                <a:solidFill>
                  <a:schemeClr val="tx1"/>
                </a:solidFill>
                <a:latin typeface="+mj-lt"/>
                <a:ea typeface="+mj-ea"/>
                <a:cs typeface="+mj-cs"/>
              </a:rPr>
              <a:t>, are exactly the </a:t>
            </a:r>
            <a:r>
              <a:rPr lang="en-IN" sz="2800" dirty="0" smtClean="0">
                <a:solidFill>
                  <a:schemeClr val="tx1"/>
                </a:solidFill>
                <a:latin typeface="+mj-lt"/>
                <a:ea typeface="+mj-ea"/>
                <a:cs typeface="+mj-cs"/>
              </a:rPr>
              <a:t>same.</a:t>
            </a:r>
          </a:p>
          <a:p>
            <a:pPr marL="457200" indent="-457200" algn="l">
              <a:buFont typeface="Arial" panose="020B0604020202020204" pitchFamily="34" charset="0"/>
              <a:buChar char="•"/>
            </a:pPr>
            <a:r>
              <a:rPr lang="en-IN" sz="2800" dirty="0" smtClean="0">
                <a:solidFill>
                  <a:schemeClr val="tx1"/>
                </a:solidFill>
                <a:latin typeface="+mj-lt"/>
                <a:ea typeface="+mj-ea"/>
                <a:cs typeface="+mj-cs"/>
              </a:rPr>
              <a:t>Game </a:t>
            </a:r>
            <a:r>
              <a:rPr lang="en-IN" sz="2800" dirty="0">
                <a:solidFill>
                  <a:schemeClr val="tx1"/>
                </a:solidFill>
                <a:latin typeface="+mj-lt"/>
                <a:ea typeface="+mj-ea"/>
                <a:cs typeface="+mj-cs"/>
              </a:rPr>
              <a:t>architecture is flexible, game logic can have any number of views, both human and AI.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the interfaces for the human and AI views are exactly the same, it is </a:t>
            </a:r>
            <a:r>
              <a:rPr lang="en-IN" sz="2800" dirty="0" smtClean="0">
                <a:solidFill>
                  <a:schemeClr val="tx1"/>
                </a:solidFill>
                <a:latin typeface="+mj-lt"/>
                <a:ea typeface="+mj-ea"/>
                <a:cs typeface="+mj-cs"/>
              </a:rPr>
              <a:t>a trivial </a:t>
            </a:r>
            <a:r>
              <a:rPr lang="en-IN" sz="2800" dirty="0">
                <a:solidFill>
                  <a:schemeClr val="tx1"/>
                </a:solidFill>
                <a:latin typeface="+mj-lt"/>
                <a:ea typeface="+mj-ea"/>
                <a:cs typeface="+mj-cs"/>
              </a:rPr>
              <a:t>matter to swap a human player, or even all human players, with AI players</a:t>
            </a:r>
            <a:r>
              <a:rPr lang="en-IN" sz="2800" dirty="0" smtClean="0">
                <a:solidFill>
                  <a:schemeClr val="tx1"/>
                </a:solidFill>
                <a:latin typeface="+mj-lt"/>
                <a:ea typeface="+mj-ea"/>
                <a:cs typeface="+mj-cs"/>
              </a:rPr>
              <a:t>.</a:t>
            </a:r>
          </a:p>
        </p:txBody>
      </p:sp>
    </p:spTree>
    <p:extLst>
      <p:ext uri="{BB962C8B-B14F-4D97-AF65-F5344CB8AC3E}">
        <p14:creationId xmlns:p14="http://schemas.microsoft.com/office/powerpoint/2010/main" val="35952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marL="457200" indent="-457200" algn="l">
              <a:buFont typeface="Arial" panose="020B0604020202020204" pitchFamily="34" charset="0"/>
              <a:buChar char="•"/>
            </a:pPr>
            <a:r>
              <a:rPr lang="en-IN" sz="2800" dirty="0" smtClean="0">
                <a:solidFill>
                  <a:schemeClr val="tx1"/>
                </a:solidFill>
                <a:latin typeface="+mj-lt"/>
                <a:ea typeface="+mj-ea"/>
                <a:cs typeface="+mj-cs"/>
              </a:rPr>
              <a:t>You </a:t>
            </a:r>
            <a:r>
              <a:rPr lang="en-IN" sz="2800" dirty="0">
                <a:solidFill>
                  <a:schemeClr val="tx1"/>
                </a:solidFill>
                <a:latin typeface="+mj-lt"/>
                <a:ea typeface="+mj-ea"/>
                <a:cs typeface="+mj-cs"/>
              </a:rPr>
              <a:t>could create a special DVR game view </a:t>
            </a:r>
            <a:r>
              <a:rPr lang="en-IN" sz="2800" dirty="0" smtClean="0">
                <a:solidFill>
                  <a:schemeClr val="tx1"/>
                </a:solidFill>
                <a:latin typeface="+mj-lt"/>
                <a:ea typeface="+mj-ea"/>
                <a:cs typeface="+mj-cs"/>
              </a:rPr>
              <a:t>which record </a:t>
            </a:r>
            <a:r>
              <a:rPr lang="en-IN" sz="2800" dirty="0">
                <a:solidFill>
                  <a:schemeClr val="tx1"/>
                </a:solidFill>
                <a:latin typeface="+mj-lt"/>
                <a:ea typeface="+mj-ea"/>
                <a:cs typeface="+mj-cs"/>
              </a:rPr>
              <a:t>game events into a buffer and play them back.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a:solidFill>
                  <a:schemeClr val="tx1"/>
                </a:solidFill>
                <a:latin typeface="+mj-lt"/>
                <a:ea typeface="+mj-ea"/>
                <a:cs typeface="+mj-cs"/>
              </a:rPr>
              <a:t>T</a:t>
            </a:r>
            <a:r>
              <a:rPr lang="en-IN" sz="2800" dirty="0" smtClean="0">
                <a:solidFill>
                  <a:schemeClr val="tx1"/>
                </a:solidFill>
                <a:latin typeface="+mj-lt"/>
                <a:ea typeface="+mj-ea"/>
                <a:cs typeface="+mj-cs"/>
              </a:rPr>
              <a:t>he </a:t>
            </a:r>
            <a:r>
              <a:rPr lang="en-IN" sz="2800" dirty="0">
                <a:solidFill>
                  <a:schemeClr val="tx1"/>
                </a:solidFill>
                <a:latin typeface="+mj-lt"/>
                <a:ea typeface="+mj-ea"/>
                <a:cs typeface="+mj-cs"/>
              </a:rPr>
              <a:t>game logic is entirely short </a:t>
            </a:r>
            <a:r>
              <a:rPr lang="en-IN" sz="2800" dirty="0" smtClean="0">
                <a:solidFill>
                  <a:schemeClr val="tx1"/>
                </a:solidFill>
                <a:latin typeface="+mj-lt"/>
                <a:ea typeface="+mj-ea"/>
                <a:cs typeface="+mj-cs"/>
              </a:rPr>
              <a:t>circuited , but </a:t>
            </a:r>
            <a:r>
              <a:rPr lang="en-IN" sz="2800" dirty="0">
                <a:solidFill>
                  <a:schemeClr val="tx1"/>
                </a:solidFill>
                <a:latin typeface="+mj-lt"/>
                <a:ea typeface="+mj-ea"/>
                <a:cs typeface="+mj-cs"/>
              </a:rPr>
              <a:t>since the game state changes and events are exactly the same, they can be </a:t>
            </a:r>
            <a:r>
              <a:rPr lang="en-IN" sz="2800" dirty="0" smtClean="0">
                <a:solidFill>
                  <a:schemeClr val="tx1"/>
                </a:solidFill>
                <a:latin typeface="+mj-lt"/>
                <a:ea typeface="+mj-ea"/>
                <a:cs typeface="+mj-cs"/>
              </a:rPr>
              <a:t>presented in </a:t>
            </a:r>
            <a:r>
              <a:rPr lang="en-IN" sz="2800" dirty="0">
                <a:solidFill>
                  <a:schemeClr val="tx1"/>
                </a:solidFill>
                <a:latin typeface="+mj-lt"/>
                <a:ea typeface="+mj-ea"/>
                <a:cs typeface="+mj-cs"/>
              </a:rPr>
              <a:t>the DVR view with very little recoding. Of course, if you want a “</a:t>
            </a:r>
            <a:r>
              <a:rPr lang="en-IN" sz="2800" dirty="0" smtClean="0">
                <a:solidFill>
                  <a:schemeClr val="tx1"/>
                </a:solidFill>
                <a:latin typeface="+mj-lt"/>
                <a:ea typeface="+mj-ea"/>
                <a:cs typeface="+mj-cs"/>
              </a:rPr>
              <a:t>rewind” feature</a:t>
            </a:r>
            <a:r>
              <a:rPr lang="en-IN" sz="2800" dirty="0">
                <a:solidFill>
                  <a:schemeClr val="tx1"/>
                </a:solidFill>
                <a:latin typeface="+mj-lt"/>
                <a:ea typeface="+mj-ea"/>
                <a:cs typeface="+mj-cs"/>
              </a:rPr>
              <a:t>, you’ve got some extra work to do because the game events don’t </a:t>
            </a:r>
            <a:r>
              <a:rPr lang="en-IN" sz="2800" dirty="0" smtClean="0">
                <a:solidFill>
                  <a:schemeClr val="tx1"/>
                </a:solidFill>
                <a:latin typeface="+mj-lt"/>
                <a:ea typeface="+mj-ea"/>
                <a:cs typeface="+mj-cs"/>
              </a:rPr>
              <a:t>necessarily go </a:t>
            </a:r>
            <a:r>
              <a:rPr lang="en-IN" sz="2800" dirty="0">
                <a:solidFill>
                  <a:schemeClr val="tx1"/>
                </a:solidFill>
                <a:latin typeface="+mj-lt"/>
                <a:ea typeface="+mj-ea"/>
                <a:cs typeface="+mj-cs"/>
              </a:rPr>
              <a:t>equally back in time as they go forward!</a:t>
            </a:r>
          </a:p>
        </p:txBody>
      </p:sp>
    </p:spTree>
    <p:extLst>
      <p:ext uri="{BB962C8B-B14F-4D97-AF65-F5344CB8AC3E}">
        <p14:creationId xmlns:p14="http://schemas.microsoft.com/office/powerpoint/2010/main" val="2791638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You </a:t>
            </a:r>
            <a:r>
              <a:rPr lang="en-IN" sz="2800" dirty="0">
                <a:solidFill>
                  <a:schemeClr val="tx1"/>
                </a:solidFill>
                <a:latin typeface="+mj-lt"/>
                <a:ea typeface="+mj-ea"/>
                <a:cs typeface="+mj-cs"/>
              </a:rPr>
              <a:t>could also create a special game view that forwards game status and events to </a:t>
            </a:r>
            <a:r>
              <a:rPr lang="en-IN" sz="2800" dirty="0" smtClean="0">
                <a:solidFill>
                  <a:schemeClr val="tx1"/>
                </a:solidFill>
                <a:latin typeface="+mj-lt"/>
                <a:ea typeface="+mj-ea"/>
                <a:cs typeface="+mj-cs"/>
              </a:rPr>
              <a:t>a remote </a:t>
            </a:r>
            <a:r>
              <a:rPr lang="en-IN" sz="2800" dirty="0">
                <a:solidFill>
                  <a:schemeClr val="tx1"/>
                </a:solidFill>
                <a:latin typeface="+mj-lt"/>
                <a:ea typeface="+mj-ea"/>
                <a:cs typeface="+mj-cs"/>
              </a:rPr>
              <a:t>player across the Internet.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Think </a:t>
            </a:r>
            <a:r>
              <a:rPr lang="en-IN" sz="2800" dirty="0">
                <a:solidFill>
                  <a:schemeClr val="tx1"/>
                </a:solidFill>
                <a:latin typeface="+mj-lt"/>
                <a:ea typeface="+mj-ea"/>
                <a:cs typeface="+mj-cs"/>
              </a:rPr>
              <a:t>about that: The game logic doesn’t have </a:t>
            </a:r>
            <a:r>
              <a:rPr lang="en-IN" sz="2800" dirty="0" smtClean="0">
                <a:solidFill>
                  <a:schemeClr val="tx1"/>
                </a:solidFill>
                <a:latin typeface="+mj-lt"/>
                <a:ea typeface="+mj-ea"/>
                <a:cs typeface="+mj-cs"/>
              </a:rPr>
              <a:t>to care </a:t>
            </a:r>
            <a:r>
              <a:rPr lang="en-IN" sz="2800" dirty="0">
                <a:solidFill>
                  <a:schemeClr val="tx1"/>
                </a:solidFill>
                <a:latin typeface="+mj-lt"/>
                <a:ea typeface="+mj-ea"/>
                <a:cs typeface="+mj-cs"/>
              </a:rPr>
              <a:t>whether the players are local or separated by thousands of miles.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remote view </a:t>
            </a:r>
            <a:r>
              <a:rPr lang="en-IN" sz="2800" dirty="0">
                <a:solidFill>
                  <a:schemeClr val="tx1"/>
                </a:solidFill>
                <a:latin typeface="+mj-lt"/>
                <a:ea typeface="+mj-ea"/>
                <a:cs typeface="+mj-cs"/>
              </a:rPr>
              <a:t>should be pretty smart about collecting game states and events, </a:t>
            </a:r>
            <a:r>
              <a:rPr lang="en-IN" sz="2800" dirty="0" smtClean="0">
                <a:solidFill>
                  <a:schemeClr val="tx1"/>
                </a:solidFill>
                <a:latin typeface="+mj-lt"/>
                <a:ea typeface="+mj-ea"/>
                <a:cs typeface="+mj-cs"/>
              </a:rPr>
              <a:t>compressing them </a:t>
            </a:r>
            <a:r>
              <a:rPr lang="en-IN" sz="2800" dirty="0">
                <a:solidFill>
                  <a:schemeClr val="tx1"/>
                </a:solidFill>
                <a:latin typeface="+mj-lt"/>
                <a:ea typeface="+mj-ea"/>
                <a:cs typeface="+mj-cs"/>
              </a:rPr>
              <a:t>into as few bytes as possible, and shipping them via TCP or UDP to the </a:t>
            </a:r>
            <a:r>
              <a:rPr lang="en-IN" sz="2800" dirty="0" smtClean="0">
                <a:solidFill>
                  <a:schemeClr val="tx1"/>
                </a:solidFill>
                <a:latin typeface="+mj-lt"/>
                <a:ea typeface="+mj-ea"/>
                <a:cs typeface="+mj-cs"/>
              </a:rPr>
              <a:t>remote player</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game commands received from the remote player should go through </a:t>
            </a:r>
            <a:r>
              <a:rPr lang="en-IN" sz="2800" dirty="0" smtClean="0">
                <a:solidFill>
                  <a:schemeClr val="tx1"/>
                </a:solidFill>
                <a:latin typeface="+mj-lt"/>
                <a:ea typeface="+mj-ea"/>
                <a:cs typeface="+mj-cs"/>
              </a:rPr>
              <a:t>a verification filter. </a:t>
            </a:r>
            <a:r>
              <a:rPr lang="en-IN" sz="2800" dirty="0">
                <a:solidFill>
                  <a:schemeClr val="tx1"/>
                </a:solidFill>
                <a:latin typeface="+mj-lt"/>
                <a:ea typeface="+mj-ea"/>
                <a:cs typeface="+mj-cs"/>
              </a:rPr>
              <a:t>You can never be too sure about remote players, </a:t>
            </a:r>
            <a:r>
              <a:rPr lang="en-IN" sz="2800" dirty="0" smtClean="0">
                <a:solidFill>
                  <a:schemeClr val="tx1"/>
                </a:solidFill>
                <a:latin typeface="+mj-lt"/>
                <a:ea typeface="+mj-ea"/>
                <a:cs typeface="+mj-cs"/>
              </a:rPr>
              <a:t>or remote </a:t>
            </a:r>
            <a:r>
              <a:rPr lang="en-IN" sz="2800" dirty="0">
                <a:solidFill>
                  <a:schemeClr val="tx1"/>
                </a:solidFill>
                <a:latin typeface="+mj-lt"/>
                <a:ea typeface="+mj-ea"/>
                <a:cs typeface="+mj-cs"/>
              </a:rPr>
              <a:t>game logics, for that matter.</a:t>
            </a:r>
          </a:p>
        </p:txBody>
      </p:sp>
    </p:spTree>
    <p:extLst>
      <p:ext uri="{BB962C8B-B14F-4D97-AF65-F5344CB8AC3E}">
        <p14:creationId xmlns:p14="http://schemas.microsoft.com/office/powerpoint/2010/main" val="1454930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Applying the Game Architecture</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marL="457200" indent="-457200" algn="l">
              <a:buFont typeface="Arial" panose="020B0604020202020204" pitchFamily="34" charset="0"/>
              <a:buChar char="•"/>
            </a:pPr>
            <a:r>
              <a:rPr lang="en-IN" sz="2800" dirty="0">
                <a:solidFill>
                  <a:schemeClr val="tx1"/>
                </a:solidFill>
                <a:latin typeface="+mj-lt"/>
                <a:ea typeface="+mj-ea"/>
                <a:cs typeface="+mj-cs"/>
              </a:rPr>
              <a:t>P</a:t>
            </a:r>
            <a:r>
              <a:rPr lang="en-IN" sz="2800" dirty="0" smtClean="0">
                <a:solidFill>
                  <a:schemeClr val="tx1"/>
                </a:solidFill>
                <a:latin typeface="+mj-lt"/>
                <a:ea typeface="+mj-ea"/>
                <a:cs typeface="+mj-cs"/>
              </a:rPr>
              <a:t>layers </a:t>
            </a:r>
            <a:r>
              <a:rPr lang="en-IN" sz="2800" dirty="0">
                <a:solidFill>
                  <a:schemeClr val="tx1"/>
                </a:solidFill>
                <a:latin typeface="+mj-lt"/>
                <a:ea typeface="+mj-ea"/>
                <a:cs typeface="+mj-cs"/>
              </a:rPr>
              <a:t>with different views can be advantaged or </a:t>
            </a:r>
            <a:r>
              <a:rPr lang="en-IN" sz="2800" dirty="0" smtClean="0">
                <a:solidFill>
                  <a:schemeClr val="tx1"/>
                </a:solidFill>
                <a:latin typeface="+mj-lt"/>
                <a:ea typeface="+mj-ea"/>
                <a:cs typeface="+mj-cs"/>
              </a:rPr>
              <a:t>disadvantaged.</a:t>
            </a:r>
          </a:p>
          <a:p>
            <a:pPr marL="457200" indent="-457200" algn="l">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example, those who play on 4:3 screens can’t see quite as much </a:t>
            </a:r>
            <a:r>
              <a:rPr lang="en-IN" sz="2800" dirty="0" smtClean="0">
                <a:solidFill>
                  <a:schemeClr val="tx1"/>
                </a:solidFill>
                <a:latin typeface="+mj-lt"/>
                <a:ea typeface="+mj-ea"/>
                <a:cs typeface="+mj-cs"/>
              </a:rPr>
              <a:t>as those </a:t>
            </a:r>
            <a:r>
              <a:rPr lang="en-IN" sz="2800" dirty="0">
                <a:solidFill>
                  <a:schemeClr val="tx1"/>
                </a:solidFill>
                <a:latin typeface="+mj-lt"/>
                <a:ea typeface="+mj-ea"/>
                <a:cs typeface="+mj-cs"/>
              </a:rPr>
              <a:t>playing on 16:9 screens.</a:t>
            </a:r>
          </a:p>
        </p:txBody>
      </p:sp>
    </p:spTree>
    <p:extLst>
      <p:ext uri="{BB962C8B-B14F-4D97-AF65-F5344CB8AC3E}">
        <p14:creationId xmlns:p14="http://schemas.microsoft.com/office/powerpoint/2010/main" val="557134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rmAutofit/>
          </a:bodyPr>
          <a:lstStyle/>
          <a:p>
            <a:pPr algn="just"/>
            <a:r>
              <a:rPr lang="en-IN" sz="2800" dirty="0">
                <a:solidFill>
                  <a:schemeClr val="tx1"/>
                </a:solidFill>
              </a:rPr>
              <a:t>The contents of the application layer are divided further into different areas that deal with devices, the operating system, and your game’s lifetime.</a:t>
            </a:r>
          </a:p>
          <a:p>
            <a:pPr algn="just"/>
            <a:endParaRPr lang="en-IN" sz="3000" dirty="0">
              <a:solidFill>
                <a:schemeClr val="tx1"/>
              </a:solidFill>
              <a:latin typeface="+mj-lt"/>
              <a:ea typeface="+mj-ea"/>
              <a:cs typeface="+mj-cs"/>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8920"/>
            <a:ext cx="8928992" cy="345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399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algn="l"/>
            <a:r>
              <a:rPr lang="en-IN" sz="2800" b="1" dirty="0" smtClean="0">
                <a:solidFill>
                  <a:schemeClr val="tx1"/>
                </a:solidFill>
                <a:latin typeface="+mj-lt"/>
                <a:ea typeface="+mj-ea"/>
                <a:cs typeface="+mj-cs"/>
              </a:rPr>
              <a:t>Reading input:</a:t>
            </a:r>
          </a:p>
          <a:p>
            <a:pPr marL="457200" indent="-457200" algn="just">
              <a:buFont typeface="Arial" panose="020B0604020202020204" pitchFamily="34" charset="0"/>
              <a:buChar char="•"/>
            </a:pPr>
            <a:r>
              <a:rPr lang="en-IN" sz="2800" dirty="0">
                <a:solidFill>
                  <a:schemeClr val="tx1"/>
                </a:solidFill>
                <a:latin typeface="+mj-lt"/>
                <a:ea typeface="+mj-ea"/>
                <a:cs typeface="+mj-cs"/>
              </a:rPr>
              <a:t>Games have an amazing variety of user input devices: keyboard, mouse, </a:t>
            </a:r>
            <a:r>
              <a:rPr lang="en-IN" sz="2800" dirty="0" smtClean="0">
                <a:solidFill>
                  <a:schemeClr val="tx1"/>
                </a:solidFill>
                <a:latin typeface="+mj-lt"/>
                <a:ea typeface="+mj-ea"/>
                <a:cs typeface="+mj-cs"/>
              </a:rPr>
              <a:t>gamepad, joystick</a:t>
            </a:r>
            <a:r>
              <a:rPr lang="en-IN" sz="2800" dirty="0">
                <a:solidFill>
                  <a:schemeClr val="tx1"/>
                </a:solidFill>
                <a:latin typeface="+mj-lt"/>
                <a:ea typeface="+mj-ea"/>
                <a:cs typeface="+mj-cs"/>
              </a:rPr>
              <a:t>, dance pad, steering wheel, cameras, accelerometers, GPS, and </a:t>
            </a: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guitar.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Reading </a:t>
            </a:r>
            <a:r>
              <a:rPr lang="en-IN" sz="2800" dirty="0">
                <a:solidFill>
                  <a:schemeClr val="tx1"/>
                </a:solidFill>
                <a:latin typeface="+mj-lt"/>
                <a:ea typeface="+mj-ea"/>
                <a:cs typeface="+mj-cs"/>
              </a:rPr>
              <a:t>these devices is </a:t>
            </a:r>
            <a:r>
              <a:rPr lang="en-IN" sz="2800" dirty="0" smtClean="0">
                <a:solidFill>
                  <a:schemeClr val="tx1"/>
                </a:solidFill>
                <a:latin typeface="+mj-lt"/>
                <a:ea typeface="+mj-ea"/>
                <a:cs typeface="+mj-cs"/>
              </a:rPr>
              <a:t>almost always </a:t>
            </a:r>
            <a:r>
              <a:rPr lang="en-IN" sz="2800" dirty="0">
                <a:solidFill>
                  <a:schemeClr val="tx1"/>
                </a:solidFill>
                <a:latin typeface="+mj-lt"/>
                <a:ea typeface="+mj-ea"/>
                <a:cs typeface="+mj-cs"/>
              </a:rPr>
              <a:t>completely dependent </a:t>
            </a:r>
            <a:r>
              <a:rPr lang="en-IN" sz="2800" dirty="0" smtClean="0">
                <a:solidFill>
                  <a:schemeClr val="tx1"/>
                </a:solidFill>
                <a:latin typeface="+mj-lt"/>
                <a:ea typeface="+mj-ea"/>
                <a:cs typeface="+mj-cs"/>
              </a:rPr>
              <a:t>on calls </a:t>
            </a:r>
            <a:r>
              <a:rPr lang="en-IN" sz="2800" dirty="0">
                <a:solidFill>
                  <a:schemeClr val="tx1"/>
                </a:solidFill>
                <a:latin typeface="+mj-lt"/>
                <a:ea typeface="+mj-ea"/>
                <a:cs typeface="+mj-cs"/>
              </a:rPr>
              <a:t>to the operating system and device drivers. </a:t>
            </a: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39331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algn="l"/>
            <a:r>
              <a:rPr lang="en-IN" sz="2800" b="1" dirty="0" smtClean="0">
                <a:solidFill>
                  <a:schemeClr val="tx1"/>
                </a:solidFill>
                <a:latin typeface="+mj-lt"/>
                <a:ea typeface="+mj-ea"/>
                <a:cs typeface="+mj-cs"/>
              </a:rPr>
              <a:t>Reading input: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state of these devices </a:t>
            </a:r>
            <a:r>
              <a:rPr lang="en-IN" sz="2800" dirty="0" smtClean="0">
                <a:solidFill>
                  <a:schemeClr val="tx1"/>
                </a:solidFill>
                <a:latin typeface="+mj-lt"/>
                <a:ea typeface="+mj-ea"/>
                <a:cs typeface="+mj-cs"/>
              </a:rPr>
              <a:t>should always </a:t>
            </a:r>
            <a:r>
              <a:rPr lang="en-IN" sz="2800" dirty="0">
                <a:solidFill>
                  <a:schemeClr val="tx1"/>
                </a:solidFill>
                <a:latin typeface="+mj-lt"/>
                <a:ea typeface="+mj-ea"/>
                <a:cs typeface="+mj-cs"/>
              </a:rPr>
              <a:t>be translated into game commands.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Some </a:t>
            </a:r>
            <a:r>
              <a:rPr lang="en-IN" sz="2800" dirty="0">
                <a:solidFill>
                  <a:schemeClr val="tx1"/>
                </a:solidFill>
                <a:latin typeface="+mj-lt"/>
                <a:ea typeface="+mj-ea"/>
                <a:cs typeface="+mj-cs"/>
              </a:rPr>
              <a:t>of these commands might be </a:t>
            </a:r>
            <a:r>
              <a:rPr lang="en-IN" sz="2800" dirty="0" smtClean="0">
                <a:solidFill>
                  <a:schemeClr val="tx1"/>
                </a:solidFill>
                <a:latin typeface="+mj-lt"/>
                <a:ea typeface="+mj-ea"/>
                <a:cs typeface="+mj-cs"/>
              </a:rPr>
              <a:t>sent back </a:t>
            </a:r>
            <a:r>
              <a:rPr lang="en-IN" sz="2800" dirty="0">
                <a:solidFill>
                  <a:schemeClr val="tx1"/>
                </a:solidFill>
                <a:latin typeface="+mj-lt"/>
                <a:ea typeface="+mj-ea"/>
                <a:cs typeface="+mj-cs"/>
              </a:rPr>
              <a:t>to the game logic, such as “fire missile,” while others might be handled by </a:t>
            </a:r>
            <a:r>
              <a:rPr lang="en-IN" sz="2800" dirty="0" smtClean="0">
                <a:solidFill>
                  <a:schemeClr val="tx1"/>
                </a:solidFill>
                <a:latin typeface="+mj-lt"/>
                <a:ea typeface="+mj-ea"/>
                <a:cs typeface="+mj-cs"/>
              </a:rPr>
              <a:t>the game </a:t>
            </a:r>
            <a:r>
              <a:rPr lang="en-IN" sz="2800" dirty="0">
                <a:solidFill>
                  <a:schemeClr val="tx1"/>
                </a:solidFill>
                <a:latin typeface="+mj-lt"/>
                <a:ea typeface="+mj-ea"/>
                <a:cs typeface="+mj-cs"/>
              </a:rPr>
              <a:t>view, such as “show me my inventory.”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Either </a:t>
            </a:r>
            <a:r>
              <a:rPr lang="en-IN" sz="2800" dirty="0">
                <a:solidFill>
                  <a:schemeClr val="tx1"/>
                </a:solidFill>
                <a:latin typeface="+mj-lt"/>
                <a:ea typeface="+mj-ea"/>
                <a:cs typeface="+mj-cs"/>
              </a:rPr>
              <a:t>way, you’ll likely write an </a:t>
            </a:r>
            <a:r>
              <a:rPr lang="en-IN" sz="2800" dirty="0" smtClean="0">
                <a:solidFill>
                  <a:schemeClr val="tx1"/>
                </a:solidFill>
                <a:latin typeface="+mj-lt"/>
                <a:ea typeface="+mj-ea"/>
                <a:cs typeface="+mj-cs"/>
              </a:rPr>
              <a:t>entire subsystem </a:t>
            </a:r>
            <a:r>
              <a:rPr lang="en-IN" sz="2800" dirty="0">
                <a:solidFill>
                  <a:schemeClr val="tx1"/>
                </a:solidFill>
                <a:latin typeface="+mj-lt"/>
                <a:ea typeface="+mj-ea"/>
                <a:cs typeface="+mj-cs"/>
              </a:rPr>
              <a:t>to read these devices and interpret them as commands.</a:t>
            </a:r>
          </a:p>
        </p:txBody>
      </p:sp>
    </p:spTree>
    <p:extLst>
      <p:ext uri="{BB962C8B-B14F-4D97-AF65-F5344CB8AC3E}">
        <p14:creationId xmlns:p14="http://schemas.microsoft.com/office/powerpoint/2010/main" val="414494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algn="l"/>
            <a:r>
              <a:rPr lang="en-IN" sz="2800" b="1" dirty="0" smtClean="0">
                <a:solidFill>
                  <a:schemeClr val="tx1"/>
                </a:solidFill>
                <a:latin typeface="+mj-lt"/>
                <a:ea typeface="+mj-ea"/>
                <a:cs typeface="+mj-cs"/>
              </a:rPr>
              <a:t>Reading input: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state of these devices </a:t>
            </a:r>
            <a:r>
              <a:rPr lang="en-IN" sz="2800" dirty="0" smtClean="0">
                <a:solidFill>
                  <a:schemeClr val="tx1"/>
                </a:solidFill>
                <a:latin typeface="+mj-lt"/>
                <a:ea typeface="+mj-ea"/>
                <a:cs typeface="+mj-cs"/>
              </a:rPr>
              <a:t>should always </a:t>
            </a:r>
            <a:r>
              <a:rPr lang="en-IN" sz="2800" dirty="0">
                <a:solidFill>
                  <a:schemeClr val="tx1"/>
                </a:solidFill>
                <a:latin typeface="+mj-lt"/>
                <a:ea typeface="+mj-ea"/>
                <a:cs typeface="+mj-cs"/>
              </a:rPr>
              <a:t>be translated into game commands.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Some </a:t>
            </a:r>
            <a:r>
              <a:rPr lang="en-IN" sz="2800" dirty="0">
                <a:solidFill>
                  <a:schemeClr val="tx1"/>
                </a:solidFill>
                <a:latin typeface="+mj-lt"/>
                <a:ea typeface="+mj-ea"/>
                <a:cs typeface="+mj-cs"/>
              </a:rPr>
              <a:t>of these commands might be </a:t>
            </a:r>
            <a:r>
              <a:rPr lang="en-IN" sz="2800" dirty="0" smtClean="0">
                <a:solidFill>
                  <a:schemeClr val="tx1"/>
                </a:solidFill>
                <a:latin typeface="+mj-lt"/>
                <a:ea typeface="+mj-ea"/>
                <a:cs typeface="+mj-cs"/>
              </a:rPr>
              <a:t>sent back </a:t>
            </a:r>
            <a:r>
              <a:rPr lang="en-IN" sz="2800" dirty="0">
                <a:solidFill>
                  <a:schemeClr val="tx1"/>
                </a:solidFill>
                <a:latin typeface="+mj-lt"/>
                <a:ea typeface="+mj-ea"/>
                <a:cs typeface="+mj-cs"/>
              </a:rPr>
              <a:t>to the game logic, such as “fire missile,” while others might be handled by </a:t>
            </a:r>
            <a:r>
              <a:rPr lang="en-IN" sz="2800" dirty="0" smtClean="0">
                <a:solidFill>
                  <a:schemeClr val="tx1"/>
                </a:solidFill>
                <a:latin typeface="+mj-lt"/>
                <a:ea typeface="+mj-ea"/>
                <a:cs typeface="+mj-cs"/>
              </a:rPr>
              <a:t>the game </a:t>
            </a:r>
            <a:r>
              <a:rPr lang="en-IN" sz="2800" dirty="0">
                <a:solidFill>
                  <a:schemeClr val="tx1"/>
                </a:solidFill>
                <a:latin typeface="+mj-lt"/>
                <a:ea typeface="+mj-ea"/>
                <a:cs typeface="+mj-cs"/>
              </a:rPr>
              <a:t>view, such as “show me my inventory.”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Either </a:t>
            </a:r>
            <a:r>
              <a:rPr lang="en-IN" sz="2800" dirty="0">
                <a:solidFill>
                  <a:schemeClr val="tx1"/>
                </a:solidFill>
                <a:latin typeface="+mj-lt"/>
                <a:ea typeface="+mj-ea"/>
                <a:cs typeface="+mj-cs"/>
              </a:rPr>
              <a:t>way, you’ll likely write an </a:t>
            </a:r>
            <a:r>
              <a:rPr lang="en-IN" sz="2800" dirty="0" smtClean="0">
                <a:solidFill>
                  <a:schemeClr val="tx1"/>
                </a:solidFill>
                <a:latin typeface="+mj-lt"/>
                <a:ea typeface="+mj-ea"/>
                <a:cs typeface="+mj-cs"/>
              </a:rPr>
              <a:t>entire subsystem </a:t>
            </a:r>
            <a:r>
              <a:rPr lang="en-IN" sz="2800" dirty="0">
                <a:solidFill>
                  <a:schemeClr val="tx1"/>
                </a:solidFill>
                <a:latin typeface="+mj-lt"/>
                <a:ea typeface="+mj-ea"/>
                <a:cs typeface="+mj-cs"/>
              </a:rPr>
              <a:t>to read these devices and interpret them as commands.</a:t>
            </a:r>
          </a:p>
        </p:txBody>
      </p:sp>
    </p:spTree>
    <p:extLst>
      <p:ext uri="{BB962C8B-B14F-4D97-AF65-F5344CB8AC3E}">
        <p14:creationId xmlns:p14="http://schemas.microsoft.com/office/powerpoint/2010/main" val="2159706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algn="l"/>
            <a:r>
              <a:rPr lang="en-IN" sz="2800" b="1" dirty="0" smtClean="0">
                <a:solidFill>
                  <a:schemeClr val="tx1"/>
                </a:solidFill>
                <a:latin typeface="+mj-lt"/>
                <a:ea typeface="+mj-ea"/>
                <a:cs typeface="+mj-cs"/>
              </a:rPr>
              <a:t>Reading input:</a:t>
            </a:r>
          </a:p>
          <a:p>
            <a:pPr marL="457200" indent="-457200" algn="l">
              <a:buFont typeface="Arial" panose="020B0604020202020204" pitchFamily="34" charset="0"/>
              <a:buChar char="•"/>
            </a:pPr>
            <a:r>
              <a:rPr lang="en-IN" sz="2800" dirty="0">
                <a:solidFill>
                  <a:schemeClr val="tx1"/>
                </a:solidFill>
                <a:latin typeface="+mj-lt"/>
                <a:ea typeface="+mj-ea"/>
                <a:cs typeface="+mj-cs"/>
              </a:rPr>
              <a:t>This same system should also be configurable.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you have a system that reads devices as input and </a:t>
            </a:r>
            <a:r>
              <a:rPr lang="en-IN" sz="2800" dirty="0" smtClean="0">
                <a:solidFill>
                  <a:schemeClr val="tx1"/>
                </a:solidFill>
                <a:latin typeface="+mj-lt"/>
                <a:ea typeface="+mj-ea"/>
                <a:cs typeface="+mj-cs"/>
              </a:rPr>
              <a:t>sends game </a:t>
            </a:r>
            <a:r>
              <a:rPr lang="en-IN" sz="2800" dirty="0">
                <a:solidFill>
                  <a:schemeClr val="tx1"/>
                </a:solidFill>
                <a:latin typeface="+mj-lt"/>
                <a:ea typeface="+mj-ea"/>
                <a:cs typeface="+mj-cs"/>
              </a:rPr>
              <a:t>commands as output, you can create the system to read a configuration file to match controls with commands.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Then </a:t>
            </a:r>
            <a:r>
              <a:rPr lang="en-IN" sz="2800" dirty="0">
                <a:solidFill>
                  <a:schemeClr val="tx1"/>
                </a:solidFill>
                <a:latin typeface="+mj-lt"/>
                <a:ea typeface="+mj-ea"/>
                <a:cs typeface="+mj-cs"/>
              </a:rPr>
              <a:t>all you have to do is modify this data file, and you’ll have completely configurable </a:t>
            </a:r>
            <a:r>
              <a:rPr lang="en-IN" sz="2800" dirty="0" smtClean="0">
                <a:solidFill>
                  <a:schemeClr val="tx1"/>
                </a:solidFill>
                <a:latin typeface="+mj-lt"/>
                <a:ea typeface="+mj-ea"/>
                <a:cs typeface="+mj-cs"/>
              </a:rPr>
              <a:t>controls.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One </a:t>
            </a:r>
            <a:r>
              <a:rPr lang="en-IN" sz="2800" dirty="0">
                <a:solidFill>
                  <a:schemeClr val="tx1"/>
                </a:solidFill>
                <a:latin typeface="+mj-lt"/>
                <a:ea typeface="+mj-ea"/>
                <a:cs typeface="+mj-cs"/>
              </a:rPr>
              <a:t>thing is critical: You can’t simply change the game state directly when you </a:t>
            </a:r>
            <a:r>
              <a:rPr lang="en-IN" sz="2800" dirty="0" smtClean="0">
                <a:solidFill>
                  <a:schemeClr val="tx1"/>
                </a:solidFill>
                <a:latin typeface="+mj-lt"/>
                <a:ea typeface="+mj-ea"/>
                <a:cs typeface="+mj-cs"/>
              </a:rPr>
              <a:t>read user </a:t>
            </a:r>
            <a:r>
              <a:rPr lang="en-IN" sz="2800" dirty="0">
                <a:solidFill>
                  <a:schemeClr val="tx1"/>
                </a:solidFill>
                <a:latin typeface="+mj-lt"/>
                <a:ea typeface="+mj-ea"/>
                <a:cs typeface="+mj-cs"/>
              </a:rPr>
              <a:t>input.</a:t>
            </a:r>
          </a:p>
        </p:txBody>
      </p:sp>
    </p:spTree>
    <p:extLst>
      <p:ext uri="{BB962C8B-B14F-4D97-AF65-F5344CB8AC3E}">
        <p14:creationId xmlns:p14="http://schemas.microsoft.com/office/powerpoint/2010/main" val="1980471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algn="l"/>
            <a:r>
              <a:rPr lang="en-IN" sz="2800" b="1" dirty="0">
                <a:solidFill>
                  <a:schemeClr val="tx1"/>
                </a:solidFill>
                <a:latin typeface="+mj-lt"/>
                <a:ea typeface="+mj-ea"/>
                <a:cs typeface="+mj-cs"/>
              </a:rPr>
              <a:t>File Systems and Resource Caching</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File </a:t>
            </a:r>
            <a:r>
              <a:rPr lang="en-IN" sz="2800" dirty="0">
                <a:solidFill>
                  <a:schemeClr val="tx1"/>
                </a:solidFill>
                <a:latin typeface="+mj-lt"/>
                <a:ea typeface="+mj-ea"/>
                <a:cs typeface="+mj-cs"/>
              </a:rPr>
              <a:t>systems read from and write data to storage systems such as DVD-ROM, </a:t>
            </a:r>
            <a:r>
              <a:rPr lang="en-IN" sz="2800" dirty="0" smtClean="0">
                <a:solidFill>
                  <a:schemeClr val="tx1"/>
                </a:solidFill>
                <a:latin typeface="+mj-lt"/>
                <a:ea typeface="+mj-ea"/>
                <a:cs typeface="+mj-cs"/>
              </a:rPr>
              <a:t>hard disk</a:t>
            </a:r>
            <a:r>
              <a:rPr lang="en-IN" sz="2800" dirty="0">
                <a:solidFill>
                  <a:schemeClr val="tx1"/>
                </a:solidFill>
                <a:latin typeface="+mj-lt"/>
                <a:ea typeface="+mj-ea"/>
                <a:cs typeface="+mj-cs"/>
              </a:rPr>
              <a:t>, and SD </a:t>
            </a:r>
            <a:r>
              <a:rPr lang="en-IN" sz="2800" dirty="0" smtClean="0">
                <a:solidFill>
                  <a:schemeClr val="tx1"/>
                </a:solidFill>
                <a:latin typeface="+mj-lt"/>
                <a:ea typeface="+mj-ea"/>
                <a:cs typeface="+mj-cs"/>
              </a:rPr>
              <a:t>cards.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Code </a:t>
            </a:r>
            <a:r>
              <a:rPr lang="en-IN" sz="2800" dirty="0">
                <a:solidFill>
                  <a:schemeClr val="tx1"/>
                </a:solidFill>
                <a:latin typeface="+mj-lt"/>
                <a:ea typeface="+mj-ea"/>
                <a:cs typeface="+mj-cs"/>
              </a:rPr>
              <a:t>in this subsystem will generally be responsible for </a:t>
            </a:r>
            <a:r>
              <a:rPr lang="en-IN" sz="2800" dirty="0" smtClean="0">
                <a:solidFill>
                  <a:schemeClr val="tx1"/>
                </a:solidFill>
                <a:latin typeface="+mj-lt"/>
                <a:ea typeface="+mj-ea"/>
                <a:cs typeface="+mj-cs"/>
              </a:rPr>
              <a:t>managing game </a:t>
            </a:r>
            <a:r>
              <a:rPr lang="en-IN" sz="2800" dirty="0">
                <a:solidFill>
                  <a:schemeClr val="tx1"/>
                </a:solidFill>
                <a:latin typeface="+mj-lt"/>
                <a:ea typeface="+mj-ea"/>
                <a:cs typeface="+mj-cs"/>
              </a:rPr>
              <a:t>resource files and loading and saving the </a:t>
            </a:r>
            <a:r>
              <a:rPr lang="en-IN" sz="2800" dirty="0" smtClean="0">
                <a:solidFill>
                  <a:schemeClr val="tx1"/>
                </a:solidFill>
                <a:latin typeface="+mj-lt"/>
                <a:ea typeface="+mj-ea"/>
                <a:cs typeface="+mj-cs"/>
              </a:rPr>
              <a:t>game state.</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Managing </a:t>
            </a:r>
            <a:r>
              <a:rPr lang="en-IN" sz="2800" dirty="0">
                <a:solidFill>
                  <a:schemeClr val="tx1"/>
                </a:solidFill>
                <a:latin typeface="+mj-lt"/>
                <a:ea typeface="+mj-ea"/>
                <a:cs typeface="+mj-cs"/>
              </a:rPr>
              <a:t>resource files can be pretty </a:t>
            </a:r>
            <a:r>
              <a:rPr lang="en-IN" sz="2800" dirty="0" smtClean="0">
                <a:solidFill>
                  <a:schemeClr val="tx1"/>
                </a:solidFill>
                <a:latin typeface="+mj-lt"/>
                <a:ea typeface="+mj-ea"/>
                <a:cs typeface="+mj-cs"/>
              </a:rPr>
              <a:t>complicated.</a:t>
            </a:r>
          </a:p>
          <a:p>
            <a:pPr marL="457200" indent="-457200" algn="just">
              <a:buFont typeface="Arial" panose="020B0604020202020204" pitchFamily="34" charset="0"/>
              <a:buChar char="•"/>
            </a:pPr>
            <a:r>
              <a:rPr lang="en-IN" sz="2800" dirty="0"/>
              <a:t>R</a:t>
            </a:r>
            <a:r>
              <a:rPr lang="en-IN" sz="2800" dirty="0" smtClean="0"/>
              <a:t>esource </a:t>
            </a:r>
            <a:r>
              <a:rPr lang="en-IN" sz="2800" dirty="0"/>
              <a:t>cache is one of those hidden </a:t>
            </a:r>
            <a:r>
              <a:rPr lang="en-IN" sz="2800" dirty="0" smtClean="0"/>
              <a:t>systems.</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4010788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836712"/>
            <a:ext cx="8136904" cy="5832648"/>
          </a:xfrm>
        </p:spPr>
        <p:txBody>
          <a:bodyPr>
            <a:normAutofit/>
          </a:bodyPr>
          <a:lstStyle/>
          <a:p>
            <a:pPr marL="457200" indent="-457200" algn="l">
              <a:buFont typeface="Arial" panose="020B0604020202020204" pitchFamily="34" charset="0"/>
              <a:buChar char="•"/>
            </a:pPr>
            <a:r>
              <a:rPr lang="en-IN" b="1" dirty="0" smtClean="0">
                <a:solidFill>
                  <a:schemeClr val="tx1"/>
                </a:solidFill>
                <a:latin typeface="+mj-lt"/>
                <a:ea typeface="+mj-ea"/>
                <a:cs typeface="+mj-cs"/>
              </a:rPr>
              <a:t>What is Game Programming?</a:t>
            </a:r>
            <a:endParaRPr lang="en-IN" dirty="0">
              <a:solidFill>
                <a:schemeClr val="tx1"/>
              </a:solidFill>
              <a:latin typeface="+mj-lt"/>
              <a:ea typeface="+mj-ea"/>
              <a:cs typeface="+mj-cs"/>
            </a:endParaRPr>
          </a:p>
          <a:p>
            <a:pPr marL="457200" indent="-457200" algn="l">
              <a:buFont typeface="Wingdings" panose="05000000000000000000" pitchFamily="2" charset="2"/>
              <a:buChar char="Ø"/>
            </a:pPr>
            <a:r>
              <a:rPr lang="en-IN" dirty="0">
                <a:solidFill>
                  <a:schemeClr val="tx1"/>
                </a:solidFill>
                <a:latin typeface="+mj-lt"/>
                <a:ea typeface="+mj-ea"/>
                <a:cs typeface="+mj-cs"/>
              </a:rPr>
              <a:t>everybody loves </a:t>
            </a:r>
            <a:r>
              <a:rPr lang="en-IN" dirty="0" smtClean="0">
                <a:solidFill>
                  <a:schemeClr val="tx1"/>
                </a:solidFill>
                <a:latin typeface="+mj-lt"/>
                <a:ea typeface="+mj-ea"/>
                <a:cs typeface="+mj-cs"/>
              </a:rPr>
              <a:t>games.</a:t>
            </a:r>
          </a:p>
          <a:p>
            <a:pPr marL="457200" indent="-457200" algn="l">
              <a:buFont typeface="Wingdings" panose="05000000000000000000" pitchFamily="2" charset="2"/>
              <a:buChar char="Ø"/>
            </a:pPr>
            <a:r>
              <a:rPr lang="en-IN" dirty="0" smtClean="0">
                <a:solidFill>
                  <a:schemeClr val="tx1"/>
                </a:solidFill>
                <a:latin typeface="+mj-lt"/>
                <a:ea typeface="+mj-ea"/>
                <a:cs typeface="+mj-cs"/>
              </a:rPr>
              <a:t>You </a:t>
            </a:r>
            <a:r>
              <a:rPr lang="en-IN" dirty="0">
                <a:solidFill>
                  <a:schemeClr val="tx1"/>
                </a:solidFill>
                <a:latin typeface="+mj-lt"/>
                <a:ea typeface="+mj-ea"/>
                <a:cs typeface="+mj-cs"/>
              </a:rPr>
              <a:t>get </a:t>
            </a:r>
            <a:r>
              <a:rPr lang="en-IN" dirty="0" smtClean="0">
                <a:solidFill>
                  <a:schemeClr val="tx1"/>
                </a:solidFill>
                <a:latin typeface="+mj-lt"/>
                <a:ea typeface="+mj-ea"/>
                <a:cs typeface="+mj-cs"/>
              </a:rPr>
              <a:t>to play </a:t>
            </a:r>
            <a:r>
              <a:rPr lang="en-IN" dirty="0">
                <a:solidFill>
                  <a:schemeClr val="tx1"/>
                </a:solidFill>
                <a:latin typeface="+mj-lt"/>
                <a:ea typeface="+mj-ea"/>
                <a:cs typeface="+mj-cs"/>
              </a:rPr>
              <a:t>with some great technology from manufacturers like Nintendo, Microsoft, </a:t>
            </a:r>
            <a:r>
              <a:rPr lang="en-IN" dirty="0" smtClean="0">
                <a:solidFill>
                  <a:schemeClr val="tx1"/>
                </a:solidFill>
                <a:latin typeface="+mj-lt"/>
                <a:ea typeface="+mj-ea"/>
                <a:cs typeface="+mj-cs"/>
              </a:rPr>
              <a:t>Sony, Apple</a:t>
            </a:r>
            <a:r>
              <a:rPr lang="en-IN" dirty="0">
                <a:solidFill>
                  <a:schemeClr val="tx1"/>
                </a:solidFill>
                <a:latin typeface="+mj-lt"/>
                <a:ea typeface="+mj-ea"/>
                <a:cs typeface="+mj-cs"/>
              </a:rPr>
              <a:t>, and others. </a:t>
            </a:r>
            <a:endParaRPr lang="en-IN" dirty="0" smtClean="0">
              <a:solidFill>
                <a:schemeClr val="tx1"/>
              </a:solidFill>
              <a:latin typeface="+mj-lt"/>
              <a:ea typeface="+mj-ea"/>
              <a:cs typeface="+mj-cs"/>
            </a:endParaRPr>
          </a:p>
          <a:p>
            <a:pPr marL="457200" indent="-457200" algn="l">
              <a:buFont typeface="Wingdings" panose="05000000000000000000" pitchFamily="2" charset="2"/>
              <a:buChar char="Ø"/>
            </a:pPr>
            <a:r>
              <a:rPr lang="en-IN" dirty="0" smtClean="0">
                <a:solidFill>
                  <a:schemeClr val="tx1"/>
                </a:solidFill>
                <a:latin typeface="+mj-lt"/>
                <a:ea typeface="+mj-ea"/>
                <a:cs typeface="+mj-cs"/>
              </a:rPr>
              <a:t>Software </a:t>
            </a:r>
            <a:r>
              <a:rPr lang="en-IN" dirty="0">
                <a:solidFill>
                  <a:schemeClr val="tx1"/>
                </a:solidFill>
                <a:latin typeface="+mj-lt"/>
                <a:ea typeface="+mj-ea"/>
                <a:cs typeface="+mj-cs"/>
              </a:rPr>
              <a:t>development </a:t>
            </a:r>
            <a:r>
              <a:rPr lang="en-IN" dirty="0" smtClean="0">
                <a:solidFill>
                  <a:schemeClr val="tx1"/>
                </a:solidFill>
                <a:latin typeface="+mj-lt"/>
                <a:ea typeface="+mj-ea"/>
                <a:cs typeface="+mj-cs"/>
              </a:rPr>
              <a:t>kits from </a:t>
            </a:r>
            <a:r>
              <a:rPr lang="en-IN" dirty="0">
                <a:solidFill>
                  <a:schemeClr val="tx1"/>
                </a:solidFill>
                <a:latin typeface="+mj-lt"/>
                <a:ea typeface="+mj-ea"/>
                <a:cs typeface="+mj-cs"/>
              </a:rPr>
              <a:t>companies like Unity, </a:t>
            </a:r>
            <a:r>
              <a:rPr lang="en-IN" dirty="0" err="1" smtClean="0">
                <a:solidFill>
                  <a:schemeClr val="tx1"/>
                </a:solidFill>
                <a:latin typeface="+mj-lt"/>
                <a:ea typeface="+mj-ea"/>
                <a:cs typeface="+mj-cs"/>
              </a:rPr>
              <a:t>Havok</a:t>
            </a:r>
            <a:r>
              <a:rPr lang="en-IN" dirty="0" smtClean="0">
                <a:solidFill>
                  <a:schemeClr val="tx1"/>
                </a:solidFill>
                <a:latin typeface="+mj-lt"/>
                <a:ea typeface="+mj-ea"/>
                <a:cs typeface="+mj-cs"/>
              </a:rPr>
              <a:t> , Epic</a:t>
            </a:r>
            <a:r>
              <a:rPr lang="en-IN" dirty="0">
                <a:solidFill>
                  <a:schemeClr val="tx1"/>
                </a:solidFill>
                <a:latin typeface="+mj-lt"/>
                <a:ea typeface="+mj-ea"/>
                <a:cs typeface="+mj-cs"/>
              </a:rPr>
              <a:t>, Valve, and others are also a lot of fun to play </a:t>
            </a:r>
            <a:r>
              <a:rPr lang="en-IN" dirty="0" smtClean="0">
                <a:solidFill>
                  <a:schemeClr val="tx1"/>
                </a:solidFill>
                <a:latin typeface="+mj-lt"/>
                <a:ea typeface="+mj-ea"/>
                <a:cs typeface="+mj-cs"/>
              </a:rPr>
              <a:t>with.</a:t>
            </a:r>
            <a:endParaRPr lang="en-IN" dirty="0">
              <a:solidFill>
                <a:schemeClr val="tx1"/>
              </a:solidFill>
              <a:latin typeface="+mj-lt"/>
              <a:ea typeface="+mj-ea"/>
              <a:cs typeface="+mj-cs"/>
            </a:endParaRPr>
          </a:p>
          <a:p>
            <a:pPr algn="l"/>
            <a:r>
              <a:rPr lang="en-IN" dirty="0"/>
              <a:t>	</a:t>
            </a:r>
          </a:p>
          <a:p>
            <a:pPr algn="l"/>
            <a:endParaRPr lang="en-IN" dirty="0"/>
          </a:p>
        </p:txBody>
      </p:sp>
    </p:spTree>
    <p:extLst>
      <p:ext uri="{BB962C8B-B14F-4D97-AF65-F5344CB8AC3E}">
        <p14:creationId xmlns:p14="http://schemas.microsoft.com/office/powerpoint/2010/main" val="2171862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548680"/>
            <a:ext cx="8424936" cy="6120680"/>
          </a:xfrm>
        </p:spPr>
        <p:txBody>
          <a:bodyPr>
            <a:noAutofit/>
          </a:bodyPr>
          <a:lstStyle/>
          <a:p>
            <a:pPr algn="l"/>
            <a:r>
              <a:rPr lang="en-IN" sz="2800" b="1" dirty="0">
                <a:solidFill>
                  <a:schemeClr val="tx1"/>
                </a:solidFill>
                <a:latin typeface="+mj-lt"/>
                <a:ea typeface="+mj-ea"/>
                <a:cs typeface="+mj-cs"/>
              </a:rPr>
              <a:t>File Systems and Resource Caching</a:t>
            </a:r>
            <a:r>
              <a:rPr lang="en-IN" sz="2800" b="1" dirty="0" smtClean="0">
                <a:solidFill>
                  <a:schemeClr val="tx1"/>
                </a:solidFill>
                <a:latin typeface="+mj-lt"/>
                <a:ea typeface="+mj-ea"/>
                <a:cs typeface="+mj-cs"/>
              </a:rPr>
              <a:t>:</a:t>
            </a:r>
          </a:p>
          <a:p>
            <a:pPr algn="l"/>
            <a:r>
              <a:rPr lang="en-IN" sz="2800" b="1" dirty="0" smtClean="0">
                <a:solidFill>
                  <a:schemeClr val="tx1"/>
                </a:solidFill>
                <a:latin typeface="+mj-lt"/>
                <a:ea typeface="+mj-ea"/>
                <a:cs typeface="+mj-cs"/>
              </a:rPr>
              <a:t>Need of a resource cache</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Imagine </a:t>
            </a:r>
            <a:r>
              <a:rPr lang="en-IN" sz="2800" dirty="0">
                <a:solidFill>
                  <a:schemeClr val="tx1"/>
                </a:solidFill>
                <a:latin typeface="+mj-lt"/>
                <a:ea typeface="+mj-ea"/>
                <a:cs typeface="+mj-cs"/>
              </a:rPr>
              <a:t>the problem of getting </a:t>
            </a:r>
            <a:r>
              <a:rPr lang="en-IN" sz="2800" dirty="0" smtClean="0">
                <a:solidFill>
                  <a:schemeClr val="tx1"/>
                </a:solidFill>
                <a:latin typeface="+mj-lt"/>
                <a:ea typeface="+mj-ea"/>
                <a:cs typeface="+mj-cs"/>
              </a:rPr>
              <a:t>a crowd </a:t>
            </a:r>
            <a:r>
              <a:rPr lang="en-IN" sz="2800" dirty="0">
                <a:solidFill>
                  <a:schemeClr val="tx1"/>
                </a:solidFill>
                <a:latin typeface="+mj-lt"/>
                <a:ea typeface="+mj-ea"/>
                <a:cs typeface="+mj-cs"/>
              </a:rPr>
              <a:t>of people out of a burning building. Left to their own devices, the crowd </a:t>
            </a:r>
            <a:r>
              <a:rPr lang="en-IN" sz="2800" dirty="0" smtClean="0">
                <a:solidFill>
                  <a:schemeClr val="tx1"/>
                </a:solidFill>
                <a:latin typeface="+mj-lt"/>
                <a:ea typeface="+mj-ea"/>
                <a:cs typeface="+mj-cs"/>
              </a:rPr>
              <a:t>will panic</a:t>
            </a:r>
            <a:r>
              <a:rPr lang="en-IN" sz="2800" dirty="0">
                <a:solidFill>
                  <a:schemeClr val="tx1"/>
                </a:solidFill>
                <a:latin typeface="+mj-lt"/>
                <a:ea typeface="+mj-ea"/>
                <a:cs typeface="+mj-cs"/>
              </a:rPr>
              <a:t>, attempt to force themselves through every available exit, and only a small </a:t>
            </a:r>
            <a:r>
              <a:rPr lang="en-IN" sz="2800" dirty="0" smtClean="0">
                <a:solidFill>
                  <a:schemeClr val="tx1"/>
                </a:solidFill>
                <a:latin typeface="+mj-lt"/>
                <a:ea typeface="+mj-ea"/>
                <a:cs typeface="+mj-cs"/>
              </a:rPr>
              <a:t>fraction of </a:t>
            </a:r>
            <a:r>
              <a:rPr lang="en-IN" sz="2800" dirty="0">
                <a:solidFill>
                  <a:schemeClr val="tx1"/>
                </a:solidFill>
                <a:latin typeface="+mj-lt"/>
                <a:ea typeface="+mj-ea"/>
                <a:cs typeface="+mj-cs"/>
              </a:rPr>
              <a:t>the people will escape </a:t>
            </a:r>
            <a:r>
              <a:rPr lang="en-IN" sz="2800" dirty="0" smtClean="0">
                <a:solidFill>
                  <a:schemeClr val="tx1"/>
                </a:solidFill>
                <a:latin typeface="+mj-lt"/>
                <a:ea typeface="+mj-ea"/>
                <a:cs typeface="+mj-cs"/>
              </a:rPr>
              <a:t>alive.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Now </a:t>
            </a:r>
            <a:r>
              <a:rPr lang="en-IN" sz="2800" dirty="0">
                <a:solidFill>
                  <a:schemeClr val="tx1"/>
                </a:solidFill>
                <a:latin typeface="+mj-lt"/>
                <a:ea typeface="+mj-ea"/>
                <a:cs typeface="+mj-cs"/>
              </a:rPr>
              <a:t>imagine another scenario, where the evacuation is completely organized. </a:t>
            </a:r>
            <a:r>
              <a:rPr lang="en-IN" sz="2800" dirty="0" smtClean="0">
                <a:solidFill>
                  <a:schemeClr val="tx1"/>
                </a:solidFill>
                <a:latin typeface="+mj-lt"/>
                <a:ea typeface="+mj-ea"/>
                <a:cs typeface="+mj-cs"/>
              </a:rPr>
              <a:t>The crowd </a:t>
            </a:r>
            <a:r>
              <a:rPr lang="en-IN" sz="2800" dirty="0">
                <a:solidFill>
                  <a:schemeClr val="tx1"/>
                </a:solidFill>
                <a:latin typeface="+mj-lt"/>
                <a:ea typeface="+mj-ea"/>
                <a:cs typeface="+mj-cs"/>
              </a:rPr>
              <a:t>would divide themselves into single file lines, each line going out the </a:t>
            </a:r>
            <a:r>
              <a:rPr lang="en-IN" sz="2800" dirty="0" smtClean="0">
                <a:solidFill>
                  <a:schemeClr val="tx1"/>
                </a:solidFill>
                <a:latin typeface="+mj-lt"/>
                <a:ea typeface="+mj-ea"/>
                <a:cs typeface="+mj-cs"/>
              </a:rPr>
              <a:t>nearest exit</a:t>
            </a:r>
            <a:r>
              <a:rPr lang="en-IN" sz="2800" dirty="0">
                <a:solidFill>
                  <a:schemeClr val="tx1"/>
                </a:solidFill>
                <a:latin typeface="+mj-lt"/>
                <a:ea typeface="+mj-ea"/>
                <a:cs typeface="+mj-cs"/>
              </a:rPr>
              <a:t>. If the lines don’t cross, people could almost run. It would be very likely </a:t>
            </a:r>
            <a:r>
              <a:rPr lang="en-IN" sz="2800" dirty="0" smtClean="0">
                <a:solidFill>
                  <a:schemeClr val="tx1"/>
                </a:solidFill>
                <a:latin typeface="+mj-lt"/>
                <a:ea typeface="+mj-ea"/>
                <a:cs typeface="+mj-cs"/>
              </a:rPr>
              <a:t>that even </a:t>
            </a:r>
            <a:r>
              <a:rPr lang="en-IN" sz="2800" dirty="0">
                <a:solidFill>
                  <a:schemeClr val="tx1"/>
                </a:solidFill>
                <a:latin typeface="+mj-lt"/>
                <a:ea typeface="+mj-ea"/>
                <a:cs typeface="+mj-cs"/>
              </a:rPr>
              <a:t>a large building could be completely evacuated</a:t>
            </a:r>
            <a:r>
              <a:rPr lang="en-IN" sz="2800" dirty="0" smtClean="0">
                <a:solidFill>
                  <a:schemeClr val="tx1"/>
                </a:solidFill>
                <a:latin typeface="+mj-lt"/>
                <a:ea typeface="+mj-ea"/>
                <a:cs typeface="+mj-cs"/>
              </a:rPr>
              <a:t>.</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770333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107504" y="476672"/>
            <a:ext cx="8712968" cy="6192688"/>
          </a:xfrm>
        </p:spPr>
        <p:txBody>
          <a:bodyPr>
            <a:noAutofit/>
          </a:bodyPr>
          <a:lstStyle/>
          <a:p>
            <a:pPr algn="l"/>
            <a:r>
              <a:rPr lang="en-IN" sz="2800" b="1" dirty="0">
                <a:solidFill>
                  <a:schemeClr val="tx1"/>
                </a:solidFill>
                <a:latin typeface="+mj-lt"/>
                <a:ea typeface="+mj-ea"/>
                <a:cs typeface="+mj-cs"/>
              </a:rPr>
              <a:t>File Systems and Resource Caching</a:t>
            </a:r>
            <a:r>
              <a:rPr lang="en-IN" sz="2800" b="1"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analogy also works well for game resources. The burning building is your </a:t>
            </a:r>
            <a:r>
              <a:rPr lang="en-IN" sz="2800" dirty="0" smtClean="0">
                <a:solidFill>
                  <a:schemeClr val="tx1"/>
                </a:solidFill>
                <a:latin typeface="+mj-lt"/>
                <a:ea typeface="+mj-ea"/>
                <a:cs typeface="+mj-cs"/>
              </a:rPr>
              <a:t>slow optical </a:t>
            </a:r>
            <a:r>
              <a:rPr lang="en-IN" sz="2800" dirty="0">
                <a:solidFill>
                  <a:schemeClr val="tx1"/>
                </a:solidFill>
                <a:latin typeface="+mj-lt"/>
                <a:ea typeface="+mj-ea"/>
                <a:cs typeface="+mj-cs"/>
              </a:rPr>
              <a:t>media, and the doors are the limited bandwidth you have for streaming </a:t>
            </a:r>
            <a:r>
              <a:rPr lang="en-IN" sz="2800" dirty="0" smtClean="0">
                <a:solidFill>
                  <a:schemeClr val="tx1"/>
                </a:solidFill>
                <a:latin typeface="+mj-lt"/>
                <a:ea typeface="+mj-ea"/>
                <a:cs typeface="+mj-cs"/>
              </a:rPr>
              <a:t>this media</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bits in your resource file represent the crowd. Your job is to figure out </a:t>
            </a:r>
            <a:r>
              <a:rPr lang="en-IN" sz="2800" dirty="0" smtClean="0">
                <a:solidFill>
                  <a:schemeClr val="tx1"/>
                </a:solidFill>
                <a:latin typeface="+mj-lt"/>
                <a:ea typeface="+mj-ea"/>
                <a:cs typeface="+mj-cs"/>
              </a:rPr>
              <a:t>a way </a:t>
            </a:r>
            <a:r>
              <a:rPr lang="en-IN" sz="2800" dirty="0">
                <a:solidFill>
                  <a:schemeClr val="tx1"/>
                </a:solidFill>
                <a:latin typeface="+mj-lt"/>
                <a:ea typeface="+mj-ea"/>
                <a:cs typeface="+mj-cs"/>
              </a:rPr>
              <a:t>to get as many of the bits from the optical media into memory in the </a:t>
            </a:r>
            <a:r>
              <a:rPr lang="en-IN" sz="2800" dirty="0" smtClean="0">
                <a:solidFill>
                  <a:schemeClr val="tx1"/>
                </a:solidFill>
                <a:latin typeface="+mj-lt"/>
                <a:ea typeface="+mj-ea"/>
                <a:cs typeface="+mj-cs"/>
              </a:rPr>
              <a:t>shortest possible </a:t>
            </a:r>
            <a:r>
              <a:rPr lang="en-IN" sz="2800" dirty="0">
                <a:solidFill>
                  <a:schemeClr val="tx1"/>
                </a:solidFill>
                <a:latin typeface="+mj-lt"/>
                <a:ea typeface="+mj-ea"/>
                <a:cs typeface="+mj-cs"/>
              </a:rPr>
              <a:t>time. That’s not the entire problem, though. A resource cache is exactly </a:t>
            </a:r>
            <a:r>
              <a:rPr lang="en-IN" sz="2800" dirty="0" smtClean="0">
                <a:solidFill>
                  <a:schemeClr val="tx1"/>
                </a:solidFill>
                <a:latin typeface="+mj-lt"/>
                <a:ea typeface="+mj-ea"/>
                <a:cs typeface="+mj-cs"/>
              </a:rPr>
              <a:t>what the </a:t>
            </a:r>
            <a:r>
              <a:rPr lang="en-IN" sz="2800" dirty="0">
                <a:solidFill>
                  <a:schemeClr val="tx1"/>
                </a:solidFill>
                <a:latin typeface="+mj-lt"/>
                <a:ea typeface="+mj-ea"/>
                <a:cs typeface="+mj-cs"/>
              </a:rPr>
              <a:t>name implies—commonly used assets like the graphics for the HUD are </a:t>
            </a:r>
            <a:r>
              <a:rPr lang="en-IN" sz="2800" dirty="0" smtClean="0">
                <a:solidFill>
                  <a:schemeClr val="tx1"/>
                </a:solidFill>
                <a:latin typeface="+mj-lt"/>
                <a:ea typeface="+mj-ea"/>
                <a:cs typeface="+mj-cs"/>
              </a:rPr>
              <a:t>always in </a:t>
            </a:r>
            <a:r>
              <a:rPr lang="en-IN" sz="2800" dirty="0">
                <a:solidFill>
                  <a:schemeClr val="tx1"/>
                </a:solidFill>
                <a:latin typeface="+mj-lt"/>
                <a:ea typeface="+mj-ea"/>
                <a:cs typeface="+mj-cs"/>
              </a:rPr>
              <a:t>memory, and rarely used assets like the </a:t>
            </a:r>
            <a:r>
              <a:rPr lang="en-IN" sz="2800" dirty="0" smtClean="0">
                <a:solidFill>
                  <a:schemeClr val="tx1"/>
                </a:solidFill>
                <a:latin typeface="+mj-lt"/>
                <a:ea typeface="+mj-ea"/>
                <a:cs typeface="+mj-cs"/>
              </a:rPr>
              <a:t>cinematic endgame </a:t>
            </a:r>
            <a:r>
              <a:rPr lang="en-IN" sz="2800" dirty="0">
                <a:solidFill>
                  <a:schemeClr val="tx1"/>
                </a:solidFill>
                <a:latin typeface="+mj-lt"/>
                <a:ea typeface="+mj-ea"/>
                <a:cs typeface="+mj-cs"/>
              </a:rPr>
              <a:t>are only in </a:t>
            </a:r>
            <a:r>
              <a:rPr lang="en-IN" sz="2800" dirty="0" smtClean="0">
                <a:solidFill>
                  <a:schemeClr val="tx1"/>
                </a:solidFill>
                <a:latin typeface="+mj-lt"/>
                <a:ea typeface="+mj-ea"/>
                <a:cs typeface="+mj-cs"/>
              </a:rPr>
              <a:t>memory while </a:t>
            </a:r>
            <a:r>
              <a:rPr lang="en-IN" sz="2800" dirty="0">
                <a:solidFill>
                  <a:schemeClr val="tx1"/>
                </a:solidFill>
                <a:latin typeface="+mj-lt"/>
                <a:ea typeface="+mj-ea"/>
                <a:cs typeface="+mj-cs"/>
              </a:rPr>
              <a:t>it’s playing, and most likely only a piece of it at </a:t>
            </a:r>
            <a:r>
              <a:rPr lang="en-IN" sz="2800" dirty="0" smtClean="0">
                <a:solidFill>
                  <a:schemeClr val="tx1"/>
                </a:solidFill>
                <a:latin typeface="+mj-lt"/>
                <a:ea typeface="+mj-ea"/>
                <a:cs typeface="+mj-cs"/>
              </a:rPr>
              <a:t>that.</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175043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107504" y="476672"/>
            <a:ext cx="8784976" cy="6192688"/>
          </a:xfrm>
        </p:spPr>
        <p:txBody>
          <a:bodyPr>
            <a:noAutofit/>
          </a:bodyPr>
          <a:lstStyle/>
          <a:p>
            <a:pPr algn="l"/>
            <a:r>
              <a:rPr lang="en-IN" sz="2800" b="1" dirty="0" smtClean="0">
                <a:solidFill>
                  <a:schemeClr val="tx1"/>
                </a:solidFill>
                <a:latin typeface="+mj-lt"/>
                <a:ea typeface="+mj-ea"/>
                <a:cs typeface="+mj-cs"/>
              </a:rPr>
              <a:t>Managing </a:t>
            </a:r>
            <a:r>
              <a:rPr lang="en-IN" sz="2800" b="1" dirty="0">
                <a:solidFill>
                  <a:schemeClr val="tx1"/>
                </a:solidFill>
                <a:latin typeface="+mj-lt"/>
                <a:ea typeface="+mj-ea"/>
                <a:cs typeface="+mj-cs"/>
              </a:rPr>
              <a:t>Memory</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Managing memory is a critical system for games.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Simply </a:t>
            </a:r>
            <a:r>
              <a:rPr lang="en-IN" sz="2800" dirty="0">
                <a:solidFill>
                  <a:schemeClr val="tx1"/>
                </a:solidFill>
                <a:latin typeface="+mj-lt"/>
                <a:ea typeface="+mj-ea"/>
                <a:cs typeface="+mj-cs"/>
              </a:rPr>
              <a:t>put, the default memory </a:t>
            </a:r>
            <a:r>
              <a:rPr lang="en-IN" sz="2800" dirty="0" smtClean="0">
                <a:solidFill>
                  <a:schemeClr val="tx1"/>
                </a:solidFill>
                <a:latin typeface="+mj-lt"/>
                <a:ea typeface="+mj-ea"/>
                <a:cs typeface="+mj-cs"/>
              </a:rPr>
              <a:t>manager that </a:t>
            </a:r>
            <a:r>
              <a:rPr lang="en-IN" sz="2800" dirty="0">
                <a:solidFill>
                  <a:schemeClr val="tx1"/>
                </a:solidFill>
                <a:latin typeface="+mj-lt"/>
                <a:ea typeface="+mj-ea"/>
                <a:cs typeface="+mj-cs"/>
              </a:rPr>
              <a:t>comes with the default C-runtime libraries is completely unsuitable for </a:t>
            </a:r>
            <a:r>
              <a:rPr lang="en-IN" sz="2800" dirty="0" smtClean="0">
                <a:solidFill>
                  <a:schemeClr val="tx1"/>
                </a:solidFill>
                <a:latin typeface="+mj-lt"/>
                <a:ea typeface="+mj-ea"/>
                <a:cs typeface="+mj-cs"/>
              </a:rPr>
              <a:t>most game </a:t>
            </a:r>
            <a:r>
              <a:rPr lang="en-IN" sz="2800" dirty="0">
                <a:solidFill>
                  <a:schemeClr val="tx1"/>
                </a:solidFill>
                <a:latin typeface="+mj-lt"/>
                <a:ea typeface="+mj-ea"/>
                <a:cs typeface="+mj-cs"/>
              </a:rPr>
              <a:t>applications.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Many </a:t>
            </a:r>
            <a:r>
              <a:rPr lang="en-IN" sz="2800" dirty="0">
                <a:solidFill>
                  <a:schemeClr val="tx1"/>
                </a:solidFill>
                <a:latin typeface="+mj-lt"/>
                <a:ea typeface="+mj-ea"/>
                <a:cs typeface="+mj-cs"/>
              </a:rPr>
              <a:t>game data structures are relatively tiny things, and </a:t>
            </a:r>
            <a:r>
              <a:rPr lang="en-IN" sz="2800" dirty="0" smtClean="0">
                <a:solidFill>
                  <a:schemeClr val="tx1"/>
                </a:solidFill>
                <a:latin typeface="+mj-lt"/>
                <a:ea typeface="+mj-ea"/>
                <a:cs typeface="+mj-cs"/>
              </a:rPr>
              <a:t>they belong </a:t>
            </a:r>
            <a:r>
              <a:rPr lang="en-IN" sz="2800" dirty="0">
                <a:solidFill>
                  <a:schemeClr val="tx1"/>
                </a:solidFill>
                <a:latin typeface="+mj-lt"/>
                <a:ea typeface="+mj-ea"/>
                <a:cs typeface="+mj-cs"/>
              </a:rPr>
              <a:t>in different areas of memory, such as RAM or video memory.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general memory </a:t>
            </a:r>
            <a:r>
              <a:rPr lang="en-IN" sz="2800" dirty="0">
                <a:solidFill>
                  <a:schemeClr val="tx1"/>
                </a:solidFill>
                <a:latin typeface="+mj-lt"/>
                <a:ea typeface="+mj-ea"/>
                <a:cs typeface="+mj-cs"/>
              </a:rPr>
              <a:t>manager tries to be all things to all applications, where you will </a:t>
            </a:r>
            <a:r>
              <a:rPr lang="en-IN" sz="2800" dirty="0" smtClean="0">
                <a:solidFill>
                  <a:schemeClr val="tx1"/>
                </a:solidFill>
                <a:latin typeface="+mj-lt"/>
                <a:ea typeface="+mj-ea"/>
                <a:cs typeface="+mj-cs"/>
              </a:rPr>
              <a:t>know every </a:t>
            </a:r>
            <a:r>
              <a:rPr lang="en-IN" sz="2800" dirty="0">
                <a:solidFill>
                  <a:schemeClr val="tx1"/>
                </a:solidFill>
                <a:latin typeface="+mj-lt"/>
                <a:ea typeface="+mj-ea"/>
                <a:cs typeface="+mj-cs"/>
              </a:rPr>
              <a:t>detail about how your game needs and uses memory. Generally, you’ll </a:t>
            </a:r>
            <a:r>
              <a:rPr lang="en-IN" sz="2800" dirty="0" smtClean="0">
                <a:solidFill>
                  <a:schemeClr val="tx1"/>
                </a:solidFill>
                <a:latin typeface="+mj-lt"/>
                <a:ea typeface="+mj-ea"/>
                <a:cs typeface="+mj-cs"/>
              </a:rPr>
              <a:t>write your </a:t>
            </a:r>
            <a:r>
              <a:rPr lang="en-IN" sz="2800" dirty="0">
                <a:solidFill>
                  <a:schemeClr val="tx1"/>
                </a:solidFill>
                <a:latin typeface="+mj-lt"/>
                <a:ea typeface="+mj-ea"/>
                <a:cs typeface="+mj-cs"/>
              </a:rPr>
              <a:t>own memory manager to handle allocations of various sizes and </a:t>
            </a:r>
            <a:r>
              <a:rPr lang="en-IN" sz="2800" dirty="0" smtClean="0">
                <a:solidFill>
                  <a:schemeClr val="tx1"/>
                </a:solidFill>
                <a:latin typeface="+mj-lt"/>
                <a:ea typeface="+mj-ea"/>
                <a:cs typeface="+mj-cs"/>
              </a:rPr>
              <a:t>persistence and </a:t>
            </a:r>
            <a:r>
              <a:rPr lang="en-IN" sz="2800" dirty="0">
                <a:solidFill>
                  <a:schemeClr val="tx1"/>
                </a:solidFill>
                <a:latin typeface="+mj-lt"/>
                <a:ea typeface="+mj-ea"/>
                <a:cs typeface="+mj-cs"/>
              </a:rPr>
              <a:t>more importantly to track budgets.</a:t>
            </a:r>
          </a:p>
        </p:txBody>
      </p:sp>
    </p:spTree>
    <p:extLst>
      <p:ext uri="{BB962C8B-B14F-4D97-AF65-F5344CB8AC3E}">
        <p14:creationId xmlns:p14="http://schemas.microsoft.com/office/powerpoint/2010/main" val="1830714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107504" y="476672"/>
            <a:ext cx="8784976" cy="6192688"/>
          </a:xfrm>
        </p:spPr>
        <p:txBody>
          <a:bodyPr>
            <a:noAutofit/>
          </a:bodyPr>
          <a:lstStyle/>
          <a:p>
            <a:pPr algn="l"/>
            <a:r>
              <a:rPr lang="en-IN" sz="2800" b="1" dirty="0" smtClean="0">
                <a:solidFill>
                  <a:schemeClr val="tx1"/>
                </a:solidFill>
                <a:latin typeface="+mj-lt"/>
                <a:ea typeface="+mj-ea"/>
                <a:cs typeface="+mj-cs"/>
              </a:rPr>
              <a:t>Initialization</a:t>
            </a:r>
            <a:r>
              <a:rPr lang="en-IN" sz="2800" b="1" dirty="0">
                <a:solidFill>
                  <a:schemeClr val="tx1"/>
                </a:solidFill>
                <a:latin typeface="+mj-lt"/>
                <a:ea typeface="+mj-ea"/>
                <a:cs typeface="+mj-cs"/>
              </a:rPr>
              <a:t>, the Main Loop, and Shutdown</a:t>
            </a:r>
            <a:r>
              <a:rPr lang="en-IN" sz="2800" b="1"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Most </a:t>
            </a:r>
            <a:r>
              <a:rPr lang="en-IN" sz="2800" dirty="0">
                <a:solidFill>
                  <a:schemeClr val="tx1"/>
                </a:solidFill>
                <a:latin typeface="+mj-lt"/>
                <a:ea typeface="+mj-ea"/>
                <a:cs typeface="+mj-cs"/>
              </a:rPr>
              <a:t>software waits for the user to do something before any code is executed. If </a:t>
            </a:r>
            <a:r>
              <a:rPr lang="en-IN" sz="2800" dirty="0" smtClean="0">
                <a:solidFill>
                  <a:schemeClr val="tx1"/>
                </a:solidFill>
                <a:latin typeface="+mj-lt"/>
                <a:ea typeface="+mj-ea"/>
                <a:cs typeface="+mj-cs"/>
              </a:rPr>
              <a:t>the mouse </a:t>
            </a:r>
            <a:r>
              <a:rPr lang="en-IN" sz="2800" dirty="0">
                <a:solidFill>
                  <a:schemeClr val="tx1"/>
                </a:solidFill>
                <a:latin typeface="+mj-lt"/>
                <a:ea typeface="+mj-ea"/>
                <a:cs typeface="+mj-cs"/>
              </a:rPr>
              <a:t>isn’t moving and the keyboard isn’t being hammered, an application </a:t>
            </a:r>
            <a:r>
              <a:rPr lang="en-IN" sz="2800" dirty="0" smtClean="0">
                <a:solidFill>
                  <a:schemeClr val="tx1"/>
                </a:solidFill>
                <a:latin typeface="+mj-lt"/>
                <a:ea typeface="+mj-ea"/>
                <a:cs typeface="+mj-cs"/>
              </a:rPr>
              <a:t>like Microsoft </a:t>
            </a:r>
            <a:r>
              <a:rPr lang="en-IN" sz="2800" dirty="0">
                <a:solidFill>
                  <a:schemeClr val="tx1"/>
                </a:solidFill>
                <a:latin typeface="+mj-lt"/>
                <a:ea typeface="+mj-ea"/>
                <a:cs typeface="+mj-cs"/>
              </a:rPr>
              <a:t>Excel is completely idle.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good because you can have a bunch </a:t>
            </a:r>
            <a:r>
              <a:rPr lang="en-IN" sz="2800" dirty="0" smtClean="0">
                <a:solidFill>
                  <a:schemeClr val="tx1"/>
                </a:solidFill>
                <a:latin typeface="+mj-lt"/>
                <a:ea typeface="+mj-ea"/>
                <a:cs typeface="+mj-cs"/>
              </a:rPr>
              <a:t>of applications </a:t>
            </a:r>
            <a:r>
              <a:rPr lang="en-IN" sz="2800" dirty="0">
                <a:solidFill>
                  <a:schemeClr val="tx1"/>
                </a:solidFill>
                <a:latin typeface="+mj-lt"/>
                <a:ea typeface="+mj-ea"/>
                <a:cs typeface="+mj-cs"/>
              </a:rPr>
              <a:t>up and running without a large CPU overhead. Games are </a:t>
            </a:r>
            <a:r>
              <a:rPr lang="en-IN" sz="2800" dirty="0" smtClean="0">
                <a:solidFill>
                  <a:schemeClr val="tx1"/>
                </a:solidFill>
                <a:latin typeface="+mj-lt"/>
                <a:ea typeface="+mj-ea"/>
                <a:cs typeface="+mj-cs"/>
              </a:rPr>
              <a:t>completely different</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Games </a:t>
            </a:r>
            <a:r>
              <a:rPr lang="en-IN" sz="2800" dirty="0">
                <a:solidFill>
                  <a:schemeClr val="tx1"/>
                </a:solidFill>
                <a:latin typeface="+mj-lt"/>
                <a:ea typeface="+mj-ea"/>
                <a:cs typeface="+mj-cs"/>
              </a:rPr>
              <a:t>are simulations that have a life of their own. Without player </a:t>
            </a:r>
            <a:r>
              <a:rPr lang="en-IN" sz="2800" dirty="0" smtClean="0">
                <a:solidFill>
                  <a:schemeClr val="tx1"/>
                </a:solidFill>
                <a:latin typeface="+mj-lt"/>
                <a:ea typeface="+mj-ea"/>
                <a:cs typeface="+mj-cs"/>
              </a:rPr>
              <a:t>input, they’ll </a:t>
            </a:r>
            <a:r>
              <a:rPr lang="en-IN" sz="2800" dirty="0">
                <a:solidFill>
                  <a:schemeClr val="tx1"/>
                </a:solidFill>
                <a:latin typeface="+mj-lt"/>
                <a:ea typeface="+mj-ea"/>
                <a:cs typeface="+mj-cs"/>
              </a:rPr>
              <a:t>happily send some horrific creature over to start pounding on your character’s</a:t>
            </a:r>
          </a:p>
          <a:p>
            <a:pPr algn="l"/>
            <a:r>
              <a:rPr lang="en-IN" sz="2800" dirty="0">
                <a:solidFill>
                  <a:schemeClr val="tx1"/>
                </a:solidFill>
                <a:latin typeface="+mj-lt"/>
                <a:ea typeface="+mj-ea"/>
                <a:cs typeface="+mj-cs"/>
              </a:rPr>
              <a:t>skull. </a:t>
            </a:r>
          </a:p>
        </p:txBody>
      </p:sp>
    </p:spTree>
    <p:extLst>
      <p:ext uri="{BB962C8B-B14F-4D97-AF65-F5344CB8AC3E}">
        <p14:creationId xmlns:p14="http://schemas.microsoft.com/office/powerpoint/2010/main" val="2481203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107504" y="476672"/>
            <a:ext cx="8784976" cy="6192688"/>
          </a:xfrm>
        </p:spPr>
        <p:txBody>
          <a:bodyPr>
            <a:noAutofit/>
          </a:bodyPr>
          <a:lstStyle/>
          <a:p>
            <a:pPr algn="l"/>
            <a:r>
              <a:rPr lang="en-IN" sz="2800" b="1" dirty="0" smtClean="0">
                <a:solidFill>
                  <a:schemeClr val="tx1"/>
                </a:solidFill>
                <a:latin typeface="+mj-lt"/>
                <a:ea typeface="+mj-ea"/>
                <a:cs typeface="+mj-cs"/>
              </a:rPr>
              <a:t>Initialization</a:t>
            </a:r>
            <a:r>
              <a:rPr lang="en-IN" sz="2800" b="1" dirty="0">
                <a:solidFill>
                  <a:schemeClr val="tx1"/>
                </a:solidFill>
                <a:latin typeface="+mj-lt"/>
                <a:ea typeface="+mj-ea"/>
                <a:cs typeface="+mj-cs"/>
              </a:rPr>
              <a:t>, the Main Loop, and Shutdown</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That will probably motivate a few button </a:t>
            </a:r>
            <a:r>
              <a:rPr lang="en-IN" sz="2800" dirty="0" smtClean="0">
                <a:solidFill>
                  <a:schemeClr val="tx1"/>
                </a:solidFill>
                <a:latin typeface="+mj-lt"/>
                <a:ea typeface="+mj-ea"/>
                <a:cs typeface="+mj-cs"/>
              </a:rPr>
              <a:t>presses.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system that controls this ongoing activity is the main loop, and it has </a:t>
            </a:r>
            <a:r>
              <a:rPr lang="en-IN" sz="2800" dirty="0" smtClean="0">
                <a:solidFill>
                  <a:schemeClr val="tx1"/>
                </a:solidFill>
                <a:latin typeface="+mj-lt"/>
                <a:ea typeface="+mj-ea"/>
                <a:cs typeface="+mj-cs"/>
              </a:rPr>
              <a:t>three major </a:t>
            </a:r>
            <a:r>
              <a:rPr lang="en-IN" sz="2800" dirty="0">
                <a:solidFill>
                  <a:schemeClr val="tx1"/>
                </a:solidFill>
                <a:latin typeface="+mj-lt"/>
                <a:ea typeface="+mj-ea"/>
                <a:cs typeface="+mj-cs"/>
              </a:rPr>
              <a:t>components: grabbing and queuing player input, ticking the game logic, and</a:t>
            </a:r>
          </a:p>
          <a:p>
            <a:pPr algn="just"/>
            <a:r>
              <a:rPr lang="en-IN" sz="2800" dirty="0">
                <a:solidFill>
                  <a:schemeClr val="tx1"/>
                </a:solidFill>
                <a:latin typeface="+mj-lt"/>
                <a:ea typeface="+mj-ea"/>
                <a:cs typeface="+mj-cs"/>
              </a:rPr>
              <a:t>presenting the game state to all the game views, which means rendering the </a:t>
            </a:r>
            <a:r>
              <a:rPr lang="en-IN" sz="2800" dirty="0" smtClean="0">
                <a:solidFill>
                  <a:schemeClr val="tx1"/>
                </a:solidFill>
                <a:latin typeface="+mj-lt"/>
                <a:ea typeface="+mj-ea"/>
                <a:cs typeface="+mj-cs"/>
              </a:rPr>
              <a:t>screen, playing </a:t>
            </a:r>
            <a:r>
              <a:rPr lang="en-IN" sz="2800" dirty="0">
                <a:solidFill>
                  <a:schemeClr val="tx1"/>
                </a:solidFill>
                <a:latin typeface="+mj-lt"/>
                <a:ea typeface="+mj-ea"/>
                <a:cs typeface="+mj-cs"/>
              </a:rPr>
              <a:t>sounds, or sending game state changes over the </a:t>
            </a:r>
            <a:r>
              <a:rPr lang="en-IN" sz="2800" dirty="0" smtClean="0">
                <a:solidFill>
                  <a:schemeClr val="tx1"/>
                </a:solidFill>
                <a:latin typeface="+mj-lt"/>
                <a:ea typeface="+mj-ea"/>
                <a:cs typeface="+mj-cs"/>
              </a:rPr>
              <a:t>Internet.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At </a:t>
            </a:r>
            <a:r>
              <a:rPr lang="en-IN" sz="2800" dirty="0">
                <a:solidFill>
                  <a:schemeClr val="tx1"/>
                </a:solidFill>
                <a:latin typeface="+mj-lt"/>
                <a:ea typeface="+mj-ea"/>
                <a:cs typeface="+mj-cs"/>
              </a:rPr>
              <a:t>the highest level, your game application layer creates and loads your game </a:t>
            </a:r>
            <a:r>
              <a:rPr lang="en-IN" sz="2800" dirty="0" smtClean="0">
                <a:solidFill>
                  <a:schemeClr val="tx1"/>
                </a:solidFill>
                <a:latin typeface="+mj-lt"/>
                <a:ea typeface="+mj-ea"/>
                <a:cs typeface="+mj-cs"/>
              </a:rPr>
              <a:t>logic, creates </a:t>
            </a:r>
            <a:r>
              <a:rPr lang="en-IN" sz="2800" dirty="0">
                <a:solidFill>
                  <a:schemeClr val="tx1"/>
                </a:solidFill>
                <a:latin typeface="+mj-lt"/>
                <a:ea typeface="+mj-ea"/>
                <a:cs typeface="+mj-cs"/>
              </a:rPr>
              <a:t>and attaches game views to that logic, and then gives all these </a:t>
            </a:r>
            <a:r>
              <a:rPr lang="en-IN" sz="2800" dirty="0" smtClean="0">
                <a:solidFill>
                  <a:schemeClr val="tx1"/>
                </a:solidFill>
                <a:latin typeface="+mj-lt"/>
                <a:ea typeface="+mj-ea"/>
                <a:cs typeface="+mj-cs"/>
              </a:rPr>
              <a:t>systems some </a:t>
            </a:r>
            <a:r>
              <a:rPr lang="en-IN" sz="2800" dirty="0">
                <a:solidFill>
                  <a:schemeClr val="tx1"/>
                </a:solidFill>
                <a:latin typeface="+mj-lt"/>
                <a:ea typeface="+mj-ea"/>
                <a:cs typeface="+mj-cs"/>
              </a:rPr>
              <a:t>CPU time so they can do their jobs.</a:t>
            </a:r>
          </a:p>
        </p:txBody>
      </p:sp>
    </p:spTree>
    <p:extLst>
      <p:ext uri="{BB962C8B-B14F-4D97-AF65-F5344CB8AC3E}">
        <p14:creationId xmlns:p14="http://schemas.microsoft.com/office/powerpoint/2010/main" val="2003401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t>Application layer</a:t>
            </a: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107504" y="476672"/>
            <a:ext cx="8784976" cy="6192688"/>
          </a:xfrm>
        </p:spPr>
        <p:txBody>
          <a:bodyPr>
            <a:noAutofit/>
          </a:bodyPr>
          <a:lstStyle/>
          <a:p>
            <a:pPr algn="l"/>
            <a:r>
              <a:rPr lang="en-IN" b="1" dirty="0">
                <a:solidFill>
                  <a:schemeClr val="tx1"/>
                </a:solidFill>
                <a:latin typeface="+mj-lt"/>
                <a:ea typeface="+mj-ea"/>
                <a:cs typeface="+mj-cs"/>
              </a:rPr>
              <a:t>Other Application Layer Code</a:t>
            </a:r>
          </a:p>
          <a:p>
            <a:pPr algn="l"/>
            <a:r>
              <a:rPr lang="en-IN" sz="2800" dirty="0">
                <a:solidFill>
                  <a:schemeClr val="tx1"/>
                </a:solidFill>
                <a:latin typeface="+mj-lt"/>
                <a:ea typeface="+mj-ea"/>
                <a:cs typeface="+mj-cs"/>
              </a:rPr>
              <a:t>There are lots of other important subsystems in the application layer, </a:t>
            </a:r>
            <a:r>
              <a:rPr lang="en-IN" sz="2800">
                <a:solidFill>
                  <a:schemeClr val="tx1"/>
                </a:solidFill>
                <a:latin typeface="+mj-lt"/>
                <a:ea typeface="+mj-ea"/>
                <a:cs typeface="+mj-cs"/>
              </a:rPr>
              <a:t>including </a:t>
            </a:r>
            <a:r>
              <a:rPr lang="en-IN" sz="2800" smtClean="0">
                <a:solidFill>
                  <a:schemeClr val="tx1"/>
                </a:solidFill>
                <a:latin typeface="+mj-lt"/>
                <a:ea typeface="+mj-ea"/>
                <a:cs typeface="+mj-cs"/>
              </a:rPr>
              <a:t>the following</a:t>
            </a:r>
            <a:r>
              <a:rPr lang="en-IN" sz="2800" dirty="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system </a:t>
            </a:r>
            <a:r>
              <a:rPr lang="en-IN" sz="2800" dirty="0" smtClean="0">
                <a:solidFill>
                  <a:schemeClr val="tx1"/>
                </a:solidFill>
                <a:latin typeface="+mj-lt"/>
                <a:ea typeface="+mj-ea"/>
                <a:cs typeface="+mj-cs"/>
              </a:rPr>
              <a:t>clock</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String </a:t>
            </a:r>
            <a:r>
              <a:rPr lang="en-IN" sz="2800" dirty="0" smtClean="0">
                <a:solidFill>
                  <a:schemeClr val="tx1"/>
                </a:solidFill>
                <a:latin typeface="+mj-lt"/>
                <a:ea typeface="+mj-ea"/>
                <a:cs typeface="+mj-cs"/>
              </a:rPr>
              <a:t>handling</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Dynamically loaded libraries (</a:t>
            </a:r>
            <a:r>
              <a:rPr lang="en-IN" sz="2800" dirty="0" smtClean="0">
                <a:solidFill>
                  <a:schemeClr val="tx1"/>
                </a:solidFill>
                <a:latin typeface="+mj-lt"/>
                <a:ea typeface="+mj-ea"/>
                <a:cs typeface="+mj-cs"/>
              </a:rPr>
              <a:t>DLLs)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Threads </a:t>
            </a:r>
            <a:r>
              <a:rPr lang="en-IN" sz="2800" dirty="0">
                <a:solidFill>
                  <a:schemeClr val="tx1"/>
                </a:solidFill>
                <a:latin typeface="+mj-lt"/>
                <a:ea typeface="+mj-ea"/>
                <a:cs typeface="+mj-cs"/>
              </a:rPr>
              <a:t>and thread </a:t>
            </a:r>
            <a:r>
              <a:rPr lang="en-IN" sz="2800" dirty="0" smtClean="0">
                <a:solidFill>
                  <a:schemeClr val="tx1"/>
                </a:solidFill>
                <a:latin typeface="+mj-lt"/>
                <a:ea typeface="+mj-ea"/>
                <a:cs typeface="+mj-cs"/>
              </a:rPr>
              <a:t>synchronization</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Network </a:t>
            </a:r>
            <a:r>
              <a:rPr lang="en-IN" sz="2800" dirty="0" smtClean="0">
                <a:solidFill>
                  <a:schemeClr val="tx1"/>
                </a:solidFill>
                <a:latin typeface="+mj-lt"/>
                <a:ea typeface="+mj-ea"/>
                <a:cs typeface="+mj-cs"/>
              </a:rPr>
              <a:t>communications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Initialization</a:t>
            </a:r>
          </a:p>
          <a:p>
            <a:pPr marL="457200" indent="-457200" algn="l">
              <a:buFont typeface="Arial" panose="020B0604020202020204" pitchFamily="34" charset="0"/>
              <a:buChar char="•"/>
            </a:pPr>
            <a:r>
              <a:rPr lang="en-IN" sz="2800" dirty="0" smtClean="0">
                <a:solidFill>
                  <a:schemeClr val="tx1"/>
                </a:solidFill>
                <a:latin typeface="+mj-lt"/>
                <a:ea typeface="+mj-ea"/>
                <a:cs typeface="+mj-cs"/>
              </a:rPr>
              <a:t>Main loop</a:t>
            </a:r>
          </a:p>
          <a:p>
            <a:pPr marL="457200" indent="-457200" algn="l">
              <a:buFont typeface="Arial" panose="020B0604020202020204" pitchFamily="34" charset="0"/>
              <a:buChar char="•"/>
            </a:pPr>
            <a:r>
              <a:rPr lang="en-IN" sz="2800" dirty="0" smtClean="0">
                <a:solidFill>
                  <a:schemeClr val="tx1"/>
                </a:solidFill>
                <a:latin typeface="+mj-lt"/>
                <a:ea typeface="+mj-ea"/>
                <a:cs typeface="+mj-cs"/>
              </a:rPr>
              <a:t>Shutdown</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787159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marL="457200" indent="-457200" algn="just">
              <a:buFont typeface="Arial" panose="020B0604020202020204" pitchFamily="34" charset="0"/>
              <a:buChar char="•"/>
            </a:pPr>
            <a:r>
              <a:rPr lang="en-IN" sz="2800" dirty="0">
                <a:solidFill>
                  <a:schemeClr val="tx1"/>
                </a:solidFill>
                <a:latin typeface="+mj-lt"/>
                <a:ea typeface="+mj-ea"/>
                <a:cs typeface="+mj-cs"/>
              </a:rPr>
              <a:t>The game logic is the heart and soul of your game.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defines the game universe, what things are in the universe, and how they interact.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also defines how the game state can be changed by external stimulus, such as a human player pressing a gamepad key or an AI process taking action to kill you.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Let’s </a:t>
            </a:r>
            <a:r>
              <a:rPr lang="en-IN" sz="2800" dirty="0">
                <a:solidFill>
                  <a:schemeClr val="tx1"/>
                </a:solidFill>
                <a:latin typeface="+mj-lt"/>
                <a:ea typeface="+mj-ea"/>
                <a:cs typeface="+mj-cs"/>
              </a:rPr>
              <a:t>take a closer look at all of the components of the game logic system.</a:t>
            </a:r>
          </a:p>
        </p:txBody>
      </p:sp>
    </p:spTree>
    <p:extLst>
      <p:ext uri="{BB962C8B-B14F-4D97-AF65-F5344CB8AC3E}">
        <p14:creationId xmlns:p14="http://schemas.microsoft.com/office/powerpoint/2010/main" val="1111915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dirty="0" smtClean="0">
                <a:solidFill>
                  <a:schemeClr val="tx1"/>
                </a:solidFill>
                <a:latin typeface="+mj-lt"/>
                <a:ea typeface="+mj-ea"/>
                <a:cs typeface="+mj-cs"/>
              </a:rPr>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endParaRPr lang="en-IN" sz="2800" dirty="0">
              <a:solidFill>
                <a:schemeClr val="tx1"/>
              </a:solidFill>
              <a:latin typeface="+mj-lt"/>
              <a:ea typeface="+mj-ea"/>
              <a:cs typeface="+mj-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07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a:solidFill>
                  <a:schemeClr val="tx1"/>
                </a:solidFill>
                <a:latin typeface="+mj-lt"/>
                <a:ea typeface="+mj-ea"/>
                <a:cs typeface="+mj-cs"/>
              </a:rPr>
              <a:t>Game State and Data </a:t>
            </a:r>
            <a:r>
              <a:rPr lang="en-IN" sz="2800" b="1" dirty="0" smtClean="0">
                <a:solidFill>
                  <a:schemeClr val="tx1"/>
                </a:solidFill>
                <a:latin typeface="+mj-lt"/>
                <a:ea typeface="+mj-ea"/>
                <a:cs typeface="+mj-cs"/>
              </a:rPr>
              <a:t>Structures:</a:t>
            </a:r>
          </a:p>
          <a:p>
            <a:pPr marL="457200" indent="-457200" algn="just">
              <a:buFont typeface="Arial" panose="020B0604020202020204" pitchFamily="34" charset="0"/>
              <a:buChar char="•"/>
            </a:pPr>
            <a:r>
              <a:rPr lang="en-IN" sz="2800" dirty="0">
                <a:solidFill>
                  <a:schemeClr val="tx1"/>
                </a:solidFill>
                <a:latin typeface="+mj-lt"/>
                <a:ea typeface="+mj-ea"/>
                <a:cs typeface="+mj-cs"/>
              </a:rPr>
              <a:t>Every game will have a container for game </a:t>
            </a:r>
            <a:r>
              <a:rPr lang="en-IN" sz="2800" dirty="0" smtClean="0">
                <a:solidFill>
                  <a:schemeClr val="tx1"/>
                </a:solidFill>
                <a:latin typeface="+mj-lt"/>
                <a:ea typeface="+mj-ea"/>
                <a:cs typeface="+mj-cs"/>
              </a:rPr>
              <a:t>objects.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Simple </a:t>
            </a:r>
            <a:r>
              <a:rPr lang="en-IN" sz="2800" dirty="0">
                <a:solidFill>
                  <a:schemeClr val="tx1"/>
                </a:solidFill>
                <a:latin typeface="+mj-lt"/>
                <a:ea typeface="+mj-ea"/>
                <a:cs typeface="+mj-cs"/>
              </a:rPr>
              <a:t>games can use a list structure, but more complicated games will need something more flexible and optimized for quick local searching or streaming.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Your </a:t>
            </a:r>
            <a:r>
              <a:rPr lang="en-IN" sz="2800" dirty="0">
                <a:solidFill>
                  <a:schemeClr val="tx1"/>
                </a:solidFill>
                <a:latin typeface="+mj-lt"/>
                <a:ea typeface="+mj-ea"/>
                <a:cs typeface="+mj-cs"/>
              </a:rPr>
              <a:t>game engine must be able to traverse the object data structures quickly to change an object’s state, and yet it must be able to hold a flexible array of properties for each object.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These </a:t>
            </a:r>
            <a:r>
              <a:rPr lang="en-IN" sz="2800" dirty="0">
                <a:solidFill>
                  <a:schemeClr val="tx1"/>
                </a:solidFill>
                <a:latin typeface="+mj-lt"/>
                <a:ea typeface="+mj-ea"/>
                <a:cs typeface="+mj-cs"/>
              </a:rPr>
              <a:t>two requirements are frequently at odds with each other; one is quick to search, </a:t>
            </a:r>
            <a:r>
              <a:rPr lang="en-IN" sz="2800" dirty="0" smtClean="0">
                <a:solidFill>
                  <a:schemeClr val="tx1"/>
                </a:solidFill>
                <a:latin typeface="+mj-lt"/>
                <a:ea typeface="+mj-ea"/>
                <a:cs typeface="+mj-cs"/>
              </a:rPr>
              <a:t>the other </a:t>
            </a:r>
            <a:r>
              <a:rPr lang="en-IN" sz="2800" dirty="0">
                <a:solidFill>
                  <a:schemeClr val="tx1"/>
                </a:solidFill>
                <a:latin typeface="+mj-lt"/>
                <a:ea typeface="+mj-ea"/>
                <a:cs typeface="+mj-cs"/>
              </a:rPr>
              <a:t>is easy to extend</a:t>
            </a:r>
            <a:r>
              <a:rPr lang="en-IN" dirty="0">
                <a:solidFill>
                  <a:schemeClr val="tx1"/>
                </a:solidFill>
                <a:latin typeface="+mj-lt"/>
                <a:ea typeface="+mj-ea"/>
                <a:cs typeface="+mj-cs"/>
              </a:rPr>
              <a:t>.</a:t>
            </a:r>
          </a:p>
        </p:txBody>
      </p:sp>
    </p:spTree>
    <p:extLst>
      <p:ext uri="{BB962C8B-B14F-4D97-AF65-F5344CB8AC3E}">
        <p14:creationId xmlns:p14="http://schemas.microsoft.com/office/powerpoint/2010/main" val="20475798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a:solidFill>
                  <a:schemeClr val="tx1"/>
                </a:solidFill>
                <a:latin typeface="+mj-lt"/>
                <a:ea typeface="+mj-ea"/>
                <a:cs typeface="+mj-cs"/>
              </a:rPr>
              <a:t>Game State and Data </a:t>
            </a:r>
            <a:r>
              <a:rPr lang="en-IN" sz="2800" b="1" dirty="0" smtClean="0">
                <a:solidFill>
                  <a:schemeClr val="tx1"/>
                </a:solidFill>
                <a:latin typeface="+mj-lt"/>
                <a:ea typeface="+mj-ea"/>
                <a:cs typeface="+mj-cs"/>
              </a:rPr>
              <a:t>Structures:</a:t>
            </a:r>
          </a:p>
          <a:p>
            <a:pPr marL="457200" indent="-457200" algn="just">
              <a:buFont typeface="Arial" panose="020B0604020202020204" pitchFamily="34" charset="0"/>
              <a:buChar char="•"/>
            </a:pPr>
            <a:r>
              <a:rPr lang="en-IN" sz="2800" dirty="0" err="1">
                <a:solidFill>
                  <a:schemeClr val="tx1"/>
                </a:solidFill>
                <a:latin typeface="+mj-lt"/>
                <a:ea typeface="+mj-ea"/>
                <a:cs typeface="+mj-cs"/>
              </a:rPr>
              <a:t>Ultima</a:t>
            </a:r>
            <a:r>
              <a:rPr lang="en-IN" sz="2800" dirty="0">
                <a:solidFill>
                  <a:schemeClr val="tx1"/>
                </a:solidFill>
                <a:latin typeface="+mj-lt"/>
                <a:ea typeface="+mj-ea"/>
                <a:cs typeface="+mj-cs"/>
              </a:rPr>
              <a:t> used a simple two-dimensional array of object lists.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was easy to find objects within a given range of a map location, and each grid square was small enough </a:t>
            </a:r>
            <a:r>
              <a:rPr lang="en-IN" sz="2800" dirty="0" smtClean="0">
                <a:solidFill>
                  <a:schemeClr val="tx1"/>
                </a:solidFill>
                <a:latin typeface="+mj-lt"/>
                <a:ea typeface="+mj-ea"/>
                <a:cs typeface="+mj-cs"/>
              </a:rPr>
              <a:t>to have </a:t>
            </a:r>
            <a:r>
              <a:rPr lang="en-IN" sz="2800" dirty="0">
                <a:solidFill>
                  <a:schemeClr val="tx1"/>
                </a:solidFill>
                <a:latin typeface="+mj-lt"/>
                <a:ea typeface="+mj-ea"/>
                <a:cs typeface="+mj-cs"/>
              </a:rPr>
              <a:t>a quickly traversable list of objects.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Thief</a:t>
            </a:r>
            <a:r>
              <a:rPr lang="en-IN" sz="2800" dirty="0">
                <a:solidFill>
                  <a:schemeClr val="tx1"/>
                </a:solidFill>
                <a:latin typeface="+mj-lt"/>
                <a:ea typeface="+mj-ea"/>
                <a:cs typeface="+mj-cs"/>
              </a:rPr>
              <a:t>: Deadly Shadows, on the other hand, used a simple list of objects, but it was heavily tangled by internal pointers.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two objects needed to know about each other, such as an elevator button and the elevator door, they were linked by the game editor. This solution </a:t>
            </a:r>
            <a:r>
              <a:rPr lang="en-IN" sz="2800" dirty="0" smtClean="0">
                <a:solidFill>
                  <a:schemeClr val="tx1"/>
                </a:solidFill>
                <a:latin typeface="+mj-lt"/>
                <a:ea typeface="+mj-ea"/>
                <a:cs typeface="+mj-cs"/>
              </a:rPr>
              <a:t>is </a:t>
            </a:r>
            <a:r>
              <a:rPr lang="en-IN" sz="2800" dirty="0">
                <a:solidFill>
                  <a:schemeClr val="tx1"/>
                </a:solidFill>
                <a:latin typeface="+mj-lt"/>
                <a:ea typeface="+mj-ea"/>
                <a:cs typeface="+mj-cs"/>
              </a:rPr>
              <a:t>commonly used.</a:t>
            </a:r>
          </a:p>
        </p:txBody>
      </p:sp>
    </p:spTree>
    <p:extLst>
      <p:ext uri="{BB962C8B-B14F-4D97-AF65-F5344CB8AC3E}">
        <p14:creationId xmlns:p14="http://schemas.microsoft.com/office/powerpoint/2010/main" val="94538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a:t>	</a:t>
            </a:r>
            <a:br>
              <a:rPr lang="en-IN" dirty="0"/>
            </a:br>
            <a:endParaRPr lang="en-IN" dirty="0"/>
          </a:p>
        </p:txBody>
      </p:sp>
      <p:sp>
        <p:nvSpPr>
          <p:cNvPr id="3" name="Subtitle 2"/>
          <p:cNvSpPr>
            <a:spLocks noGrp="1"/>
          </p:cNvSpPr>
          <p:nvPr>
            <p:ph type="subTitle" idx="1"/>
          </p:nvPr>
        </p:nvSpPr>
        <p:spPr>
          <a:xfrm>
            <a:off x="395536" y="836712"/>
            <a:ext cx="8136904" cy="5832648"/>
          </a:xfrm>
        </p:spPr>
        <p:txBody>
          <a:bodyPr>
            <a:normAutofit/>
          </a:bodyPr>
          <a:lstStyle/>
          <a:p>
            <a:pPr algn="l"/>
            <a:r>
              <a:rPr lang="en-IN" b="1" dirty="0" smtClean="0">
                <a:solidFill>
                  <a:schemeClr val="tx1"/>
                </a:solidFill>
                <a:latin typeface="+mj-lt"/>
                <a:ea typeface="+mj-ea"/>
                <a:cs typeface="+mj-cs"/>
              </a:rPr>
              <a:t>What is Game Programming?</a:t>
            </a:r>
          </a:p>
          <a:p>
            <a:pPr marL="571500" indent="-571500" algn="just">
              <a:buFont typeface="Arial" panose="020B0604020202020204" pitchFamily="34" charset="0"/>
              <a:buChar char="•"/>
            </a:pPr>
            <a:r>
              <a:rPr lang="en-IN" sz="3600" dirty="0" smtClean="0">
                <a:solidFill>
                  <a:schemeClr val="tx1"/>
                </a:solidFill>
                <a:latin typeface="+mj-lt"/>
                <a:ea typeface="+mj-ea"/>
                <a:cs typeface="+mj-cs"/>
              </a:rPr>
              <a:t>There </a:t>
            </a:r>
            <a:r>
              <a:rPr lang="en-IN" sz="3600" dirty="0">
                <a:solidFill>
                  <a:schemeClr val="tx1"/>
                </a:solidFill>
                <a:latin typeface="+mj-lt"/>
                <a:ea typeface="+mj-ea"/>
                <a:cs typeface="+mj-cs"/>
              </a:rPr>
              <a:t>are tons of reasons programmers get attracted to games: graphics, physics, </a:t>
            </a:r>
            <a:r>
              <a:rPr lang="en-IN" sz="3600" dirty="0" smtClean="0">
                <a:solidFill>
                  <a:schemeClr val="tx1"/>
                </a:solidFill>
                <a:latin typeface="+mj-lt"/>
                <a:ea typeface="+mj-ea"/>
                <a:cs typeface="+mj-cs"/>
              </a:rPr>
              <a:t>AI, networking</a:t>
            </a:r>
            <a:r>
              <a:rPr lang="en-IN" sz="3600" dirty="0">
                <a:solidFill>
                  <a:schemeClr val="tx1"/>
                </a:solidFill>
                <a:latin typeface="+mj-lt"/>
                <a:ea typeface="+mj-ea"/>
                <a:cs typeface="+mj-cs"/>
              </a:rPr>
              <a:t>, and </a:t>
            </a:r>
            <a:r>
              <a:rPr lang="en-IN" sz="3600" dirty="0" smtClean="0">
                <a:solidFill>
                  <a:schemeClr val="tx1"/>
                </a:solidFill>
                <a:latin typeface="+mj-lt"/>
                <a:ea typeface="+mj-ea"/>
                <a:cs typeface="+mj-cs"/>
              </a:rPr>
              <a:t>more.</a:t>
            </a:r>
          </a:p>
          <a:p>
            <a:pPr marL="571500" indent="-571500" algn="just">
              <a:buFont typeface="Arial" panose="020B0604020202020204" pitchFamily="34" charset="0"/>
              <a:buChar char="•"/>
            </a:pPr>
            <a:r>
              <a:rPr lang="en-IN" sz="3600" dirty="0" smtClean="0">
                <a:solidFill>
                  <a:schemeClr val="tx1"/>
                </a:solidFill>
                <a:latin typeface="+mj-lt"/>
                <a:ea typeface="+mj-ea"/>
                <a:cs typeface="+mj-cs"/>
              </a:rPr>
              <a:t>Looking </a:t>
            </a:r>
            <a:r>
              <a:rPr lang="en-IN" sz="3600" dirty="0">
                <a:solidFill>
                  <a:schemeClr val="tx1"/>
                </a:solidFill>
                <a:latin typeface="+mj-lt"/>
                <a:ea typeface="+mj-ea"/>
                <a:cs typeface="+mj-cs"/>
              </a:rPr>
              <a:t>at all of the awesome games that have been </a:t>
            </a:r>
            <a:r>
              <a:rPr lang="en-IN" sz="3600" dirty="0" smtClean="0">
                <a:solidFill>
                  <a:schemeClr val="tx1"/>
                </a:solidFill>
                <a:latin typeface="+mj-lt"/>
                <a:ea typeface="+mj-ea"/>
                <a:cs typeface="+mj-cs"/>
              </a:rPr>
              <a:t>released over </a:t>
            </a:r>
            <a:r>
              <a:rPr lang="en-IN" sz="3600" dirty="0">
                <a:solidFill>
                  <a:schemeClr val="tx1"/>
                </a:solidFill>
                <a:latin typeface="+mj-lt"/>
                <a:ea typeface="+mj-ea"/>
                <a:cs typeface="+mj-cs"/>
              </a:rPr>
              <a:t>the past few years, such as Halo, Grand Theft Auto, Gears of War, and </a:t>
            </a:r>
            <a:r>
              <a:rPr lang="en-IN" sz="3600" dirty="0" smtClean="0">
                <a:solidFill>
                  <a:schemeClr val="tx1"/>
                </a:solidFill>
                <a:latin typeface="+mj-lt"/>
                <a:ea typeface="+mj-ea"/>
                <a:cs typeface="+mj-cs"/>
              </a:rPr>
              <a:t>other, all are based in the area of </a:t>
            </a:r>
            <a:r>
              <a:rPr lang="en-IN" sz="3600" dirty="0">
                <a:solidFill>
                  <a:schemeClr val="tx1"/>
                </a:solidFill>
                <a:latin typeface="+mj-lt"/>
                <a:ea typeface="+mj-ea"/>
                <a:cs typeface="+mj-cs"/>
              </a:rPr>
              <a:t>graphics or physics </a:t>
            </a:r>
            <a:r>
              <a:rPr lang="en-IN" sz="3600" dirty="0" smtClean="0">
                <a:solidFill>
                  <a:schemeClr val="tx1"/>
                </a:solidFill>
                <a:latin typeface="+mj-lt"/>
                <a:ea typeface="+mj-ea"/>
                <a:cs typeface="+mj-cs"/>
              </a:rPr>
              <a:t>programming.</a:t>
            </a:r>
            <a:endParaRPr lang="en-IN" sz="3600" dirty="0">
              <a:solidFill>
                <a:schemeClr val="tx1"/>
              </a:solidFill>
              <a:latin typeface="+mj-lt"/>
              <a:ea typeface="+mj-ea"/>
              <a:cs typeface="+mj-cs"/>
            </a:endParaRPr>
          </a:p>
          <a:p>
            <a:pPr algn="l"/>
            <a:endParaRPr lang="en-IN" dirty="0"/>
          </a:p>
        </p:txBody>
      </p:sp>
    </p:spTree>
    <p:extLst>
      <p:ext uri="{BB962C8B-B14F-4D97-AF65-F5344CB8AC3E}">
        <p14:creationId xmlns:p14="http://schemas.microsoft.com/office/powerpoint/2010/main" val="5009140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a:solidFill>
                  <a:schemeClr val="tx1"/>
                </a:solidFill>
                <a:latin typeface="+mj-lt"/>
                <a:ea typeface="+mj-ea"/>
                <a:cs typeface="+mj-cs"/>
              </a:rPr>
              <a:t>Game State and Data </a:t>
            </a:r>
            <a:r>
              <a:rPr lang="en-IN" sz="2800" b="1" dirty="0" smtClean="0">
                <a:solidFill>
                  <a:schemeClr val="tx1"/>
                </a:solidFill>
                <a:latin typeface="+mj-lt"/>
                <a:ea typeface="+mj-ea"/>
                <a:cs typeface="+mj-cs"/>
              </a:rPr>
              <a:t>Structures:</a:t>
            </a:r>
          </a:p>
          <a:p>
            <a:pPr marL="457200" indent="-457200" algn="l">
              <a:buFont typeface="Arial" panose="020B0604020202020204" pitchFamily="34" charset="0"/>
              <a:buChar char="•"/>
            </a:pPr>
            <a:r>
              <a:rPr lang="en-IN" sz="2800" dirty="0" smtClean="0">
                <a:solidFill>
                  <a:schemeClr val="tx1"/>
                </a:solidFill>
                <a:latin typeface="+mj-lt"/>
                <a:ea typeface="+mj-ea"/>
                <a:cs typeface="+mj-cs"/>
              </a:rPr>
              <a:t>Object </a:t>
            </a:r>
            <a:r>
              <a:rPr lang="en-IN" sz="2800" dirty="0">
                <a:solidFill>
                  <a:schemeClr val="tx1"/>
                </a:solidFill>
                <a:latin typeface="+mj-lt"/>
                <a:ea typeface="+mj-ea"/>
                <a:cs typeface="+mj-cs"/>
              </a:rPr>
              <a:t>properties, such as hit points, </a:t>
            </a:r>
            <a:r>
              <a:rPr lang="en-IN" sz="2800" dirty="0" smtClean="0">
                <a:solidFill>
                  <a:schemeClr val="tx1"/>
                </a:solidFill>
                <a:latin typeface="+mj-lt"/>
                <a:ea typeface="+mj-ea"/>
                <a:cs typeface="+mj-cs"/>
              </a:rPr>
              <a:t>engine horsepower</a:t>
            </a:r>
            <a:r>
              <a:rPr lang="en-IN" sz="2800" dirty="0">
                <a:solidFill>
                  <a:schemeClr val="tx1"/>
                </a:solidFill>
                <a:latin typeface="+mj-lt"/>
                <a:ea typeface="+mj-ea"/>
                <a:cs typeface="+mj-cs"/>
              </a:rPr>
              <a:t>, and wacky things like </a:t>
            </a:r>
            <a:r>
              <a:rPr lang="en-IN" sz="2800" dirty="0" smtClean="0">
                <a:solidFill>
                  <a:schemeClr val="tx1"/>
                </a:solidFill>
                <a:latin typeface="+mj-lt"/>
                <a:ea typeface="+mj-ea"/>
                <a:cs typeface="+mj-cs"/>
              </a:rPr>
              <a:t>that tend </a:t>
            </a:r>
            <a:r>
              <a:rPr lang="en-IN" sz="2800" dirty="0">
                <a:solidFill>
                  <a:schemeClr val="tx1"/>
                </a:solidFill>
                <a:latin typeface="+mj-lt"/>
                <a:ea typeface="+mj-ea"/>
                <a:cs typeface="+mj-cs"/>
              </a:rPr>
              <a:t>to be stored in custom data structures.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err="1" smtClean="0">
                <a:solidFill>
                  <a:schemeClr val="tx1"/>
                </a:solidFill>
                <a:latin typeface="+mj-lt"/>
                <a:ea typeface="+mj-ea"/>
                <a:cs typeface="+mj-cs"/>
              </a:rPr>
              <a:t>Ultima</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Online used text strings to define properties on </a:t>
            </a:r>
            <a:r>
              <a:rPr lang="en-IN" sz="2800" dirty="0" smtClean="0">
                <a:solidFill>
                  <a:schemeClr val="tx1"/>
                </a:solidFill>
                <a:latin typeface="+mj-lt"/>
                <a:ea typeface="+mj-ea"/>
                <a:cs typeface="+mj-cs"/>
              </a:rPr>
              <a:t>objects, which </a:t>
            </a:r>
            <a:r>
              <a:rPr lang="en-IN" sz="2800" dirty="0">
                <a:solidFill>
                  <a:schemeClr val="tx1"/>
                </a:solidFill>
                <a:latin typeface="+mj-lt"/>
                <a:ea typeface="+mj-ea"/>
                <a:cs typeface="+mj-cs"/>
              </a:rPr>
              <a:t>had the benefit of easy and flexible development at some cost in memory storage.</a:t>
            </a:r>
          </a:p>
          <a:p>
            <a:pPr algn="l"/>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579300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a:solidFill>
                  <a:schemeClr val="tx1"/>
                </a:solidFill>
                <a:latin typeface="+mj-lt"/>
                <a:ea typeface="+mj-ea"/>
                <a:cs typeface="+mj-cs"/>
              </a:rPr>
              <a:t>Game State and Data </a:t>
            </a:r>
            <a:r>
              <a:rPr lang="en-IN" sz="2800" b="1" dirty="0" smtClean="0">
                <a:solidFill>
                  <a:schemeClr val="tx1"/>
                </a:solidFill>
                <a:latin typeface="+mj-lt"/>
                <a:ea typeface="+mj-ea"/>
                <a:cs typeface="+mj-cs"/>
              </a:rPr>
              <a:t>Structures: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Thief</a:t>
            </a:r>
            <a:r>
              <a:rPr lang="en-IN" sz="2800" dirty="0">
                <a:solidFill>
                  <a:schemeClr val="tx1"/>
                </a:solidFill>
                <a:latin typeface="+mj-lt"/>
                <a:ea typeface="+mj-ea"/>
                <a:cs typeface="+mj-cs"/>
              </a:rPr>
              <a:t>: Deadly Shadows had an extremely complicated property system that </a:t>
            </a:r>
            <a:r>
              <a:rPr lang="en-IN" sz="2800" dirty="0" smtClean="0">
                <a:solidFill>
                  <a:schemeClr val="tx1"/>
                </a:solidFill>
                <a:latin typeface="+mj-lt"/>
                <a:ea typeface="+mj-ea"/>
                <a:cs typeface="+mj-cs"/>
              </a:rPr>
              <a:t>was actually </a:t>
            </a:r>
            <a:r>
              <a:rPr lang="en-IN" sz="2800" dirty="0">
                <a:solidFill>
                  <a:schemeClr val="tx1"/>
                </a:solidFill>
                <a:latin typeface="+mj-lt"/>
                <a:ea typeface="+mj-ea"/>
                <a:cs typeface="+mj-cs"/>
              </a:rPr>
              <a:t>object oriented; you could define object properties for an archetype, like </a:t>
            </a:r>
            <a:r>
              <a:rPr lang="en-IN" sz="2800" dirty="0" smtClean="0">
                <a:solidFill>
                  <a:schemeClr val="tx1"/>
                </a:solidFill>
                <a:latin typeface="+mj-lt"/>
                <a:ea typeface="+mj-ea"/>
                <a:cs typeface="+mj-cs"/>
              </a:rPr>
              <a:t>a barrel</a:t>
            </a:r>
            <a:r>
              <a:rPr lang="en-IN" sz="2800" dirty="0">
                <a:solidFill>
                  <a:schemeClr val="tx1"/>
                </a:solidFill>
                <a:latin typeface="+mj-lt"/>
                <a:ea typeface="+mj-ea"/>
                <a:cs typeface="+mj-cs"/>
              </a:rPr>
              <a:t>, but overload existing properties or even create totally new ones for a </a:t>
            </a:r>
            <a:r>
              <a:rPr lang="en-IN" sz="2800" dirty="0" smtClean="0">
                <a:solidFill>
                  <a:schemeClr val="tx1"/>
                </a:solidFill>
                <a:latin typeface="+mj-lt"/>
                <a:ea typeface="+mj-ea"/>
                <a:cs typeface="+mj-cs"/>
              </a:rPr>
              <a:t>particular barrel </a:t>
            </a:r>
            <a:r>
              <a:rPr lang="en-IN" sz="2800" dirty="0">
                <a:solidFill>
                  <a:schemeClr val="tx1"/>
                </a:solidFill>
                <a:latin typeface="+mj-lt"/>
                <a:ea typeface="+mj-ea"/>
                <a:cs typeface="+mj-cs"/>
              </a:rPr>
              <a:t>that was placed only once in the game universe.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system </a:t>
            </a:r>
            <a:r>
              <a:rPr lang="en-IN" sz="2800" dirty="0" smtClean="0">
                <a:solidFill>
                  <a:schemeClr val="tx1"/>
                </a:solidFill>
                <a:latin typeface="+mj-lt"/>
                <a:ea typeface="+mj-ea"/>
                <a:cs typeface="+mj-cs"/>
              </a:rPr>
              <a:t>was memory</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efficient </a:t>
            </a:r>
            <a:r>
              <a:rPr lang="en-IN" sz="2800" dirty="0">
                <a:solidFill>
                  <a:schemeClr val="tx1"/>
                </a:solidFill>
                <a:latin typeface="+mj-lt"/>
                <a:ea typeface="+mj-ea"/>
                <a:cs typeface="+mj-cs"/>
              </a:rPr>
              <a:t>since it never copied property data, but it ran at some extra cost in </a:t>
            </a:r>
            <a:r>
              <a:rPr lang="en-IN" sz="2800" dirty="0" smtClean="0">
                <a:solidFill>
                  <a:schemeClr val="tx1"/>
                </a:solidFill>
                <a:latin typeface="+mj-lt"/>
                <a:ea typeface="+mj-ea"/>
                <a:cs typeface="+mj-cs"/>
              </a:rPr>
              <a:t>CPU time </a:t>
            </a:r>
            <a:r>
              <a:rPr lang="en-IN" sz="2800" dirty="0">
                <a:solidFill>
                  <a:schemeClr val="tx1"/>
                </a:solidFill>
                <a:latin typeface="+mj-lt"/>
                <a:ea typeface="+mj-ea"/>
                <a:cs typeface="+mj-cs"/>
              </a:rPr>
              <a:t>because the property system was essentially a tree structure. There are </a:t>
            </a:r>
            <a:r>
              <a:rPr lang="en-IN" sz="2800" dirty="0" err="1" smtClean="0">
                <a:solidFill>
                  <a:schemeClr val="tx1"/>
                </a:solidFill>
                <a:latin typeface="+mj-lt"/>
                <a:ea typeface="+mj-ea"/>
                <a:cs typeface="+mj-cs"/>
              </a:rPr>
              <a:t>tradeoffs</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no </a:t>
            </a:r>
            <a:r>
              <a:rPr lang="en-IN" sz="2800" dirty="0">
                <a:solidFill>
                  <a:schemeClr val="tx1"/>
                </a:solidFill>
                <a:latin typeface="+mj-lt"/>
                <a:ea typeface="+mj-ea"/>
                <a:cs typeface="+mj-cs"/>
              </a:rPr>
              <a:t>matter how you do it.</a:t>
            </a:r>
          </a:p>
        </p:txBody>
      </p:sp>
    </p:spTree>
    <p:extLst>
      <p:ext uri="{BB962C8B-B14F-4D97-AF65-F5344CB8AC3E}">
        <p14:creationId xmlns:p14="http://schemas.microsoft.com/office/powerpoint/2010/main" val="127120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a:solidFill>
                  <a:schemeClr val="tx1"/>
                </a:solidFill>
                <a:latin typeface="+mj-lt"/>
                <a:ea typeface="+mj-ea"/>
                <a:cs typeface="+mj-cs"/>
              </a:rPr>
              <a:t>Game State and Data </a:t>
            </a:r>
            <a:r>
              <a:rPr lang="en-IN" sz="2800" b="1" dirty="0" smtClean="0">
                <a:solidFill>
                  <a:schemeClr val="tx1"/>
                </a:solidFill>
                <a:latin typeface="+mj-lt"/>
                <a:ea typeface="+mj-ea"/>
                <a:cs typeface="+mj-cs"/>
              </a:rPr>
              <a:t>Structures: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It’s </a:t>
            </a:r>
            <a:r>
              <a:rPr lang="en-IN" sz="2800" dirty="0">
                <a:solidFill>
                  <a:schemeClr val="tx1"/>
                </a:solidFill>
                <a:latin typeface="+mj-lt"/>
                <a:ea typeface="+mj-ea"/>
                <a:cs typeface="+mj-cs"/>
              </a:rPr>
              <a:t>easy to confuse the game logic representation of an object with the visual </a:t>
            </a:r>
            <a:r>
              <a:rPr lang="en-IN" sz="2800" dirty="0" smtClean="0">
                <a:solidFill>
                  <a:schemeClr val="tx1"/>
                </a:solidFill>
                <a:latin typeface="+mj-lt"/>
                <a:ea typeface="+mj-ea"/>
                <a:cs typeface="+mj-cs"/>
              </a:rPr>
              <a:t>representation of </a:t>
            </a:r>
            <a:r>
              <a:rPr lang="en-IN" sz="2800" dirty="0">
                <a:solidFill>
                  <a:schemeClr val="tx1"/>
                </a:solidFill>
                <a:latin typeface="+mj-lt"/>
                <a:ea typeface="+mj-ea"/>
                <a:cs typeface="+mj-cs"/>
              </a:rPr>
              <a:t>an </a:t>
            </a:r>
            <a:r>
              <a:rPr lang="en-IN" sz="2800" dirty="0" smtClean="0">
                <a:solidFill>
                  <a:schemeClr val="tx1"/>
                </a:solidFill>
                <a:latin typeface="+mj-lt"/>
                <a:ea typeface="+mj-ea"/>
                <a:cs typeface="+mj-cs"/>
              </a:rPr>
              <a:t>object.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game logic holds the object state, such as the amount </a:t>
            </a:r>
            <a:r>
              <a:rPr lang="en-IN" sz="2800" dirty="0" smtClean="0">
                <a:solidFill>
                  <a:schemeClr val="tx1"/>
                </a:solidFill>
                <a:latin typeface="+mj-lt"/>
                <a:ea typeface="+mj-ea"/>
                <a:cs typeface="+mj-cs"/>
              </a:rPr>
              <a:t>of damage </a:t>
            </a:r>
            <a:r>
              <a:rPr lang="en-IN" sz="2800" dirty="0">
                <a:solidFill>
                  <a:schemeClr val="tx1"/>
                </a:solidFill>
                <a:latin typeface="+mj-lt"/>
                <a:ea typeface="+mj-ea"/>
                <a:cs typeface="+mj-cs"/>
              </a:rPr>
              <a:t>an object </a:t>
            </a:r>
            <a:r>
              <a:rPr lang="en-IN" sz="2800" dirty="0" smtClean="0">
                <a:solidFill>
                  <a:schemeClr val="tx1"/>
                </a:solidFill>
                <a:latin typeface="+mj-lt"/>
                <a:ea typeface="+mj-ea"/>
                <a:cs typeface="+mj-cs"/>
              </a:rPr>
              <a:t>has -probably </a:t>
            </a:r>
            <a:r>
              <a:rPr lang="en-IN" sz="2800" dirty="0">
                <a:solidFill>
                  <a:schemeClr val="tx1"/>
                </a:solidFill>
                <a:latin typeface="+mj-lt"/>
                <a:ea typeface="+mj-ea"/>
                <a:cs typeface="+mj-cs"/>
              </a:rPr>
              <a:t>stored in an integer.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visual representation, </a:t>
            </a:r>
            <a:r>
              <a:rPr lang="en-IN" sz="2800" dirty="0" smtClean="0">
                <a:solidFill>
                  <a:schemeClr val="tx1"/>
                </a:solidFill>
                <a:latin typeface="+mj-lt"/>
                <a:ea typeface="+mj-ea"/>
                <a:cs typeface="+mj-cs"/>
              </a:rPr>
              <a:t>managed by </a:t>
            </a:r>
            <a:r>
              <a:rPr lang="en-IN" sz="2800" dirty="0">
                <a:solidFill>
                  <a:schemeClr val="tx1"/>
                </a:solidFill>
                <a:latin typeface="+mj-lt"/>
                <a:ea typeface="+mj-ea"/>
                <a:cs typeface="+mj-cs"/>
              </a:rPr>
              <a:t>the game view, holds model data and textures that convey the state </a:t>
            </a:r>
            <a:r>
              <a:rPr lang="en-IN" sz="2800" dirty="0" smtClean="0">
                <a:solidFill>
                  <a:schemeClr val="tx1"/>
                </a:solidFill>
                <a:latin typeface="+mj-lt"/>
                <a:ea typeface="+mj-ea"/>
                <a:cs typeface="+mj-cs"/>
              </a:rPr>
              <a:t>visually to </a:t>
            </a:r>
            <a:r>
              <a:rPr lang="en-IN" sz="2800" dirty="0">
                <a:solidFill>
                  <a:schemeClr val="tx1"/>
                </a:solidFill>
                <a:latin typeface="+mj-lt"/>
                <a:ea typeface="+mj-ea"/>
                <a:cs typeface="+mj-cs"/>
              </a:rPr>
              <a:t>the player, such as a bloody arm stump.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bloody arm stump texture is </a:t>
            </a:r>
            <a:r>
              <a:rPr lang="en-IN" sz="2800" dirty="0" smtClean="0">
                <a:solidFill>
                  <a:schemeClr val="tx1"/>
                </a:solidFill>
                <a:latin typeface="+mj-lt"/>
                <a:ea typeface="+mj-ea"/>
                <a:cs typeface="+mj-cs"/>
              </a:rPr>
              <a:t>completely different </a:t>
            </a:r>
            <a:r>
              <a:rPr lang="en-IN" sz="2800" dirty="0">
                <a:solidFill>
                  <a:schemeClr val="tx1"/>
                </a:solidFill>
                <a:latin typeface="+mj-lt"/>
                <a:ea typeface="+mj-ea"/>
                <a:cs typeface="+mj-cs"/>
              </a:rPr>
              <a:t>from </a:t>
            </a:r>
            <a:r>
              <a:rPr lang="en-IN" sz="2800" dirty="0" err="1">
                <a:solidFill>
                  <a:schemeClr val="tx1"/>
                </a:solidFill>
                <a:latin typeface="+mj-lt"/>
                <a:ea typeface="+mj-ea"/>
                <a:cs typeface="+mj-cs"/>
              </a:rPr>
              <a:t>m_damage</a:t>
            </a:r>
            <a:r>
              <a:rPr lang="en-IN" sz="2800" dirty="0">
                <a:solidFill>
                  <a:schemeClr val="tx1"/>
                </a:solidFill>
                <a:latin typeface="+mj-lt"/>
                <a:ea typeface="+mj-ea"/>
                <a:cs typeface="+mj-cs"/>
              </a:rPr>
              <a:t> = 30.</a:t>
            </a:r>
          </a:p>
        </p:txBody>
      </p:sp>
    </p:spTree>
    <p:extLst>
      <p:ext uri="{BB962C8B-B14F-4D97-AF65-F5344CB8AC3E}">
        <p14:creationId xmlns:p14="http://schemas.microsoft.com/office/powerpoint/2010/main" val="41273812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a:solidFill>
                  <a:schemeClr val="tx1"/>
                </a:solidFill>
                <a:latin typeface="+mj-lt"/>
                <a:ea typeface="+mj-ea"/>
                <a:cs typeface="+mj-cs"/>
              </a:rPr>
              <a:t>Game State and Data </a:t>
            </a:r>
            <a:r>
              <a:rPr lang="en-IN" sz="2800" b="1" dirty="0" smtClean="0">
                <a:solidFill>
                  <a:schemeClr val="tx1"/>
                </a:solidFill>
                <a:latin typeface="+mj-lt"/>
                <a:ea typeface="+mj-ea"/>
                <a:cs typeface="+mj-cs"/>
              </a:rPr>
              <a:t>Structures:</a:t>
            </a:r>
          </a:p>
          <a:p>
            <a:pPr marL="457200" indent="-457200" algn="l">
              <a:buFont typeface="Arial" panose="020B0604020202020204" pitchFamily="34" charset="0"/>
              <a:buChar char="•"/>
            </a:pPr>
            <a:r>
              <a:rPr lang="en-IN" sz="2800" dirty="0">
                <a:solidFill>
                  <a:schemeClr val="tx1"/>
                </a:solidFill>
                <a:latin typeface="+mj-lt"/>
                <a:ea typeface="+mj-ea"/>
                <a:cs typeface="+mj-cs"/>
              </a:rPr>
              <a:t>You might feel that it would be better to store all of these things in a single C</a:t>
            </a:r>
            <a:r>
              <a:rPr lang="en-IN" sz="2800" dirty="0" smtClean="0">
                <a:solidFill>
                  <a:schemeClr val="tx1"/>
                </a:solidFill>
                <a:latin typeface="+mj-lt"/>
                <a:ea typeface="+mj-ea"/>
                <a:cs typeface="+mj-cs"/>
              </a:rPr>
              <a:t>++ object.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Most </a:t>
            </a:r>
            <a:r>
              <a:rPr lang="en-IN" sz="2800" dirty="0">
                <a:solidFill>
                  <a:schemeClr val="tx1"/>
                </a:solidFill>
                <a:latin typeface="+mj-lt"/>
                <a:ea typeface="+mj-ea"/>
                <a:cs typeface="+mj-cs"/>
              </a:rPr>
              <a:t>modern games create special objects that contain all of the various </a:t>
            </a:r>
            <a:r>
              <a:rPr lang="en-IN" sz="2800" dirty="0" smtClean="0">
                <a:solidFill>
                  <a:schemeClr val="tx1"/>
                </a:solidFill>
                <a:latin typeface="+mj-lt"/>
                <a:ea typeface="+mj-ea"/>
                <a:cs typeface="+mj-cs"/>
              </a:rPr>
              <a:t>definitions that </a:t>
            </a:r>
            <a:r>
              <a:rPr lang="en-IN" sz="2800" dirty="0">
                <a:solidFill>
                  <a:schemeClr val="tx1"/>
                </a:solidFill>
                <a:latin typeface="+mj-lt"/>
                <a:ea typeface="+mj-ea"/>
                <a:cs typeface="+mj-cs"/>
              </a:rPr>
              <a:t>make that game object unique.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Some </a:t>
            </a:r>
            <a:r>
              <a:rPr lang="en-IN" sz="2800" dirty="0">
                <a:solidFill>
                  <a:schemeClr val="tx1"/>
                </a:solidFill>
                <a:latin typeface="+mj-lt"/>
                <a:ea typeface="+mj-ea"/>
                <a:cs typeface="+mj-cs"/>
              </a:rPr>
              <a:t>of the classes in the collection belong to </a:t>
            </a:r>
            <a:r>
              <a:rPr lang="en-IN" sz="2800" dirty="0" smtClean="0">
                <a:solidFill>
                  <a:schemeClr val="tx1"/>
                </a:solidFill>
                <a:latin typeface="+mj-lt"/>
                <a:ea typeface="+mj-ea"/>
                <a:cs typeface="+mj-cs"/>
              </a:rPr>
              <a:t>the game </a:t>
            </a:r>
            <a:r>
              <a:rPr lang="en-IN" sz="2800" dirty="0">
                <a:solidFill>
                  <a:schemeClr val="tx1"/>
                </a:solidFill>
                <a:latin typeface="+mj-lt"/>
                <a:ea typeface="+mj-ea"/>
                <a:cs typeface="+mj-cs"/>
              </a:rPr>
              <a:t>view, such as the skeletal mesh object used by the renderer to display the </a:t>
            </a:r>
            <a:r>
              <a:rPr lang="en-IN" sz="2800" dirty="0" smtClean="0">
                <a:solidFill>
                  <a:schemeClr val="tx1"/>
                </a:solidFill>
                <a:latin typeface="+mj-lt"/>
                <a:ea typeface="+mj-ea"/>
                <a:cs typeface="+mj-cs"/>
              </a:rPr>
              <a:t>actor.</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Others </a:t>
            </a:r>
            <a:r>
              <a:rPr lang="en-IN" sz="2800" dirty="0">
                <a:solidFill>
                  <a:schemeClr val="tx1"/>
                </a:solidFill>
                <a:latin typeface="+mj-lt"/>
                <a:ea typeface="+mj-ea"/>
                <a:cs typeface="+mj-cs"/>
              </a:rPr>
              <a:t>might belong to the game logic, such as data that tells the physics system </a:t>
            </a:r>
            <a:r>
              <a:rPr lang="en-IN" sz="2800" dirty="0" smtClean="0">
                <a:solidFill>
                  <a:schemeClr val="tx1"/>
                </a:solidFill>
                <a:latin typeface="+mj-lt"/>
                <a:ea typeface="+mj-ea"/>
                <a:cs typeface="+mj-cs"/>
              </a:rPr>
              <a:t>how heavy </a:t>
            </a:r>
            <a:r>
              <a:rPr lang="en-IN" sz="2800" dirty="0">
                <a:solidFill>
                  <a:schemeClr val="tx1"/>
                </a:solidFill>
                <a:latin typeface="+mj-lt"/>
                <a:ea typeface="+mj-ea"/>
                <a:cs typeface="+mj-cs"/>
              </a:rPr>
              <a:t>the actor is and how it will collide with other physical objects in the game..</a:t>
            </a:r>
          </a:p>
        </p:txBody>
      </p:sp>
    </p:spTree>
    <p:extLst>
      <p:ext uri="{BB962C8B-B14F-4D97-AF65-F5344CB8AC3E}">
        <p14:creationId xmlns:p14="http://schemas.microsoft.com/office/powerpoint/2010/main" val="63113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a:solidFill>
                  <a:schemeClr val="tx1"/>
                </a:solidFill>
                <a:latin typeface="+mj-lt"/>
                <a:ea typeface="+mj-ea"/>
                <a:cs typeface="+mj-cs"/>
              </a:rPr>
              <a:t>Game State and Data </a:t>
            </a:r>
            <a:r>
              <a:rPr lang="en-IN" sz="2800" b="1" dirty="0" smtClean="0">
                <a:solidFill>
                  <a:schemeClr val="tx1"/>
                </a:solidFill>
                <a:latin typeface="+mj-lt"/>
                <a:ea typeface="+mj-ea"/>
                <a:cs typeface="+mj-cs"/>
              </a:rPr>
              <a:t>Structures: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Other </a:t>
            </a:r>
            <a:r>
              <a:rPr lang="en-IN" sz="2800" dirty="0">
                <a:solidFill>
                  <a:schemeClr val="tx1"/>
                </a:solidFill>
                <a:latin typeface="+mj-lt"/>
                <a:ea typeface="+mj-ea"/>
                <a:cs typeface="+mj-cs"/>
              </a:rPr>
              <a:t>objects might describe game specific data, such as a character’s hit </a:t>
            </a:r>
            <a:r>
              <a:rPr lang="en-IN" sz="2800" dirty="0" smtClean="0">
                <a:solidFill>
                  <a:schemeClr val="tx1"/>
                </a:solidFill>
                <a:latin typeface="+mj-lt"/>
                <a:ea typeface="+mj-ea"/>
                <a:cs typeface="+mj-cs"/>
              </a:rPr>
              <a:t>points; this </a:t>
            </a:r>
            <a:r>
              <a:rPr lang="en-IN" sz="2800" dirty="0">
                <a:solidFill>
                  <a:schemeClr val="tx1"/>
                </a:solidFill>
                <a:latin typeface="+mj-lt"/>
                <a:ea typeface="+mj-ea"/>
                <a:cs typeface="+mj-cs"/>
              </a:rPr>
              <a:t>too would belong to the game logic.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When </a:t>
            </a:r>
            <a:r>
              <a:rPr lang="en-IN" sz="2800" dirty="0">
                <a:solidFill>
                  <a:schemeClr val="tx1"/>
                </a:solidFill>
                <a:latin typeface="+mj-lt"/>
                <a:ea typeface="+mj-ea"/>
                <a:cs typeface="+mj-cs"/>
              </a:rPr>
              <a:t>any game logic data changes, </a:t>
            </a:r>
            <a:r>
              <a:rPr lang="en-IN" sz="2800" dirty="0" smtClean="0">
                <a:solidFill>
                  <a:schemeClr val="tx1"/>
                </a:solidFill>
                <a:latin typeface="+mj-lt"/>
                <a:ea typeface="+mj-ea"/>
                <a:cs typeface="+mj-cs"/>
              </a:rPr>
              <a:t>the game </a:t>
            </a:r>
            <a:r>
              <a:rPr lang="en-IN" sz="2800" dirty="0">
                <a:solidFill>
                  <a:schemeClr val="tx1"/>
                </a:solidFill>
                <a:latin typeface="+mj-lt"/>
                <a:ea typeface="+mj-ea"/>
                <a:cs typeface="+mj-cs"/>
              </a:rPr>
              <a:t>logic broadcasts an event.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the </a:t>
            </a:r>
            <a:r>
              <a:rPr lang="en-IN" sz="2800" dirty="0" smtClean="0">
                <a:solidFill>
                  <a:schemeClr val="tx1"/>
                </a:solidFill>
                <a:latin typeface="+mj-lt"/>
                <a:ea typeface="+mj-ea"/>
                <a:cs typeface="+mj-cs"/>
              </a:rPr>
              <a:t>previous example</a:t>
            </a:r>
            <a:r>
              <a:rPr lang="en-IN" sz="2800" dirty="0">
                <a:solidFill>
                  <a:schemeClr val="tx1"/>
                </a:solidFill>
                <a:latin typeface="+mj-lt"/>
                <a:ea typeface="+mj-ea"/>
                <a:cs typeface="+mj-cs"/>
              </a:rPr>
              <a:t>, when damage is </a:t>
            </a:r>
            <a:r>
              <a:rPr lang="en-IN" sz="2800" dirty="0" smtClean="0">
                <a:solidFill>
                  <a:schemeClr val="tx1"/>
                </a:solidFill>
                <a:latin typeface="+mj-lt"/>
                <a:ea typeface="+mj-ea"/>
                <a:cs typeface="+mj-cs"/>
              </a:rPr>
              <a:t>increased on </a:t>
            </a:r>
            <a:r>
              <a:rPr lang="en-IN" sz="2800" dirty="0">
                <a:solidFill>
                  <a:schemeClr val="tx1"/>
                </a:solidFill>
                <a:latin typeface="+mj-lt"/>
                <a:ea typeface="+mj-ea"/>
                <a:cs typeface="+mj-cs"/>
              </a:rPr>
              <a:t>the actor, the game logic sends a special event informing all of the game </a:t>
            </a:r>
            <a:r>
              <a:rPr lang="en-IN" sz="2800" dirty="0" smtClean="0">
                <a:solidFill>
                  <a:schemeClr val="tx1"/>
                </a:solidFill>
                <a:latin typeface="+mj-lt"/>
                <a:ea typeface="+mj-ea"/>
                <a:cs typeface="+mj-cs"/>
              </a:rPr>
              <a:t>subsystems . The </a:t>
            </a:r>
            <a:r>
              <a:rPr lang="en-IN" sz="2800" dirty="0">
                <a:solidFill>
                  <a:schemeClr val="tx1"/>
                </a:solidFill>
                <a:latin typeface="+mj-lt"/>
                <a:ea typeface="+mj-ea"/>
                <a:cs typeface="+mj-cs"/>
              </a:rPr>
              <a:t>renderer reacts to this event by changing the texture.</a:t>
            </a:r>
          </a:p>
        </p:txBody>
      </p:sp>
    </p:spTree>
    <p:extLst>
      <p:ext uri="{BB962C8B-B14F-4D97-AF65-F5344CB8AC3E}">
        <p14:creationId xmlns:p14="http://schemas.microsoft.com/office/powerpoint/2010/main" val="18198216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Physics </a:t>
            </a:r>
            <a:r>
              <a:rPr lang="en-IN" sz="2800" b="1" dirty="0">
                <a:solidFill>
                  <a:schemeClr val="tx1"/>
                </a:solidFill>
                <a:latin typeface="+mj-lt"/>
                <a:ea typeface="+mj-ea"/>
                <a:cs typeface="+mj-cs"/>
              </a:rPr>
              <a:t>and Collision</a:t>
            </a:r>
            <a:r>
              <a:rPr lang="en-IN" sz="2800" b="1"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a:solidFill>
                  <a:schemeClr val="tx1"/>
                </a:solidFill>
                <a:latin typeface="+mj-lt"/>
                <a:ea typeface="+mj-ea"/>
                <a:cs typeface="+mj-cs"/>
              </a:rPr>
              <a:t>Physics falls under the general category of “rules of your game universe” and is </a:t>
            </a:r>
            <a:r>
              <a:rPr lang="en-IN" sz="2800" dirty="0" smtClean="0">
                <a:solidFill>
                  <a:schemeClr val="tx1"/>
                </a:solidFill>
                <a:latin typeface="+mj-lt"/>
                <a:ea typeface="+mj-ea"/>
                <a:cs typeface="+mj-cs"/>
              </a:rPr>
              <a:t>solidly a </a:t>
            </a:r>
            <a:r>
              <a:rPr lang="en-IN" sz="2800" dirty="0">
                <a:solidFill>
                  <a:schemeClr val="tx1"/>
                </a:solidFill>
                <a:latin typeface="+mj-lt"/>
                <a:ea typeface="+mj-ea"/>
                <a:cs typeface="+mj-cs"/>
              </a:rPr>
              <a:t>member of your game logic</a:t>
            </a:r>
            <a:r>
              <a:rPr lang="en-IN" sz="2800"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It defines everything from how actors move </a:t>
            </a:r>
            <a:r>
              <a:rPr lang="en-IN" sz="2800" dirty="0" smtClean="0">
                <a:solidFill>
                  <a:schemeClr val="tx1"/>
                </a:solidFill>
                <a:latin typeface="+mj-lt"/>
                <a:ea typeface="+mj-ea"/>
                <a:cs typeface="+mj-cs"/>
              </a:rPr>
              <a:t>when they </a:t>
            </a:r>
            <a:r>
              <a:rPr lang="en-IN" sz="2800" dirty="0">
                <a:solidFill>
                  <a:schemeClr val="tx1"/>
                </a:solidFill>
                <a:latin typeface="+mj-lt"/>
                <a:ea typeface="+mj-ea"/>
                <a:cs typeface="+mj-cs"/>
              </a:rPr>
              <a:t>fall under gravity to what they do when </a:t>
            </a:r>
            <a:r>
              <a:rPr lang="en-IN" sz="2800" dirty="0" smtClean="0">
                <a:solidFill>
                  <a:schemeClr val="tx1"/>
                </a:solidFill>
                <a:latin typeface="+mj-lt"/>
                <a:ea typeface="+mj-ea"/>
                <a:cs typeface="+mj-cs"/>
              </a:rPr>
              <a:t>they tumble </a:t>
            </a:r>
            <a:r>
              <a:rPr lang="en-IN" sz="2800" dirty="0">
                <a:solidFill>
                  <a:schemeClr val="tx1"/>
                </a:solidFill>
                <a:latin typeface="+mj-lt"/>
                <a:ea typeface="+mj-ea"/>
                <a:cs typeface="+mj-cs"/>
              </a:rPr>
              <a:t>around and come into </a:t>
            </a:r>
            <a:r>
              <a:rPr lang="en-IN" sz="2800" dirty="0" smtClean="0">
                <a:solidFill>
                  <a:schemeClr val="tx1"/>
                </a:solidFill>
                <a:latin typeface="+mj-lt"/>
                <a:ea typeface="+mj-ea"/>
                <a:cs typeface="+mj-cs"/>
              </a:rPr>
              <a:t>contact with </a:t>
            </a:r>
            <a:r>
              <a:rPr lang="en-IN" sz="2800" dirty="0">
                <a:solidFill>
                  <a:schemeClr val="tx1"/>
                </a:solidFill>
                <a:latin typeface="+mj-lt"/>
                <a:ea typeface="+mj-ea"/>
                <a:cs typeface="+mj-cs"/>
              </a:rPr>
              <a:t>other actors.</a:t>
            </a:r>
          </a:p>
        </p:txBody>
      </p:sp>
    </p:spTree>
    <p:extLst>
      <p:ext uri="{BB962C8B-B14F-4D97-AF65-F5344CB8AC3E}">
        <p14:creationId xmlns:p14="http://schemas.microsoft.com/office/powerpoint/2010/main" val="42692300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Events:</a:t>
            </a:r>
          </a:p>
          <a:p>
            <a:pPr marL="457200" indent="-457200" algn="just">
              <a:buFont typeface="Arial" panose="020B0604020202020204" pitchFamily="34" charset="0"/>
              <a:buChar char="•"/>
            </a:pPr>
            <a:r>
              <a:rPr lang="en-IN" sz="2800" dirty="0">
                <a:solidFill>
                  <a:schemeClr val="tx1"/>
                </a:solidFill>
                <a:latin typeface="+mj-lt"/>
                <a:ea typeface="+mj-ea"/>
                <a:cs typeface="+mj-cs"/>
              </a:rPr>
              <a:t>When the game logic makes changes in the game state, such as creating or </a:t>
            </a:r>
            <a:r>
              <a:rPr lang="en-IN" sz="2800" dirty="0" smtClean="0">
                <a:solidFill>
                  <a:schemeClr val="tx1"/>
                </a:solidFill>
                <a:latin typeface="+mj-lt"/>
                <a:ea typeface="+mj-ea"/>
                <a:cs typeface="+mj-cs"/>
              </a:rPr>
              <a:t>moving an </a:t>
            </a:r>
            <a:r>
              <a:rPr lang="en-IN" sz="2800" dirty="0">
                <a:solidFill>
                  <a:schemeClr val="tx1"/>
                </a:solidFill>
                <a:latin typeface="+mj-lt"/>
                <a:ea typeface="+mj-ea"/>
                <a:cs typeface="+mj-cs"/>
              </a:rPr>
              <a:t>actor, a number of game systems will respond.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Here’s </a:t>
            </a:r>
            <a:r>
              <a:rPr lang="en-IN" sz="2800" dirty="0">
                <a:solidFill>
                  <a:schemeClr val="tx1"/>
                </a:solidFill>
                <a:latin typeface="+mj-lt"/>
                <a:ea typeface="+mj-ea"/>
                <a:cs typeface="+mj-cs"/>
              </a:rPr>
              <a:t>an example. Imagine </a:t>
            </a:r>
            <a:r>
              <a:rPr lang="en-IN" sz="2800" dirty="0" smtClean="0">
                <a:solidFill>
                  <a:schemeClr val="tx1"/>
                </a:solidFill>
                <a:latin typeface="+mj-lt"/>
                <a:ea typeface="+mj-ea"/>
                <a:cs typeface="+mj-cs"/>
              </a:rPr>
              <a:t>that one </a:t>
            </a:r>
            <a:r>
              <a:rPr lang="en-IN" sz="2800" dirty="0">
                <a:solidFill>
                  <a:schemeClr val="tx1"/>
                </a:solidFill>
                <a:latin typeface="+mj-lt"/>
                <a:ea typeface="+mj-ea"/>
                <a:cs typeface="+mj-cs"/>
              </a:rPr>
              <a:t>actor in your game is a portable radio. The graphics system will need to </a:t>
            </a:r>
            <a:r>
              <a:rPr lang="en-IN" sz="2800" dirty="0" smtClean="0">
                <a:solidFill>
                  <a:schemeClr val="tx1"/>
                </a:solidFill>
                <a:latin typeface="+mj-lt"/>
                <a:ea typeface="+mj-ea"/>
                <a:cs typeface="+mj-cs"/>
              </a:rPr>
              <a:t>create polygons </a:t>
            </a:r>
            <a:r>
              <a:rPr lang="en-IN" sz="2800" dirty="0">
                <a:solidFill>
                  <a:schemeClr val="tx1"/>
                </a:solidFill>
                <a:latin typeface="+mj-lt"/>
                <a:ea typeface="+mj-ea"/>
                <a:cs typeface="+mj-cs"/>
              </a:rPr>
              <a:t>and textures so you can see the radio.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sound system will create a </a:t>
            </a:r>
            <a:r>
              <a:rPr lang="en-IN" sz="2800" dirty="0" smtClean="0">
                <a:solidFill>
                  <a:schemeClr val="tx1"/>
                </a:solidFill>
                <a:latin typeface="+mj-lt"/>
                <a:ea typeface="+mj-ea"/>
                <a:cs typeface="+mj-cs"/>
              </a:rPr>
              <a:t>sound effect </a:t>
            </a:r>
            <a:r>
              <a:rPr lang="en-IN" sz="2800" dirty="0">
                <a:solidFill>
                  <a:schemeClr val="tx1"/>
                </a:solidFill>
                <a:latin typeface="+mj-lt"/>
                <a:ea typeface="+mj-ea"/>
                <a:cs typeface="+mj-cs"/>
              </a:rPr>
              <a:t>so your radio will play some great music—perhaps a little Jimi Hendrix. </a:t>
            </a:r>
            <a:r>
              <a:rPr lang="en-IN" sz="2800" dirty="0" smtClean="0">
                <a:solidFill>
                  <a:schemeClr val="tx1"/>
                </a:solidFill>
                <a:latin typeface="+mj-lt"/>
                <a:ea typeface="+mj-ea"/>
                <a:cs typeface="+mj-cs"/>
              </a:rPr>
              <a:t>AI processes </a:t>
            </a:r>
            <a:r>
              <a:rPr lang="en-IN" sz="2800" dirty="0">
                <a:solidFill>
                  <a:schemeClr val="tx1"/>
                </a:solidFill>
                <a:latin typeface="+mj-lt"/>
                <a:ea typeface="+mj-ea"/>
                <a:cs typeface="+mj-cs"/>
              </a:rPr>
              <a:t>might respond to the presence of the actor. </a:t>
            </a:r>
          </a:p>
        </p:txBody>
      </p:sp>
    </p:spTree>
    <p:extLst>
      <p:ext uri="{BB962C8B-B14F-4D97-AF65-F5344CB8AC3E}">
        <p14:creationId xmlns:p14="http://schemas.microsoft.com/office/powerpoint/2010/main" val="829780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Events: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All </a:t>
            </a:r>
            <a:r>
              <a:rPr lang="en-IN" sz="2800" dirty="0">
                <a:solidFill>
                  <a:schemeClr val="tx1"/>
                </a:solidFill>
                <a:latin typeface="+mj-lt"/>
                <a:ea typeface="+mj-ea"/>
                <a:cs typeface="+mj-cs"/>
              </a:rPr>
              <a:t>three of these subsystems the graphics system, the audio system, and even the AI system need to know that this radio exists and what it is doing. These systems are notified through events</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Just </a:t>
            </a:r>
            <a:r>
              <a:rPr lang="en-IN" sz="2800" dirty="0">
                <a:solidFill>
                  <a:schemeClr val="tx1"/>
                </a:solidFill>
                <a:latin typeface="+mj-lt"/>
                <a:ea typeface="+mj-ea"/>
                <a:cs typeface="+mj-cs"/>
              </a:rPr>
              <a:t>like a Windows application hears about a WM_MOUSEMOVE event, your game systems can listen and react to a game event for practically any change in game state or input from a player. There are also global game events, such as events to inform </a:t>
            </a:r>
            <a:r>
              <a:rPr lang="en-IN" sz="2800" dirty="0" smtClean="0">
                <a:solidFill>
                  <a:schemeClr val="tx1"/>
                </a:solidFill>
                <a:latin typeface="+mj-lt"/>
                <a:ea typeface="+mj-ea"/>
                <a:cs typeface="+mj-cs"/>
              </a:rPr>
              <a:t>subsystems that </a:t>
            </a:r>
            <a:r>
              <a:rPr lang="en-IN" sz="2800" dirty="0">
                <a:solidFill>
                  <a:schemeClr val="tx1"/>
                </a:solidFill>
                <a:latin typeface="+mj-lt"/>
                <a:ea typeface="+mj-ea"/>
                <a:cs typeface="+mj-cs"/>
              </a:rPr>
              <a:t>a new level has been loaded or the game is being saved.</a:t>
            </a:r>
          </a:p>
        </p:txBody>
      </p:sp>
    </p:spTree>
    <p:extLst>
      <p:ext uri="{BB962C8B-B14F-4D97-AF65-F5344CB8AC3E}">
        <p14:creationId xmlns:p14="http://schemas.microsoft.com/office/powerpoint/2010/main" val="405920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Events: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Many </a:t>
            </a:r>
            <a:r>
              <a:rPr lang="en-IN" sz="2800" dirty="0">
                <a:solidFill>
                  <a:schemeClr val="tx1"/>
                </a:solidFill>
                <a:latin typeface="+mj-lt"/>
                <a:ea typeface="+mj-ea"/>
                <a:cs typeface="+mj-cs"/>
              </a:rPr>
              <a:t>games create an event system that defines these events and the data </a:t>
            </a:r>
            <a:r>
              <a:rPr lang="en-IN" sz="2800" dirty="0" smtClean="0">
                <a:solidFill>
                  <a:schemeClr val="tx1"/>
                </a:solidFill>
                <a:latin typeface="+mj-lt"/>
                <a:ea typeface="+mj-ea"/>
                <a:cs typeface="+mj-cs"/>
              </a:rPr>
              <a:t>that accompanies them.</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Different </a:t>
            </a:r>
            <a:r>
              <a:rPr lang="en-IN" sz="2800" dirty="0">
                <a:solidFill>
                  <a:schemeClr val="tx1"/>
                </a:solidFill>
                <a:latin typeface="+mj-lt"/>
                <a:ea typeface="+mj-ea"/>
                <a:cs typeface="+mj-cs"/>
              </a:rPr>
              <a:t>subsystems register with the Event Manager to </a:t>
            </a:r>
            <a:r>
              <a:rPr lang="en-IN" sz="2800" dirty="0" smtClean="0">
                <a:solidFill>
                  <a:schemeClr val="tx1"/>
                </a:solidFill>
                <a:latin typeface="+mj-lt"/>
                <a:ea typeface="+mj-ea"/>
                <a:cs typeface="+mj-cs"/>
              </a:rPr>
              <a:t>listen for </a:t>
            </a:r>
            <a:r>
              <a:rPr lang="en-IN" sz="2800" dirty="0">
                <a:solidFill>
                  <a:schemeClr val="tx1"/>
                </a:solidFill>
                <a:latin typeface="+mj-lt"/>
                <a:ea typeface="+mj-ea"/>
                <a:cs typeface="+mj-cs"/>
              </a:rPr>
              <a:t>events that they’ll react to.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good example of this is the sound system; it </a:t>
            </a:r>
            <a:r>
              <a:rPr lang="en-IN" sz="2800" dirty="0" smtClean="0">
                <a:solidFill>
                  <a:schemeClr val="tx1"/>
                </a:solidFill>
                <a:latin typeface="+mj-lt"/>
                <a:ea typeface="+mj-ea"/>
                <a:cs typeface="+mj-cs"/>
              </a:rPr>
              <a:t>might register </a:t>
            </a:r>
            <a:r>
              <a:rPr lang="en-IN" sz="2800" dirty="0">
                <a:solidFill>
                  <a:schemeClr val="tx1"/>
                </a:solidFill>
                <a:latin typeface="+mj-lt"/>
                <a:ea typeface="+mj-ea"/>
                <a:cs typeface="+mj-cs"/>
              </a:rPr>
              <a:t>to listen for object collision events so that it can play the appropriate </a:t>
            </a:r>
            <a:r>
              <a:rPr lang="en-IN" sz="2800" dirty="0" smtClean="0">
                <a:solidFill>
                  <a:schemeClr val="tx1"/>
                </a:solidFill>
                <a:latin typeface="+mj-lt"/>
                <a:ea typeface="+mj-ea"/>
                <a:cs typeface="+mj-cs"/>
              </a:rPr>
              <a:t>sound effect </a:t>
            </a:r>
            <a:r>
              <a:rPr lang="en-IN" sz="2800" dirty="0">
                <a:solidFill>
                  <a:schemeClr val="tx1"/>
                </a:solidFill>
                <a:latin typeface="+mj-lt"/>
                <a:ea typeface="+mj-ea"/>
                <a:cs typeface="+mj-cs"/>
              </a:rPr>
              <a:t>when two objects are smashed together.</a:t>
            </a:r>
          </a:p>
        </p:txBody>
      </p:sp>
    </p:spTree>
    <p:extLst>
      <p:ext uri="{BB962C8B-B14F-4D97-AF65-F5344CB8AC3E}">
        <p14:creationId xmlns:p14="http://schemas.microsoft.com/office/powerpoint/2010/main" val="19053628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Process Manager:</a:t>
            </a:r>
          </a:p>
          <a:p>
            <a:pPr marL="457200" indent="-457200" algn="l">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the heart of another important game subsystem: the Process Manager</a:t>
            </a:r>
            <a:r>
              <a:rPr lang="en-IN" sz="2800"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It keeps </a:t>
            </a:r>
            <a:r>
              <a:rPr lang="en-IN" sz="2800" dirty="0">
                <a:solidFill>
                  <a:schemeClr val="tx1"/>
                </a:solidFill>
                <a:latin typeface="+mj-lt"/>
                <a:ea typeface="+mj-ea"/>
                <a:cs typeface="+mj-cs"/>
              </a:rPr>
              <a:t>a list of processes and gives each one a little CPU time by calling it </a:t>
            </a:r>
            <a:r>
              <a:rPr lang="en-IN" sz="2800" dirty="0" smtClean="0">
                <a:solidFill>
                  <a:schemeClr val="tx1"/>
                </a:solidFill>
                <a:latin typeface="+mj-lt"/>
                <a:ea typeface="+mj-ea"/>
                <a:cs typeface="+mj-cs"/>
              </a:rPr>
              <a:t>once every </a:t>
            </a:r>
            <a:r>
              <a:rPr lang="en-IN" sz="2800" dirty="0">
                <a:solidFill>
                  <a:schemeClr val="tx1"/>
                </a:solidFill>
                <a:latin typeface="+mj-lt"/>
                <a:ea typeface="+mj-ea"/>
                <a:cs typeface="+mj-cs"/>
              </a:rPr>
              <a:t>game loop</a:t>
            </a:r>
            <a:r>
              <a:rPr lang="en-IN" sz="2800"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A great example of this is a </a:t>
            </a:r>
            <a:r>
              <a:rPr lang="en-IN" sz="2800" dirty="0" smtClean="0">
                <a:solidFill>
                  <a:schemeClr val="tx1"/>
                </a:solidFill>
                <a:latin typeface="+mj-lt"/>
                <a:ea typeface="+mj-ea"/>
                <a:cs typeface="+mj-cs"/>
              </a:rPr>
              <a:t>path find </a:t>
            </a:r>
            <a:r>
              <a:rPr lang="en-IN" sz="2800" dirty="0">
                <a:solidFill>
                  <a:schemeClr val="tx1"/>
                </a:solidFill>
                <a:latin typeface="+mj-lt"/>
                <a:ea typeface="+mj-ea"/>
                <a:cs typeface="+mj-cs"/>
              </a:rPr>
              <a:t>process</a:t>
            </a:r>
            <a:r>
              <a:rPr lang="en-IN" sz="2800"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It acts to move </a:t>
            </a:r>
            <a:r>
              <a:rPr lang="en-IN" sz="2800" dirty="0" smtClean="0">
                <a:solidFill>
                  <a:schemeClr val="tx1"/>
                </a:solidFill>
                <a:latin typeface="+mj-lt"/>
                <a:ea typeface="+mj-ea"/>
                <a:cs typeface="+mj-cs"/>
              </a:rPr>
              <a:t>an actor </a:t>
            </a:r>
            <a:r>
              <a:rPr lang="en-IN" sz="2800" dirty="0">
                <a:solidFill>
                  <a:schemeClr val="tx1"/>
                </a:solidFill>
                <a:latin typeface="+mj-lt"/>
                <a:ea typeface="+mj-ea"/>
                <a:cs typeface="+mj-cs"/>
              </a:rPr>
              <a:t>from one place to another, and when the destination is reached, it simply </a:t>
            </a:r>
            <a:r>
              <a:rPr lang="en-IN" sz="2800" dirty="0" smtClean="0">
                <a:solidFill>
                  <a:schemeClr val="tx1"/>
                </a:solidFill>
                <a:latin typeface="+mj-lt"/>
                <a:ea typeface="+mj-ea"/>
                <a:cs typeface="+mj-cs"/>
              </a:rPr>
              <a:t>terminates and </a:t>
            </a:r>
            <a:r>
              <a:rPr lang="en-IN" sz="2800" dirty="0">
                <a:solidFill>
                  <a:schemeClr val="tx1"/>
                </a:solidFill>
                <a:latin typeface="+mj-lt"/>
                <a:ea typeface="+mj-ea"/>
                <a:cs typeface="+mj-cs"/>
              </a:rPr>
              <a:t>ceases acting on the actor</a:t>
            </a:r>
            <a:r>
              <a:rPr lang="en-IN" sz="2800" dirty="0" smtClean="0">
                <a:solidFill>
                  <a:schemeClr val="tx1"/>
                </a:solidFill>
                <a:latin typeface="+mj-lt"/>
                <a:ea typeface="+mj-ea"/>
                <a:cs typeface="+mj-cs"/>
              </a:rPr>
              <a:t>.</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606591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solidFill>
                  <a:schemeClr val="tx1"/>
                </a:solidFill>
                <a:latin typeface="+mj-lt"/>
                <a:ea typeface="+mj-ea"/>
                <a:cs typeface="+mj-cs"/>
              </a:rPr>
              <a:t>Game Architecture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836712"/>
            <a:ext cx="8424936" cy="5832648"/>
          </a:xfrm>
        </p:spPr>
        <p:txBody>
          <a:bodyPr>
            <a:normAutofit fontScale="85000" lnSpcReduction="20000"/>
          </a:bodyPr>
          <a:lstStyle/>
          <a:p>
            <a:pPr marL="457200" indent="-457200" algn="l">
              <a:buFont typeface="Arial" panose="020B0604020202020204" pitchFamily="34" charset="0"/>
              <a:buChar char="•"/>
            </a:pPr>
            <a:r>
              <a:rPr lang="en-IN" sz="3900" dirty="0">
                <a:solidFill>
                  <a:schemeClr val="tx1"/>
                </a:solidFill>
                <a:latin typeface="+mj-lt"/>
                <a:ea typeface="+mj-ea"/>
                <a:cs typeface="+mj-cs"/>
              </a:rPr>
              <a:t>There are as many ways to assemble the subsystems of a game as there are game</a:t>
            </a:r>
          </a:p>
          <a:p>
            <a:pPr algn="l"/>
            <a:r>
              <a:rPr lang="en-IN" sz="3900" dirty="0">
                <a:solidFill>
                  <a:schemeClr val="tx1"/>
                </a:solidFill>
                <a:latin typeface="+mj-lt"/>
                <a:ea typeface="+mj-ea"/>
                <a:cs typeface="+mj-cs"/>
              </a:rPr>
              <a:t>     programmers. </a:t>
            </a:r>
          </a:p>
          <a:p>
            <a:pPr marL="457200" indent="-457200" algn="just">
              <a:buFont typeface="Arial" panose="020B0604020202020204" pitchFamily="34" charset="0"/>
              <a:buChar char="•"/>
            </a:pPr>
            <a:r>
              <a:rPr lang="en-IN" sz="3900" dirty="0">
                <a:solidFill>
                  <a:schemeClr val="tx1"/>
                </a:solidFill>
                <a:latin typeface="+mj-lt"/>
                <a:ea typeface="+mj-ea"/>
                <a:cs typeface="+mj-cs"/>
              </a:rPr>
              <a:t>You can take every subsystem in a game and classify it as belonging to one of three primary categories: the application layer, the game logic layer, and the game view layer . </a:t>
            </a:r>
          </a:p>
          <a:p>
            <a:pPr marL="457200" indent="-457200" algn="just">
              <a:buFont typeface="Arial" panose="020B0604020202020204" pitchFamily="34" charset="0"/>
              <a:buChar char="•"/>
            </a:pPr>
            <a:r>
              <a:rPr lang="en-IN" sz="3900" dirty="0">
                <a:solidFill>
                  <a:schemeClr val="tx1"/>
                </a:solidFill>
                <a:latin typeface="+mj-lt"/>
                <a:ea typeface="+mj-ea"/>
                <a:cs typeface="+mj-cs"/>
              </a:rPr>
              <a:t>The application layer deals with the hardware and the operating system. The game logic layer manages your game state and how it changes over time. The game view layer presents </a:t>
            </a:r>
            <a:r>
              <a:rPr lang="en-IN" sz="3900" dirty="0" smtClean="0">
                <a:solidFill>
                  <a:schemeClr val="tx1"/>
                </a:solidFill>
                <a:latin typeface="+mj-lt"/>
                <a:ea typeface="+mj-ea"/>
                <a:cs typeface="+mj-cs"/>
              </a:rPr>
              <a:t>the game </a:t>
            </a:r>
            <a:r>
              <a:rPr lang="en-IN" sz="3900" dirty="0">
                <a:solidFill>
                  <a:schemeClr val="tx1"/>
                </a:solidFill>
                <a:latin typeface="+mj-lt"/>
                <a:ea typeface="+mj-ea"/>
                <a:cs typeface="+mj-cs"/>
              </a:rPr>
              <a:t>state with graphics and sound.</a:t>
            </a:r>
          </a:p>
          <a:p>
            <a:pPr algn="l"/>
            <a:endParaRPr lang="en-IN" dirty="0"/>
          </a:p>
        </p:txBody>
      </p:sp>
    </p:spTree>
    <p:extLst>
      <p:ext uri="{BB962C8B-B14F-4D97-AF65-F5344CB8AC3E}">
        <p14:creationId xmlns:p14="http://schemas.microsoft.com/office/powerpoint/2010/main" val="4232473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Process Manager:</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On </a:t>
            </a:r>
            <a:r>
              <a:rPr lang="en-IN" sz="2800" dirty="0" err="1">
                <a:solidFill>
                  <a:schemeClr val="tx1"/>
                </a:solidFill>
                <a:latin typeface="+mj-lt"/>
                <a:ea typeface="+mj-ea"/>
                <a:cs typeface="+mj-cs"/>
              </a:rPr>
              <a:t>Ultima</a:t>
            </a:r>
            <a:r>
              <a:rPr lang="en-IN" sz="2800" dirty="0">
                <a:solidFill>
                  <a:schemeClr val="tx1"/>
                </a:solidFill>
                <a:latin typeface="+mj-lt"/>
                <a:ea typeface="+mj-ea"/>
                <a:cs typeface="+mj-cs"/>
              </a:rPr>
              <a:t>, we found it very useful to allow processes to have dependencies on </a:t>
            </a:r>
            <a:r>
              <a:rPr lang="en-IN" sz="2800" dirty="0" smtClean="0">
                <a:solidFill>
                  <a:schemeClr val="tx1"/>
                </a:solidFill>
                <a:latin typeface="+mj-lt"/>
                <a:ea typeface="+mj-ea"/>
                <a:cs typeface="+mj-cs"/>
              </a:rPr>
              <a:t>one another</a:t>
            </a:r>
            <a:r>
              <a:rPr lang="en-IN" sz="2800" dirty="0">
                <a:solidFill>
                  <a:schemeClr val="tx1"/>
                </a:solidFill>
                <a:latin typeface="+mj-lt"/>
                <a:ea typeface="+mj-ea"/>
                <a:cs typeface="+mj-cs"/>
              </a:rPr>
              <a:t>, where one process would wait for another to complete before starting.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good </a:t>
            </a:r>
            <a:r>
              <a:rPr lang="en-IN" sz="2800" dirty="0">
                <a:solidFill>
                  <a:schemeClr val="tx1"/>
                </a:solidFill>
                <a:latin typeface="+mj-lt"/>
                <a:ea typeface="+mj-ea"/>
                <a:cs typeface="+mj-cs"/>
              </a:rPr>
              <a:t>example of this is something you might use for a Molotov cocktail: One </a:t>
            </a:r>
            <a:r>
              <a:rPr lang="en-IN" sz="2800" dirty="0" smtClean="0">
                <a:solidFill>
                  <a:schemeClr val="tx1"/>
                </a:solidFill>
                <a:latin typeface="+mj-lt"/>
                <a:ea typeface="+mj-ea"/>
                <a:cs typeface="+mj-cs"/>
              </a:rPr>
              <a:t>process tracks </a:t>
            </a:r>
            <a:r>
              <a:rPr lang="en-IN" sz="2800" dirty="0">
                <a:solidFill>
                  <a:schemeClr val="tx1"/>
                </a:solidFill>
                <a:latin typeface="+mj-lt"/>
                <a:ea typeface="+mj-ea"/>
                <a:cs typeface="+mj-cs"/>
              </a:rPr>
              <a:t>the parabolic movement of any game object until it collides with </a:t>
            </a:r>
            <a:r>
              <a:rPr lang="en-IN" sz="2800" dirty="0" smtClean="0">
                <a:solidFill>
                  <a:schemeClr val="tx1"/>
                </a:solidFill>
                <a:latin typeface="+mj-lt"/>
                <a:ea typeface="+mj-ea"/>
                <a:cs typeface="+mj-cs"/>
              </a:rPr>
              <a:t>something, and </a:t>
            </a:r>
            <a:r>
              <a:rPr lang="en-IN" sz="2800" dirty="0">
                <a:solidFill>
                  <a:schemeClr val="tx1"/>
                </a:solidFill>
                <a:latin typeface="+mj-lt"/>
                <a:ea typeface="+mj-ea"/>
                <a:cs typeface="+mj-cs"/>
              </a:rPr>
              <a:t>another process manages a fireball explosion.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Your </a:t>
            </a:r>
            <a:r>
              <a:rPr lang="en-IN" sz="2800" dirty="0">
                <a:solidFill>
                  <a:schemeClr val="tx1"/>
                </a:solidFill>
                <a:latin typeface="+mj-lt"/>
                <a:ea typeface="+mj-ea"/>
                <a:cs typeface="+mj-cs"/>
              </a:rPr>
              <a:t>game can string these </a:t>
            </a:r>
            <a:r>
              <a:rPr lang="en-IN" sz="2800" dirty="0" smtClean="0">
                <a:solidFill>
                  <a:schemeClr val="tx1"/>
                </a:solidFill>
                <a:latin typeface="+mj-lt"/>
                <a:ea typeface="+mj-ea"/>
                <a:cs typeface="+mj-cs"/>
              </a:rPr>
              <a:t>processes together </a:t>
            </a:r>
            <a:r>
              <a:rPr lang="en-IN" sz="2800" dirty="0">
                <a:solidFill>
                  <a:schemeClr val="tx1"/>
                </a:solidFill>
                <a:latin typeface="+mj-lt"/>
                <a:ea typeface="+mj-ea"/>
                <a:cs typeface="+mj-cs"/>
              </a:rPr>
              <a:t>to create some amazingly cool effects.</a:t>
            </a:r>
          </a:p>
        </p:txBody>
      </p:sp>
    </p:spTree>
    <p:extLst>
      <p:ext uri="{BB962C8B-B14F-4D97-AF65-F5344CB8AC3E}">
        <p14:creationId xmlns:p14="http://schemas.microsoft.com/office/powerpoint/2010/main" val="35926409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a:solidFill>
                  <a:schemeClr val="tx1"/>
                </a:solidFill>
                <a:latin typeface="+mj-lt"/>
                <a:ea typeface="+mj-ea"/>
                <a:cs typeface="+mj-cs"/>
              </a:rPr>
              <a:t>C</a:t>
            </a:r>
            <a:r>
              <a:rPr lang="en-IN" sz="2800" b="1" dirty="0" smtClean="0">
                <a:solidFill>
                  <a:schemeClr val="tx1"/>
                </a:solidFill>
                <a:latin typeface="+mj-lt"/>
                <a:ea typeface="+mj-ea"/>
                <a:cs typeface="+mj-cs"/>
              </a:rPr>
              <a:t>ommand Interpreter:</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game logic needs to respond to </a:t>
            </a:r>
            <a:r>
              <a:rPr lang="en-IN" sz="2800" dirty="0" smtClean="0">
                <a:solidFill>
                  <a:schemeClr val="tx1"/>
                </a:solidFill>
                <a:latin typeface="+mj-lt"/>
                <a:ea typeface="+mj-ea"/>
                <a:cs typeface="+mj-cs"/>
              </a:rPr>
              <a:t>external commands</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a human playing a </a:t>
            </a:r>
            <a:r>
              <a:rPr lang="en-IN" sz="2800" dirty="0" smtClean="0">
                <a:solidFill>
                  <a:schemeClr val="tx1"/>
                </a:solidFill>
                <a:latin typeface="+mj-lt"/>
                <a:ea typeface="+mj-ea"/>
                <a:cs typeface="+mj-cs"/>
              </a:rPr>
              <a:t>racing game</a:t>
            </a:r>
            <a:r>
              <a:rPr lang="en-IN" sz="2800" dirty="0">
                <a:solidFill>
                  <a:schemeClr val="tx1"/>
                </a:solidFill>
                <a:latin typeface="+mj-lt"/>
                <a:ea typeface="+mj-ea"/>
                <a:cs typeface="+mj-cs"/>
              </a:rPr>
              <a:t>, these commands will send input to the game logic’s representation of the </a:t>
            </a:r>
            <a:r>
              <a:rPr lang="en-IN" sz="2800" dirty="0" smtClean="0">
                <a:solidFill>
                  <a:schemeClr val="tx1"/>
                </a:solidFill>
                <a:latin typeface="+mj-lt"/>
                <a:ea typeface="+mj-ea"/>
                <a:cs typeface="+mj-cs"/>
              </a:rPr>
              <a:t>car: acceleration</a:t>
            </a:r>
            <a:r>
              <a:rPr lang="en-IN" sz="2800" dirty="0">
                <a:solidFill>
                  <a:schemeClr val="tx1"/>
                </a:solidFill>
                <a:latin typeface="+mj-lt"/>
                <a:ea typeface="+mj-ea"/>
                <a:cs typeface="+mj-cs"/>
              </a:rPr>
              <a:t>, braking, and steering.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 </a:t>
            </a:r>
            <a:r>
              <a:rPr lang="en-IN" sz="2800" dirty="0">
                <a:solidFill>
                  <a:schemeClr val="tx1"/>
                </a:solidFill>
                <a:latin typeface="+mj-lt"/>
                <a:ea typeface="+mj-ea"/>
                <a:cs typeface="+mj-cs"/>
              </a:rPr>
              <a:t>AI process will do exactly the same </a:t>
            </a:r>
            <a:r>
              <a:rPr lang="en-IN" sz="2800" dirty="0" smtClean="0">
                <a:solidFill>
                  <a:schemeClr val="tx1"/>
                </a:solidFill>
                <a:latin typeface="+mj-lt"/>
                <a:ea typeface="+mj-ea"/>
                <a:cs typeface="+mj-cs"/>
              </a:rPr>
              <a:t>thing.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External </a:t>
            </a:r>
            <a:r>
              <a:rPr lang="en-IN" sz="2800" dirty="0">
                <a:solidFill>
                  <a:schemeClr val="tx1"/>
                </a:solidFill>
                <a:latin typeface="+mj-lt"/>
                <a:ea typeface="+mj-ea"/>
                <a:cs typeface="+mj-cs"/>
              </a:rPr>
              <a:t>entities, such as a human holding a gamepad or an AI process using </a:t>
            </a:r>
            <a:r>
              <a:rPr lang="en-IN" sz="2800" dirty="0" smtClean="0">
                <a:solidFill>
                  <a:schemeClr val="tx1"/>
                </a:solidFill>
                <a:latin typeface="+mj-lt"/>
                <a:ea typeface="+mj-ea"/>
                <a:cs typeface="+mj-cs"/>
              </a:rPr>
              <a:t>a command-based </a:t>
            </a:r>
            <a:r>
              <a:rPr lang="en-IN" sz="2800" dirty="0">
                <a:solidFill>
                  <a:schemeClr val="tx1"/>
                </a:solidFill>
                <a:latin typeface="+mj-lt"/>
                <a:ea typeface="+mj-ea"/>
                <a:cs typeface="+mj-cs"/>
              </a:rPr>
              <a:t>interface, can communicate to the game logic with exactly the </a:t>
            </a:r>
            <a:r>
              <a:rPr lang="en-IN" sz="2800" dirty="0" smtClean="0">
                <a:solidFill>
                  <a:schemeClr val="tx1"/>
                </a:solidFill>
                <a:latin typeface="+mj-lt"/>
                <a:ea typeface="+mj-ea"/>
                <a:cs typeface="+mj-cs"/>
              </a:rPr>
              <a:t>same commands</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20176059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a:solidFill>
                  <a:schemeClr val="tx1"/>
                </a:solidFill>
                <a:latin typeface="+mj-lt"/>
                <a:ea typeface="+mj-ea"/>
                <a:cs typeface="+mj-cs"/>
              </a:rPr>
              <a:t>C</a:t>
            </a:r>
            <a:r>
              <a:rPr lang="en-IN" sz="2800" b="1" dirty="0" smtClean="0">
                <a:solidFill>
                  <a:schemeClr val="tx1"/>
                </a:solidFill>
                <a:latin typeface="+mj-lt"/>
                <a:ea typeface="+mj-ea"/>
                <a:cs typeface="+mj-cs"/>
              </a:rPr>
              <a:t>ommand Interpreter:</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any racing game, there should be </a:t>
            </a:r>
            <a:r>
              <a:rPr lang="en-IN" sz="2800" dirty="0" smtClean="0">
                <a:solidFill>
                  <a:schemeClr val="tx1"/>
                </a:solidFill>
                <a:latin typeface="+mj-lt"/>
                <a:ea typeface="+mj-ea"/>
                <a:cs typeface="+mj-cs"/>
              </a:rPr>
              <a:t>someplace in </a:t>
            </a:r>
            <a:r>
              <a:rPr lang="en-IN" sz="2800" dirty="0">
                <a:solidFill>
                  <a:schemeClr val="tx1"/>
                </a:solidFill>
                <a:latin typeface="+mj-lt"/>
                <a:ea typeface="+mj-ea"/>
                <a:cs typeface="+mj-cs"/>
              </a:rPr>
              <a:t>the code that says “If button A is down, set emergency brake” or something </a:t>
            </a:r>
            <a:r>
              <a:rPr lang="en-IN" sz="2800" dirty="0" smtClean="0">
                <a:solidFill>
                  <a:schemeClr val="tx1"/>
                </a:solidFill>
                <a:latin typeface="+mj-lt"/>
                <a:ea typeface="+mj-ea"/>
                <a:cs typeface="+mj-cs"/>
              </a:rPr>
              <a:t>like that</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seems like a lot of extra work, but that breaks the separation </a:t>
            </a:r>
            <a:r>
              <a:rPr lang="en-IN" sz="2800" dirty="0" smtClean="0">
                <a:solidFill>
                  <a:schemeClr val="tx1"/>
                </a:solidFill>
                <a:latin typeface="+mj-lt"/>
                <a:ea typeface="+mj-ea"/>
                <a:cs typeface="+mj-cs"/>
              </a:rPr>
              <a:t>between game </a:t>
            </a:r>
            <a:r>
              <a:rPr lang="en-IN" sz="2800" dirty="0">
                <a:solidFill>
                  <a:schemeClr val="tx1"/>
                </a:solidFill>
                <a:latin typeface="+mj-lt"/>
                <a:ea typeface="+mj-ea"/>
                <a:cs typeface="+mj-cs"/>
              </a:rPr>
              <a:t>logic and game views that I have found to be so important when </a:t>
            </a:r>
            <a:r>
              <a:rPr lang="en-IN" sz="2800" dirty="0" smtClean="0">
                <a:solidFill>
                  <a:schemeClr val="tx1"/>
                </a:solidFill>
                <a:latin typeface="+mj-lt"/>
                <a:ea typeface="+mj-ea"/>
                <a:cs typeface="+mj-cs"/>
              </a:rPr>
              <a:t>creating games</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1756950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Logic </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a:solidFill>
                  <a:schemeClr val="tx1"/>
                </a:solidFill>
                <a:latin typeface="+mj-lt"/>
                <a:ea typeface="+mj-ea"/>
                <a:cs typeface="+mj-cs"/>
              </a:rPr>
              <a:t>C</a:t>
            </a:r>
            <a:r>
              <a:rPr lang="en-IN" sz="2800" b="1" dirty="0" smtClean="0">
                <a:solidFill>
                  <a:schemeClr val="tx1"/>
                </a:solidFill>
                <a:latin typeface="+mj-lt"/>
                <a:ea typeface="+mj-ea"/>
                <a:cs typeface="+mj-cs"/>
              </a:rPr>
              <a:t>ommand Interpreter:</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What </a:t>
            </a:r>
            <a:r>
              <a:rPr lang="en-IN" sz="2800" dirty="0">
                <a:solidFill>
                  <a:schemeClr val="tx1"/>
                </a:solidFill>
                <a:latin typeface="+mj-lt"/>
                <a:ea typeface="+mj-ea"/>
                <a:cs typeface="+mj-cs"/>
              </a:rPr>
              <a:t>should happen is this: The game view presents an interface to the </a:t>
            </a:r>
            <a:r>
              <a:rPr lang="en-IN" sz="2800" dirty="0" smtClean="0">
                <a:solidFill>
                  <a:schemeClr val="tx1"/>
                </a:solidFill>
                <a:latin typeface="+mj-lt"/>
                <a:ea typeface="+mj-ea"/>
                <a:cs typeface="+mj-cs"/>
              </a:rPr>
              <a:t>human player </a:t>
            </a:r>
            <a:r>
              <a:rPr lang="en-IN" sz="2800" dirty="0">
                <a:solidFill>
                  <a:schemeClr val="tx1"/>
                </a:solidFill>
                <a:latin typeface="+mj-lt"/>
                <a:ea typeface="+mj-ea"/>
                <a:cs typeface="+mj-cs"/>
              </a:rPr>
              <a:t>that changes the “Button A is pressed” state into a game command, “</a:t>
            </a:r>
            <a:r>
              <a:rPr lang="en-IN" sz="2800" dirty="0" smtClean="0">
                <a:solidFill>
                  <a:schemeClr val="tx1"/>
                </a:solidFill>
                <a:latin typeface="+mj-lt"/>
                <a:ea typeface="+mj-ea"/>
                <a:cs typeface="+mj-cs"/>
              </a:rPr>
              <a:t>Set Emergency </a:t>
            </a:r>
            <a:r>
              <a:rPr lang="en-IN" sz="2800" dirty="0">
                <a:solidFill>
                  <a:schemeClr val="tx1"/>
                </a:solidFill>
                <a:latin typeface="+mj-lt"/>
                <a:ea typeface="+mj-ea"/>
                <a:cs typeface="+mj-cs"/>
              </a:rPr>
              <a:t>Brake.”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That </a:t>
            </a:r>
            <a:r>
              <a:rPr lang="en-IN" sz="2800" dirty="0">
                <a:solidFill>
                  <a:schemeClr val="tx1"/>
                </a:solidFill>
                <a:latin typeface="+mj-lt"/>
                <a:ea typeface="+mj-ea"/>
                <a:cs typeface="+mj-cs"/>
              </a:rPr>
              <a:t>game command is then sent to the game logic, but </a:t>
            </a:r>
            <a:r>
              <a:rPr lang="en-IN" sz="2800" dirty="0" smtClean="0">
                <a:solidFill>
                  <a:schemeClr val="tx1"/>
                </a:solidFill>
                <a:latin typeface="+mj-lt"/>
                <a:ea typeface="+mj-ea"/>
                <a:cs typeface="+mj-cs"/>
              </a:rPr>
              <a:t>here’s the </a:t>
            </a:r>
            <a:r>
              <a:rPr lang="en-IN" sz="2800" dirty="0">
                <a:solidFill>
                  <a:schemeClr val="tx1"/>
                </a:solidFill>
                <a:latin typeface="+mj-lt"/>
                <a:ea typeface="+mj-ea"/>
                <a:cs typeface="+mj-cs"/>
              </a:rPr>
              <a:t>rub: The code that actually sets the emergency brake state on the data </a:t>
            </a:r>
            <a:r>
              <a:rPr lang="en-IN" sz="2800" dirty="0" smtClean="0">
                <a:solidFill>
                  <a:schemeClr val="tx1"/>
                </a:solidFill>
                <a:latin typeface="+mj-lt"/>
                <a:ea typeface="+mj-ea"/>
                <a:cs typeface="+mj-cs"/>
              </a:rPr>
              <a:t>structure representing </a:t>
            </a:r>
            <a:r>
              <a:rPr lang="en-IN" sz="2800" dirty="0">
                <a:solidFill>
                  <a:schemeClr val="tx1"/>
                </a:solidFill>
                <a:latin typeface="+mj-lt"/>
                <a:ea typeface="+mj-ea"/>
                <a:cs typeface="+mj-cs"/>
              </a:rPr>
              <a:t>the car is actually in the game logic.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code only sets the </a:t>
            </a:r>
            <a:r>
              <a:rPr lang="en-IN" sz="2800" dirty="0" smtClean="0">
                <a:solidFill>
                  <a:schemeClr val="tx1"/>
                </a:solidFill>
                <a:latin typeface="+mj-lt"/>
                <a:ea typeface="+mj-ea"/>
                <a:cs typeface="+mj-cs"/>
              </a:rPr>
              <a:t>emergency brake </a:t>
            </a:r>
            <a:r>
              <a:rPr lang="en-IN" sz="2800" dirty="0">
                <a:solidFill>
                  <a:schemeClr val="tx1"/>
                </a:solidFill>
                <a:latin typeface="+mj-lt"/>
                <a:ea typeface="+mj-ea"/>
                <a:cs typeface="+mj-cs"/>
              </a:rPr>
              <a:t>in response to a command—not through a direct tweak to the </a:t>
            </a:r>
            <a:r>
              <a:rPr lang="en-IN" sz="2800" dirty="0" err="1" smtClean="0">
                <a:solidFill>
                  <a:schemeClr val="tx1"/>
                </a:solidFill>
                <a:latin typeface="+mj-lt"/>
                <a:ea typeface="+mj-ea"/>
                <a:cs typeface="+mj-cs"/>
              </a:rPr>
              <a:t>m_bIsEmergencyBrakeOn</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member </a:t>
            </a:r>
            <a:r>
              <a:rPr lang="en-IN" sz="2800" dirty="0">
                <a:solidFill>
                  <a:schemeClr val="tx1"/>
                </a:solidFill>
                <a:latin typeface="+mj-lt"/>
                <a:ea typeface="+mj-ea"/>
                <a:cs typeface="+mj-cs"/>
              </a:rPr>
              <a:t>of a class somewhere.</a:t>
            </a:r>
          </a:p>
        </p:txBody>
      </p:sp>
    </p:spTree>
    <p:extLst>
      <p:ext uri="{BB962C8B-B14F-4D97-AF65-F5344CB8AC3E}">
        <p14:creationId xmlns:p14="http://schemas.microsoft.com/office/powerpoint/2010/main" val="321753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600" b="1" dirty="0"/>
              <a:t/>
            </a:r>
            <a:br>
              <a:rPr lang="en-IN" sz="36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marL="457200" indent="-457200" algn="just">
              <a:buFont typeface="Arial" panose="020B0604020202020204" pitchFamily="34" charset="0"/>
              <a:buChar char="•"/>
            </a:pPr>
            <a:r>
              <a:rPr lang="en-IN" sz="2800" dirty="0">
                <a:solidFill>
                  <a:schemeClr val="tx1"/>
                </a:solidFill>
                <a:latin typeface="+mj-lt"/>
                <a:ea typeface="+mj-ea"/>
                <a:cs typeface="+mj-cs"/>
              </a:rPr>
              <a:t>A game view is a collection of systems </a:t>
            </a:r>
            <a:r>
              <a:rPr lang="en-IN" sz="2800" dirty="0" smtClean="0">
                <a:solidFill>
                  <a:schemeClr val="tx1"/>
                </a:solidFill>
                <a:latin typeface="+mj-lt"/>
                <a:ea typeface="+mj-ea"/>
                <a:cs typeface="+mj-cs"/>
              </a:rPr>
              <a:t>that communicates </a:t>
            </a:r>
            <a:r>
              <a:rPr lang="en-IN" sz="2800" dirty="0">
                <a:solidFill>
                  <a:schemeClr val="tx1"/>
                </a:solidFill>
                <a:latin typeface="+mj-lt"/>
                <a:ea typeface="+mj-ea"/>
                <a:cs typeface="+mj-cs"/>
              </a:rPr>
              <a:t>with the game logic </a:t>
            </a:r>
            <a:r>
              <a:rPr lang="en-IN" sz="2800" dirty="0" smtClean="0">
                <a:solidFill>
                  <a:schemeClr val="tx1"/>
                </a:solidFill>
                <a:latin typeface="+mj-lt"/>
                <a:ea typeface="+mj-ea"/>
                <a:cs typeface="+mj-cs"/>
              </a:rPr>
              <a:t>to present </a:t>
            </a:r>
            <a:r>
              <a:rPr lang="en-IN" sz="2800" dirty="0">
                <a:solidFill>
                  <a:schemeClr val="tx1"/>
                </a:solidFill>
                <a:latin typeface="+mj-lt"/>
                <a:ea typeface="+mj-ea"/>
                <a:cs typeface="+mj-cs"/>
              </a:rPr>
              <a:t>the game to a particular kind of observer.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observer can be a </a:t>
            </a:r>
            <a:r>
              <a:rPr lang="en-IN" sz="2800" dirty="0" smtClean="0">
                <a:solidFill>
                  <a:schemeClr val="tx1"/>
                </a:solidFill>
                <a:latin typeface="+mj-lt"/>
                <a:ea typeface="+mj-ea"/>
                <a:cs typeface="+mj-cs"/>
              </a:rPr>
              <a:t>human being </a:t>
            </a:r>
            <a:r>
              <a:rPr lang="en-IN" sz="2800" dirty="0">
                <a:solidFill>
                  <a:schemeClr val="tx1"/>
                </a:solidFill>
                <a:latin typeface="+mj-lt"/>
                <a:ea typeface="+mj-ea"/>
                <a:cs typeface="+mj-cs"/>
              </a:rPr>
              <a:t>with a controller of some kind, like a keyboard or a plastic drum set, but </a:t>
            </a:r>
            <a:r>
              <a:rPr lang="en-IN" sz="2800" dirty="0" smtClean="0">
                <a:solidFill>
                  <a:schemeClr val="tx1"/>
                </a:solidFill>
                <a:latin typeface="+mj-lt"/>
                <a:ea typeface="+mj-ea"/>
                <a:cs typeface="+mj-cs"/>
              </a:rPr>
              <a:t>it can </a:t>
            </a:r>
            <a:r>
              <a:rPr lang="en-IN" sz="2800" dirty="0">
                <a:solidFill>
                  <a:schemeClr val="tx1"/>
                </a:solidFill>
                <a:latin typeface="+mj-lt"/>
                <a:ea typeface="+mj-ea"/>
                <a:cs typeface="+mj-cs"/>
              </a:rPr>
              <a:t>also be an AI agent, whose view of the game state will determine the AI </a:t>
            </a:r>
            <a:r>
              <a:rPr lang="en-IN" sz="2800" dirty="0" smtClean="0">
                <a:solidFill>
                  <a:schemeClr val="tx1"/>
                </a:solidFill>
                <a:latin typeface="+mj-lt"/>
                <a:ea typeface="+mj-ea"/>
                <a:cs typeface="+mj-cs"/>
              </a:rPr>
              <a:t>process’s next </a:t>
            </a:r>
            <a:r>
              <a:rPr lang="en-IN" sz="2800" dirty="0">
                <a:solidFill>
                  <a:schemeClr val="tx1"/>
                </a:solidFill>
                <a:latin typeface="+mj-lt"/>
                <a:ea typeface="+mj-ea"/>
                <a:cs typeface="+mj-cs"/>
              </a:rPr>
              <a:t>course of </a:t>
            </a:r>
            <a:r>
              <a:rPr lang="en-IN" sz="2800" dirty="0" smtClean="0">
                <a:solidFill>
                  <a:schemeClr val="tx1"/>
                </a:solidFill>
                <a:latin typeface="+mj-lt"/>
                <a:ea typeface="+mj-ea"/>
                <a:cs typeface="+mj-cs"/>
              </a:rPr>
              <a:t>action.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game view for a human being has a lot of work to do </a:t>
            </a:r>
            <a:r>
              <a:rPr lang="en-IN" sz="2800" dirty="0" smtClean="0">
                <a:solidFill>
                  <a:schemeClr val="tx1"/>
                </a:solidFill>
                <a:latin typeface="+mj-lt"/>
                <a:ea typeface="+mj-ea"/>
                <a:cs typeface="+mj-cs"/>
              </a:rPr>
              <a:t>It must respond </a:t>
            </a:r>
            <a:r>
              <a:rPr lang="en-IN" sz="2800" dirty="0">
                <a:solidFill>
                  <a:schemeClr val="tx1"/>
                </a:solidFill>
                <a:latin typeface="+mj-lt"/>
                <a:ea typeface="+mj-ea"/>
                <a:cs typeface="+mj-cs"/>
              </a:rPr>
              <a:t>to game events and figure out how to draw the scene, send output to </a:t>
            </a:r>
            <a:r>
              <a:rPr lang="en-IN" sz="2800" dirty="0" smtClean="0">
                <a:solidFill>
                  <a:schemeClr val="tx1"/>
                </a:solidFill>
                <a:latin typeface="+mj-lt"/>
                <a:ea typeface="+mj-ea"/>
                <a:cs typeface="+mj-cs"/>
              </a:rPr>
              <a:t>the speakers</a:t>
            </a:r>
            <a:r>
              <a:rPr lang="en-IN" sz="2800" dirty="0">
                <a:solidFill>
                  <a:schemeClr val="tx1"/>
                </a:solidFill>
                <a:latin typeface="+mj-lt"/>
                <a:ea typeface="+mj-ea"/>
                <a:cs typeface="+mj-cs"/>
              </a:rPr>
              <a:t>, translate controller input into </a:t>
            </a:r>
            <a:r>
              <a:rPr lang="en-IN" sz="2800" dirty="0" smtClean="0">
                <a:solidFill>
                  <a:schemeClr val="tx1"/>
                </a:solidFill>
                <a:latin typeface="+mj-lt"/>
                <a:ea typeface="+mj-ea"/>
                <a:cs typeface="+mj-cs"/>
              </a:rPr>
              <a:t>game commands</a:t>
            </a:r>
            <a:r>
              <a:rPr lang="en-IN" sz="2800" dirty="0">
                <a:solidFill>
                  <a:schemeClr val="tx1"/>
                </a:solidFill>
                <a:latin typeface="+mj-lt"/>
                <a:ea typeface="+mj-ea"/>
                <a:cs typeface="+mj-cs"/>
              </a:rPr>
              <a:t>, and more.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Let’s </a:t>
            </a:r>
            <a:r>
              <a:rPr lang="en-IN" sz="2800" dirty="0">
                <a:solidFill>
                  <a:schemeClr val="tx1"/>
                </a:solidFill>
                <a:latin typeface="+mj-lt"/>
                <a:ea typeface="+mj-ea"/>
                <a:cs typeface="+mj-cs"/>
              </a:rPr>
              <a:t>look </a:t>
            </a:r>
            <a:r>
              <a:rPr lang="en-IN" sz="2800" dirty="0" smtClean="0">
                <a:solidFill>
                  <a:schemeClr val="tx1"/>
                </a:solidFill>
                <a:latin typeface="+mj-lt"/>
                <a:ea typeface="+mj-ea"/>
                <a:cs typeface="+mj-cs"/>
              </a:rPr>
              <a:t>at the </a:t>
            </a:r>
            <a:r>
              <a:rPr lang="en-IN" sz="2800" dirty="0">
                <a:solidFill>
                  <a:schemeClr val="tx1"/>
                </a:solidFill>
                <a:latin typeface="+mj-lt"/>
                <a:ea typeface="+mj-ea"/>
                <a:cs typeface="+mj-cs"/>
              </a:rPr>
              <a:t>main areas.</a:t>
            </a:r>
          </a:p>
        </p:txBody>
      </p:sp>
    </p:spTree>
    <p:extLst>
      <p:ext uri="{BB962C8B-B14F-4D97-AF65-F5344CB8AC3E}">
        <p14:creationId xmlns:p14="http://schemas.microsoft.com/office/powerpoint/2010/main" val="5407747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Graphics Display:</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The display renders the objects that make up a game scene, the user interface </a:t>
            </a:r>
            <a:r>
              <a:rPr lang="en-IN" sz="2800" dirty="0" smtClean="0">
                <a:solidFill>
                  <a:schemeClr val="tx1"/>
                </a:solidFill>
                <a:latin typeface="+mj-lt"/>
                <a:ea typeface="+mj-ea"/>
                <a:cs typeface="+mj-cs"/>
              </a:rPr>
              <a:t>layer on </a:t>
            </a:r>
            <a:r>
              <a:rPr lang="en-IN" sz="2800" dirty="0">
                <a:solidFill>
                  <a:schemeClr val="tx1"/>
                </a:solidFill>
                <a:latin typeface="+mj-lt"/>
                <a:ea typeface="+mj-ea"/>
                <a:cs typeface="+mj-cs"/>
              </a:rPr>
              <a:t>top of the scene, and perhaps even streaming video. The renderer should draw </a:t>
            </a:r>
            <a:r>
              <a:rPr lang="en-IN" sz="2800" dirty="0" smtClean="0">
                <a:solidFill>
                  <a:schemeClr val="tx1"/>
                </a:solidFill>
                <a:latin typeface="+mj-lt"/>
                <a:ea typeface="+mj-ea"/>
                <a:cs typeface="+mj-cs"/>
              </a:rPr>
              <a:t>the screen </a:t>
            </a:r>
            <a:r>
              <a:rPr lang="en-IN" sz="2800" dirty="0">
                <a:solidFill>
                  <a:schemeClr val="tx1"/>
                </a:solidFill>
                <a:latin typeface="+mj-lt"/>
                <a:ea typeface="+mj-ea"/>
                <a:cs typeface="+mj-cs"/>
              </a:rPr>
              <a:t>as fast as it possibly can.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display can be one of the biggest suckers of </a:t>
            </a:r>
            <a:r>
              <a:rPr lang="en-IN" sz="2800" dirty="0" smtClean="0">
                <a:solidFill>
                  <a:schemeClr val="tx1"/>
                </a:solidFill>
                <a:latin typeface="+mj-lt"/>
                <a:ea typeface="+mj-ea"/>
                <a:cs typeface="+mj-cs"/>
              </a:rPr>
              <a:t>CPU budget </a:t>
            </a:r>
            <a:r>
              <a:rPr lang="en-IN" sz="2800" dirty="0">
                <a:solidFill>
                  <a:schemeClr val="tx1"/>
                </a:solidFill>
                <a:latin typeface="+mj-lt"/>
                <a:ea typeface="+mj-ea"/>
                <a:cs typeface="+mj-cs"/>
              </a:rPr>
              <a:t>in a game and should therefore scale well with </a:t>
            </a:r>
            <a:r>
              <a:rPr lang="en-IN" sz="2800" dirty="0" smtClean="0">
                <a:solidFill>
                  <a:schemeClr val="tx1"/>
                </a:solidFill>
                <a:latin typeface="+mj-lt"/>
                <a:ea typeface="+mj-ea"/>
                <a:cs typeface="+mj-cs"/>
              </a:rPr>
              <a:t>the capabilities </a:t>
            </a:r>
            <a:r>
              <a:rPr lang="en-IN" sz="2800" dirty="0">
                <a:solidFill>
                  <a:schemeClr val="tx1"/>
                </a:solidFill>
                <a:latin typeface="+mj-lt"/>
                <a:ea typeface="+mj-ea"/>
                <a:cs typeface="+mj-cs"/>
              </a:rPr>
              <a:t>of a wide </a:t>
            </a:r>
            <a:r>
              <a:rPr lang="en-IN" sz="2800" dirty="0" smtClean="0">
                <a:solidFill>
                  <a:schemeClr val="tx1"/>
                </a:solidFill>
                <a:latin typeface="+mj-lt"/>
                <a:ea typeface="+mj-ea"/>
                <a:cs typeface="+mj-cs"/>
              </a:rPr>
              <a:t>range of </a:t>
            </a:r>
            <a:r>
              <a:rPr lang="en-IN" sz="2800" dirty="0">
                <a:solidFill>
                  <a:schemeClr val="tx1"/>
                </a:solidFill>
                <a:latin typeface="+mj-lt"/>
                <a:ea typeface="+mj-ea"/>
                <a:cs typeface="+mj-cs"/>
              </a:rPr>
              <a:t>CPUs and GPUs (graphic processing units). </a:t>
            </a:r>
          </a:p>
        </p:txBody>
      </p:sp>
    </p:spTree>
    <p:extLst>
      <p:ext uri="{BB962C8B-B14F-4D97-AF65-F5344CB8AC3E}">
        <p14:creationId xmlns:p14="http://schemas.microsoft.com/office/powerpoint/2010/main" val="4210659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Graphics Display:</a:t>
            </a:r>
            <a:endParaRPr lang="en-IN" sz="2800" b="1"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PC or handheld games, it </a:t>
            </a:r>
            <a:r>
              <a:rPr lang="en-IN" sz="2800" dirty="0" smtClean="0">
                <a:solidFill>
                  <a:schemeClr val="tx1"/>
                </a:solidFill>
                <a:latin typeface="+mj-lt"/>
                <a:ea typeface="+mj-ea"/>
                <a:cs typeface="+mj-cs"/>
              </a:rPr>
              <a:t>should also </a:t>
            </a:r>
            <a:r>
              <a:rPr lang="en-IN" sz="2800" dirty="0">
                <a:solidFill>
                  <a:schemeClr val="tx1"/>
                </a:solidFill>
                <a:latin typeface="+mj-lt"/>
                <a:ea typeface="+mj-ea"/>
                <a:cs typeface="+mj-cs"/>
              </a:rPr>
              <a:t>perform well under different </a:t>
            </a:r>
            <a:r>
              <a:rPr lang="en-IN" sz="2800" dirty="0" smtClean="0">
                <a:solidFill>
                  <a:schemeClr val="tx1"/>
                </a:solidFill>
                <a:latin typeface="+mj-lt"/>
                <a:ea typeface="+mj-ea"/>
                <a:cs typeface="+mj-cs"/>
              </a:rPr>
              <a:t>hardware configurations </a:t>
            </a:r>
            <a:r>
              <a:rPr lang="en-IN" sz="2800" dirty="0">
                <a:solidFill>
                  <a:schemeClr val="tx1"/>
                </a:solidFill>
                <a:latin typeface="+mj-lt"/>
                <a:ea typeface="+mj-ea"/>
                <a:cs typeface="+mj-cs"/>
              </a:rPr>
              <a:t>and operating </a:t>
            </a:r>
            <a:r>
              <a:rPr lang="en-IN" sz="2800" dirty="0" smtClean="0">
                <a:solidFill>
                  <a:schemeClr val="tx1"/>
                </a:solidFill>
                <a:latin typeface="+mj-lt"/>
                <a:ea typeface="+mj-ea"/>
                <a:cs typeface="+mj-cs"/>
              </a:rPr>
              <a:t>system releases</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Generally</a:t>
            </a:r>
            <a:r>
              <a:rPr lang="en-IN" sz="2800" dirty="0">
                <a:solidFill>
                  <a:schemeClr val="tx1"/>
                </a:solidFill>
                <a:latin typeface="+mj-lt"/>
                <a:ea typeface="+mj-ea"/>
                <a:cs typeface="+mj-cs"/>
              </a:rPr>
              <a:t>, the game engine will disable expensive but nonessential </a:t>
            </a:r>
            <a:r>
              <a:rPr lang="en-IN" sz="2800" dirty="0" smtClean="0">
                <a:solidFill>
                  <a:schemeClr val="tx1"/>
                </a:solidFill>
                <a:latin typeface="+mj-lt"/>
                <a:ea typeface="+mj-ea"/>
                <a:cs typeface="+mj-cs"/>
              </a:rPr>
              <a:t>features, such </a:t>
            </a:r>
            <a:r>
              <a:rPr lang="en-IN" sz="2800" dirty="0">
                <a:solidFill>
                  <a:schemeClr val="tx1"/>
                </a:solidFill>
                <a:latin typeface="+mj-lt"/>
                <a:ea typeface="+mj-ea"/>
                <a:cs typeface="+mj-cs"/>
              </a:rPr>
              <a:t>as full screen effects, in order to run at the best frame rate they </a:t>
            </a:r>
            <a:r>
              <a:rPr lang="en-IN" sz="2800" dirty="0" smtClean="0">
                <a:solidFill>
                  <a:schemeClr val="tx1"/>
                </a:solidFill>
                <a:latin typeface="+mj-lt"/>
                <a:ea typeface="+mj-ea"/>
                <a:cs typeface="+mj-cs"/>
              </a:rPr>
              <a:t>can</a:t>
            </a:r>
            <a:r>
              <a:rPr lang="en-IN" sz="2800" dirty="0"/>
              <a:t>.</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23479976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Graphics Display:</a:t>
            </a:r>
            <a:endParaRPr lang="en-IN" sz="2800" b="1" dirty="0">
              <a:solidFill>
                <a:schemeClr val="tx1"/>
              </a:solidFill>
              <a:latin typeface="+mj-lt"/>
              <a:ea typeface="+mj-ea"/>
              <a:cs typeface="+mj-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7"/>
            <a:ext cx="8352928" cy="3960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18134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Graphics Display:</a:t>
            </a:r>
          </a:p>
          <a:p>
            <a:pPr marL="457200" indent="-457200" algn="l">
              <a:buFont typeface="Arial" panose="020B0604020202020204" pitchFamily="34" charset="0"/>
              <a:buChar char="•"/>
            </a:pPr>
            <a:r>
              <a:rPr lang="en-IN" sz="2800" dirty="0">
                <a:solidFill>
                  <a:schemeClr val="tx1"/>
                </a:solidFill>
                <a:latin typeface="+mj-lt"/>
                <a:ea typeface="+mj-ea"/>
                <a:cs typeface="+mj-cs"/>
              </a:rPr>
              <a:t>Video cards will draw all the polygons you stuff into the GPU, even if it takes </a:t>
            </a:r>
            <a:r>
              <a:rPr lang="en-IN" sz="2800" dirty="0" smtClean="0">
                <a:solidFill>
                  <a:schemeClr val="tx1"/>
                </a:solidFill>
                <a:latin typeface="+mj-lt"/>
                <a:ea typeface="+mj-ea"/>
                <a:cs typeface="+mj-cs"/>
              </a:rPr>
              <a:t>them more </a:t>
            </a:r>
            <a:r>
              <a:rPr lang="en-IN" sz="2800" dirty="0">
                <a:solidFill>
                  <a:schemeClr val="tx1"/>
                </a:solidFill>
                <a:latin typeface="+mj-lt"/>
                <a:ea typeface="+mj-ea"/>
                <a:cs typeface="+mj-cs"/>
              </a:rPr>
              <a:t>than 50ms, giving you </a:t>
            </a:r>
            <a:r>
              <a:rPr lang="en-IN" sz="2800" dirty="0" smtClean="0">
                <a:solidFill>
                  <a:schemeClr val="tx1"/>
                </a:solidFill>
                <a:latin typeface="+mj-lt"/>
                <a:ea typeface="+mj-ea"/>
                <a:cs typeface="+mj-cs"/>
              </a:rPr>
              <a:t>a frame </a:t>
            </a:r>
            <a:r>
              <a:rPr lang="en-IN" sz="2800" dirty="0">
                <a:solidFill>
                  <a:schemeClr val="tx1"/>
                </a:solidFill>
                <a:latin typeface="+mj-lt"/>
                <a:ea typeface="+mj-ea"/>
                <a:cs typeface="+mj-cs"/>
              </a:rPr>
              <a:t>rate of 20fps, even if that’s all your game does.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real problem a 3D </a:t>
            </a:r>
            <a:r>
              <a:rPr lang="en-IN" sz="2800" dirty="0" smtClean="0">
                <a:solidFill>
                  <a:schemeClr val="tx1"/>
                </a:solidFill>
                <a:latin typeface="+mj-lt"/>
                <a:ea typeface="+mj-ea"/>
                <a:cs typeface="+mj-cs"/>
              </a:rPr>
              <a:t>engine has </a:t>
            </a:r>
            <a:r>
              <a:rPr lang="en-IN" sz="2800" dirty="0">
                <a:solidFill>
                  <a:schemeClr val="tx1"/>
                </a:solidFill>
                <a:latin typeface="+mj-lt"/>
                <a:ea typeface="+mj-ea"/>
                <a:cs typeface="+mj-cs"/>
              </a:rPr>
              <a:t>is choosing which polygons to draw to make the most compelling scene.</a:t>
            </a:r>
          </a:p>
        </p:txBody>
      </p:sp>
    </p:spTree>
    <p:extLst>
      <p:ext uri="{BB962C8B-B14F-4D97-AF65-F5344CB8AC3E}">
        <p14:creationId xmlns:p14="http://schemas.microsoft.com/office/powerpoint/2010/main" val="25505327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Graphics Display:</a:t>
            </a:r>
          </a:p>
          <a:p>
            <a:pPr marL="457200" indent="-457200" algn="l">
              <a:buFont typeface="Arial" panose="020B0604020202020204" pitchFamily="34" charset="0"/>
              <a:buChar char="•"/>
            </a:pPr>
            <a:r>
              <a:rPr lang="en-IN" sz="2800" dirty="0">
                <a:solidFill>
                  <a:schemeClr val="tx1"/>
                </a:solidFill>
                <a:latin typeface="+mj-lt"/>
                <a:ea typeface="+mj-ea"/>
                <a:cs typeface="+mj-cs"/>
              </a:rPr>
              <a:t>Video cards will draw all the polygons you stuff into the GPU, even if it takes </a:t>
            </a:r>
            <a:r>
              <a:rPr lang="en-IN" sz="2800" dirty="0" smtClean="0">
                <a:solidFill>
                  <a:schemeClr val="tx1"/>
                </a:solidFill>
                <a:latin typeface="+mj-lt"/>
                <a:ea typeface="+mj-ea"/>
                <a:cs typeface="+mj-cs"/>
              </a:rPr>
              <a:t>them more </a:t>
            </a:r>
            <a:r>
              <a:rPr lang="en-IN" sz="2800" dirty="0">
                <a:solidFill>
                  <a:schemeClr val="tx1"/>
                </a:solidFill>
                <a:latin typeface="+mj-lt"/>
                <a:ea typeface="+mj-ea"/>
                <a:cs typeface="+mj-cs"/>
              </a:rPr>
              <a:t>than 50ms, giving you </a:t>
            </a:r>
            <a:r>
              <a:rPr lang="en-IN" sz="2800" dirty="0" smtClean="0">
                <a:solidFill>
                  <a:schemeClr val="tx1"/>
                </a:solidFill>
                <a:latin typeface="+mj-lt"/>
                <a:ea typeface="+mj-ea"/>
                <a:cs typeface="+mj-cs"/>
              </a:rPr>
              <a:t>a frame </a:t>
            </a:r>
            <a:r>
              <a:rPr lang="en-IN" sz="2800" dirty="0">
                <a:solidFill>
                  <a:schemeClr val="tx1"/>
                </a:solidFill>
                <a:latin typeface="+mj-lt"/>
                <a:ea typeface="+mj-ea"/>
                <a:cs typeface="+mj-cs"/>
              </a:rPr>
              <a:t>rate of 20fps, even if that’s all your game does.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real problem a 3D </a:t>
            </a:r>
            <a:r>
              <a:rPr lang="en-IN" sz="2800" dirty="0" smtClean="0">
                <a:solidFill>
                  <a:schemeClr val="tx1"/>
                </a:solidFill>
                <a:latin typeface="+mj-lt"/>
                <a:ea typeface="+mj-ea"/>
                <a:cs typeface="+mj-cs"/>
              </a:rPr>
              <a:t>engine has </a:t>
            </a:r>
            <a:r>
              <a:rPr lang="en-IN" sz="2800" dirty="0">
                <a:solidFill>
                  <a:schemeClr val="tx1"/>
                </a:solidFill>
                <a:latin typeface="+mj-lt"/>
                <a:ea typeface="+mj-ea"/>
                <a:cs typeface="+mj-cs"/>
              </a:rPr>
              <a:t>is choosing which polygons to draw to make the most compelling scene</a:t>
            </a:r>
            <a:r>
              <a:rPr lang="en-IN" sz="2800"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err="1" smtClean="0">
                <a:solidFill>
                  <a:schemeClr val="tx1"/>
                </a:solidFill>
                <a:latin typeface="+mj-lt"/>
                <a:ea typeface="+mj-ea"/>
                <a:cs typeface="+mj-cs"/>
              </a:rPr>
              <a:t>Eg</a:t>
            </a:r>
            <a:r>
              <a:rPr lang="en-IN" sz="2800" dirty="0" smtClean="0">
                <a:solidFill>
                  <a:schemeClr val="tx1"/>
                </a:solidFill>
                <a:latin typeface="+mj-lt"/>
                <a:ea typeface="+mj-ea"/>
                <a:cs typeface="+mj-cs"/>
              </a:rPr>
              <a:t>. Microsoft Flight Simulator X</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3026752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solidFill>
                  <a:schemeClr val="tx1"/>
                </a:solidFill>
                <a:latin typeface="+mj-lt"/>
                <a:ea typeface="+mj-ea"/>
                <a:cs typeface="+mj-cs"/>
              </a:rPr>
              <a:t>Game Architecture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836712"/>
            <a:ext cx="8424936" cy="5832648"/>
          </a:xfrm>
        </p:spPr>
        <p:txBody>
          <a:bodyPr>
            <a:normAutofit/>
          </a:bodyPr>
          <a:lstStyle/>
          <a:p>
            <a:pPr algn="l"/>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1643063"/>
            <a:ext cx="618172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7350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Graphics Display:</a:t>
            </a:r>
          </a:p>
          <a:p>
            <a:pPr algn="just"/>
            <a:endParaRPr lang="en-IN" sz="2800" b="1" dirty="0" smtClean="0">
              <a:solidFill>
                <a:schemeClr val="tx1"/>
              </a:solidFill>
              <a:latin typeface="+mj-lt"/>
              <a:ea typeface="+mj-ea"/>
              <a:cs typeface="+mj-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04888"/>
            <a:ext cx="7776864" cy="5376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6058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Audio:</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Game audio </a:t>
            </a:r>
            <a:r>
              <a:rPr lang="en-IN" sz="2800" dirty="0">
                <a:solidFill>
                  <a:schemeClr val="tx1"/>
                </a:solidFill>
                <a:latin typeface="+mj-lt"/>
                <a:ea typeface="+mj-ea"/>
                <a:cs typeface="+mj-cs"/>
              </a:rPr>
              <a:t>can generally be split up into three major areas: sound effects, music, and </a:t>
            </a:r>
            <a:r>
              <a:rPr lang="en-IN" sz="2800" dirty="0" smtClean="0">
                <a:solidFill>
                  <a:schemeClr val="tx1"/>
                </a:solidFill>
                <a:latin typeface="+mj-lt"/>
                <a:ea typeface="+mj-ea"/>
                <a:cs typeface="+mj-cs"/>
              </a:rPr>
              <a:t>speech.</a:t>
            </a:r>
            <a:endParaRPr lang="en-IN" sz="2800" dirty="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Sound </a:t>
            </a:r>
            <a:r>
              <a:rPr lang="en-IN" sz="2800" dirty="0">
                <a:solidFill>
                  <a:schemeClr val="tx1"/>
                </a:solidFill>
                <a:latin typeface="+mj-lt"/>
                <a:ea typeface="+mj-ea"/>
                <a:cs typeface="+mj-cs"/>
              </a:rPr>
              <a:t>effects are pretty easy things to get running in a game.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You </a:t>
            </a:r>
            <a:r>
              <a:rPr lang="en-IN" sz="2800" dirty="0">
                <a:solidFill>
                  <a:schemeClr val="tx1"/>
                </a:solidFill>
                <a:latin typeface="+mj-lt"/>
                <a:ea typeface="+mj-ea"/>
                <a:cs typeface="+mj-cs"/>
              </a:rPr>
              <a:t>simply load </a:t>
            </a:r>
            <a:r>
              <a:rPr lang="en-IN" sz="2800" dirty="0" smtClean="0">
                <a:solidFill>
                  <a:schemeClr val="tx1"/>
                </a:solidFill>
                <a:latin typeface="+mj-lt"/>
                <a:ea typeface="+mj-ea"/>
                <a:cs typeface="+mj-cs"/>
              </a:rPr>
              <a:t>a WAV </a:t>
            </a:r>
            <a:r>
              <a:rPr lang="en-IN" sz="2800" dirty="0">
                <a:solidFill>
                  <a:schemeClr val="tx1"/>
                </a:solidFill>
                <a:latin typeface="+mj-lt"/>
                <a:ea typeface="+mj-ea"/>
                <a:cs typeface="+mj-cs"/>
              </a:rPr>
              <a:t>file and send it into DirectX with volume and looping parameters.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Almost every </a:t>
            </a:r>
            <a:r>
              <a:rPr lang="en-IN" sz="2800" dirty="0">
                <a:solidFill>
                  <a:schemeClr val="tx1"/>
                </a:solidFill>
                <a:latin typeface="+mj-lt"/>
                <a:ea typeface="+mj-ea"/>
                <a:cs typeface="+mj-cs"/>
              </a:rPr>
              <a:t>sound system is capable of simulating the 3D position of the object relative </a:t>
            </a:r>
            <a:r>
              <a:rPr lang="en-IN" sz="2800" dirty="0" smtClean="0">
                <a:solidFill>
                  <a:schemeClr val="tx1"/>
                </a:solidFill>
                <a:latin typeface="+mj-lt"/>
                <a:ea typeface="+mj-ea"/>
                <a:cs typeface="+mj-cs"/>
              </a:rPr>
              <a:t>to the listener.</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You </a:t>
            </a:r>
            <a:r>
              <a:rPr lang="en-IN" sz="2800" dirty="0">
                <a:solidFill>
                  <a:schemeClr val="tx1"/>
                </a:solidFill>
                <a:latin typeface="+mj-lt"/>
                <a:ea typeface="+mj-ea"/>
                <a:cs typeface="+mj-cs"/>
              </a:rPr>
              <a:t>just provide the position of the object, and the 3D sound system </a:t>
            </a:r>
            <a:r>
              <a:rPr lang="en-IN" sz="2800" dirty="0" smtClean="0">
                <a:solidFill>
                  <a:schemeClr val="tx1"/>
                </a:solidFill>
                <a:latin typeface="+mj-lt"/>
                <a:ea typeface="+mj-ea"/>
                <a:cs typeface="+mj-cs"/>
              </a:rPr>
              <a:t>will do </a:t>
            </a:r>
            <a:r>
              <a:rPr lang="en-IN" sz="2800" dirty="0">
                <a:solidFill>
                  <a:schemeClr val="tx1"/>
                </a:solidFill>
                <a:latin typeface="+mj-lt"/>
                <a:ea typeface="+mj-ea"/>
                <a:cs typeface="+mj-cs"/>
              </a:rPr>
              <a:t>the rest.</a:t>
            </a:r>
          </a:p>
          <a:p>
            <a:pPr algn="just"/>
            <a:endParaRPr lang="en-IN" sz="2800" b="1" dirty="0" smtClean="0">
              <a:solidFill>
                <a:schemeClr val="tx1"/>
              </a:solidFill>
              <a:latin typeface="+mj-lt"/>
              <a:ea typeface="+mj-ea"/>
              <a:cs typeface="+mj-cs"/>
            </a:endParaRPr>
          </a:p>
        </p:txBody>
      </p:sp>
    </p:spTree>
    <p:extLst>
      <p:ext uri="{BB962C8B-B14F-4D97-AF65-F5344CB8AC3E}">
        <p14:creationId xmlns:p14="http://schemas.microsoft.com/office/powerpoint/2010/main" val="947807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Audio:</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Music </a:t>
            </a:r>
            <a:r>
              <a:rPr lang="en-IN" sz="2800" dirty="0">
                <a:solidFill>
                  <a:schemeClr val="tx1"/>
                </a:solidFill>
                <a:latin typeface="+mj-lt"/>
                <a:ea typeface="+mj-ea"/>
                <a:cs typeface="+mj-cs"/>
              </a:rPr>
              <a:t>can be really easy or really hard.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Technically</a:t>
            </a:r>
            <a:r>
              <a:rPr lang="en-IN" sz="2800" dirty="0">
                <a:solidFill>
                  <a:schemeClr val="tx1"/>
                </a:solidFill>
                <a:latin typeface="+mj-lt"/>
                <a:ea typeface="+mj-ea"/>
                <a:cs typeface="+mj-cs"/>
              </a:rPr>
              <a:t>, it’s not really different </a:t>
            </a:r>
            <a:r>
              <a:rPr lang="en-IN" sz="2800" dirty="0" smtClean="0">
                <a:solidFill>
                  <a:schemeClr val="tx1"/>
                </a:solidFill>
                <a:latin typeface="+mj-lt"/>
                <a:ea typeface="+mj-ea"/>
                <a:cs typeface="+mj-cs"/>
              </a:rPr>
              <a:t>from sound </a:t>
            </a:r>
            <a:r>
              <a:rPr lang="en-IN" sz="2800" dirty="0">
                <a:solidFill>
                  <a:schemeClr val="tx1"/>
                </a:solidFill>
                <a:latin typeface="+mj-lt"/>
                <a:ea typeface="+mj-ea"/>
                <a:cs typeface="+mj-cs"/>
              </a:rPr>
              <a:t>effects unless you want to get into complicated mixing of different tunes </a:t>
            </a:r>
            <a:r>
              <a:rPr lang="en-IN" sz="2800" dirty="0" smtClean="0">
                <a:solidFill>
                  <a:schemeClr val="tx1"/>
                </a:solidFill>
                <a:latin typeface="+mj-lt"/>
                <a:ea typeface="+mj-ea"/>
                <a:cs typeface="+mj-cs"/>
              </a:rPr>
              <a:t>to reflect </a:t>
            </a:r>
            <a:r>
              <a:rPr lang="en-IN" sz="2800" dirty="0">
                <a:solidFill>
                  <a:schemeClr val="tx1"/>
                </a:solidFill>
                <a:latin typeface="+mj-lt"/>
                <a:ea typeface="+mj-ea"/>
                <a:cs typeface="+mj-cs"/>
              </a:rPr>
              <a:t>what’s going on in the game.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Anyone </a:t>
            </a:r>
            <a:r>
              <a:rPr lang="en-IN" sz="2800" dirty="0">
                <a:solidFill>
                  <a:schemeClr val="tx1"/>
                </a:solidFill>
                <a:latin typeface="+mj-lt"/>
                <a:ea typeface="+mj-ea"/>
                <a:cs typeface="+mj-cs"/>
              </a:rPr>
              <a:t>who’s played Halo knows how </a:t>
            </a:r>
            <a:r>
              <a:rPr lang="en-IN" sz="2800" dirty="0" smtClean="0">
                <a:solidFill>
                  <a:schemeClr val="tx1"/>
                </a:solidFill>
                <a:latin typeface="+mj-lt"/>
                <a:ea typeface="+mj-ea"/>
                <a:cs typeface="+mj-cs"/>
              </a:rPr>
              <a:t>effective this </a:t>
            </a:r>
            <a:r>
              <a:rPr lang="en-IN" sz="2800" dirty="0">
                <a:solidFill>
                  <a:schemeClr val="tx1"/>
                </a:solidFill>
                <a:latin typeface="+mj-lt"/>
                <a:ea typeface="+mj-ea"/>
                <a:cs typeface="+mj-cs"/>
              </a:rPr>
              <a:t>can be; the distinctive combat music tells you you’d better reload your shotgun.</a:t>
            </a:r>
          </a:p>
        </p:txBody>
      </p:sp>
    </p:spTree>
    <p:extLst>
      <p:ext uri="{BB962C8B-B14F-4D97-AF65-F5344CB8AC3E}">
        <p14:creationId xmlns:p14="http://schemas.microsoft.com/office/powerpoint/2010/main" val="30765106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Audio:</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Speech </a:t>
            </a:r>
            <a:r>
              <a:rPr lang="en-IN" sz="2800" dirty="0">
                <a:solidFill>
                  <a:schemeClr val="tx1"/>
                </a:solidFill>
                <a:latin typeface="+mj-lt"/>
                <a:ea typeface="+mj-ea"/>
                <a:cs typeface="+mj-cs"/>
              </a:rPr>
              <a:t>is much trickier—not just technically, </a:t>
            </a:r>
            <a:r>
              <a:rPr lang="en-IN" sz="2800" dirty="0" smtClean="0">
                <a:solidFill>
                  <a:schemeClr val="tx1"/>
                </a:solidFill>
                <a:latin typeface="+mj-lt"/>
                <a:ea typeface="+mj-ea"/>
                <a:cs typeface="+mj-cs"/>
              </a:rPr>
              <a:t>but keeping </a:t>
            </a:r>
            <a:r>
              <a:rPr lang="en-IN" sz="2800" dirty="0">
                <a:solidFill>
                  <a:schemeClr val="tx1"/>
                </a:solidFill>
                <a:latin typeface="+mj-lt"/>
                <a:ea typeface="+mj-ea"/>
                <a:cs typeface="+mj-cs"/>
              </a:rPr>
              <a:t>track of all the bits and </a:t>
            </a:r>
            <a:r>
              <a:rPr lang="en-IN" sz="2800" dirty="0" smtClean="0">
                <a:solidFill>
                  <a:schemeClr val="tx1"/>
                </a:solidFill>
                <a:latin typeface="+mj-lt"/>
                <a:ea typeface="+mj-ea"/>
                <a:cs typeface="+mj-cs"/>
              </a:rPr>
              <a:t>pieces recorded </a:t>
            </a:r>
            <a:r>
              <a:rPr lang="en-IN" sz="2800" dirty="0">
                <a:solidFill>
                  <a:schemeClr val="tx1"/>
                </a:solidFill>
                <a:latin typeface="+mj-lt"/>
                <a:ea typeface="+mj-ea"/>
                <a:cs typeface="+mj-cs"/>
              </a:rPr>
              <a:t>in the studio and matching them with a 3D lip-synched character.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usually involves </a:t>
            </a:r>
            <a:r>
              <a:rPr lang="en-IN" sz="2800" dirty="0">
                <a:solidFill>
                  <a:schemeClr val="tx1"/>
                </a:solidFill>
                <a:latin typeface="+mj-lt"/>
                <a:ea typeface="+mj-ea"/>
                <a:cs typeface="+mj-cs"/>
              </a:rPr>
              <a:t>anything from a total hack to a carefully hand-tweaked database of </a:t>
            </a:r>
            <a:r>
              <a:rPr lang="en-IN" sz="2800" dirty="0" err="1" smtClean="0">
                <a:solidFill>
                  <a:schemeClr val="tx1"/>
                </a:solidFill>
                <a:latin typeface="+mj-lt"/>
                <a:ea typeface="+mj-ea"/>
                <a:cs typeface="+mj-cs"/>
              </a:rPr>
              <a:t>mout</a:t>
            </a:r>
            <a:r>
              <a:rPr lang="en-IN" sz="2800" dirty="0" smtClean="0">
                <a:solidFill>
                  <a:schemeClr val="tx1"/>
                </a:solidFill>
                <a:latin typeface="+mj-lt"/>
                <a:ea typeface="+mj-ea"/>
                <a:cs typeface="+mj-cs"/>
              </a:rPr>
              <a:t> positions </a:t>
            </a:r>
            <a:r>
              <a:rPr lang="en-IN" sz="2800" dirty="0">
                <a:solidFill>
                  <a:schemeClr val="tx1"/>
                </a:solidFill>
                <a:latin typeface="+mj-lt"/>
                <a:ea typeface="+mj-ea"/>
                <a:cs typeface="+mj-cs"/>
              </a:rPr>
              <a:t>for each speech file to a tool that can automatically generate this data.</a:t>
            </a:r>
          </a:p>
        </p:txBody>
      </p:sp>
    </p:spTree>
    <p:extLst>
      <p:ext uri="{BB962C8B-B14F-4D97-AF65-F5344CB8AC3E}">
        <p14:creationId xmlns:p14="http://schemas.microsoft.com/office/powerpoint/2010/main" val="22173361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User </a:t>
            </a:r>
            <a:r>
              <a:rPr lang="en-IN" sz="2800" b="1" dirty="0">
                <a:solidFill>
                  <a:schemeClr val="tx1"/>
                </a:solidFill>
                <a:latin typeface="+mj-lt"/>
                <a:ea typeface="+mj-ea"/>
                <a:cs typeface="+mj-cs"/>
              </a:rPr>
              <a:t>Interface Presentation</a:t>
            </a:r>
            <a:r>
              <a:rPr lang="en-IN" sz="2800" b="1" dirty="0" smtClean="0">
                <a:solidFill>
                  <a:schemeClr val="tx1"/>
                </a:solidFill>
                <a:latin typeface="+mj-lt"/>
                <a:ea typeface="+mj-ea"/>
                <a:cs typeface="+mj-cs"/>
              </a:rPr>
              <a:t>:</a:t>
            </a:r>
          </a:p>
          <a:p>
            <a:pPr marL="457200" indent="-457200" algn="l">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user interface for a game doesn’t look </a:t>
            </a:r>
            <a:r>
              <a:rPr lang="en-IN" sz="2800" dirty="0" smtClean="0">
                <a:solidFill>
                  <a:schemeClr val="tx1"/>
                </a:solidFill>
                <a:latin typeface="+mj-lt"/>
                <a:ea typeface="+mj-ea"/>
                <a:cs typeface="+mj-cs"/>
              </a:rPr>
              <a:t>like something </a:t>
            </a:r>
            <a:r>
              <a:rPr lang="en-IN" sz="2800" dirty="0">
                <a:solidFill>
                  <a:schemeClr val="tx1"/>
                </a:solidFill>
                <a:latin typeface="+mj-lt"/>
                <a:ea typeface="+mj-ea"/>
                <a:cs typeface="+mj-cs"/>
              </a:rPr>
              <a:t>drawn by the </a:t>
            </a:r>
            <a:r>
              <a:rPr lang="en-IN" sz="2800" dirty="0" smtClean="0">
                <a:solidFill>
                  <a:schemeClr val="tx1"/>
                </a:solidFill>
                <a:latin typeface="+mj-lt"/>
                <a:ea typeface="+mj-ea"/>
                <a:cs typeface="+mj-cs"/>
              </a:rPr>
              <a:t>Windows GDI.</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Game interfaces have a creative flair, and they should.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means that </a:t>
            </a:r>
            <a:r>
              <a:rPr lang="en-IN" sz="2800" dirty="0" smtClean="0">
                <a:solidFill>
                  <a:schemeClr val="tx1"/>
                </a:solidFill>
                <a:latin typeface="+mj-lt"/>
                <a:ea typeface="+mj-ea"/>
                <a:cs typeface="+mj-cs"/>
              </a:rPr>
              <a:t>the user </a:t>
            </a:r>
            <a:r>
              <a:rPr lang="en-IN" sz="2800" dirty="0">
                <a:solidFill>
                  <a:schemeClr val="tx1"/>
                </a:solidFill>
                <a:latin typeface="+mj-lt"/>
                <a:ea typeface="+mj-ea"/>
                <a:cs typeface="+mj-cs"/>
              </a:rPr>
              <a:t>interface needs to be baked fresh every time, especially since every health </a:t>
            </a:r>
            <a:r>
              <a:rPr lang="en-IN" sz="2800" dirty="0" smtClean="0">
                <a:solidFill>
                  <a:schemeClr val="tx1"/>
                </a:solidFill>
                <a:latin typeface="+mj-lt"/>
                <a:ea typeface="+mj-ea"/>
                <a:cs typeface="+mj-cs"/>
              </a:rPr>
              <a:t>meter and </a:t>
            </a:r>
            <a:r>
              <a:rPr lang="en-IN" sz="2800" dirty="0">
                <a:solidFill>
                  <a:schemeClr val="tx1"/>
                </a:solidFill>
                <a:latin typeface="+mj-lt"/>
                <a:ea typeface="+mj-ea"/>
                <a:cs typeface="+mj-cs"/>
              </a:rPr>
              <a:t>HUD are different for every game.</a:t>
            </a:r>
          </a:p>
        </p:txBody>
      </p:sp>
    </p:spTree>
    <p:extLst>
      <p:ext uri="{BB962C8B-B14F-4D97-AF65-F5344CB8AC3E}">
        <p14:creationId xmlns:p14="http://schemas.microsoft.com/office/powerpoint/2010/main" val="41616342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User </a:t>
            </a:r>
            <a:r>
              <a:rPr lang="en-IN" sz="2800" b="1" dirty="0">
                <a:solidFill>
                  <a:schemeClr val="tx1"/>
                </a:solidFill>
                <a:latin typeface="+mj-lt"/>
                <a:ea typeface="+mj-ea"/>
                <a:cs typeface="+mj-cs"/>
              </a:rPr>
              <a:t>Interface </a:t>
            </a:r>
            <a:r>
              <a:rPr lang="en-IN" sz="2800" b="1" dirty="0" smtClean="0">
                <a:solidFill>
                  <a:schemeClr val="tx1"/>
                </a:solidFill>
                <a:latin typeface="+mj-lt"/>
                <a:ea typeface="+mj-ea"/>
                <a:cs typeface="+mj-cs"/>
              </a:rPr>
              <a:t>Presentation:</a:t>
            </a:r>
          </a:p>
          <a:p>
            <a:pPr marL="457200" indent="-457200" algn="just">
              <a:buFont typeface="Arial" panose="020B0604020202020204" pitchFamily="34" charset="0"/>
              <a:buChar char="•"/>
            </a:pPr>
            <a:r>
              <a:rPr lang="en-IN" sz="2800" dirty="0">
                <a:solidFill>
                  <a:schemeClr val="tx1"/>
                </a:solidFill>
                <a:latin typeface="+mj-lt"/>
                <a:ea typeface="+mj-ea"/>
                <a:cs typeface="+mj-cs"/>
              </a:rPr>
              <a:t>G</a:t>
            </a:r>
            <a:r>
              <a:rPr lang="en-IN" sz="2800" dirty="0" smtClean="0">
                <a:solidFill>
                  <a:schemeClr val="tx1"/>
                </a:solidFill>
                <a:latin typeface="+mj-lt"/>
                <a:ea typeface="+mj-ea"/>
                <a:cs typeface="+mj-cs"/>
              </a:rPr>
              <a:t>ames need </a:t>
            </a:r>
            <a:r>
              <a:rPr lang="en-IN" sz="2800" dirty="0">
                <a:solidFill>
                  <a:schemeClr val="tx1"/>
                </a:solidFill>
                <a:latin typeface="+mj-lt"/>
                <a:ea typeface="+mj-ea"/>
                <a:cs typeface="+mj-cs"/>
              </a:rPr>
              <a:t>things like a button control, so players </a:t>
            </a:r>
            <a:r>
              <a:rPr lang="en-IN" sz="2800" dirty="0" smtClean="0">
                <a:solidFill>
                  <a:schemeClr val="tx1"/>
                </a:solidFill>
                <a:latin typeface="+mj-lt"/>
                <a:ea typeface="+mj-ea"/>
                <a:cs typeface="+mj-cs"/>
              </a:rPr>
              <a:t>can easily </a:t>
            </a:r>
            <a:r>
              <a:rPr lang="en-IN" sz="2800" dirty="0">
                <a:solidFill>
                  <a:schemeClr val="tx1"/>
                </a:solidFill>
                <a:latin typeface="+mj-lt"/>
                <a:ea typeface="+mj-ea"/>
                <a:cs typeface="+mj-cs"/>
              </a:rPr>
              <a:t>click OK for whatever thing the game is asking about.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These </a:t>
            </a:r>
            <a:r>
              <a:rPr lang="en-IN" sz="2800" dirty="0">
                <a:solidFill>
                  <a:schemeClr val="tx1"/>
                </a:solidFill>
                <a:latin typeface="+mj-lt"/>
                <a:ea typeface="+mj-ea"/>
                <a:cs typeface="+mj-cs"/>
              </a:rPr>
              <a:t>controls </a:t>
            </a:r>
            <a:r>
              <a:rPr lang="en-IN" sz="2800" dirty="0" smtClean="0">
                <a:solidFill>
                  <a:schemeClr val="tx1"/>
                </a:solidFill>
                <a:latin typeface="+mj-lt"/>
                <a:ea typeface="+mj-ea"/>
                <a:cs typeface="+mj-cs"/>
              </a:rPr>
              <a:t>aren’t hard </a:t>
            </a:r>
            <a:r>
              <a:rPr lang="en-IN" sz="2800" dirty="0">
                <a:solidFill>
                  <a:schemeClr val="tx1"/>
                </a:solidFill>
                <a:latin typeface="+mj-lt"/>
                <a:ea typeface="+mj-ea"/>
                <a:cs typeface="+mj-cs"/>
              </a:rPr>
              <a:t>to write, but </a:t>
            </a:r>
            <a:r>
              <a:rPr lang="en-IN" sz="2800" dirty="0" smtClean="0">
                <a:solidFill>
                  <a:schemeClr val="tx1"/>
                </a:solidFill>
                <a:latin typeface="+mj-lt"/>
                <a:ea typeface="+mj-ea"/>
                <a:cs typeface="+mj-cs"/>
              </a:rPr>
              <a:t>you have to rewrite something </a:t>
            </a:r>
            <a:r>
              <a:rPr lang="en-IN" sz="2800" dirty="0">
                <a:solidFill>
                  <a:schemeClr val="tx1"/>
                </a:solidFill>
                <a:latin typeface="+mj-lt"/>
                <a:ea typeface="+mj-ea"/>
                <a:cs typeface="+mj-cs"/>
              </a:rPr>
              <a:t>that already </a:t>
            </a:r>
            <a:r>
              <a:rPr lang="en-IN" sz="2800" dirty="0" smtClean="0">
                <a:solidFill>
                  <a:schemeClr val="tx1"/>
                </a:solidFill>
                <a:latin typeface="+mj-lt"/>
                <a:ea typeface="+mj-ea"/>
                <a:cs typeface="+mj-cs"/>
              </a:rPr>
              <a:t>exists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Another </a:t>
            </a:r>
            <a:r>
              <a:rPr lang="en-IN" sz="2800" dirty="0">
                <a:solidFill>
                  <a:schemeClr val="tx1"/>
                </a:solidFill>
                <a:latin typeface="+mj-lt"/>
                <a:ea typeface="+mj-ea"/>
                <a:cs typeface="+mj-cs"/>
              </a:rPr>
              <a:t>option is licensing Iggy from RAD Game Tools or </a:t>
            </a:r>
            <a:r>
              <a:rPr lang="en-IN" sz="2800" dirty="0" smtClean="0">
                <a:solidFill>
                  <a:schemeClr val="tx1"/>
                </a:solidFill>
                <a:latin typeface="+mj-lt"/>
                <a:ea typeface="+mj-ea"/>
                <a:cs typeface="+mj-cs"/>
              </a:rPr>
              <a:t>Scale-Form </a:t>
            </a:r>
            <a:r>
              <a:rPr lang="en-IN" sz="2800" dirty="0" err="1">
                <a:solidFill>
                  <a:schemeClr val="tx1"/>
                </a:solidFill>
                <a:latin typeface="+mj-lt"/>
                <a:ea typeface="+mj-ea"/>
                <a:cs typeface="+mj-cs"/>
              </a:rPr>
              <a:t>GFx</a:t>
            </a:r>
            <a:r>
              <a:rPr lang="en-IN" sz="2800" dirty="0">
                <a:solidFill>
                  <a:schemeClr val="tx1"/>
                </a:solidFill>
                <a:latin typeface="+mj-lt"/>
                <a:ea typeface="+mj-ea"/>
                <a:cs typeface="+mj-cs"/>
              </a:rPr>
              <a:t>, which lets your artists create your entire UI in Flash and import </a:t>
            </a:r>
            <a:r>
              <a:rPr lang="en-IN" sz="2800" dirty="0" smtClean="0">
                <a:solidFill>
                  <a:schemeClr val="tx1"/>
                </a:solidFill>
                <a:latin typeface="+mj-lt"/>
                <a:ea typeface="+mj-ea"/>
                <a:cs typeface="+mj-cs"/>
              </a:rPr>
              <a:t>the results </a:t>
            </a:r>
            <a:r>
              <a:rPr lang="en-IN" sz="2800" dirty="0">
                <a:solidFill>
                  <a:schemeClr val="tx1"/>
                </a:solidFill>
                <a:latin typeface="+mj-lt"/>
                <a:ea typeface="+mj-ea"/>
                <a:cs typeface="+mj-cs"/>
              </a:rPr>
              <a:t>directly into your game.</a:t>
            </a:r>
          </a:p>
        </p:txBody>
      </p:sp>
    </p:spTree>
    <p:extLst>
      <p:ext uri="{BB962C8B-B14F-4D97-AF65-F5344CB8AC3E}">
        <p14:creationId xmlns:p14="http://schemas.microsoft.com/office/powerpoint/2010/main" val="16728730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a:solidFill>
                  <a:schemeClr val="tx1"/>
                </a:solidFill>
                <a:latin typeface="+mj-lt"/>
                <a:ea typeface="+mj-ea"/>
                <a:cs typeface="+mj-cs"/>
              </a:rPr>
              <a:t>P</a:t>
            </a:r>
            <a:r>
              <a:rPr lang="en-IN" sz="2800" b="1" dirty="0" smtClean="0">
                <a:solidFill>
                  <a:schemeClr val="tx1"/>
                </a:solidFill>
                <a:latin typeface="+mj-lt"/>
                <a:ea typeface="+mj-ea"/>
                <a:cs typeface="+mj-cs"/>
              </a:rPr>
              <a:t>rocess Manager:</a:t>
            </a:r>
          </a:p>
          <a:p>
            <a:pPr marL="457200" indent="-457200" algn="l">
              <a:buFont typeface="Arial" panose="020B0604020202020204" pitchFamily="34" charset="0"/>
              <a:buChar char="•"/>
            </a:pPr>
            <a:r>
              <a:rPr lang="en-IN" sz="2800" dirty="0" smtClean="0">
                <a:solidFill>
                  <a:schemeClr val="tx1"/>
                </a:solidFill>
                <a:latin typeface="+mj-lt"/>
                <a:ea typeface="+mj-ea"/>
                <a:cs typeface="+mj-cs"/>
              </a:rPr>
              <a:t>Same as game logic.</a:t>
            </a:r>
          </a:p>
          <a:p>
            <a:pPr marL="457200" indent="-457200" algn="l">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turns out that game views can use </a:t>
            </a:r>
            <a:r>
              <a:rPr lang="en-IN" sz="2800" dirty="0" smtClean="0">
                <a:solidFill>
                  <a:schemeClr val="tx1"/>
                </a:solidFill>
                <a:latin typeface="+mj-lt"/>
                <a:ea typeface="+mj-ea"/>
                <a:cs typeface="+mj-cs"/>
              </a:rPr>
              <a:t>their own </a:t>
            </a:r>
            <a:r>
              <a:rPr lang="en-IN" sz="2800" dirty="0">
                <a:solidFill>
                  <a:schemeClr val="tx1"/>
                </a:solidFill>
                <a:latin typeface="+mj-lt"/>
                <a:ea typeface="+mj-ea"/>
                <a:cs typeface="+mj-cs"/>
              </a:rPr>
              <a:t>process manager to handle everything from button animations to </a:t>
            </a:r>
            <a:r>
              <a:rPr lang="en-IN" sz="2800" dirty="0" smtClean="0">
                <a:solidFill>
                  <a:schemeClr val="tx1"/>
                </a:solidFill>
                <a:latin typeface="+mj-lt"/>
                <a:ea typeface="+mj-ea"/>
                <a:cs typeface="+mj-cs"/>
              </a:rPr>
              <a:t>streaming audio </a:t>
            </a:r>
            <a:r>
              <a:rPr lang="en-IN" sz="2800" dirty="0">
                <a:solidFill>
                  <a:schemeClr val="tx1"/>
                </a:solidFill>
                <a:latin typeface="+mj-lt"/>
                <a:ea typeface="+mj-ea"/>
                <a:cs typeface="+mj-cs"/>
              </a:rPr>
              <a:t>and video.</a:t>
            </a:r>
          </a:p>
        </p:txBody>
      </p:sp>
    </p:spTree>
    <p:extLst>
      <p:ext uri="{BB962C8B-B14F-4D97-AF65-F5344CB8AC3E}">
        <p14:creationId xmlns:p14="http://schemas.microsoft.com/office/powerpoint/2010/main" val="42285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Options: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Most </a:t>
            </a:r>
            <a:r>
              <a:rPr lang="en-IN" sz="2800" dirty="0">
                <a:solidFill>
                  <a:schemeClr val="tx1"/>
                </a:solidFill>
                <a:latin typeface="+mj-lt"/>
                <a:ea typeface="+mj-ea"/>
                <a:cs typeface="+mj-cs"/>
              </a:rPr>
              <a:t>games have some user-configurable options like sound effects volume, </a:t>
            </a:r>
            <a:r>
              <a:rPr lang="en-IN" sz="2800" dirty="0" smtClean="0">
                <a:solidFill>
                  <a:schemeClr val="tx1"/>
                </a:solidFill>
                <a:latin typeface="+mj-lt"/>
                <a:ea typeface="+mj-ea"/>
                <a:cs typeface="+mj-cs"/>
              </a:rPr>
              <a:t>whether your </a:t>
            </a:r>
            <a:r>
              <a:rPr lang="en-IN" sz="2800" dirty="0">
                <a:solidFill>
                  <a:schemeClr val="tx1"/>
                </a:solidFill>
                <a:latin typeface="+mj-lt"/>
                <a:ea typeface="+mj-ea"/>
                <a:cs typeface="+mj-cs"/>
              </a:rPr>
              <a:t>controls are Y-inverted or not, and whether you like to run your game in 4:3 </a:t>
            </a:r>
            <a:r>
              <a:rPr lang="en-IN" sz="2800" dirty="0" smtClean="0">
                <a:solidFill>
                  <a:schemeClr val="tx1"/>
                </a:solidFill>
                <a:latin typeface="+mj-lt"/>
                <a:ea typeface="+mj-ea"/>
                <a:cs typeface="+mj-cs"/>
              </a:rPr>
              <a:t>or in </a:t>
            </a:r>
            <a:r>
              <a:rPr lang="en-IN" sz="2800" dirty="0">
                <a:solidFill>
                  <a:schemeClr val="tx1"/>
                </a:solidFill>
                <a:latin typeface="+mj-lt"/>
                <a:ea typeface="+mj-ea"/>
                <a:cs typeface="+mj-cs"/>
              </a:rPr>
              <a:t>16:9 widescreen.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These </a:t>
            </a:r>
            <a:r>
              <a:rPr lang="en-IN" sz="2800" dirty="0">
                <a:solidFill>
                  <a:schemeClr val="tx1"/>
                </a:solidFill>
                <a:latin typeface="+mj-lt"/>
                <a:ea typeface="+mj-ea"/>
                <a:cs typeface="+mj-cs"/>
              </a:rPr>
              <a:t>options are useful to stick in something simple like </a:t>
            </a:r>
            <a:r>
              <a:rPr lang="en-IN" sz="2800" dirty="0" smtClean="0">
                <a:solidFill>
                  <a:schemeClr val="tx1"/>
                </a:solidFill>
                <a:latin typeface="+mj-lt"/>
                <a:ea typeface="+mj-ea"/>
                <a:cs typeface="+mj-cs"/>
              </a:rPr>
              <a:t>an XML </a:t>
            </a:r>
            <a:r>
              <a:rPr lang="en-IN" sz="2800" dirty="0">
                <a:solidFill>
                  <a:schemeClr val="tx1"/>
                </a:solidFill>
                <a:latin typeface="+mj-lt"/>
                <a:ea typeface="+mj-ea"/>
                <a:cs typeface="+mj-cs"/>
              </a:rPr>
              <a:t>file so that anyone can easily tweak them, especially during development.</a:t>
            </a:r>
          </a:p>
        </p:txBody>
      </p:sp>
    </p:spTree>
    <p:extLst>
      <p:ext uri="{BB962C8B-B14F-4D97-AF65-F5344CB8AC3E}">
        <p14:creationId xmlns:p14="http://schemas.microsoft.com/office/powerpoint/2010/main" val="21003949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Game View for the Human Player</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algn="just"/>
            <a:r>
              <a:rPr lang="en-IN" sz="2800" b="1" dirty="0" smtClean="0">
                <a:solidFill>
                  <a:schemeClr val="tx1"/>
                </a:solidFill>
                <a:latin typeface="+mj-lt"/>
                <a:ea typeface="+mj-ea"/>
                <a:cs typeface="+mj-cs"/>
              </a:rPr>
              <a:t>Multiplayer </a:t>
            </a:r>
            <a:r>
              <a:rPr lang="en-IN" sz="2800" b="1" dirty="0">
                <a:solidFill>
                  <a:schemeClr val="tx1"/>
                </a:solidFill>
                <a:latin typeface="+mj-lt"/>
                <a:ea typeface="+mj-ea"/>
                <a:cs typeface="+mj-cs"/>
              </a:rPr>
              <a:t>Games</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One </a:t>
            </a:r>
            <a:r>
              <a:rPr lang="en-IN" sz="2800" dirty="0">
                <a:solidFill>
                  <a:schemeClr val="tx1"/>
                </a:solidFill>
                <a:latin typeface="+mj-lt"/>
                <a:ea typeface="+mj-ea"/>
                <a:cs typeface="+mj-cs"/>
              </a:rPr>
              <a:t>thing you might not have considered—this event-based, logic/view </a:t>
            </a:r>
            <a:r>
              <a:rPr lang="en-IN" sz="2800" dirty="0" smtClean="0">
                <a:solidFill>
                  <a:schemeClr val="tx1"/>
                </a:solidFill>
                <a:latin typeface="+mj-lt"/>
                <a:ea typeface="+mj-ea"/>
                <a:cs typeface="+mj-cs"/>
              </a:rPr>
              <a:t>architecture makes </a:t>
            </a:r>
            <a:r>
              <a:rPr lang="en-IN" sz="2800" dirty="0">
                <a:solidFill>
                  <a:schemeClr val="tx1"/>
                </a:solidFill>
                <a:latin typeface="+mj-lt"/>
                <a:ea typeface="+mj-ea"/>
                <a:cs typeface="+mj-cs"/>
              </a:rPr>
              <a:t>it simple to have a multiplayer game.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All </a:t>
            </a:r>
            <a:r>
              <a:rPr lang="en-IN" sz="2800" dirty="0">
                <a:solidFill>
                  <a:schemeClr val="tx1"/>
                </a:solidFill>
                <a:latin typeface="+mj-lt"/>
                <a:ea typeface="+mj-ea"/>
                <a:cs typeface="+mj-cs"/>
              </a:rPr>
              <a:t>you need to do is attach </a:t>
            </a:r>
            <a:r>
              <a:rPr lang="en-IN" sz="2800" dirty="0" smtClean="0">
                <a:solidFill>
                  <a:schemeClr val="tx1"/>
                </a:solidFill>
                <a:latin typeface="+mj-lt"/>
                <a:ea typeface="+mj-ea"/>
                <a:cs typeface="+mj-cs"/>
              </a:rPr>
              <a:t>more human </a:t>
            </a:r>
            <a:r>
              <a:rPr lang="en-IN" sz="2800" dirty="0">
                <a:solidFill>
                  <a:schemeClr val="tx1"/>
                </a:solidFill>
                <a:latin typeface="+mj-lt"/>
                <a:ea typeface="+mj-ea"/>
                <a:cs typeface="+mj-cs"/>
              </a:rPr>
              <a:t>views to the same game logic.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It’s </a:t>
            </a:r>
            <a:r>
              <a:rPr lang="en-IN" sz="2800" dirty="0">
                <a:solidFill>
                  <a:schemeClr val="tx1"/>
                </a:solidFill>
                <a:latin typeface="+mj-lt"/>
                <a:ea typeface="+mj-ea"/>
                <a:cs typeface="+mj-cs"/>
              </a:rPr>
              <a:t>a little more </a:t>
            </a:r>
            <a:r>
              <a:rPr lang="en-IN" sz="2800" dirty="0" smtClean="0">
                <a:solidFill>
                  <a:schemeClr val="tx1"/>
                </a:solidFill>
                <a:latin typeface="+mj-lt"/>
                <a:ea typeface="+mj-ea"/>
                <a:cs typeface="+mj-cs"/>
              </a:rPr>
              <a:t>trouble than </a:t>
            </a:r>
            <a:r>
              <a:rPr lang="en-IN" sz="2800" dirty="0">
                <a:solidFill>
                  <a:schemeClr val="tx1"/>
                </a:solidFill>
                <a:latin typeface="+mj-lt"/>
                <a:ea typeface="+mj-ea"/>
                <a:cs typeface="+mj-cs"/>
              </a:rPr>
              <a:t>that because each view needs to share what is likely a single display from </a:t>
            </a:r>
            <a:r>
              <a:rPr lang="en-IN" sz="2800" dirty="0" smtClean="0">
                <a:solidFill>
                  <a:schemeClr val="tx1"/>
                </a:solidFill>
                <a:latin typeface="+mj-lt"/>
                <a:ea typeface="+mj-ea"/>
                <a:cs typeface="+mj-cs"/>
              </a:rPr>
              <a:t>the application </a:t>
            </a:r>
            <a:r>
              <a:rPr lang="en-IN" sz="2800" dirty="0">
                <a:solidFill>
                  <a:schemeClr val="tx1"/>
                </a:solidFill>
                <a:latin typeface="+mj-lt"/>
                <a:ea typeface="+mj-ea"/>
                <a:cs typeface="+mj-cs"/>
              </a:rPr>
              <a:t>layer, figure out how to iterate the additional controls, and so 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is easy </a:t>
            </a:r>
            <a:r>
              <a:rPr lang="en-IN" sz="2800" dirty="0">
                <a:solidFill>
                  <a:schemeClr val="tx1"/>
                </a:solidFill>
                <a:latin typeface="+mj-lt"/>
                <a:ea typeface="+mj-ea"/>
                <a:cs typeface="+mj-cs"/>
              </a:rPr>
              <a:t>compared to getting the overall architecture built to support </a:t>
            </a:r>
            <a:r>
              <a:rPr lang="en-IN" sz="2800" dirty="0" smtClean="0">
                <a:solidFill>
                  <a:schemeClr val="tx1"/>
                </a:solidFill>
                <a:latin typeface="+mj-lt"/>
                <a:ea typeface="+mj-ea"/>
                <a:cs typeface="+mj-cs"/>
              </a:rPr>
              <a:t>multiple players</a:t>
            </a:r>
            <a:r>
              <a:rPr lang="en-IN" sz="2800" dirty="0">
                <a:solidFill>
                  <a:schemeClr val="tx1"/>
                </a:solidFill>
                <a:latin typeface="+mj-lt"/>
                <a:ea typeface="+mj-ea"/>
                <a:cs typeface="+mj-cs"/>
              </a:rPr>
              <a:t>, especially if it wasn’t designed to do so from the very beginning.</a:t>
            </a:r>
          </a:p>
        </p:txBody>
      </p:sp>
    </p:spTree>
    <p:extLst>
      <p:ext uri="{BB962C8B-B14F-4D97-AF65-F5344CB8AC3E}">
        <p14:creationId xmlns:p14="http://schemas.microsoft.com/office/powerpoint/2010/main" val="27789336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Game </a:t>
            </a:r>
            <a:r>
              <a:rPr lang="en-IN" dirty="0"/>
              <a:t>Views for AI Agents</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marL="457200" indent="-457200" algn="l">
              <a:buFont typeface="Arial" panose="020B0604020202020204" pitchFamily="34" charset="0"/>
              <a:buChar char="•"/>
            </a:pPr>
            <a:r>
              <a:rPr lang="en-IN" sz="2800" dirty="0" smtClean="0">
                <a:solidFill>
                  <a:schemeClr val="tx1"/>
                </a:solidFill>
                <a:latin typeface="+mj-lt"/>
                <a:ea typeface="+mj-ea"/>
                <a:cs typeface="+mj-cs"/>
              </a:rPr>
              <a:t>The similarity between game </a:t>
            </a:r>
            <a:r>
              <a:rPr lang="en-IN" sz="2800" dirty="0">
                <a:solidFill>
                  <a:schemeClr val="tx1"/>
                </a:solidFill>
                <a:latin typeface="+mj-lt"/>
                <a:ea typeface="+mj-ea"/>
                <a:cs typeface="+mj-cs"/>
              </a:rPr>
              <a:t>logic and game views </a:t>
            </a:r>
            <a:r>
              <a:rPr lang="en-IN" sz="2800" dirty="0" smtClean="0">
                <a:solidFill>
                  <a:schemeClr val="tx1"/>
                </a:solidFill>
                <a:latin typeface="+mj-lt"/>
                <a:ea typeface="+mj-ea"/>
                <a:cs typeface="+mj-cs"/>
              </a:rPr>
              <a:t>is that </a:t>
            </a:r>
            <a:r>
              <a:rPr lang="en-IN" sz="2800" dirty="0">
                <a:solidFill>
                  <a:schemeClr val="tx1"/>
                </a:solidFill>
                <a:latin typeface="+mj-lt"/>
                <a:ea typeface="+mj-ea"/>
                <a:cs typeface="+mj-cs"/>
              </a:rPr>
              <a:t>humans and AI processes can interact with the game logic through exactly </a:t>
            </a:r>
            <a:r>
              <a:rPr lang="en-IN" sz="2800" dirty="0" smtClean="0">
                <a:solidFill>
                  <a:schemeClr val="tx1"/>
                </a:solidFill>
                <a:latin typeface="+mj-lt"/>
                <a:ea typeface="+mj-ea"/>
                <a:cs typeface="+mj-cs"/>
              </a:rPr>
              <a:t>the same </a:t>
            </a:r>
            <a:r>
              <a:rPr lang="en-IN" sz="2800" dirty="0">
                <a:solidFill>
                  <a:schemeClr val="tx1"/>
                </a:solidFill>
                <a:latin typeface="+mj-lt"/>
                <a:ea typeface="+mj-ea"/>
                <a:cs typeface="+mj-cs"/>
              </a:rPr>
              <a:t>event-based interface. An AI agent’s view of a game generally has the </a:t>
            </a:r>
            <a:r>
              <a:rPr lang="en-IN" sz="2800" dirty="0" smtClean="0">
                <a:solidFill>
                  <a:schemeClr val="tx1"/>
                </a:solidFill>
                <a:latin typeface="+mj-lt"/>
                <a:ea typeface="+mj-ea"/>
                <a:cs typeface="+mj-cs"/>
              </a:rPr>
              <a:t>components shown </a:t>
            </a:r>
            <a:r>
              <a:rPr lang="en-IN" sz="2800" dirty="0">
                <a:solidFill>
                  <a:schemeClr val="tx1"/>
                </a:solidFill>
                <a:latin typeface="+mj-lt"/>
                <a:ea typeface="+mj-ea"/>
                <a:cs typeface="+mj-cs"/>
              </a:rPr>
              <a:t>in </a:t>
            </a:r>
            <a:r>
              <a:rPr lang="en-IN" sz="2800" dirty="0" smtClean="0">
                <a:solidFill>
                  <a:schemeClr val="tx1"/>
                </a:solidFill>
                <a:latin typeface="+mj-lt"/>
                <a:ea typeface="+mj-ea"/>
                <a:cs typeface="+mj-cs"/>
              </a:rPr>
              <a:t>Figure</a:t>
            </a:r>
          </a:p>
          <a:p>
            <a:pPr algn="l"/>
            <a:endParaRPr lang="en-IN" sz="2800" dirty="0">
              <a:solidFill>
                <a:schemeClr val="tx1"/>
              </a:solidFill>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96952"/>
            <a:ext cx="7128792"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681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solidFill>
                  <a:schemeClr val="tx1"/>
                </a:solidFill>
                <a:latin typeface="+mj-lt"/>
                <a:ea typeface="+mj-ea"/>
                <a:cs typeface="+mj-cs"/>
              </a:rPr>
              <a:t>Game Architecture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476672"/>
            <a:ext cx="8424936" cy="6192688"/>
          </a:xfrm>
        </p:spPr>
        <p:txBody>
          <a:bodyPr>
            <a:normAutofit fontScale="92500" lnSpcReduction="10000"/>
          </a:bodyPr>
          <a:lstStyle/>
          <a:p>
            <a:pPr marL="457200" indent="-457200" algn="just">
              <a:buFont typeface="Arial" panose="020B0604020202020204" pitchFamily="34" charset="0"/>
              <a:buChar char="•"/>
            </a:pPr>
            <a:r>
              <a:rPr lang="en-IN" sz="3300" dirty="0">
                <a:solidFill>
                  <a:schemeClr val="tx1"/>
                </a:solidFill>
                <a:latin typeface="+mj-lt"/>
                <a:ea typeface="+mj-ea"/>
                <a:cs typeface="+mj-cs"/>
              </a:rPr>
              <a:t>Another popular design pattern, the Model-View-Controller, seeks to separate the logic of a system from the interface used to present or request changes to data. </a:t>
            </a:r>
            <a:endParaRPr lang="en-IN" sz="3300" dirty="0" smtClean="0">
              <a:solidFill>
                <a:schemeClr val="tx1"/>
              </a:solidFill>
              <a:latin typeface="+mj-lt"/>
              <a:ea typeface="+mj-ea"/>
              <a:cs typeface="+mj-cs"/>
            </a:endParaRPr>
          </a:p>
          <a:p>
            <a:pPr marL="457200" indent="-457200" algn="just">
              <a:buFont typeface="Arial" panose="020B0604020202020204" pitchFamily="34" charset="0"/>
              <a:buChar char="•"/>
            </a:pPr>
            <a:r>
              <a:rPr lang="en-IN" sz="3300" dirty="0" smtClean="0">
                <a:solidFill>
                  <a:schemeClr val="tx1"/>
                </a:solidFill>
                <a:latin typeface="+mj-lt"/>
                <a:ea typeface="+mj-ea"/>
                <a:cs typeface="+mj-cs"/>
              </a:rPr>
              <a:t>The architecture that is proposed </a:t>
            </a:r>
            <a:r>
              <a:rPr lang="en-IN" sz="3300" dirty="0">
                <a:solidFill>
                  <a:schemeClr val="tx1"/>
                </a:solidFill>
                <a:latin typeface="+mj-lt"/>
                <a:ea typeface="+mj-ea"/>
                <a:cs typeface="+mj-cs"/>
              </a:rPr>
              <a:t>encapsulates </a:t>
            </a:r>
            <a:r>
              <a:rPr lang="en-IN" sz="3300" dirty="0" smtClean="0">
                <a:solidFill>
                  <a:schemeClr val="tx1"/>
                </a:solidFill>
                <a:latin typeface="+mj-lt"/>
                <a:ea typeface="+mj-ea"/>
                <a:cs typeface="+mj-cs"/>
              </a:rPr>
              <a:t>and </a:t>
            </a:r>
            <a:r>
              <a:rPr lang="en-IN" sz="3300" dirty="0">
                <a:solidFill>
                  <a:schemeClr val="tx1"/>
                </a:solidFill>
                <a:latin typeface="+mj-lt"/>
                <a:ea typeface="+mj-ea"/>
                <a:cs typeface="+mj-cs"/>
              </a:rPr>
              <a:t>adds a layer for hardware or operating </a:t>
            </a:r>
            <a:r>
              <a:rPr lang="en-IN" sz="3300" dirty="0" smtClean="0">
                <a:solidFill>
                  <a:schemeClr val="tx1"/>
                </a:solidFill>
                <a:latin typeface="+mj-lt"/>
                <a:ea typeface="+mj-ea"/>
                <a:cs typeface="+mj-cs"/>
              </a:rPr>
              <a:t>system–specific subsystems.</a:t>
            </a:r>
          </a:p>
          <a:p>
            <a:pPr marL="457200" indent="-457200" algn="just">
              <a:buFont typeface="Arial" panose="020B0604020202020204" pitchFamily="34" charset="0"/>
              <a:buChar char="•"/>
            </a:pPr>
            <a:r>
              <a:rPr lang="en-IN" sz="3400" dirty="0" smtClean="0">
                <a:solidFill>
                  <a:schemeClr val="tx1"/>
                </a:solidFill>
                <a:latin typeface="+mj-lt"/>
                <a:ea typeface="+mj-ea"/>
                <a:cs typeface="+mj-cs"/>
              </a:rPr>
              <a:t>The </a:t>
            </a:r>
            <a:r>
              <a:rPr lang="en-IN" sz="3400" dirty="0">
                <a:solidFill>
                  <a:schemeClr val="tx1"/>
                </a:solidFill>
                <a:latin typeface="+mj-lt"/>
                <a:ea typeface="+mj-ea"/>
                <a:cs typeface="+mj-cs"/>
              </a:rPr>
              <a:t>application layer concerns itself with the machine your game runs on. If </a:t>
            </a:r>
            <a:r>
              <a:rPr lang="en-IN" sz="3400" dirty="0" smtClean="0">
                <a:solidFill>
                  <a:schemeClr val="tx1"/>
                </a:solidFill>
                <a:latin typeface="+mj-lt"/>
                <a:ea typeface="+mj-ea"/>
                <a:cs typeface="+mj-cs"/>
              </a:rPr>
              <a:t>you</a:t>
            </a:r>
            <a:r>
              <a:rPr lang="en-IN" sz="3400" dirty="0">
                <a:solidFill>
                  <a:schemeClr val="tx1"/>
                </a:solidFill>
                <a:latin typeface="+mj-lt"/>
                <a:ea typeface="+mj-ea"/>
                <a:cs typeface="+mj-cs"/>
              </a:rPr>
              <a:t> </a:t>
            </a:r>
            <a:r>
              <a:rPr lang="en-IN" sz="3400" dirty="0" smtClean="0">
                <a:solidFill>
                  <a:schemeClr val="tx1"/>
                </a:solidFill>
                <a:latin typeface="+mj-lt"/>
                <a:ea typeface="+mj-ea"/>
                <a:cs typeface="+mj-cs"/>
              </a:rPr>
              <a:t>were </a:t>
            </a:r>
            <a:r>
              <a:rPr lang="en-IN" sz="3400" dirty="0">
                <a:solidFill>
                  <a:schemeClr val="tx1"/>
                </a:solidFill>
                <a:latin typeface="+mj-lt"/>
                <a:ea typeface="+mj-ea"/>
                <a:cs typeface="+mj-cs"/>
              </a:rPr>
              <a:t>going to port your game from Windows to iOS or Android, or from </a:t>
            </a:r>
            <a:r>
              <a:rPr lang="en-IN" sz="3400" dirty="0" smtClean="0">
                <a:solidFill>
                  <a:schemeClr val="tx1"/>
                </a:solidFill>
                <a:latin typeface="+mj-lt"/>
                <a:ea typeface="+mj-ea"/>
                <a:cs typeface="+mj-cs"/>
              </a:rPr>
              <a:t>the PlayStation </a:t>
            </a:r>
            <a:r>
              <a:rPr lang="en-IN" sz="3400" dirty="0">
                <a:solidFill>
                  <a:schemeClr val="tx1"/>
                </a:solidFill>
                <a:latin typeface="+mj-lt"/>
                <a:ea typeface="+mj-ea"/>
                <a:cs typeface="+mj-cs"/>
              </a:rPr>
              <a:t>3 to Xbox 360, you would rewrite most of the code in the </a:t>
            </a:r>
            <a:r>
              <a:rPr lang="en-IN" sz="3400" dirty="0" smtClean="0">
                <a:solidFill>
                  <a:schemeClr val="tx1"/>
                </a:solidFill>
                <a:latin typeface="+mj-lt"/>
                <a:ea typeface="+mj-ea"/>
                <a:cs typeface="+mj-cs"/>
              </a:rPr>
              <a:t>application layer</a:t>
            </a:r>
            <a:r>
              <a:rPr lang="en-IN" sz="3400" dirty="0">
                <a:solidFill>
                  <a:schemeClr val="tx1"/>
                </a:solidFill>
                <a:latin typeface="+mj-lt"/>
                <a:ea typeface="+mj-ea"/>
                <a:cs typeface="+mj-cs"/>
              </a:rPr>
              <a:t>, but hopefully not much </a:t>
            </a:r>
            <a:r>
              <a:rPr lang="en-IN" sz="3400" dirty="0" smtClean="0">
                <a:solidFill>
                  <a:schemeClr val="tx1"/>
                </a:solidFill>
                <a:latin typeface="+mj-lt"/>
                <a:ea typeface="+mj-ea"/>
                <a:cs typeface="+mj-cs"/>
              </a:rPr>
              <a:t>else.</a:t>
            </a:r>
            <a:endParaRPr lang="en-IN" sz="3400" dirty="0">
              <a:solidFill>
                <a:schemeClr val="tx1"/>
              </a:solidFill>
              <a:latin typeface="+mj-lt"/>
              <a:ea typeface="+mj-ea"/>
              <a:cs typeface="+mj-cs"/>
            </a:endParaRPr>
          </a:p>
          <a:p>
            <a:pPr marL="457200" indent="-457200" algn="just">
              <a:buFont typeface="Arial" panose="020B0604020202020204" pitchFamily="34" charset="0"/>
              <a:buChar char="•"/>
            </a:pPr>
            <a:endParaRPr lang="en-IN" sz="3300" dirty="0">
              <a:solidFill>
                <a:schemeClr val="tx1"/>
              </a:solidFill>
              <a:latin typeface="+mj-lt"/>
              <a:ea typeface="+mj-ea"/>
              <a:cs typeface="+mj-cs"/>
            </a:endParaRPr>
          </a:p>
        </p:txBody>
      </p:sp>
    </p:spTree>
    <p:extLst>
      <p:ext uri="{BB962C8B-B14F-4D97-AF65-F5344CB8AC3E}">
        <p14:creationId xmlns:p14="http://schemas.microsoft.com/office/powerpoint/2010/main" val="2513601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Game </a:t>
            </a:r>
            <a:r>
              <a:rPr lang="en-IN" dirty="0"/>
              <a:t>Views for AI Agents</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stimulus interpreter receives the same events that all other game views </a:t>
            </a:r>
            <a:r>
              <a:rPr lang="en-IN" sz="2800" dirty="0" smtClean="0">
                <a:solidFill>
                  <a:schemeClr val="tx1"/>
                </a:solidFill>
                <a:latin typeface="+mj-lt"/>
                <a:ea typeface="+mj-ea"/>
                <a:cs typeface="+mj-cs"/>
              </a:rPr>
              <a:t>receive: object </a:t>
            </a:r>
            <a:r>
              <a:rPr lang="en-IN" sz="2800" dirty="0">
                <a:solidFill>
                  <a:schemeClr val="tx1"/>
                </a:solidFill>
                <a:latin typeface="+mj-lt"/>
                <a:ea typeface="+mj-ea"/>
                <a:cs typeface="+mj-cs"/>
              </a:rPr>
              <a:t>movement, collisions, and so on.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It’s </a:t>
            </a:r>
            <a:r>
              <a:rPr lang="en-IN" sz="2800" dirty="0">
                <a:solidFill>
                  <a:schemeClr val="tx1"/>
                </a:solidFill>
                <a:latin typeface="+mj-lt"/>
                <a:ea typeface="+mj-ea"/>
                <a:cs typeface="+mj-cs"/>
              </a:rPr>
              <a:t>up to the AI programmer to </a:t>
            </a:r>
            <a:r>
              <a:rPr lang="en-IN" sz="2800" dirty="0" smtClean="0">
                <a:solidFill>
                  <a:schemeClr val="tx1"/>
                </a:solidFill>
                <a:latin typeface="+mj-lt"/>
                <a:ea typeface="+mj-ea"/>
                <a:cs typeface="+mj-cs"/>
              </a:rPr>
              <a:t>determine how </a:t>
            </a:r>
            <a:r>
              <a:rPr lang="en-IN" sz="2800" dirty="0">
                <a:solidFill>
                  <a:schemeClr val="tx1"/>
                </a:solidFill>
                <a:latin typeface="+mj-lt"/>
                <a:ea typeface="+mj-ea"/>
                <a:cs typeface="+mj-cs"/>
              </a:rPr>
              <a:t>the AI will react to each event the AI agent receives.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73016"/>
            <a:ext cx="7128792"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050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Game </a:t>
            </a:r>
            <a:r>
              <a:rPr lang="en-IN" dirty="0"/>
              <a:t>Views for AI Agents</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would be easy enough </a:t>
            </a:r>
            <a:r>
              <a:rPr lang="en-IN" sz="2800" dirty="0" smtClean="0">
                <a:solidFill>
                  <a:schemeClr val="tx1"/>
                </a:solidFill>
                <a:latin typeface="+mj-lt"/>
                <a:ea typeface="+mj-ea"/>
                <a:cs typeface="+mj-cs"/>
              </a:rPr>
              <a:t>for an </a:t>
            </a:r>
            <a:r>
              <a:rPr lang="en-IN" sz="2800" dirty="0">
                <a:solidFill>
                  <a:schemeClr val="tx1"/>
                </a:solidFill>
                <a:latin typeface="+mj-lt"/>
                <a:ea typeface="+mj-ea"/>
                <a:cs typeface="+mj-cs"/>
              </a:rPr>
              <a:t>AI process to ignore certain events or react to events that are filtered by </a:t>
            </a:r>
            <a:r>
              <a:rPr lang="en-IN" sz="2800" dirty="0" smtClean="0">
                <a:solidFill>
                  <a:schemeClr val="tx1"/>
                </a:solidFill>
                <a:latin typeface="+mj-lt"/>
                <a:ea typeface="+mj-ea"/>
                <a:cs typeface="+mj-cs"/>
              </a:rPr>
              <a:t>the human </a:t>
            </a:r>
            <a:r>
              <a:rPr lang="en-IN" sz="2800" dirty="0">
                <a:solidFill>
                  <a:schemeClr val="tx1"/>
                </a:solidFill>
                <a:latin typeface="+mj-lt"/>
                <a:ea typeface="+mj-ea"/>
                <a:cs typeface="+mj-cs"/>
              </a:rPr>
              <a:t>view, and this would certainly affect what the AI process would do.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0928"/>
            <a:ext cx="7128792"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9313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Game </a:t>
            </a:r>
            <a:r>
              <a:rPr lang="en-IN" dirty="0"/>
              <a:t>Views for AI Agents</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marL="457200" indent="-457200" algn="l">
              <a:buFont typeface="Arial" panose="020B0604020202020204" pitchFamily="34" charset="0"/>
              <a:buChar char="•"/>
            </a:pPr>
            <a:r>
              <a:rPr lang="en-IN" sz="2800" dirty="0" smtClean="0">
                <a:solidFill>
                  <a:schemeClr val="tx1"/>
                </a:solidFill>
                <a:latin typeface="+mj-lt"/>
                <a:ea typeface="+mj-ea"/>
                <a:cs typeface="+mj-cs"/>
              </a:rPr>
              <a:t>For </a:t>
            </a:r>
            <a:r>
              <a:rPr lang="en-IN" sz="2800" dirty="0">
                <a:solidFill>
                  <a:schemeClr val="tx1"/>
                </a:solidFill>
                <a:latin typeface="+mj-lt"/>
                <a:ea typeface="+mj-ea"/>
                <a:cs typeface="+mj-cs"/>
              </a:rPr>
              <a:t>example, AI agents might react to sound effects, which are the result of </a:t>
            </a:r>
            <a:r>
              <a:rPr lang="en-IN" sz="2800" dirty="0" smtClean="0">
                <a:solidFill>
                  <a:schemeClr val="tx1"/>
                </a:solidFill>
                <a:latin typeface="+mj-lt"/>
                <a:ea typeface="+mj-ea"/>
                <a:cs typeface="+mj-cs"/>
              </a:rPr>
              <a:t>game events </a:t>
            </a:r>
            <a:r>
              <a:rPr lang="en-IN" sz="2800" dirty="0">
                <a:solidFill>
                  <a:schemeClr val="tx1"/>
                </a:solidFill>
                <a:latin typeface="+mj-lt"/>
                <a:ea typeface="+mj-ea"/>
                <a:cs typeface="+mj-cs"/>
              </a:rPr>
              <a:t>such as objects colliding, footsteps, or noisy objects like radios being </a:t>
            </a:r>
            <a:r>
              <a:rPr lang="en-IN" sz="2800" dirty="0" smtClean="0">
                <a:solidFill>
                  <a:schemeClr val="tx1"/>
                </a:solidFill>
                <a:latin typeface="+mj-lt"/>
                <a:ea typeface="+mj-ea"/>
                <a:cs typeface="+mj-cs"/>
              </a:rPr>
              <a:t>activated.</a:t>
            </a:r>
          </a:p>
          <a:p>
            <a:pPr marL="457200" indent="-457200" algn="l">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an AI is supposed to be deaf, it merely filters the sound </a:t>
            </a:r>
            <a:r>
              <a:rPr lang="en-IN" sz="2800" dirty="0" smtClean="0">
                <a:solidFill>
                  <a:schemeClr val="tx1"/>
                </a:solidFill>
                <a:latin typeface="+mj-lt"/>
                <a:ea typeface="+mj-ea"/>
                <a:cs typeface="+mj-cs"/>
              </a:rPr>
              <a:t>events.</a:t>
            </a:r>
            <a:endParaRPr lang="en-IN" sz="2800" dirty="0">
              <a:solidFill>
                <a:schemeClr val="tx1"/>
              </a:solidFill>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7128792"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1540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Game </a:t>
            </a:r>
            <a:r>
              <a:rPr lang="en-IN" dirty="0"/>
              <a:t>Views for AI Agents</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If an AI is supposed to be blind, it filters any event about the visible state of an object.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You can set </a:t>
            </a:r>
            <a:r>
              <a:rPr lang="en-IN" sz="2800" dirty="0">
                <a:solidFill>
                  <a:schemeClr val="tx1"/>
                </a:solidFill>
                <a:latin typeface="+mj-lt"/>
                <a:ea typeface="+mj-ea"/>
                <a:cs typeface="+mj-cs"/>
              </a:rPr>
              <a:t>the nature of an AI agent’s </a:t>
            </a:r>
            <a:r>
              <a:rPr lang="en-IN" sz="2800" dirty="0" err="1">
                <a:solidFill>
                  <a:schemeClr val="tx1"/>
                </a:solidFill>
                <a:latin typeface="+mj-lt"/>
                <a:ea typeface="+mj-ea"/>
                <a:cs typeface="+mj-cs"/>
              </a:rPr>
              <a:t>behavior</a:t>
            </a:r>
            <a:r>
              <a:rPr lang="en-IN" sz="2800" dirty="0">
                <a:solidFill>
                  <a:schemeClr val="tx1"/>
                </a:solidFill>
                <a:latin typeface="+mj-lt"/>
                <a:ea typeface="+mj-ea"/>
                <a:cs typeface="+mj-cs"/>
              </a:rPr>
              <a:t> completely by controlling what stimuli the </a:t>
            </a:r>
            <a:r>
              <a:rPr lang="en-IN" sz="2800" dirty="0" smtClean="0">
                <a:solidFill>
                  <a:schemeClr val="tx1"/>
                </a:solidFill>
                <a:latin typeface="+mj-lt"/>
                <a:ea typeface="+mj-ea"/>
                <a:cs typeface="+mj-cs"/>
              </a:rPr>
              <a:t>AI agent </a:t>
            </a:r>
            <a:r>
              <a:rPr lang="en-IN" sz="2800" dirty="0">
                <a:solidFill>
                  <a:schemeClr val="tx1"/>
                </a:solidFill>
                <a:latin typeface="+mj-lt"/>
                <a:ea typeface="+mj-ea"/>
                <a:cs typeface="+mj-cs"/>
              </a:rPr>
              <a:t>receives.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7128792"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5177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Game </a:t>
            </a:r>
            <a:r>
              <a:rPr lang="en-IN" dirty="0"/>
              <a:t>Views for AI Agents</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548680"/>
            <a:ext cx="8352928" cy="6120680"/>
          </a:xfrm>
        </p:spPr>
        <p:txBody>
          <a:bodyPr>
            <a:noAutofit/>
          </a:bodyPr>
          <a:lstStyle/>
          <a:p>
            <a:pPr marL="457200" indent="-457200" algn="l">
              <a:buFont typeface="Arial" panose="020B0604020202020204" pitchFamily="34" charset="0"/>
              <a:buChar char="•"/>
            </a:pPr>
            <a:endParaRPr lang="en-IN" sz="2800" dirty="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second part of an AI view is the decision </a:t>
            </a:r>
            <a:r>
              <a:rPr lang="en-IN" sz="2800" dirty="0" smtClean="0">
                <a:solidFill>
                  <a:schemeClr val="tx1"/>
                </a:solidFill>
                <a:latin typeface="+mj-lt"/>
                <a:ea typeface="+mj-ea"/>
                <a:cs typeface="+mj-cs"/>
              </a:rPr>
              <a:t>system.</a:t>
            </a:r>
          </a:p>
          <a:p>
            <a:pPr marL="457200" indent="-457200" algn="l">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a completely </a:t>
            </a:r>
            <a:r>
              <a:rPr lang="en-IN" sz="2800" dirty="0" smtClean="0">
                <a:solidFill>
                  <a:schemeClr val="tx1"/>
                </a:solidFill>
                <a:latin typeface="+mj-lt"/>
                <a:ea typeface="+mj-ea"/>
                <a:cs typeface="+mj-cs"/>
              </a:rPr>
              <a:t>custom written </a:t>
            </a:r>
            <a:r>
              <a:rPr lang="en-IN" sz="2800" dirty="0">
                <a:solidFill>
                  <a:schemeClr val="tx1"/>
                </a:solidFill>
                <a:latin typeface="+mj-lt"/>
                <a:ea typeface="+mj-ea"/>
                <a:cs typeface="+mj-cs"/>
              </a:rPr>
              <a:t>subsystem that translates stimuli into actions.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7128792"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8794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Game </a:t>
            </a:r>
            <a:r>
              <a:rPr lang="en-IN" dirty="0"/>
              <a:t>Views for AI Agents</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marL="457200" indent="-457200" algn="l">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your AI needs to solve difficult problems, such as how to navigate a </a:t>
            </a:r>
            <a:r>
              <a:rPr lang="en-IN" sz="2800" dirty="0" smtClean="0">
                <a:solidFill>
                  <a:schemeClr val="tx1"/>
                </a:solidFill>
                <a:latin typeface="+mj-lt"/>
                <a:ea typeface="+mj-ea"/>
                <a:cs typeface="+mj-cs"/>
              </a:rPr>
              <a:t>complicated environment </a:t>
            </a:r>
            <a:r>
              <a:rPr lang="en-IN" sz="2800" dirty="0">
                <a:solidFill>
                  <a:schemeClr val="tx1"/>
                </a:solidFill>
                <a:latin typeface="+mj-lt"/>
                <a:ea typeface="+mj-ea"/>
                <a:cs typeface="+mj-cs"/>
              </a:rPr>
              <a:t>or make the next move in a chess match, then you might need a </a:t>
            </a:r>
            <a:r>
              <a:rPr lang="en-IN" sz="2800" dirty="0" smtClean="0">
                <a:solidFill>
                  <a:schemeClr val="tx1"/>
                </a:solidFill>
                <a:latin typeface="+mj-lt"/>
                <a:ea typeface="+mj-ea"/>
                <a:cs typeface="+mj-cs"/>
              </a:rPr>
              <a:t>process manager </a:t>
            </a:r>
            <a:r>
              <a:rPr lang="en-IN" sz="2800" dirty="0">
                <a:solidFill>
                  <a:schemeClr val="tx1"/>
                </a:solidFill>
                <a:latin typeface="+mj-lt"/>
                <a:ea typeface="+mj-ea"/>
                <a:cs typeface="+mj-cs"/>
              </a:rPr>
              <a:t>just as in the game logic and game view.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7128792"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47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Game </a:t>
            </a:r>
            <a:r>
              <a:rPr lang="en-IN" dirty="0"/>
              <a:t>Views for AI Agents</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Finally, you’ll certainly want a list of AI options that you can tweak through a </a:t>
            </a:r>
            <a:r>
              <a:rPr lang="en-IN" sz="2800" dirty="0" smtClean="0">
                <a:solidFill>
                  <a:schemeClr val="tx1"/>
                </a:solidFill>
                <a:latin typeface="+mj-lt"/>
                <a:ea typeface="+mj-ea"/>
                <a:cs typeface="+mj-cs"/>
              </a:rPr>
              <a:t>simple text </a:t>
            </a:r>
            <a:r>
              <a:rPr lang="en-IN" sz="2800" dirty="0">
                <a:solidFill>
                  <a:schemeClr val="tx1"/>
                </a:solidFill>
                <a:latin typeface="+mj-lt"/>
                <a:ea typeface="+mj-ea"/>
                <a:cs typeface="+mj-cs"/>
              </a:rPr>
              <a:t>file.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7128792"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1348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marL="457200" indent="-457200" algn="l">
              <a:buFont typeface="Arial" panose="020B0604020202020204" pitchFamily="34" charset="0"/>
              <a:buChar char="•"/>
            </a:pP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you implement the game architecture </a:t>
            </a:r>
            <a:r>
              <a:rPr lang="en-IN" sz="2800" dirty="0" smtClean="0">
                <a:solidFill>
                  <a:schemeClr val="tx1"/>
                </a:solidFill>
                <a:latin typeface="+mj-lt"/>
                <a:ea typeface="+mj-ea"/>
                <a:cs typeface="+mj-cs"/>
              </a:rPr>
              <a:t>you </a:t>
            </a:r>
            <a:r>
              <a:rPr lang="en-IN" sz="2800" dirty="0">
                <a:solidFill>
                  <a:schemeClr val="tx1"/>
                </a:solidFill>
                <a:latin typeface="+mj-lt"/>
                <a:ea typeface="+mj-ea"/>
                <a:cs typeface="+mj-cs"/>
              </a:rPr>
              <a:t>can write two additional classes and transform </a:t>
            </a:r>
            <a:r>
              <a:rPr lang="en-IN" sz="2800" dirty="0" smtClean="0">
                <a:solidFill>
                  <a:schemeClr val="tx1"/>
                </a:solidFill>
                <a:latin typeface="+mj-lt"/>
                <a:ea typeface="+mj-ea"/>
                <a:cs typeface="+mj-cs"/>
              </a:rPr>
              <a:t>your single-player </a:t>
            </a:r>
            <a:r>
              <a:rPr lang="en-IN" sz="2800" dirty="0">
                <a:solidFill>
                  <a:schemeClr val="tx1"/>
                </a:solidFill>
                <a:latin typeface="+mj-lt"/>
                <a:ea typeface="+mj-ea"/>
                <a:cs typeface="+mj-cs"/>
              </a:rPr>
              <a:t>game into a networked, multiplayer game</a:t>
            </a:r>
            <a:r>
              <a:rPr lang="en-IN" sz="2800" dirty="0" smtClean="0">
                <a:solidFill>
                  <a:schemeClr val="tx1"/>
                </a:solidFill>
                <a:latin typeface="+mj-lt"/>
                <a:ea typeface="+mj-ea"/>
                <a:cs typeface="+mj-cs"/>
              </a:rPr>
              <a:t>.</a:t>
            </a:r>
          </a:p>
          <a:p>
            <a:pPr algn="l"/>
            <a:endParaRPr lang="en-IN" sz="2800" dirty="0">
              <a:solidFill>
                <a:schemeClr val="tx1"/>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564904"/>
            <a:ext cx="8496944"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7844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marL="457200" indent="-457200" algn="just">
              <a:buFont typeface="Arial" panose="020B0604020202020204" pitchFamily="34" charset="0"/>
              <a:buChar char="•"/>
            </a:pPr>
            <a:r>
              <a:rPr lang="en-IN" sz="2800" dirty="0">
                <a:solidFill>
                  <a:schemeClr val="tx1"/>
                </a:solidFill>
                <a:latin typeface="+mj-lt"/>
                <a:ea typeface="+mj-ea"/>
                <a:cs typeface="+mj-cs"/>
              </a:rPr>
              <a:t> Y</a:t>
            </a:r>
            <a:r>
              <a:rPr lang="en-IN" sz="2800" dirty="0" smtClean="0">
                <a:solidFill>
                  <a:schemeClr val="tx1"/>
                </a:solidFill>
                <a:latin typeface="+mj-lt"/>
                <a:ea typeface="+mj-ea"/>
                <a:cs typeface="+mj-cs"/>
              </a:rPr>
              <a:t>ou  </a:t>
            </a:r>
            <a:r>
              <a:rPr lang="en-IN" sz="2800" dirty="0">
                <a:solidFill>
                  <a:schemeClr val="tx1"/>
                </a:solidFill>
                <a:latin typeface="+mj-lt"/>
                <a:ea typeface="+mj-ea"/>
                <a:cs typeface="+mj-cs"/>
              </a:rPr>
              <a:t>see the same game logic/game </a:t>
            </a:r>
            <a:r>
              <a:rPr lang="en-IN" sz="2800" dirty="0" smtClean="0">
                <a:solidFill>
                  <a:schemeClr val="tx1"/>
                </a:solidFill>
                <a:latin typeface="+mj-lt"/>
                <a:ea typeface="+mj-ea"/>
                <a:cs typeface="+mj-cs"/>
              </a:rPr>
              <a:t>view architecture</a:t>
            </a:r>
            <a:r>
              <a:rPr lang="en-IN" sz="2800" dirty="0">
                <a:solidFill>
                  <a:schemeClr val="tx1"/>
                </a:solidFill>
                <a:latin typeface="+mj-lt"/>
                <a:ea typeface="+mj-ea"/>
                <a:cs typeface="+mj-cs"/>
              </a:rPr>
              <a:t>, but there is a new implementation</a:t>
            </a:r>
          </a:p>
          <a:p>
            <a:pPr algn="just"/>
            <a:r>
              <a:rPr lang="en-IN" sz="2800" dirty="0">
                <a:solidFill>
                  <a:schemeClr val="tx1"/>
                </a:solidFill>
                <a:latin typeface="+mj-lt"/>
                <a:ea typeface="+mj-ea"/>
                <a:cs typeface="+mj-cs"/>
              </a:rPr>
              <a:t>of the game logic and a new implementation of the game view.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Both </a:t>
            </a:r>
            <a:r>
              <a:rPr lang="en-IN" sz="2800" dirty="0">
                <a:solidFill>
                  <a:schemeClr val="tx1"/>
                </a:solidFill>
                <a:latin typeface="+mj-lt"/>
                <a:ea typeface="+mj-ea"/>
                <a:cs typeface="+mj-cs"/>
              </a:rPr>
              <a:t>are needed </a:t>
            </a:r>
            <a:r>
              <a:rPr lang="en-IN" sz="2800" dirty="0" smtClean="0">
                <a:solidFill>
                  <a:schemeClr val="tx1"/>
                </a:solidFill>
                <a:latin typeface="+mj-lt"/>
                <a:ea typeface="+mj-ea"/>
                <a:cs typeface="+mj-cs"/>
              </a:rPr>
              <a:t>to create </a:t>
            </a:r>
            <a:r>
              <a:rPr lang="en-IN" sz="2800" dirty="0">
                <a:solidFill>
                  <a:schemeClr val="tx1"/>
                </a:solidFill>
                <a:latin typeface="+mj-lt"/>
                <a:ea typeface="+mj-ea"/>
                <a:cs typeface="+mj-cs"/>
              </a:rPr>
              <a:t>remote versions of their </a:t>
            </a:r>
            <a:r>
              <a:rPr lang="en-IN" sz="2800" dirty="0" smtClean="0">
                <a:solidFill>
                  <a:schemeClr val="tx1"/>
                </a:solidFill>
                <a:latin typeface="+mj-lt"/>
                <a:ea typeface="+mj-ea"/>
                <a:cs typeface="+mj-cs"/>
              </a:rPr>
              <a:t>single-player.</a:t>
            </a:r>
            <a:endParaRPr lang="en-IN" sz="2800" dirty="0">
              <a:solidFill>
                <a:schemeClr val="tx1"/>
              </a:solidFill>
              <a:latin typeface="+mj-lt"/>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645024"/>
            <a:ext cx="8496944"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93396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View:</a:t>
            </a:r>
          </a:p>
          <a:p>
            <a:pPr marL="457200" indent="-457200" algn="just">
              <a:buFont typeface="Arial" panose="020B0604020202020204" pitchFamily="34" charset="0"/>
              <a:buChar char="•"/>
            </a:pPr>
            <a:r>
              <a:rPr lang="en-IN" sz="2800" dirty="0">
                <a:solidFill>
                  <a:schemeClr val="tx1"/>
                </a:solidFill>
                <a:latin typeface="+mj-lt"/>
                <a:ea typeface="+mj-ea"/>
                <a:cs typeface="+mj-cs"/>
              </a:rPr>
              <a:t>On the server machine, the remote player should appear just like an AI agent.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remote </a:t>
            </a:r>
            <a:r>
              <a:rPr lang="en-IN" sz="2800" dirty="0">
                <a:solidFill>
                  <a:schemeClr val="tx1"/>
                </a:solidFill>
                <a:latin typeface="+mj-lt"/>
                <a:ea typeface="+mj-ea"/>
                <a:cs typeface="+mj-cs"/>
              </a:rPr>
              <a:t>view receives game events from the game logic and responds with </a:t>
            </a:r>
            <a:r>
              <a:rPr lang="en-IN" sz="2800" dirty="0" smtClean="0">
                <a:solidFill>
                  <a:schemeClr val="tx1"/>
                </a:solidFill>
                <a:latin typeface="+mj-lt"/>
                <a:ea typeface="+mj-ea"/>
                <a:cs typeface="+mj-cs"/>
              </a:rPr>
              <a:t>commands back </a:t>
            </a:r>
            <a:r>
              <a:rPr lang="en-IN" sz="2800" dirty="0">
                <a:solidFill>
                  <a:schemeClr val="tx1"/>
                </a:solidFill>
                <a:latin typeface="+mj-lt"/>
                <a:ea typeface="+mj-ea"/>
                <a:cs typeface="+mj-cs"/>
              </a:rPr>
              <a:t>to the game logic.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What </a:t>
            </a:r>
            <a:r>
              <a:rPr lang="en-IN" sz="2800" dirty="0">
                <a:solidFill>
                  <a:schemeClr val="tx1"/>
                </a:solidFill>
                <a:latin typeface="+mj-lt"/>
                <a:ea typeface="+mj-ea"/>
                <a:cs typeface="+mj-cs"/>
              </a:rPr>
              <a:t>happens inside the remote view is completely </a:t>
            </a:r>
            <a:r>
              <a:rPr lang="en-IN" sz="2800" dirty="0" smtClean="0">
                <a:solidFill>
                  <a:schemeClr val="tx1"/>
                </a:solidFill>
                <a:latin typeface="+mj-lt"/>
                <a:ea typeface="+mj-ea"/>
                <a:cs typeface="+mj-cs"/>
              </a:rPr>
              <a:t>different from </a:t>
            </a:r>
            <a:r>
              <a:rPr lang="en-IN" sz="2800" dirty="0">
                <a:solidFill>
                  <a:schemeClr val="tx1"/>
                </a:solidFill>
                <a:latin typeface="+mj-lt"/>
                <a:ea typeface="+mj-ea"/>
                <a:cs typeface="+mj-cs"/>
              </a:rPr>
              <a:t>the AI agent view or the human view.</a:t>
            </a:r>
          </a:p>
        </p:txBody>
      </p:sp>
    </p:spTree>
    <p:extLst>
      <p:ext uri="{BB962C8B-B14F-4D97-AF65-F5344CB8AC3E}">
        <p14:creationId xmlns:p14="http://schemas.microsoft.com/office/powerpoint/2010/main" val="2651904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solidFill>
                  <a:schemeClr val="tx1"/>
                </a:solidFill>
                <a:latin typeface="+mj-lt"/>
                <a:ea typeface="+mj-ea"/>
                <a:cs typeface="+mj-cs"/>
              </a:rPr>
              <a:t>Game Architecture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476672"/>
            <a:ext cx="8424936" cy="6192688"/>
          </a:xfrm>
        </p:spPr>
        <p:txBody>
          <a:bodyPr>
            <a:normAutofit fontScale="92500" lnSpcReduction="10000"/>
          </a:bodyPr>
          <a:lstStyle/>
          <a:p>
            <a:pPr marL="571500" indent="-571500" algn="just">
              <a:buFont typeface="Arial" panose="020B0604020202020204" pitchFamily="34" charset="0"/>
              <a:buChar char="•"/>
            </a:pPr>
            <a:r>
              <a:rPr lang="en-IN" dirty="0">
                <a:solidFill>
                  <a:schemeClr val="tx1"/>
                </a:solidFill>
                <a:latin typeface="+mj-lt"/>
                <a:ea typeface="+mj-ea"/>
                <a:cs typeface="+mj-cs"/>
              </a:rPr>
              <a:t>The game logic layer is your game, completely separated from the machine </a:t>
            </a:r>
            <a:r>
              <a:rPr lang="en-IN" dirty="0" smtClean="0">
                <a:solidFill>
                  <a:schemeClr val="tx1"/>
                </a:solidFill>
                <a:latin typeface="+mj-lt"/>
                <a:ea typeface="+mj-ea"/>
                <a:cs typeface="+mj-cs"/>
              </a:rPr>
              <a:t>your game </a:t>
            </a:r>
            <a:r>
              <a:rPr lang="en-IN" dirty="0">
                <a:solidFill>
                  <a:schemeClr val="tx1"/>
                </a:solidFill>
                <a:latin typeface="+mj-lt"/>
                <a:ea typeface="+mj-ea"/>
                <a:cs typeface="+mj-cs"/>
              </a:rPr>
              <a:t>runs on or how it is presented to the </a:t>
            </a:r>
            <a:r>
              <a:rPr lang="en-IN" dirty="0" smtClean="0">
                <a:solidFill>
                  <a:schemeClr val="tx1"/>
                </a:solidFill>
                <a:latin typeface="+mj-lt"/>
                <a:ea typeface="+mj-ea"/>
                <a:cs typeface="+mj-cs"/>
              </a:rPr>
              <a:t>player.</a:t>
            </a:r>
          </a:p>
          <a:p>
            <a:pPr marL="571500" indent="-571500" algn="just">
              <a:buFont typeface="Arial" panose="020B0604020202020204" pitchFamily="34" charset="0"/>
              <a:buChar char="•"/>
            </a:pPr>
            <a:r>
              <a:rPr lang="en-IN" dirty="0" smtClean="0">
                <a:solidFill>
                  <a:schemeClr val="tx1"/>
                </a:solidFill>
                <a:latin typeface="+mj-lt"/>
                <a:ea typeface="+mj-ea"/>
                <a:cs typeface="+mj-cs"/>
              </a:rPr>
              <a:t>You </a:t>
            </a:r>
            <a:r>
              <a:rPr lang="en-IN" dirty="0">
                <a:solidFill>
                  <a:schemeClr val="tx1"/>
                </a:solidFill>
                <a:latin typeface="+mj-lt"/>
                <a:ea typeface="+mj-ea"/>
                <a:cs typeface="+mj-cs"/>
              </a:rPr>
              <a:t>could </a:t>
            </a:r>
            <a:r>
              <a:rPr lang="en-IN" dirty="0" smtClean="0">
                <a:solidFill>
                  <a:schemeClr val="tx1"/>
                </a:solidFill>
                <a:latin typeface="+mj-lt"/>
                <a:ea typeface="+mj-ea"/>
                <a:cs typeface="+mj-cs"/>
              </a:rPr>
              <a:t>simply recompile </a:t>
            </a:r>
            <a:r>
              <a:rPr lang="en-IN" dirty="0">
                <a:solidFill>
                  <a:schemeClr val="tx1"/>
                </a:solidFill>
                <a:latin typeface="+mj-lt"/>
                <a:ea typeface="+mj-ea"/>
                <a:cs typeface="+mj-cs"/>
              </a:rPr>
              <a:t>all the source code related to your game logic, and it would run on </a:t>
            </a:r>
            <a:r>
              <a:rPr lang="en-IN" dirty="0" smtClean="0">
                <a:solidFill>
                  <a:schemeClr val="tx1"/>
                </a:solidFill>
                <a:latin typeface="+mj-lt"/>
                <a:ea typeface="+mj-ea"/>
                <a:cs typeface="+mj-cs"/>
              </a:rPr>
              <a:t>any platform </a:t>
            </a:r>
            <a:r>
              <a:rPr lang="en-IN" dirty="0">
                <a:solidFill>
                  <a:schemeClr val="tx1"/>
                </a:solidFill>
                <a:latin typeface="+mj-lt"/>
                <a:ea typeface="+mj-ea"/>
                <a:cs typeface="+mj-cs"/>
              </a:rPr>
              <a:t>or operating system</a:t>
            </a:r>
            <a:r>
              <a:rPr lang="en-IN" dirty="0" smtClean="0">
                <a:solidFill>
                  <a:schemeClr val="tx1"/>
                </a:solidFill>
                <a:latin typeface="+mj-lt"/>
                <a:ea typeface="+mj-ea"/>
                <a:cs typeface="+mj-cs"/>
              </a:rPr>
              <a:t>.</a:t>
            </a:r>
            <a:r>
              <a:rPr lang="en-IN" dirty="0"/>
              <a:t> </a:t>
            </a:r>
          </a:p>
          <a:p>
            <a:pPr marL="571500" indent="-571500" algn="just">
              <a:buFont typeface="Arial" panose="020B0604020202020204" pitchFamily="34" charset="0"/>
              <a:buChar char="•"/>
            </a:pPr>
            <a:r>
              <a:rPr lang="en-IN" dirty="0" smtClean="0">
                <a:solidFill>
                  <a:schemeClr val="tx1"/>
                </a:solidFill>
                <a:latin typeface="+mj-lt"/>
                <a:ea typeface="+mj-ea"/>
                <a:cs typeface="+mj-cs"/>
              </a:rPr>
              <a:t>In </a:t>
            </a:r>
            <a:r>
              <a:rPr lang="en-IN" dirty="0">
                <a:solidFill>
                  <a:schemeClr val="tx1"/>
                </a:solidFill>
                <a:latin typeface="+mj-lt"/>
                <a:ea typeface="+mj-ea"/>
                <a:cs typeface="+mj-cs"/>
              </a:rPr>
              <a:t>this area, you’ll find subsystems for managing </a:t>
            </a:r>
            <a:r>
              <a:rPr lang="en-IN" dirty="0" smtClean="0">
                <a:solidFill>
                  <a:schemeClr val="tx1"/>
                </a:solidFill>
                <a:latin typeface="+mj-lt"/>
                <a:ea typeface="+mj-ea"/>
                <a:cs typeface="+mj-cs"/>
              </a:rPr>
              <a:t>your game’s </a:t>
            </a:r>
            <a:r>
              <a:rPr lang="en-IN" dirty="0">
                <a:solidFill>
                  <a:schemeClr val="tx1"/>
                </a:solidFill>
                <a:latin typeface="+mj-lt"/>
                <a:ea typeface="+mj-ea"/>
                <a:cs typeface="+mj-cs"/>
              </a:rPr>
              <a:t>world state, communicating state changes to other systems, and </a:t>
            </a:r>
            <a:r>
              <a:rPr lang="en-IN" dirty="0" smtClean="0">
                <a:solidFill>
                  <a:schemeClr val="tx1"/>
                </a:solidFill>
                <a:latin typeface="+mj-lt"/>
                <a:ea typeface="+mj-ea"/>
                <a:cs typeface="+mj-cs"/>
              </a:rPr>
              <a:t>accepting input </a:t>
            </a:r>
            <a:r>
              <a:rPr lang="en-IN" dirty="0">
                <a:solidFill>
                  <a:schemeClr val="tx1"/>
                </a:solidFill>
                <a:latin typeface="+mj-lt"/>
                <a:ea typeface="+mj-ea"/>
                <a:cs typeface="+mj-cs"/>
              </a:rPr>
              <a:t>commands from other systems. </a:t>
            </a:r>
            <a:endParaRPr lang="en-IN" dirty="0" smtClean="0">
              <a:solidFill>
                <a:schemeClr val="tx1"/>
              </a:solidFill>
              <a:latin typeface="+mj-lt"/>
              <a:ea typeface="+mj-ea"/>
              <a:cs typeface="+mj-cs"/>
            </a:endParaRPr>
          </a:p>
          <a:p>
            <a:pPr marL="571500" indent="-571500" algn="just">
              <a:buFont typeface="Arial" panose="020B0604020202020204" pitchFamily="34" charset="0"/>
              <a:buChar char="•"/>
            </a:pPr>
            <a:r>
              <a:rPr lang="en-IN" dirty="0" smtClean="0">
                <a:solidFill>
                  <a:schemeClr val="tx1"/>
                </a:solidFill>
                <a:latin typeface="+mj-lt"/>
                <a:ea typeface="+mj-ea"/>
                <a:cs typeface="+mj-cs"/>
              </a:rPr>
              <a:t>You’ll </a:t>
            </a:r>
            <a:r>
              <a:rPr lang="en-IN" dirty="0">
                <a:solidFill>
                  <a:schemeClr val="tx1"/>
                </a:solidFill>
                <a:latin typeface="+mj-lt"/>
                <a:ea typeface="+mj-ea"/>
                <a:cs typeface="+mj-cs"/>
              </a:rPr>
              <a:t>also find systems that enforce rules </a:t>
            </a:r>
            <a:r>
              <a:rPr lang="en-IN" dirty="0" smtClean="0">
                <a:solidFill>
                  <a:schemeClr val="tx1"/>
                </a:solidFill>
                <a:latin typeface="+mj-lt"/>
                <a:ea typeface="+mj-ea"/>
                <a:cs typeface="+mj-cs"/>
              </a:rPr>
              <a:t>of your </a:t>
            </a:r>
            <a:r>
              <a:rPr lang="en-IN" dirty="0">
                <a:solidFill>
                  <a:schemeClr val="tx1"/>
                </a:solidFill>
                <a:latin typeface="+mj-lt"/>
                <a:ea typeface="+mj-ea"/>
                <a:cs typeface="+mj-cs"/>
              </a:rPr>
              <a:t>game system’s universe. A good example of this is a physics system, which </a:t>
            </a:r>
            <a:r>
              <a:rPr lang="en-IN" dirty="0" smtClean="0">
                <a:solidFill>
                  <a:schemeClr val="tx1"/>
                </a:solidFill>
                <a:latin typeface="+mj-lt"/>
                <a:ea typeface="+mj-ea"/>
                <a:cs typeface="+mj-cs"/>
              </a:rPr>
              <a:t>is the </a:t>
            </a:r>
            <a:r>
              <a:rPr lang="en-IN" dirty="0">
                <a:solidFill>
                  <a:schemeClr val="tx1"/>
                </a:solidFill>
                <a:latin typeface="+mj-lt"/>
                <a:ea typeface="+mj-ea"/>
                <a:cs typeface="+mj-cs"/>
              </a:rPr>
              <a:t>authority on how game objects move and interact.</a:t>
            </a:r>
          </a:p>
          <a:p>
            <a:pPr marL="571500" indent="-571500" algn="just">
              <a:buFont typeface="Arial" panose="020B0604020202020204" pitchFamily="34" charset="0"/>
              <a:buChar char="•"/>
            </a:pPr>
            <a:endParaRPr lang="en-IN" dirty="0">
              <a:solidFill>
                <a:schemeClr val="tx1"/>
              </a:solidFill>
              <a:latin typeface="+mj-lt"/>
              <a:ea typeface="+mj-ea"/>
              <a:cs typeface="+mj-cs"/>
            </a:endParaRPr>
          </a:p>
        </p:txBody>
      </p:sp>
    </p:spTree>
    <p:extLst>
      <p:ext uri="{BB962C8B-B14F-4D97-AF65-F5344CB8AC3E}">
        <p14:creationId xmlns:p14="http://schemas.microsoft.com/office/powerpoint/2010/main" val="19270528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View:</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Game </a:t>
            </a:r>
            <a:r>
              <a:rPr lang="en-IN" sz="2800" dirty="0">
                <a:solidFill>
                  <a:schemeClr val="tx1"/>
                </a:solidFill>
                <a:latin typeface="+mj-lt"/>
                <a:ea typeface="+mj-ea"/>
                <a:cs typeface="+mj-cs"/>
              </a:rPr>
              <a:t>events received from the game logic are packaged up and sent via TCP </a:t>
            </a:r>
            <a:r>
              <a:rPr lang="en-IN" sz="2800" dirty="0" smtClean="0">
                <a:solidFill>
                  <a:schemeClr val="tx1"/>
                </a:solidFill>
                <a:latin typeface="+mj-lt"/>
                <a:ea typeface="+mj-ea"/>
                <a:cs typeface="+mj-cs"/>
              </a:rPr>
              <a:t>or UDP </a:t>
            </a:r>
            <a:r>
              <a:rPr lang="en-IN" sz="2800" dirty="0">
                <a:solidFill>
                  <a:schemeClr val="tx1"/>
                </a:solidFill>
                <a:latin typeface="+mj-lt"/>
                <a:ea typeface="+mj-ea"/>
                <a:cs typeface="+mj-cs"/>
              </a:rPr>
              <a:t>to a client computer across the network.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Since </a:t>
            </a:r>
            <a:r>
              <a:rPr lang="en-IN" sz="2800" dirty="0">
                <a:solidFill>
                  <a:schemeClr val="tx1"/>
                </a:solidFill>
                <a:latin typeface="+mj-lt"/>
                <a:ea typeface="+mj-ea"/>
                <a:cs typeface="+mj-cs"/>
              </a:rPr>
              <a:t>game events on a local </a:t>
            </a:r>
            <a:r>
              <a:rPr lang="en-IN" sz="2800" dirty="0" smtClean="0">
                <a:solidFill>
                  <a:schemeClr val="tx1"/>
                </a:solidFill>
                <a:latin typeface="+mj-lt"/>
                <a:ea typeface="+mj-ea"/>
                <a:cs typeface="+mj-cs"/>
              </a:rPr>
              <a:t>machine can </a:t>
            </a:r>
            <a:r>
              <a:rPr lang="en-IN" sz="2800" dirty="0">
                <a:solidFill>
                  <a:schemeClr val="tx1"/>
                </a:solidFill>
                <a:latin typeface="+mj-lt"/>
                <a:ea typeface="+mj-ea"/>
                <a:cs typeface="+mj-cs"/>
              </a:rPr>
              <a:t>be somewhat bloated, there should be some processing of the event data before </a:t>
            </a:r>
            <a:r>
              <a:rPr lang="en-IN" sz="2800" dirty="0" smtClean="0">
                <a:solidFill>
                  <a:schemeClr val="tx1"/>
                </a:solidFill>
                <a:latin typeface="+mj-lt"/>
                <a:ea typeface="+mj-ea"/>
                <a:cs typeface="+mj-cs"/>
              </a:rPr>
              <a:t>it is </a:t>
            </a:r>
            <a:r>
              <a:rPr lang="en-IN" sz="2800" dirty="0">
                <a:solidFill>
                  <a:schemeClr val="tx1"/>
                </a:solidFill>
                <a:latin typeface="+mj-lt"/>
                <a:ea typeface="+mj-ea"/>
                <a:cs typeface="+mj-cs"/>
              </a:rPr>
              <a:t>sent out.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First</a:t>
            </a:r>
            <a:r>
              <a:rPr lang="en-IN" sz="2800" dirty="0">
                <a:solidFill>
                  <a:schemeClr val="tx1"/>
                </a:solidFill>
                <a:latin typeface="+mj-lt"/>
                <a:ea typeface="+mj-ea"/>
                <a:cs typeface="+mj-cs"/>
              </a:rPr>
              <a:t>, redundant messages should be removed from the message stream</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It makes </a:t>
            </a:r>
            <a:r>
              <a:rPr lang="en-IN" sz="2800" dirty="0">
                <a:solidFill>
                  <a:schemeClr val="tx1"/>
                </a:solidFill>
                <a:latin typeface="+mj-lt"/>
                <a:ea typeface="+mj-ea"/>
                <a:cs typeface="+mj-cs"/>
              </a:rPr>
              <a:t>no sense to send two “Object Move” events when the only one that matters </a:t>
            </a:r>
            <a:r>
              <a:rPr lang="en-IN" sz="2800" dirty="0" smtClean="0">
                <a:solidFill>
                  <a:schemeClr val="tx1"/>
                </a:solidFill>
                <a:latin typeface="+mj-lt"/>
                <a:ea typeface="+mj-ea"/>
                <a:cs typeface="+mj-cs"/>
              </a:rPr>
              <a:t>is the </a:t>
            </a:r>
            <a:r>
              <a:rPr lang="en-IN" sz="2800" dirty="0">
                <a:solidFill>
                  <a:schemeClr val="tx1"/>
                </a:solidFill>
                <a:latin typeface="+mj-lt"/>
                <a:ea typeface="+mj-ea"/>
                <a:cs typeface="+mj-cs"/>
              </a:rPr>
              <a:t>last one. </a:t>
            </a:r>
          </a:p>
        </p:txBody>
      </p:sp>
    </p:spTree>
    <p:extLst>
      <p:ext uri="{BB962C8B-B14F-4D97-AF65-F5344CB8AC3E}">
        <p14:creationId xmlns:p14="http://schemas.microsoft.com/office/powerpoint/2010/main" val="298887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View:</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Second</a:t>
            </a:r>
            <a:r>
              <a:rPr lang="en-IN" sz="2800" dirty="0">
                <a:solidFill>
                  <a:schemeClr val="tx1"/>
                </a:solidFill>
                <a:latin typeface="+mj-lt"/>
                <a:ea typeface="+mj-ea"/>
                <a:cs typeface="+mj-cs"/>
              </a:rPr>
              <a:t>, multiple events should be sent together as one packet. If </a:t>
            </a:r>
            <a:r>
              <a:rPr lang="en-IN" sz="2800" dirty="0" smtClean="0">
                <a:solidFill>
                  <a:schemeClr val="tx1"/>
                </a:solidFill>
                <a:latin typeface="+mj-lt"/>
                <a:ea typeface="+mj-ea"/>
                <a:cs typeface="+mj-cs"/>
              </a:rPr>
              <a:t>the packet </a:t>
            </a:r>
            <a:r>
              <a:rPr lang="en-IN" sz="2800" dirty="0">
                <a:solidFill>
                  <a:schemeClr val="tx1"/>
                </a:solidFill>
                <a:latin typeface="+mj-lt"/>
                <a:ea typeface="+mj-ea"/>
                <a:cs typeface="+mj-cs"/>
              </a:rPr>
              <a:t>is large enough, it should be compressed to save bandwidth</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The remote game view also receives IP traffic from the remote machine, namely </a:t>
            </a:r>
            <a:r>
              <a:rPr lang="en-IN" sz="2800" dirty="0" smtClean="0">
                <a:solidFill>
                  <a:schemeClr val="tx1"/>
                </a:solidFill>
                <a:latin typeface="+mj-lt"/>
                <a:ea typeface="+mj-ea"/>
                <a:cs typeface="+mj-cs"/>
              </a:rPr>
              <a:t>the game </a:t>
            </a:r>
            <a:r>
              <a:rPr lang="en-IN" sz="2800" dirty="0">
                <a:solidFill>
                  <a:schemeClr val="tx1"/>
                </a:solidFill>
                <a:latin typeface="+mj-lt"/>
                <a:ea typeface="+mj-ea"/>
                <a:cs typeface="+mj-cs"/>
              </a:rPr>
              <a:t>commands that result from the controller input.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One </a:t>
            </a:r>
            <a:r>
              <a:rPr lang="en-IN" sz="2800" dirty="0">
                <a:solidFill>
                  <a:schemeClr val="tx1"/>
                </a:solidFill>
                <a:latin typeface="+mj-lt"/>
                <a:ea typeface="+mj-ea"/>
                <a:cs typeface="+mj-cs"/>
              </a:rPr>
              <a:t>difference in the </a:t>
            </a:r>
            <a:r>
              <a:rPr lang="en-IN" sz="2800" dirty="0" smtClean="0">
                <a:solidFill>
                  <a:schemeClr val="tx1"/>
                </a:solidFill>
                <a:latin typeface="+mj-lt"/>
                <a:ea typeface="+mj-ea"/>
                <a:cs typeface="+mj-cs"/>
              </a:rPr>
              <a:t>remote game </a:t>
            </a:r>
            <a:r>
              <a:rPr lang="en-IN" sz="2800" dirty="0">
                <a:solidFill>
                  <a:schemeClr val="tx1"/>
                </a:solidFill>
                <a:latin typeface="+mj-lt"/>
                <a:ea typeface="+mj-ea"/>
                <a:cs typeface="+mj-cs"/>
              </a:rPr>
              <a:t>view is that it should never trust this command data entirely. </a:t>
            </a:r>
          </a:p>
        </p:txBody>
      </p:sp>
    </p:spTree>
    <p:extLst>
      <p:ext uri="{BB962C8B-B14F-4D97-AF65-F5344CB8AC3E}">
        <p14:creationId xmlns:p14="http://schemas.microsoft.com/office/powerpoint/2010/main" val="13361617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View:</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game </a:t>
            </a:r>
            <a:r>
              <a:rPr lang="en-IN" sz="2800" dirty="0" smtClean="0">
                <a:solidFill>
                  <a:schemeClr val="tx1"/>
                </a:solidFill>
                <a:latin typeface="+mj-lt"/>
                <a:ea typeface="+mj-ea"/>
                <a:cs typeface="+mj-cs"/>
              </a:rPr>
              <a:t>logic should </a:t>
            </a:r>
            <a:r>
              <a:rPr lang="en-IN" sz="2800" dirty="0">
                <a:solidFill>
                  <a:schemeClr val="tx1"/>
                </a:solidFill>
                <a:latin typeface="+mj-lt"/>
                <a:ea typeface="+mj-ea"/>
                <a:cs typeface="+mj-cs"/>
              </a:rPr>
              <a:t>be smart enough to do some sanity checking on impossible commands, </a:t>
            </a:r>
            <a:r>
              <a:rPr lang="en-IN" sz="2800" dirty="0" smtClean="0">
                <a:solidFill>
                  <a:schemeClr val="tx1"/>
                </a:solidFill>
                <a:latin typeface="+mj-lt"/>
                <a:ea typeface="+mj-ea"/>
                <a:cs typeface="+mj-cs"/>
              </a:rPr>
              <a:t>but the </a:t>
            </a:r>
            <a:r>
              <a:rPr lang="en-IN" sz="2800" dirty="0">
                <a:solidFill>
                  <a:schemeClr val="tx1"/>
                </a:solidFill>
                <a:latin typeface="+mj-lt"/>
                <a:ea typeface="+mj-ea"/>
                <a:cs typeface="+mj-cs"/>
              </a:rPr>
              <a:t>remote view can take a front-line approach and attempt to short-circuit </a:t>
            </a:r>
            <a:r>
              <a:rPr lang="en-IN" sz="2800" dirty="0" smtClean="0">
                <a:solidFill>
                  <a:schemeClr val="tx1"/>
                </a:solidFill>
                <a:latin typeface="+mj-lt"/>
                <a:ea typeface="+mj-ea"/>
                <a:cs typeface="+mj-cs"/>
              </a:rPr>
              <a:t>any hacking </a:t>
            </a:r>
            <a:r>
              <a:rPr lang="en-IN" sz="2800" dirty="0">
                <a:solidFill>
                  <a:schemeClr val="tx1"/>
                </a:solidFill>
                <a:latin typeface="+mj-lt"/>
                <a:ea typeface="+mj-ea"/>
                <a:cs typeface="+mj-cs"/>
              </a:rPr>
              <a:t>attempts, such as detecting badly formed packets or packets that come </a:t>
            </a:r>
            <a:r>
              <a:rPr lang="en-IN" sz="2800" dirty="0" smtClean="0">
                <a:solidFill>
                  <a:schemeClr val="tx1"/>
                </a:solidFill>
                <a:latin typeface="+mj-lt"/>
                <a:ea typeface="+mj-ea"/>
                <a:cs typeface="+mj-cs"/>
              </a:rPr>
              <a:t>in with </a:t>
            </a:r>
            <a:r>
              <a:rPr lang="en-IN" sz="2800" dirty="0">
                <a:solidFill>
                  <a:schemeClr val="tx1"/>
                </a:solidFill>
                <a:latin typeface="+mj-lt"/>
                <a:ea typeface="+mj-ea"/>
                <a:cs typeface="+mj-cs"/>
              </a:rPr>
              <a:t>an unusual frequency</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Once the game commands have gone through </a:t>
            </a:r>
            <a:r>
              <a:rPr lang="en-IN" sz="2800" dirty="0" smtClean="0">
                <a:solidFill>
                  <a:schemeClr val="tx1"/>
                </a:solidFill>
                <a:latin typeface="+mj-lt"/>
                <a:ea typeface="+mj-ea"/>
                <a:cs typeface="+mj-cs"/>
              </a:rPr>
              <a:t>some kind </a:t>
            </a:r>
            <a:r>
              <a:rPr lang="en-IN" sz="2800" dirty="0">
                <a:solidFill>
                  <a:schemeClr val="tx1"/>
                </a:solidFill>
                <a:latin typeface="+mj-lt"/>
                <a:ea typeface="+mj-ea"/>
                <a:cs typeface="+mj-cs"/>
              </a:rPr>
              <a:t>of anti-hacking filter, they are sent on to the game logic.</a:t>
            </a:r>
          </a:p>
        </p:txBody>
      </p:sp>
    </p:spTree>
    <p:extLst>
      <p:ext uri="{BB962C8B-B14F-4D97-AF65-F5344CB8AC3E}">
        <p14:creationId xmlns:p14="http://schemas.microsoft.com/office/powerpoint/2010/main" val="174339942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Logic:</a:t>
            </a:r>
          </a:p>
          <a:p>
            <a:pPr marL="457200" indent="-457200" algn="l">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this model, the game logic is an authoritative server; its game state is the </a:t>
            </a:r>
            <a:r>
              <a:rPr lang="en-IN" sz="2800" dirty="0" smtClean="0">
                <a:solidFill>
                  <a:schemeClr val="tx1"/>
                </a:solidFill>
                <a:latin typeface="+mj-lt"/>
                <a:ea typeface="+mj-ea"/>
                <a:cs typeface="+mj-cs"/>
              </a:rPr>
              <a:t>final word </a:t>
            </a:r>
            <a:r>
              <a:rPr lang="en-IN" sz="2800" dirty="0">
                <a:solidFill>
                  <a:schemeClr val="tx1"/>
                </a:solidFill>
                <a:latin typeface="+mj-lt"/>
                <a:ea typeface="+mj-ea"/>
                <a:cs typeface="+mj-cs"/>
              </a:rPr>
              <a:t>on what is happening in the game.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Of </a:t>
            </a:r>
            <a:r>
              <a:rPr lang="en-IN" sz="2800" dirty="0">
                <a:solidFill>
                  <a:schemeClr val="tx1"/>
                </a:solidFill>
                <a:latin typeface="+mj-lt"/>
                <a:ea typeface="+mj-ea"/>
                <a:cs typeface="+mj-cs"/>
              </a:rPr>
              <a:t>course, the client machines need </a:t>
            </a:r>
            <a:r>
              <a:rPr lang="en-IN" sz="2800" dirty="0" smtClean="0">
                <a:solidFill>
                  <a:schemeClr val="tx1"/>
                </a:solidFill>
                <a:latin typeface="+mj-lt"/>
                <a:ea typeface="+mj-ea"/>
                <a:cs typeface="+mj-cs"/>
              </a:rPr>
              <a:t>a copy </a:t>
            </a:r>
            <a:r>
              <a:rPr lang="en-IN" sz="2800" dirty="0">
                <a:solidFill>
                  <a:schemeClr val="tx1"/>
                </a:solidFill>
                <a:latin typeface="+mj-lt"/>
                <a:ea typeface="+mj-ea"/>
                <a:cs typeface="+mj-cs"/>
              </a:rPr>
              <a:t>of the game state and a way to manage delays in Internet traffic.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a:t>
            </a:r>
            <a:r>
              <a:rPr lang="en-IN" sz="2800" dirty="0" smtClean="0">
                <a:solidFill>
                  <a:schemeClr val="tx1"/>
                </a:solidFill>
                <a:latin typeface="+mj-lt"/>
                <a:ea typeface="+mj-ea"/>
                <a:cs typeface="+mj-cs"/>
              </a:rPr>
              <a:t>the job </a:t>
            </a:r>
            <a:r>
              <a:rPr lang="en-IN" sz="2800" dirty="0">
                <a:solidFill>
                  <a:schemeClr val="tx1"/>
                </a:solidFill>
                <a:latin typeface="+mj-lt"/>
                <a:ea typeface="+mj-ea"/>
                <a:cs typeface="+mj-cs"/>
              </a:rPr>
              <a:t>of the remote game logic.</a:t>
            </a:r>
          </a:p>
        </p:txBody>
      </p:sp>
    </p:spTree>
    <p:extLst>
      <p:ext uri="{BB962C8B-B14F-4D97-AF65-F5344CB8AC3E}">
        <p14:creationId xmlns:p14="http://schemas.microsoft.com/office/powerpoint/2010/main" val="22077088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Logic:</a:t>
            </a:r>
          </a:p>
          <a:p>
            <a:pPr marL="457200" indent="-457200" algn="l">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this model, the game logic is an authoritative server; its game state is the </a:t>
            </a:r>
            <a:r>
              <a:rPr lang="en-IN" sz="2800" dirty="0" smtClean="0">
                <a:solidFill>
                  <a:schemeClr val="tx1"/>
                </a:solidFill>
                <a:latin typeface="+mj-lt"/>
                <a:ea typeface="+mj-ea"/>
                <a:cs typeface="+mj-cs"/>
              </a:rPr>
              <a:t>final word </a:t>
            </a:r>
            <a:r>
              <a:rPr lang="en-IN" sz="2800" dirty="0">
                <a:solidFill>
                  <a:schemeClr val="tx1"/>
                </a:solidFill>
                <a:latin typeface="+mj-lt"/>
                <a:ea typeface="+mj-ea"/>
                <a:cs typeface="+mj-cs"/>
              </a:rPr>
              <a:t>on what is happening in the game.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Of </a:t>
            </a:r>
            <a:r>
              <a:rPr lang="en-IN" sz="2800" dirty="0">
                <a:solidFill>
                  <a:schemeClr val="tx1"/>
                </a:solidFill>
                <a:latin typeface="+mj-lt"/>
                <a:ea typeface="+mj-ea"/>
                <a:cs typeface="+mj-cs"/>
              </a:rPr>
              <a:t>course, the client machines need </a:t>
            </a:r>
            <a:r>
              <a:rPr lang="en-IN" sz="2800" dirty="0" smtClean="0">
                <a:solidFill>
                  <a:schemeClr val="tx1"/>
                </a:solidFill>
                <a:latin typeface="+mj-lt"/>
                <a:ea typeface="+mj-ea"/>
                <a:cs typeface="+mj-cs"/>
              </a:rPr>
              <a:t>a copy </a:t>
            </a:r>
            <a:r>
              <a:rPr lang="en-IN" sz="2800" dirty="0">
                <a:solidFill>
                  <a:schemeClr val="tx1"/>
                </a:solidFill>
                <a:latin typeface="+mj-lt"/>
                <a:ea typeface="+mj-ea"/>
                <a:cs typeface="+mj-cs"/>
              </a:rPr>
              <a:t>of the game state and a way to manage delays in Internet traffic.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a:t>
            </a:r>
            <a:r>
              <a:rPr lang="en-IN" sz="2800" dirty="0" smtClean="0">
                <a:solidFill>
                  <a:schemeClr val="tx1"/>
                </a:solidFill>
                <a:latin typeface="+mj-lt"/>
                <a:ea typeface="+mj-ea"/>
                <a:cs typeface="+mj-cs"/>
              </a:rPr>
              <a:t>the job </a:t>
            </a:r>
            <a:r>
              <a:rPr lang="en-IN" sz="2800" dirty="0">
                <a:solidFill>
                  <a:schemeClr val="tx1"/>
                </a:solidFill>
                <a:latin typeface="+mj-lt"/>
                <a:ea typeface="+mj-ea"/>
                <a:cs typeface="+mj-cs"/>
              </a:rPr>
              <a:t>of the remote game logic.</a:t>
            </a:r>
          </a:p>
        </p:txBody>
      </p:sp>
    </p:spTree>
    <p:extLst>
      <p:ext uri="{BB962C8B-B14F-4D97-AF65-F5344CB8AC3E}">
        <p14:creationId xmlns:p14="http://schemas.microsoft.com/office/powerpoint/2010/main" val="31779127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Logic:</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Game </a:t>
            </a:r>
            <a:r>
              <a:rPr lang="en-IN" sz="2800" dirty="0">
                <a:solidFill>
                  <a:schemeClr val="tx1"/>
                </a:solidFill>
                <a:latin typeface="+mj-lt"/>
                <a:ea typeface="+mj-ea"/>
                <a:cs typeface="+mj-cs"/>
              </a:rPr>
              <a:t>logic </a:t>
            </a:r>
            <a:r>
              <a:rPr lang="en-IN" sz="2800" dirty="0" smtClean="0">
                <a:solidFill>
                  <a:schemeClr val="tx1"/>
                </a:solidFill>
                <a:latin typeface="+mj-lt"/>
                <a:ea typeface="+mj-ea"/>
                <a:cs typeface="+mj-cs"/>
              </a:rPr>
              <a:t>contains everything </a:t>
            </a:r>
            <a:r>
              <a:rPr lang="en-IN" sz="2800" dirty="0">
                <a:solidFill>
                  <a:schemeClr val="tx1"/>
                </a:solidFill>
                <a:latin typeface="+mj-lt"/>
                <a:ea typeface="+mj-ea"/>
                <a:cs typeface="+mj-cs"/>
              </a:rPr>
              <a:t>it needs to simulate the game, even code that can simulate </a:t>
            </a:r>
            <a:r>
              <a:rPr lang="en-IN" sz="2800" dirty="0" smtClean="0">
                <a:solidFill>
                  <a:schemeClr val="tx1"/>
                </a:solidFill>
                <a:latin typeface="+mj-lt"/>
                <a:ea typeface="+mj-ea"/>
                <a:cs typeface="+mj-cs"/>
              </a:rPr>
              <a:t>decisions when </a:t>
            </a:r>
            <a:r>
              <a:rPr lang="en-IN" sz="2800" dirty="0">
                <a:solidFill>
                  <a:schemeClr val="tx1"/>
                </a:solidFill>
                <a:latin typeface="+mj-lt"/>
                <a:ea typeface="+mj-ea"/>
                <a:cs typeface="+mj-cs"/>
              </a:rPr>
              <a:t>it must.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It </a:t>
            </a:r>
            <a:r>
              <a:rPr lang="en-IN" sz="2800" dirty="0">
                <a:solidFill>
                  <a:schemeClr val="tx1"/>
                </a:solidFill>
                <a:latin typeface="+mj-lt"/>
                <a:ea typeface="+mj-ea"/>
                <a:cs typeface="+mj-cs"/>
              </a:rPr>
              <a:t>has two components that the authoritative game logic doesn’t </a:t>
            </a:r>
            <a:r>
              <a:rPr lang="en-IN" sz="2800" dirty="0" smtClean="0">
                <a:solidFill>
                  <a:schemeClr val="tx1"/>
                </a:solidFill>
                <a:latin typeface="+mj-lt"/>
                <a:ea typeface="+mj-ea"/>
                <a:cs typeface="+mj-cs"/>
              </a:rPr>
              <a:t>have: something </a:t>
            </a:r>
            <a:r>
              <a:rPr lang="en-IN" sz="2800" dirty="0">
                <a:solidFill>
                  <a:schemeClr val="tx1"/>
                </a:solidFill>
                <a:latin typeface="+mj-lt"/>
                <a:ea typeface="+mj-ea"/>
                <a:cs typeface="+mj-cs"/>
              </a:rPr>
              <a:t>to predict authoritative decisions, and something to handle corrections </a:t>
            </a:r>
            <a:r>
              <a:rPr lang="en-IN" sz="2800" dirty="0" smtClean="0">
                <a:solidFill>
                  <a:schemeClr val="tx1"/>
                </a:solidFill>
                <a:latin typeface="+mj-lt"/>
                <a:ea typeface="+mj-ea"/>
                <a:cs typeface="+mj-cs"/>
              </a:rPr>
              <a:t>in those </a:t>
            </a:r>
            <a:r>
              <a:rPr lang="en-IN" sz="2800" dirty="0">
                <a:solidFill>
                  <a:schemeClr val="tx1"/>
                </a:solidFill>
                <a:latin typeface="+mj-lt"/>
                <a:ea typeface="+mj-ea"/>
                <a:cs typeface="+mj-cs"/>
              </a:rPr>
              <a:t>decisions.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is easier to see with a concrete example.</a:t>
            </a:r>
          </a:p>
        </p:txBody>
      </p:sp>
    </p:spTree>
    <p:extLst>
      <p:ext uri="{BB962C8B-B14F-4D97-AF65-F5344CB8AC3E}">
        <p14:creationId xmlns:p14="http://schemas.microsoft.com/office/powerpoint/2010/main" val="19106463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Logic:</a:t>
            </a:r>
          </a:p>
          <a:p>
            <a:pPr algn="just"/>
            <a:r>
              <a:rPr lang="en-IN" sz="2800" dirty="0" smtClean="0">
                <a:solidFill>
                  <a:schemeClr val="tx1"/>
                </a:solidFill>
                <a:latin typeface="+mj-lt"/>
                <a:ea typeface="+mj-ea"/>
                <a:cs typeface="+mj-cs"/>
              </a:rPr>
              <a:t>Imagine </a:t>
            </a:r>
            <a:r>
              <a:rPr lang="en-IN" sz="2800" dirty="0">
                <a:solidFill>
                  <a:schemeClr val="tx1"/>
                </a:solidFill>
                <a:latin typeface="+mj-lt"/>
                <a:ea typeface="+mj-ea"/>
                <a:cs typeface="+mj-cs"/>
              </a:rPr>
              <a:t>playing Halo, and imagine you are about to shoot an RPG at your best friend. If your friend is playing over the Internet and has a bad lag, your </a:t>
            </a:r>
            <a:r>
              <a:rPr lang="en-IN" sz="2800" dirty="0" smtClean="0">
                <a:solidFill>
                  <a:schemeClr val="tx1"/>
                </a:solidFill>
                <a:latin typeface="+mj-lt"/>
                <a:ea typeface="+mj-ea"/>
                <a:cs typeface="+mj-cs"/>
              </a:rPr>
              <a:t>friend’s machine </a:t>
            </a:r>
            <a:r>
              <a:rPr lang="en-IN" sz="2800" dirty="0">
                <a:solidFill>
                  <a:schemeClr val="tx1"/>
                </a:solidFill>
                <a:latin typeface="+mj-lt"/>
                <a:ea typeface="+mj-ea"/>
                <a:cs typeface="+mj-cs"/>
              </a:rPr>
              <a:t>might not get the message that you fired the RPG until a few hundred milliseconds after you fired it. If you could watch both screens at the same time, you’d see your RPG rocketing over to blow up your friend, but your friend wouldn’t see anything at all, for just a short time. Some 500ms later, your friend’s machine gets the message that you fired an RPG</a:t>
            </a:r>
            <a:r>
              <a:rPr lang="en-IN" sz="2800" dirty="0" smtClean="0">
                <a:solidFill>
                  <a:schemeClr val="tx1"/>
                </a:solidFill>
                <a:latin typeface="+mj-lt"/>
                <a:ea typeface="+mj-ea"/>
                <a:cs typeface="+mj-cs"/>
              </a:rPr>
              <a:t>. Since </a:t>
            </a:r>
            <a:r>
              <a:rPr lang="en-IN" sz="2800" dirty="0">
                <a:solidFill>
                  <a:schemeClr val="tx1"/>
                </a:solidFill>
                <a:latin typeface="+mj-lt"/>
                <a:ea typeface="+mj-ea"/>
                <a:cs typeface="+mj-cs"/>
              </a:rPr>
              <a:t>there was no way to predict this message, it must show the fired RPG </a:t>
            </a:r>
            <a:r>
              <a:rPr lang="en-IN" sz="2800" dirty="0" smtClean="0">
                <a:solidFill>
                  <a:schemeClr val="tx1"/>
                </a:solidFill>
                <a:latin typeface="+mj-lt"/>
                <a:ea typeface="+mj-ea"/>
                <a:cs typeface="+mj-cs"/>
              </a:rPr>
              <a:t>but begin </a:t>
            </a:r>
            <a:r>
              <a:rPr lang="en-IN" sz="2800" dirty="0">
                <a:solidFill>
                  <a:schemeClr val="tx1"/>
                </a:solidFill>
                <a:latin typeface="+mj-lt"/>
                <a:ea typeface="+mj-ea"/>
                <a:cs typeface="+mj-cs"/>
              </a:rPr>
              <a:t>to move the rocket fast enough to “catch up” to the rocket on the </a:t>
            </a:r>
            <a:r>
              <a:rPr lang="en-IN" sz="2800" dirty="0" smtClean="0">
                <a:solidFill>
                  <a:schemeClr val="tx1"/>
                </a:solidFill>
                <a:latin typeface="+mj-lt"/>
                <a:ea typeface="+mj-ea"/>
                <a:cs typeface="+mj-cs"/>
              </a:rPr>
              <a:t>authoritative server</a:t>
            </a:r>
            <a:r>
              <a:rPr lang="en-IN" sz="2800" dirty="0">
                <a:solidFill>
                  <a:schemeClr val="tx1"/>
                </a:solidFill>
                <a:latin typeface="+mj-lt"/>
                <a:ea typeface="+mj-ea"/>
                <a:cs typeface="+mj-cs"/>
              </a:rPr>
              <a:t>, or host.</a:t>
            </a:r>
          </a:p>
        </p:txBody>
      </p:sp>
    </p:spTree>
    <p:extLst>
      <p:ext uri="{BB962C8B-B14F-4D97-AF65-F5344CB8AC3E}">
        <p14:creationId xmlns:p14="http://schemas.microsoft.com/office/powerpoint/2010/main" val="19666685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Logic:</a:t>
            </a:r>
          </a:p>
          <a:p>
            <a:pPr marL="457200" indent="-457200" algn="l">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That’s why playing shooter games is impossible when you have bad lag and you’re not running the host!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That’s </a:t>
            </a:r>
            <a:r>
              <a:rPr lang="en-IN" sz="2800" dirty="0">
                <a:solidFill>
                  <a:schemeClr val="tx1"/>
                </a:solidFill>
                <a:latin typeface="+mj-lt"/>
                <a:ea typeface="+mj-ea"/>
                <a:cs typeface="+mj-cs"/>
              </a:rPr>
              <a:t>also why no one will play with you when you run the host over a slow connection, because it gives you an unfair advantage.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remote machines simply don’t get the messages fast enough. </a:t>
            </a:r>
            <a:endParaRPr lang="en-IN" sz="2800" dirty="0" smtClean="0">
              <a:solidFill>
                <a:schemeClr val="tx1"/>
              </a:solidFill>
              <a:latin typeface="+mj-lt"/>
              <a:ea typeface="+mj-ea"/>
              <a:cs typeface="+mj-cs"/>
            </a:endParaRPr>
          </a:p>
        </p:txBody>
      </p:sp>
    </p:spTree>
    <p:extLst>
      <p:ext uri="{BB962C8B-B14F-4D97-AF65-F5344CB8AC3E}">
        <p14:creationId xmlns:p14="http://schemas.microsoft.com/office/powerpoint/2010/main" val="32566191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Logic:</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What </a:t>
            </a:r>
            <a:r>
              <a:rPr lang="en-IN" sz="2800" dirty="0">
                <a:solidFill>
                  <a:schemeClr val="tx1"/>
                </a:solidFill>
                <a:latin typeface="+mj-lt"/>
                <a:ea typeface="+mj-ea"/>
                <a:cs typeface="+mj-cs"/>
              </a:rPr>
              <a:t>this means to the remote game logic is that it has to make corrections in its game state, perhaps breaking the “rules” in order to get things back in sync.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In </a:t>
            </a:r>
            <a:r>
              <a:rPr lang="en-IN" sz="2800" dirty="0">
                <a:solidFill>
                  <a:schemeClr val="tx1"/>
                </a:solidFill>
                <a:latin typeface="+mj-lt"/>
                <a:ea typeface="+mj-ea"/>
                <a:cs typeface="+mj-cs"/>
              </a:rPr>
              <a:t>the previous example, the rule that had to be bent a bit was the acceleration and speed of an RPG.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you’ve ever seen an RPG turn a corner and kill you dead, you’ve experienced this first hand.</a:t>
            </a:r>
          </a:p>
        </p:txBody>
      </p:sp>
    </p:spTree>
    <p:extLst>
      <p:ext uri="{BB962C8B-B14F-4D97-AF65-F5344CB8AC3E}">
        <p14:creationId xmlns:p14="http://schemas.microsoft.com/office/powerpoint/2010/main" val="4909253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smtClean="0"/>
              <a:t>Networked </a:t>
            </a:r>
            <a:r>
              <a:rPr lang="en-IN" dirty="0"/>
              <a:t>Game Architecture</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Remote Game Logic:</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Other </a:t>
            </a:r>
            <a:r>
              <a:rPr lang="en-IN" sz="2800" dirty="0">
                <a:solidFill>
                  <a:schemeClr val="tx1"/>
                </a:solidFill>
                <a:latin typeface="+mj-lt"/>
                <a:ea typeface="+mj-ea"/>
                <a:cs typeface="+mj-cs"/>
              </a:rPr>
              <a:t>than that, the remote game logic interacts with the game view in pretty </a:t>
            </a:r>
            <a:r>
              <a:rPr lang="en-IN" sz="2800" dirty="0" smtClean="0">
                <a:solidFill>
                  <a:schemeClr val="tx1"/>
                </a:solidFill>
                <a:latin typeface="+mj-lt"/>
                <a:ea typeface="+mj-ea"/>
                <a:cs typeface="+mj-cs"/>
              </a:rPr>
              <a:t>much exactly </a:t>
            </a:r>
            <a:r>
              <a:rPr lang="en-IN" sz="2800" dirty="0">
                <a:solidFill>
                  <a:schemeClr val="tx1"/>
                </a:solidFill>
                <a:latin typeface="+mj-lt"/>
                <a:ea typeface="+mj-ea"/>
                <a:cs typeface="+mj-cs"/>
              </a:rPr>
              <a:t>the same way as the authoritative view; it sends the game view events </a:t>
            </a:r>
            <a:r>
              <a:rPr lang="en-IN" sz="2800" dirty="0" smtClean="0">
                <a:solidFill>
                  <a:schemeClr val="tx1"/>
                </a:solidFill>
                <a:latin typeface="+mj-lt"/>
                <a:ea typeface="+mj-ea"/>
                <a:cs typeface="+mj-cs"/>
              </a:rPr>
              <a:t>and changes </a:t>
            </a:r>
            <a:r>
              <a:rPr lang="en-IN" sz="2800" dirty="0">
                <a:solidFill>
                  <a:schemeClr val="tx1"/>
                </a:solidFill>
                <a:latin typeface="+mj-lt"/>
                <a:ea typeface="+mj-ea"/>
                <a:cs typeface="+mj-cs"/>
              </a:rPr>
              <a:t>in game state and accepts game commands from the view.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Those commands are </a:t>
            </a:r>
            <a:r>
              <a:rPr lang="en-IN" sz="2800" dirty="0">
                <a:solidFill>
                  <a:schemeClr val="tx1"/>
                </a:solidFill>
                <a:latin typeface="+mj-lt"/>
                <a:ea typeface="+mj-ea"/>
                <a:cs typeface="+mj-cs"/>
              </a:rPr>
              <a:t>then packaged and forwarded on to the server machine, specifically the </a:t>
            </a:r>
            <a:r>
              <a:rPr lang="en-IN" sz="2800" dirty="0" smtClean="0">
                <a:solidFill>
                  <a:schemeClr val="tx1"/>
                </a:solidFill>
                <a:latin typeface="+mj-lt"/>
                <a:ea typeface="+mj-ea"/>
                <a:cs typeface="+mj-cs"/>
              </a:rPr>
              <a:t>remote game </a:t>
            </a:r>
            <a:r>
              <a:rPr lang="en-IN" sz="2800" dirty="0">
                <a:solidFill>
                  <a:schemeClr val="tx1"/>
                </a:solidFill>
                <a:latin typeface="+mj-lt"/>
                <a:ea typeface="+mj-ea"/>
                <a:cs typeface="+mj-cs"/>
              </a:rPr>
              <a:t>view mentioned in the previous section.</a:t>
            </a:r>
          </a:p>
        </p:txBody>
      </p:sp>
    </p:spTree>
    <p:extLst>
      <p:ext uri="{BB962C8B-B14F-4D97-AF65-F5344CB8AC3E}">
        <p14:creationId xmlns:p14="http://schemas.microsoft.com/office/powerpoint/2010/main" val="3990220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8710736" cy="936104"/>
          </a:xfrm>
        </p:spPr>
        <p:txBody>
          <a:bodyPr>
            <a:normAutofit fontScale="90000"/>
          </a:bodyPr>
          <a:lstStyle/>
          <a:p>
            <a:r>
              <a:rPr lang="en-IN" dirty="0" smtClean="0">
                <a:solidFill>
                  <a:schemeClr val="tx1"/>
                </a:solidFill>
                <a:latin typeface="+mj-lt"/>
                <a:ea typeface="+mj-ea"/>
                <a:cs typeface="+mj-cs"/>
              </a:rPr>
              <a:t>Game Architecture </a:t>
            </a:r>
            <a:br>
              <a:rPr lang="en-IN" dirty="0" smtClean="0">
                <a:solidFill>
                  <a:schemeClr val="tx1"/>
                </a:solidFill>
                <a:latin typeface="+mj-lt"/>
                <a:ea typeface="+mj-ea"/>
                <a:cs typeface="+mj-cs"/>
              </a:rPr>
            </a:br>
            <a:r>
              <a:rPr lang="en-IN" dirty="0"/>
              <a:t>	</a:t>
            </a:r>
            <a:br>
              <a:rPr lang="en-IN" dirty="0"/>
            </a:br>
            <a:endParaRPr lang="en-IN" dirty="0"/>
          </a:p>
        </p:txBody>
      </p:sp>
      <p:sp>
        <p:nvSpPr>
          <p:cNvPr id="3" name="Subtitle 2"/>
          <p:cNvSpPr>
            <a:spLocks noGrp="1"/>
          </p:cNvSpPr>
          <p:nvPr>
            <p:ph type="subTitle" idx="1"/>
          </p:nvPr>
        </p:nvSpPr>
        <p:spPr>
          <a:xfrm>
            <a:off x="395536" y="476672"/>
            <a:ext cx="8424936" cy="6192688"/>
          </a:xfrm>
        </p:spPr>
        <p:txBody>
          <a:bodyPr>
            <a:normAutofit fontScale="85000" lnSpcReduction="20000"/>
          </a:bodyPr>
          <a:lstStyle/>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third and last system component is the game view. This system is responsible </a:t>
            </a:r>
            <a:r>
              <a:rPr lang="en-IN" dirty="0" smtClean="0">
                <a:solidFill>
                  <a:schemeClr val="tx1"/>
                </a:solidFill>
                <a:latin typeface="+mj-lt"/>
                <a:ea typeface="+mj-ea"/>
                <a:cs typeface="+mj-cs"/>
              </a:rPr>
              <a:t>for presenting </a:t>
            </a:r>
            <a:r>
              <a:rPr lang="en-IN" dirty="0">
                <a:solidFill>
                  <a:schemeClr val="tx1"/>
                </a:solidFill>
                <a:latin typeface="+mj-lt"/>
                <a:ea typeface="+mj-ea"/>
                <a:cs typeface="+mj-cs"/>
              </a:rPr>
              <a:t>the game state and translating input into game commands that are </a:t>
            </a:r>
            <a:r>
              <a:rPr lang="en-IN" dirty="0" smtClean="0">
                <a:solidFill>
                  <a:schemeClr val="tx1"/>
                </a:solidFill>
                <a:latin typeface="+mj-lt"/>
                <a:ea typeface="+mj-ea"/>
                <a:cs typeface="+mj-cs"/>
              </a:rPr>
              <a:t>then sent </a:t>
            </a:r>
            <a:r>
              <a:rPr lang="en-IN" dirty="0">
                <a:solidFill>
                  <a:schemeClr val="tx1"/>
                </a:solidFill>
                <a:latin typeface="+mj-lt"/>
                <a:ea typeface="+mj-ea"/>
                <a:cs typeface="+mj-cs"/>
              </a:rPr>
              <a:t>to the game </a:t>
            </a:r>
            <a:r>
              <a:rPr lang="en-IN" dirty="0" smtClean="0">
                <a:solidFill>
                  <a:schemeClr val="tx1"/>
                </a:solidFill>
                <a:latin typeface="+mj-lt"/>
                <a:ea typeface="+mj-ea"/>
                <a:cs typeface="+mj-cs"/>
              </a:rPr>
              <a:t>logic.</a:t>
            </a:r>
          </a:p>
          <a:p>
            <a:pPr marL="457200" indent="-457200" algn="just">
              <a:buFont typeface="Arial" panose="020B0604020202020204" pitchFamily="34" charset="0"/>
              <a:buChar char="•"/>
            </a:pPr>
            <a:r>
              <a:rPr lang="en-IN" dirty="0" smtClean="0">
                <a:solidFill>
                  <a:schemeClr val="tx1"/>
                </a:solidFill>
                <a:latin typeface="+mj-lt"/>
                <a:ea typeface="+mj-ea"/>
                <a:cs typeface="+mj-cs"/>
              </a:rPr>
              <a:t>The </a:t>
            </a:r>
            <a:r>
              <a:rPr lang="en-IN" dirty="0">
                <a:solidFill>
                  <a:schemeClr val="tx1"/>
                </a:solidFill>
                <a:latin typeface="+mj-lt"/>
                <a:ea typeface="+mj-ea"/>
                <a:cs typeface="+mj-cs"/>
              </a:rPr>
              <a:t>interesting thing about the game view is that it can </a:t>
            </a:r>
            <a:r>
              <a:rPr lang="en-IN" dirty="0" smtClean="0">
                <a:solidFill>
                  <a:schemeClr val="tx1"/>
                </a:solidFill>
                <a:latin typeface="+mj-lt"/>
                <a:ea typeface="+mj-ea"/>
                <a:cs typeface="+mj-cs"/>
              </a:rPr>
              <a:t>have different </a:t>
            </a:r>
            <a:r>
              <a:rPr lang="en-IN" dirty="0">
                <a:solidFill>
                  <a:schemeClr val="tx1"/>
                </a:solidFill>
                <a:latin typeface="+mj-lt"/>
                <a:ea typeface="+mj-ea"/>
                <a:cs typeface="+mj-cs"/>
              </a:rPr>
              <a:t>implementations, and you can have as many views attached to your </a:t>
            </a:r>
            <a:r>
              <a:rPr lang="en-IN" dirty="0" smtClean="0">
                <a:solidFill>
                  <a:schemeClr val="tx1"/>
                </a:solidFill>
                <a:latin typeface="+mj-lt"/>
                <a:ea typeface="+mj-ea"/>
                <a:cs typeface="+mj-cs"/>
              </a:rPr>
              <a:t>game as </a:t>
            </a:r>
            <a:r>
              <a:rPr lang="en-IN" dirty="0">
                <a:solidFill>
                  <a:schemeClr val="tx1"/>
                </a:solidFill>
                <a:latin typeface="+mj-lt"/>
                <a:ea typeface="+mj-ea"/>
                <a:cs typeface="+mj-cs"/>
              </a:rPr>
              <a:t>your computer can </a:t>
            </a:r>
            <a:r>
              <a:rPr lang="en-IN" dirty="0" smtClean="0">
                <a:solidFill>
                  <a:schemeClr val="tx1"/>
                </a:solidFill>
                <a:latin typeface="+mj-lt"/>
                <a:ea typeface="+mj-ea"/>
                <a:cs typeface="+mj-cs"/>
              </a:rPr>
              <a:t>handle.</a:t>
            </a:r>
          </a:p>
          <a:p>
            <a:pPr marL="457200" indent="-457200" algn="just">
              <a:buFont typeface="Arial" panose="020B0604020202020204" pitchFamily="34" charset="0"/>
              <a:buChar char="•"/>
            </a:pPr>
            <a:r>
              <a:rPr lang="en-IN" dirty="0" smtClean="0">
                <a:solidFill>
                  <a:schemeClr val="tx1"/>
                </a:solidFill>
                <a:latin typeface="+mj-lt"/>
                <a:ea typeface="+mj-ea"/>
                <a:cs typeface="+mj-cs"/>
              </a:rPr>
              <a:t>One </a:t>
            </a:r>
            <a:r>
              <a:rPr lang="en-IN" dirty="0">
                <a:solidFill>
                  <a:schemeClr val="tx1"/>
                </a:solidFill>
                <a:latin typeface="+mj-lt"/>
                <a:ea typeface="+mj-ea"/>
                <a:cs typeface="+mj-cs"/>
              </a:rPr>
              <a:t>type of game view is for your players; it </a:t>
            </a:r>
            <a:r>
              <a:rPr lang="en-IN" dirty="0" smtClean="0">
                <a:solidFill>
                  <a:schemeClr val="tx1"/>
                </a:solidFill>
                <a:latin typeface="+mj-lt"/>
                <a:ea typeface="+mj-ea"/>
                <a:cs typeface="+mj-cs"/>
              </a:rPr>
              <a:t>draws the </a:t>
            </a:r>
            <a:r>
              <a:rPr lang="en-IN" dirty="0">
                <a:solidFill>
                  <a:schemeClr val="tx1"/>
                </a:solidFill>
                <a:latin typeface="+mj-lt"/>
                <a:ea typeface="+mj-ea"/>
                <a:cs typeface="+mj-cs"/>
              </a:rPr>
              <a:t>game state on the screen, sends audio to the speakers, and accepts input </a:t>
            </a:r>
            <a:r>
              <a:rPr lang="en-IN" dirty="0" smtClean="0">
                <a:solidFill>
                  <a:schemeClr val="tx1"/>
                </a:solidFill>
                <a:latin typeface="+mj-lt"/>
                <a:ea typeface="+mj-ea"/>
                <a:cs typeface="+mj-cs"/>
              </a:rPr>
              <a:t>through the user interface</a:t>
            </a:r>
            <a:r>
              <a:rPr lang="en-IN" dirty="0">
                <a:solidFill>
                  <a:schemeClr val="tx1"/>
                </a:solidFill>
                <a:latin typeface="+mj-lt"/>
                <a:ea typeface="+mj-ea"/>
                <a:cs typeface="+mj-cs"/>
              </a:rPr>
              <a:t>. </a:t>
            </a:r>
            <a:endParaRPr lang="en-IN" dirty="0" smtClean="0">
              <a:solidFill>
                <a:schemeClr val="tx1"/>
              </a:solidFill>
              <a:latin typeface="+mj-lt"/>
              <a:ea typeface="+mj-ea"/>
              <a:cs typeface="+mj-cs"/>
            </a:endParaRPr>
          </a:p>
          <a:p>
            <a:pPr marL="457200" indent="-457200" algn="just">
              <a:buFont typeface="Arial" panose="020B0604020202020204" pitchFamily="34" charset="0"/>
              <a:buChar char="•"/>
            </a:pPr>
            <a:r>
              <a:rPr lang="en-IN" dirty="0" smtClean="0">
                <a:solidFill>
                  <a:schemeClr val="tx1"/>
                </a:solidFill>
                <a:latin typeface="+mj-lt"/>
                <a:ea typeface="+mj-ea"/>
                <a:cs typeface="+mj-cs"/>
              </a:rPr>
              <a:t>Another </a:t>
            </a:r>
            <a:r>
              <a:rPr lang="en-IN" dirty="0">
                <a:solidFill>
                  <a:schemeClr val="tx1"/>
                </a:solidFill>
                <a:latin typeface="+mj-lt"/>
                <a:ea typeface="+mj-ea"/>
                <a:cs typeface="+mj-cs"/>
              </a:rPr>
              <a:t>type is the view for the artificial intelligence (AI) agent</a:t>
            </a:r>
            <a:r>
              <a:rPr lang="en-IN" dirty="0" smtClean="0">
                <a:solidFill>
                  <a:schemeClr val="tx1"/>
                </a:solidFill>
                <a:latin typeface="+mj-lt"/>
                <a:ea typeface="+mj-ea"/>
                <a:cs typeface="+mj-cs"/>
              </a:rPr>
              <a:t>,</a:t>
            </a:r>
            <a:r>
              <a:rPr lang="en-IN" dirty="0"/>
              <a:t> </a:t>
            </a:r>
            <a:r>
              <a:rPr lang="en-IN" dirty="0">
                <a:solidFill>
                  <a:schemeClr val="tx1"/>
                </a:solidFill>
                <a:latin typeface="+mj-lt"/>
                <a:ea typeface="+mj-ea"/>
                <a:cs typeface="+mj-cs"/>
              </a:rPr>
              <a:t>and a third might be a view for a remote player over a network. They all get the </a:t>
            </a:r>
            <a:r>
              <a:rPr lang="en-IN" dirty="0" smtClean="0">
                <a:solidFill>
                  <a:schemeClr val="tx1"/>
                </a:solidFill>
                <a:latin typeface="+mj-lt"/>
                <a:ea typeface="+mj-ea"/>
                <a:cs typeface="+mj-cs"/>
              </a:rPr>
              <a:t>same state </a:t>
            </a:r>
            <a:r>
              <a:rPr lang="en-IN" dirty="0">
                <a:solidFill>
                  <a:schemeClr val="tx1"/>
                </a:solidFill>
                <a:latin typeface="+mj-lt"/>
                <a:ea typeface="+mj-ea"/>
                <a:cs typeface="+mj-cs"/>
              </a:rPr>
              <a:t>changes from the game logic—they just do different things.</a:t>
            </a:r>
          </a:p>
        </p:txBody>
      </p:sp>
    </p:spTree>
    <p:extLst>
      <p:ext uri="{BB962C8B-B14F-4D97-AF65-F5344CB8AC3E}">
        <p14:creationId xmlns:p14="http://schemas.microsoft.com/office/powerpoint/2010/main" val="7908521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marL="457200" indent="-457200" algn="just">
              <a:buFont typeface="Arial" panose="020B0604020202020204" pitchFamily="34" charset="0"/>
              <a:buChar char="•"/>
            </a:pPr>
            <a:r>
              <a:rPr lang="en-IN" sz="2800" dirty="0">
                <a:solidFill>
                  <a:schemeClr val="tx1"/>
                </a:solidFill>
                <a:latin typeface="+mj-lt"/>
                <a:ea typeface="+mj-ea"/>
                <a:cs typeface="+mj-cs"/>
              </a:rPr>
              <a:t>Microsoft DirectX is a collection of application programming interfaces for handling tasks related to multimedia, especially game programming and video, on Microsoft platforms. </a:t>
            </a:r>
          </a:p>
          <a:p>
            <a:pPr marL="457200" indent="-457200" algn="l">
              <a:buFont typeface="Arial" panose="020B0604020202020204" pitchFamily="34" charset="0"/>
              <a:buChar char="•"/>
            </a:pPr>
            <a:r>
              <a:rPr lang="en-IN" sz="2800" dirty="0" smtClean="0">
                <a:solidFill>
                  <a:schemeClr val="tx1"/>
                </a:solidFill>
                <a:latin typeface="+mj-lt"/>
                <a:ea typeface="+mj-ea"/>
                <a:cs typeface="+mj-cs"/>
              </a:rPr>
              <a:t>DirectX </a:t>
            </a:r>
            <a:r>
              <a:rPr lang="en-IN" sz="2800" dirty="0">
                <a:solidFill>
                  <a:schemeClr val="tx1"/>
                </a:solidFill>
                <a:latin typeface="+mj-lt"/>
                <a:ea typeface="+mj-ea"/>
                <a:cs typeface="+mj-cs"/>
              </a:rPr>
              <a:t>was designed to sit between the application and the hardware.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If </a:t>
            </a:r>
            <a:r>
              <a:rPr lang="en-IN" sz="2800" dirty="0">
                <a:solidFill>
                  <a:schemeClr val="tx1"/>
                </a:solidFill>
                <a:latin typeface="+mj-lt"/>
                <a:ea typeface="+mj-ea"/>
                <a:cs typeface="+mj-cs"/>
              </a:rPr>
              <a:t>the </a:t>
            </a:r>
            <a:r>
              <a:rPr lang="en-IN" sz="2800" dirty="0" smtClean="0">
                <a:solidFill>
                  <a:schemeClr val="tx1"/>
                </a:solidFill>
                <a:latin typeface="+mj-lt"/>
                <a:ea typeface="+mj-ea"/>
                <a:cs typeface="+mj-cs"/>
              </a:rPr>
              <a:t>hardware was </a:t>
            </a:r>
            <a:r>
              <a:rPr lang="en-IN" sz="2800" dirty="0">
                <a:solidFill>
                  <a:schemeClr val="tx1"/>
                </a:solidFill>
                <a:latin typeface="+mj-lt"/>
                <a:ea typeface="+mj-ea"/>
                <a:cs typeface="+mj-cs"/>
              </a:rPr>
              <a:t>capable of performing an action itself, DirectX would call the driver and </a:t>
            </a:r>
            <a:r>
              <a:rPr lang="en-IN" sz="2800" dirty="0" smtClean="0">
                <a:solidFill>
                  <a:schemeClr val="tx1"/>
                </a:solidFill>
                <a:latin typeface="+mj-lt"/>
                <a:ea typeface="+mj-ea"/>
                <a:cs typeface="+mj-cs"/>
              </a:rPr>
              <a:t>be done </a:t>
            </a:r>
            <a:r>
              <a:rPr lang="en-IN" sz="2800" dirty="0">
                <a:solidFill>
                  <a:schemeClr val="tx1"/>
                </a:solidFill>
                <a:latin typeface="+mj-lt"/>
                <a:ea typeface="+mj-ea"/>
                <a:cs typeface="+mj-cs"/>
              </a:rPr>
              <a:t>with it. If the hardware wasn’t there, DirectX would emulate the call in </a:t>
            </a:r>
            <a:r>
              <a:rPr lang="en-IN" sz="2800" dirty="0" smtClean="0">
                <a:solidFill>
                  <a:schemeClr val="tx1"/>
                </a:solidFill>
                <a:latin typeface="+mj-lt"/>
                <a:ea typeface="+mj-ea"/>
                <a:cs typeface="+mj-cs"/>
              </a:rPr>
              <a:t>software.</a:t>
            </a:r>
          </a:p>
          <a:p>
            <a:pPr marL="457200" indent="-457200" algn="l">
              <a:buFont typeface="Arial" panose="020B0604020202020204" pitchFamily="34" charset="0"/>
              <a:buChar char="•"/>
            </a:pPr>
            <a:r>
              <a:rPr lang="en-IN" sz="2800" dirty="0" smtClean="0">
                <a:solidFill>
                  <a:schemeClr val="tx1"/>
                </a:solidFill>
                <a:latin typeface="+mj-lt"/>
                <a:ea typeface="+mj-ea"/>
                <a:cs typeface="+mj-cs"/>
              </a:rPr>
              <a:t>Clearly</a:t>
            </a:r>
            <a:r>
              <a:rPr lang="en-IN" sz="2800" dirty="0">
                <a:solidFill>
                  <a:schemeClr val="tx1"/>
                </a:solidFill>
                <a:latin typeface="+mj-lt"/>
                <a:ea typeface="+mj-ea"/>
                <a:cs typeface="+mj-cs"/>
              </a:rPr>
              <a:t>, that would be much slower.</a:t>
            </a:r>
          </a:p>
        </p:txBody>
      </p:sp>
    </p:spTree>
    <p:extLst>
      <p:ext uri="{BB962C8B-B14F-4D97-AF65-F5344CB8AC3E}">
        <p14:creationId xmlns:p14="http://schemas.microsoft.com/office/powerpoint/2010/main" val="26882697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One </a:t>
            </a:r>
            <a:r>
              <a:rPr lang="en-IN" sz="2800" dirty="0">
                <a:solidFill>
                  <a:schemeClr val="tx1"/>
                </a:solidFill>
                <a:latin typeface="+mj-lt"/>
                <a:ea typeface="+mj-ea"/>
                <a:cs typeface="+mj-cs"/>
              </a:rPr>
              <a:t>thing that was gained by this design philosophy was a single API for every </a:t>
            </a:r>
            <a:r>
              <a:rPr lang="en-IN" sz="2800" dirty="0" smtClean="0">
                <a:solidFill>
                  <a:schemeClr val="tx1"/>
                </a:solidFill>
                <a:latin typeface="+mj-lt"/>
                <a:ea typeface="+mj-ea"/>
                <a:cs typeface="+mj-cs"/>
              </a:rPr>
              <a:t>hardware combination </a:t>
            </a:r>
            <a:r>
              <a:rPr lang="en-IN" sz="2800" dirty="0">
                <a:solidFill>
                  <a:schemeClr val="tx1"/>
                </a:solidFill>
                <a:latin typeface="+mj-lt"/>
                <a:ea typeface="+mj-ea"/>
                <a:cs typeface="+mj-cs"/>
              </a:rPr>
              <a:t>that supported DirectX.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A </a:t>
            </a:r>
            <a:r>
              <a:rPr lang="en-IN" sz="2800" dirty="0">
                <a:solidFill>
                  <a:schemeClr val="tx1"/>
                </a:solidFill>
                <a:latin typeface="+mj-lt"/>
                <a:ea typeface="+mj-ea"/>
                <a:cs typeface="+mj-cs"/>
              </a:rPr>
              <a:t>great example was all the work </a:t>
            </a:r>
            <a:r>
              <a:rPr lang="en-IN" sz="2800" dirty="0" smtClean="0">
                <a:solidFill>
                  <a:schemeClr val="tx1"/>
                </a:solidFill>
                <a:latin typeface="+mj-lt"/>
                <a:ea typeface="+mj-ea"/>
                <a:cs typeface="+mj-cs"/>
              </a:rPr>
              <a:t>that needed </a:t>
            </a:r>
            <a:r>
              <a:rPr lang="en-IN" sz="2800" dirty="0">
                <a:solidFill>
                  <a:schemeClr val="tx1"/>
                </a:solidFill>
                <a:latin typeface="+mj-lt"/>
                <a:ea typeface="+mj-ea"/>
                <a:cs typeface="+mj-cs"/>
              </a:rPr>
              <a:t>to be done for sound systems. Origin supported Adlib, Roland, and </a:t>
            </a:r>
            <a:r>
              <a:rPr lang="en-IN" sz="2800" dirty="0" smtClean="0">
                <a:solidFill>
                  <a:schemeClr val="tx1"/>
                </a:solidFill>
                <a:latin typeface="+mj-lt"/>
                <a:ea typeface="+mj-ea"/>
                <a:cs typeface="+mj-cs"/>
              </a:rPr>
              <a:t>Sound-Blaster </a:t>
            </a:r>
            <a:r>
              <a:rPr lang="en-IN" sz="2800" dirty="0">
                <a:solidFill>
                  <a:schemeClr val="tx1"/>
                </a:solidFill>
                <a:latin typeface="+mj-lt"/>
                <a:ea typeface="+mj-ea"/>
                <a:cs typeface="+mj-cs"/>
              </a:rPr>
              <a:t>with separate bits of code. Graphics were similar; the old EGA graphics </a:t>
            </a:r>
            <a:r>
              <a:rPr lang="en-IN" sz="2800" dirty="0" smtClean="0">
                <a:solidFill>
                  <a:schemeClr val="tx1"/>
                </a:solidFill>
                <a:latin typeface="+mj-lt"/>
                <a:ea typeface="+mj-ea"/>
                <a:cs typeface="+mj-cs"/>
              </a:rPr>
              <a:t>standard was </a:t>
            </a:r>
            <a:r>
              <a:rPr lang="en-IN" sz="2800" dirty="0">
                <a:solidFill>
                  <a:schemeClr val="tx1"/>
                </a:solidFill>
                <a:latin typeface="+mj-lt"/>
                <a:ea typeface="+mj-ea"/>
                <a:cs typeface="+mj-cs"/>
              </a:rPr>
              <a:t>completely different than Hercules. Yes, there was a graphics system </a:t>
            </a:r>
            <a:r>
              <a:rPr lang="en-IN" sz="2800" dirty="0" smtClean="0">
                <a:solidFill>
                  <a:schemeClr val="tx1"/>
                </a:solidFill>
                <a:latin typeface="+mj-lt"/>
                <a:ea typeface="+mj-ea"/>
                <a:cs typeface="+mj-cs"/>
              </a:rPr>
              <a:t>called Hercules</a:t>
            </a:r>
            <a:r>
              <a:rPr lang="en-IN" sz="2800" dirty="0">
                <a:solidFill>
                  <a:schemeClr val="tx1"/>
                </a:solidFill>
                <a:latin typeface="+mj-lt"/>
                <a:ea typeface="+mj-ea"/>
                <a:cs typeface="+mj-cs"/>
              </a:rPr>
              <a:t>.</a:t>
            </a:r>
          </a:p>
        </p:txBody>
      </p:sp>
    </p:spTree>
    <p:extLst>
      <p:ext uri="{BB962C8B-B14F-4D97-AF65-F5344CB8AC3E}">
        <p14:creationId xmlns:p14="http://schemas.microsoft.com/office/powerpoint/2010/main" val="27680400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b="1" dirty="0"/>
              <a:t/>
            </a:r>
            <a:br>
              <a:rPr lang="en-IN" sz="3100" b="1"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marL="457200" indent="-457200" algn="just">
              <a:buFont typeface="Arial" panose="020B0604020202020204" pitchFamily="34" charset="0"/>
              <a:buChar char="•"/>
            </a:pPr>
            <a:r>
              <a:rPr lang="en-IN" sz="2800" dirty="0" smtClean="0">
                <a:solidFill>
                  <a:schemeClr val="tx1"/>
                </a:solidFill>
                <a:latin typeface="+mj-lt"/>
                <a:ea typeface="+mj-ea"/>
                <a:cs typeface="+mj-cs"/>
              </a:rPr>
              <a:t>DirectX </a:t>
            </a:r>
            <a:r>
              <a:rPr lang="en-IN" sz="2800" dirty="0">
                <a:solidFill>
                  <a:schemeClr val="tx1"/>
                </a:solidFill>
                <a:latin typeface="+mj-lt"/>
                <a:ea typeface="+mj-ea"/>
                <a:cs typeface="+mj-cs"/>
              </a:rPr>
              <a:t>isn’t the simplest API to </a:t>
            </a:r>
            <a:r>
              <a:rPr lang="en-IN" sz="2800" dirty="0" smtClean="0">
                <a:solidFill>
                  <a:schemeClr val="tx1"/>
                </a:solidFill>
                <a:latin typeface="+mj-lt"/>
                <a:ea typeface="+mj-ea"/>
                <a:cs typeface="+mj-cs"/>
              </a:rPr>
              <a:t>learn.</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DirectX </a:t>
            </a:r>
            <a:r>
              <a:rPr lang="en-IN" sz="2800" dirty="0">
                <a:solidFill>
                  <a:schemeClr val="tx1"/>
                </a:solidFill>
                <a:latin typeface="+mj-lt"/>
                <a:ea typeface="+mj-ea"/>
                <a:cs typeface="+mj-cs"/>
              </a:rPr>
              <a:t>exposes a lot more about what the hardware is capable of doing.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Those CAPS </a:t>
            </a:r>
            <a:r>
              <a:rPr lang="en-IN" sz="2800" dirty="0">
                <a:solidFill>
                  <a:schemeClr val="tx1"/>
                </a:solidFill>
                <a:latin typeface="+mj-lt"/>
                <a:ea typeface="+mj-ea"/>
                <a:cs typeface="+mj-cs"/>
              </a:rPr>
              <a:t>bits can tell you if your video card can support nothing, hardware </a:t>
            </a:r>
            <a:r>
              <a:rPr lang="en-IN" sz="2800" dirty="0" smtClean="0">
                <a:solidFill>
                  <a:schemeClr val="tx1"/>
                </a:solidFill>
                <a:latin typeface="+mj-lt"/>
                <a:ea typeface="+mj-ea"/>
                <a:cs typeface="+mj-cs"/>
              </a:rPr>
              <a:t>transform and </a:t>
            </a:r>
            <a:r>
              <a:rPr lang="en-IN" sz="2800" dirty="0">
                <a:solidFill>
                  <a:schemeClr val="tx1"/>
                </a:solidFill>
                <a:latin typeface="+mj-lt"/>
                <a:ea typeface="+mj-ea"/>
                <a:cs typeface="+mj-cs"/>
              </a:rPr>
              <a:t>lighting (T&amp;L), or the latest </a:t>
            </a:r>
            <a:r>
              <a:rPr lang="en-IN" sz="2800" dirty="0" err="1">
                <a:solidFill>
                  <a:schemeClr val="tx1"/>
                </a:solidFill>
                <a:latin typeface="+mj-lt"/>
                <a:ea typeface="+mj-ea"/>
                <a:cs typeface="+mj-cs"/>
              </a:rPr>
              <a:t>shaders</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Perhaps that means you’ll load up </a:t>
            </a:r>
            <a:r>
              <a:rPr lang="en-IN" sz="2800" dirty="0" smtClean="0">
                <a:solidFill>
                  <a:schemeClr val="tx1"/>
                </a:solidFill>
                <a:latin typeface="+mj-lt"/>
                <a:ea typeface="+mj-ea"/>
                <a:cs typeface="+mj-cs"/>
              </a:rPr>
              <a:t>denser geometry </a:t>
            </a:r>
            <a:r>
              <a:rPr lang="en-IN" sz="2800" dirty="0">
                <a:solidFill>
                  <a:schemeClr val="tx1"/>
                </a:solidFill>
                <a:latin typeface="+mj-lt"/>
                <a:ea typeface="+mj-ea"/>
                <a:cs typeface="+mj-cs"/>
              </a:rPr>
              <a:t>or simply bring up a dialog box telling some loser that he needs a better video card.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Your </a:t>
            </a:r>
            <a:r>
              <a:rPr lang="en-IN" sz="2800" dirty="0">
                <a:solidFill>
                  <a:schemeClr val="tx1"/>
                </a:solidFill>
                <a:latin typeface="+mj-lt"/>
                <a:ea typeface="+mj-ea"/>
                <a:cs typeface="+mj-cs"/>
              </a:rPr>
              <a:t>customer service people will thank you if you decide to leave </a:t>
            </a:r>
            <a:r>
              <a:rPr lang="en-IN" sz="2800" dirty="0" smtClean="0">
                <a:solidFill>
                  <a:schemeClr val="tx1"/>
                </a:solidFill>
                <a:latin typeface="+mj-lt"/>
                <a:ea typeface="+mj-ea"/>
                <a:cs typeface="+mj-cs"/>
              </a:rPr>
              <a:t>the word </a:t>
            </a:r>
            <a:r>
              <a:rPr lang="en-IN" sz="2800" dirty="0">
                <a:solidFill>
                  <a:schemeClr val="tx1"/>
                </a:solidFill>
                <a:latin typeface="+mj-lt"/>
                <a:ea typeface="+mj-ea"/>
                <a:cs typeface="+mj-cs"/>
              </a:rPr>
              <a:t>“loser” out of the error message.</a:t>
            </a:r>
          </a:p>
        </p:txBody>
      </p:sp>
    </p:spTree>
    <p:extLst>
      <p:ext uri="{BB962C8B-B14F-4D97-AF65-F5344CB8AC3E}">
        <p14:creationId xmlns:p14="http://schemas.microsoft.com/office/powerpoint/2010/main" val="20022279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dirty="0"/>
              <a:t/>
            </a:r>
            <a:br>
              <a:rPr lang="en-IN" sz="3100"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a:solidFill>
                  <a:schemeClr val="tx1"/>
                </a:solidFill>
                <a:latin typeface="+mj-lt"/>
                <a:ea typeface="+mj-ea"/>
                <a:cs typeface="+mj-cs"/>
              </a:rPr>
              <a:t>Direct3D or </a:t>
            </a:r>
            <a:r>
              <a:rPr lang="en-IN" sz="2800" b="1" dirty="0" smtClean="0">
                <a:solidFill>
                  <a:schemeClr val="tx1"/>
                </a:solidFill>
                <a:latin typeface="+mj-lt"/>
                <a:ea typeface="+mj-ea"/>
                <a:cs typeface="+mj-cs"/>
              </a:rPr>
              <a:t>OpenGL:</a:t>
            </a:r>
          </a:p>
          <a:p>
            <a:pPr marL="457200" indent="-457200" algn="l">
              <a:buFont typeface="Arial" panose="020B0604020202020204" pitchFamily="34" charset="0"/>
              <a:buChar char="•"/>
            </a:pPr>
            <a:r>
              <a:rPr lang="en-IN" sz="2800" dirty="0">
                <a:solidFill>
                  <a:schemeClr val="tx1"/>
                </a:solidFill>
                <a:latin typeface="+mj-lt"/>
                <a:ea typeface="+mj-ea"/>
                <a:cs typeface="+mj-cs"/>
              </a:rPr>
              <a:t>Both APIs will get you a nice looking game. </a:t>
            </a:r>
            <a:endParaRPr lang="en-IN" sz="2800" dirty="0" smtClean="0">
              <a:solidFill>
                <a:schemeClr val="tx1"/>
              </a:solidFill>
              <a:latin typeface="+mj-lt"/>
              <a:ea typeface="+mj-ea"/>
              <a:cs typeface="+mj-cs"/>
            </a:endParaRPr>
          </a:p>
          <a:p>
            <a:pPr marL="457200" indent="-457200" algn="l">
              <a:buFont typeface="Arial" panose="020B0604020202020204" pitchFamily="34" charset="0"/>
              <a:buChar char="•"/>
            </a:pPr>
            <a:r>
              <a:rPr lang="en-IN" sz="2800" dirty="0" smtClean="0">
                <a:solidFill>
                  <a:schemeClr val="tx1"/>
                </a:solidFill>
                <a:latin typeface="+mj-lt"/>
                <a:ea typeface="+mj-ea"/>
                <a:cs typeface="+mj-cs"/>
              </a:rPr>
              <a:t>There </a:t>
            </a:r>
            <a:r>
              <a:rPr lang="en-IN" sz="2800" dirty="0">
                <a:solidFill>
                  <a:schemeClr val="tx1"/>
                </a:solidFill>
                <a:latin typeface="+mj-lt"/>
                <a:ea typeface="+mj-ea"/>
                <a:cs typeface="+mj-cs"/>
              </a:rPr>
              <a:t>are plenty of middleware rendering engines that support both.</a:t>
            </a:r>
          </a:p>
        </p:txBody>
      </p:sp>
    </p:spTree>
    <p:extLst>
      <p:ext uri="{BB962C8B-B14F-4D97-AF65-F5344CB8AC3E}">
        <p14:creationId xmlns:p14="http://schemas.microsoft.com/office/powerpoint/2010/main" val="10108581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dirty="0"/>
              <a:t/>
            </a:r>
            <a:br>
              <a:rPr lang="en-IN" sz="3100" dirty="0"/>
            </a:br>
            <a:r>
              <a:rPr lang="en-IN" dirty="0"/>
              <a:t>	</a:t>
            </a:r>
            <a:br>
              <a:rPr lang="en-IN" dirty="0"/>
            </a:br>
            <a:endParaRPr lang="en-IN" dirty="0"/>
          </a:p>
        </p:txBody>
      </p:sp>
      <p:sp>
        <p:nvSpPr>
          <p:cNvPr id="3" name="Subtitle 2"/>
          <p:cNvSpPr>
            <a:spLocks noGrp="1"/>
          </p:cNvSpPr>
          <p:nvPr>
            <p:ph type="subTitle" idx="1"/>
          </p:nvPr>
        </p:nvSpPr>
        <p:spPr>
          <a:xfrm>
            <a:off x="467544" y="764704"/>
            <a:ext cx="8352928" cy="5904656"/>
          </a:xfrm>
        </p:spPr>
        <p:txBody>
          <a:bodyPr>
            <a:noAutofit/>
          </a:bodyPr>
          <a:lstStyle/>
          <a:p>
            <a:pPr algn="just"/>
            <a:r>
              <a:rPr lang="en-IN" sz="2800" b="1" dirty="0" smtClean="0">
                <a:solidFill>
                  <a:schemeClr val="tx1"/>
                </a:solidFill>
                <a:latin typeface="+mj-lt"/>
                <a:ea typeface="+mj-ea"/>
                <a:cs typeface="+mj-cs"/>
              </a:rPr>
              <a:t>DirectSound </a:t>
            </a:r>
            <a:r>
              <a:rPr lang="en-IN" sz="2800" b="1" dirty="0">
                <a:solidFill>
                  <a:schemeClr val="tx1"/>
                </a:solidFill>
                <a:latin typeface="+mj-lt"/>
                <a:ea typeface="+mj-ea"/>
                <a:cs typeface="+mj-cs"/>
              </a:rPr>
              <a:t>or What? </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For years RAD Game Tools, Inc., for sound and video</a:t>
            </a:r>
          </a:p>
          <a:p>
            <a:pPr algn="just"/>
            <a:r>
              <a:rPr lang="en-IN" sz="2800" dirty="0">
                <a:solidFill>
                  <a:schemeClr val="tx1"/>
                </a:solidFill>
                <a:latin typeface="+mj-lt"/>
                <a:ea typeface="+mj-ea"/>
                <a:cs typeface="+mj-cs"/>
              </a:rPr>
              <a:t>Technology is been used</a:t>
            </a:r>
            <a:r>
              <a:rPr lang="en-IN" sz="2800" dirty="0" smtClean="0">
                <a:solidFill>
                  <a:schemeClr val="tx1"/>
                </a:solidFill>
                <a:latin typeface="+mj-lt"/>
                <a:ea typeface="+mj-ea"/>
                <a:cs typeface="+mj-cs"/>
              </a:rPr>
              <a:t>.</a:t>
            </a:r>
            <a:r>
              <a:rPr lang="en-IN" sz="2800" dirty="0"/>
              <a:t> </a:t>
            </a:r>
            <a:endParaRPr lang="en-IN" sz="2800" dirty="0" smtClean="0"/>
          </a:p>
          <a:p>
            <a:pPr marL="457200" indent="-457200" algn="just">
              <a:buFont typeface="Arial" panose="020B0604020202020204" pitchFamily="34" charset="0"/>
              <a:buChar char="•"/>
            </a:pPr>
            <a:r>
              <a:rPr lang="en-IN" sz="2800" dirty="0" smtClean="0">
                <a:solidFill>
                  <a:schemeClr val="tx1"/>
                </a:solidFill>
                <a:latin typeface="+mj-lt"/>
                <a:ea typeface="+mj-ea"/>
                <a:cs typeface="+mj-cs"/>
              </a:rPr>
              <a:t>RAD </a:t>
            </a:r>
            <a:r>
              <a:rPr lang="en-IN" sz="2800" dirty="0">
                <a:solidFill>
                  <a:schemeClr val="tx1"/>
                </a:solidFill>
                <a:latin typeface="+mj-lt"/>
                <a:ea typeface="+mj-ea"/>
                <a:cs typeface="+mj-cs"/>
              </a:rPr>
              <a:t>has been in business since </a:t>
            </a:r>
            <a:r>
              <a:rPr lang="en-IN" sz="2800" dirty="0" smtClean="0">
                <a:solidFill>
                  <a:schemeClr val="tx1"/>
                </a:solidFill>
                <a:latin typeface="+mj-lt"/>
                <a:ea typeface="+mj-ea"/>
                <a:cs typeface="+mj-cs"/>
              </a:rPr>
              <a:t>1988 and </a:t>
            </a:r>
            <a:r>
              <a:rPr lang="en-IN" sz="2800" dirty="0">
                <a:solidFill>
                  <a:schemeClr val="tx1"/>
                </a:solidFill>
                <a:latin typeface="+mj-lt"/>
                <a:ea typeface="+mj-ea"/>
                <a:cs typeface="+mj-cs"/>
              </a:rPr>
              <a:t>has licensed their technology for thousands of </a:t>
            </a:r>
            <a:r>
              <a:rPr lang="en-IN" sz="2800" dirty="0" smtClean="0">
                <a:solidFill>
                  <a:schemeClr val="tx1"/>
                </a:solidFill>
                <a:latin typeface="+mj-lt"/>
                <a:ea typeface="+mj-ea"/>
                <a:cs typeface="+mj-cs"/>
              </a:rPr>
              <a:t>games.</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They </a:t>
            </a:r>
            <a:r>
              <a:rPr lang="en-IN" sz="2800" dirty="0">
                <a:solidFill>
                  <a:schemeClr val="tx1"/>
                </a:solidFill>
                <a:latin typeface="+mj-lt"/>
                <a:ea typeface="+mj-ea"/>
                <a:cs typeface="+mj-cs"/>
              </a:rPr>
              <a:t>are probably </a:t>
            </a:r>
            <a:r>
              <a:rPr lang="en-IN" sz="2800" dirty="0" smtClean="0">
                <a:solidFill>
                  <a:schemeClr val="tx1"/>
                </a:solidFill>
                <a:latin typeface="+mj-lt"/>
                <a:ea typeface="+mj-ea"/>
                <a:cs typeface="+mj-cs"/>
              </a:rPr>
              <a:t>the most </a:t>
            </a:r>
            <a:r>
              <a:rPr lang="en-IN" sz="2800" dirty="0">
                <a:solidFill>
                  <a:schemeClr val="tx1"/>
                </a:solidFill>
                <a:latin typeface="+mj-lt"/>
                <a:ea typeface="+mj-ea"/>
                <a:cs typeface="+mj-cs"/>
              </a:rPr>
              <a:t>used middleware company in the industry.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Miles Sound </a:t>
            </a:r>
            <a:r>
              <a:rPr lang="en-IN" sz="2800" dirty="0" smtClean="0">
                <a:solidFill>
                  <a:schemeClr val="tx1"/>
                </a:solidFill>
                <a:latin typeface="+mj-lt"/>
                <a:ea typeface="+mj-ea"/>
                <a:cs typeface="+mj-cs"/>
              </a:rPr>
              <a:t>System includes </a:t>
            </a:r>
            <a:r>
              <a:rPr lang="en-IN" sz="2800" dirty="0">
                <a:solidFill>
                  <a:schemeClr val="tx1"/>
                </a:solidFill>
                <a:latin typeface="+mj-lt"/>
                <a:ea typeface="+mj-ea"/>
                <a:cs typeface="+mj-cs"/>
              </a:rPr>
              <a:t>full source code, has a flat license </a:t>
            </a:r>
            <a:r>
              <a:rPr lang="en-IN" sz="2800" dirty="0" smtClean="0">
                <a:solidFill>
                  <a:schemeClr val="tx1"/>
                </a:solidFill>
                <a:latin typeface="+mj-lt"/>
                <a:ea typeface="+mj-ea"/>
                <a:cs typeface="+mj-cs"/>
              </a:rPr>
              <a:t>fee, and </a:t>
            </a:r>
            <a:r>
              <a:rPr lang="en-IN" sz="2800" dirty="0">
                <a:solidFill>
                  <a:schemeClr val="tx1"/>
                </a:solidFill>
                <a:latin typeface="+mj-lt"/>
                <a:ea typeface="+mj-ea"/>
                <a:cs typeface="+mj-cs"/>
              </a:rPr>
              <a:t>works on every platform in existence today.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Bink Video tools are cross </a:t>
            </a:r>
            <a:r>
              <a:rPr lang="en-IN" sz="2800" dirty="0" smtClean="0">
                <a:solidFill>
                  <a:schemeClr val="tx1"/>
                </a:solidFill>
                <a:latin typeface="+mj-lt"/>
                <a:ea typeface="+mj-ea"/>
                <a:cs typeface="+mj-cs"/>
              </a:rPr>
              <a:t>platform and </a:t>
            </a:r>
            <a:r>
              <a:rPr lang="en-IN" sz="2800" dirty="0">
                <a:solidFill>
                  <a:schemeClr val="tx1"/>
                </a:solidFill>
                <a:latin typeface="+mj-lt"/>
                <a:ea typeface="+mj-ea"/>
                <a:cs typeface="+mj-cs"/>
              </a:rPr>
              <a:t>support all the latest consoles, Win32, and Macintosh.</a:t>
            </a:r>
          </a:p>
        </p:txBody>
      </p:sp>
    </p:spTree>
    <p:extLst>
      <p:ext uri="{BB962C8B-B14F-4D97-AF65-F5344CB8AC3E}">
        <p14:creationId xmlns:p14="http://schemas.microsoft.com/office/powerpoint/2010/main" val="34622642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dirty="0"/>
              <a:t/>
            </a:r>
            <a:br>
              <a:rPr lang="en-IN" sz="3100" dirty="0"/>
            </a:br>
            <a:r>
              <a:rPr lang="en-IN" dirty="0"/>
              <a:t>	</a:t>
            </a:r>
            <a:br>
              <a:rPr lang="en-IN" dirty="0"/>
            </a:br>
            <a:endParaRPr lang="en-IN" dirty="0"/>
          </a:p>
        </p:txBody>
      </p:sp>
      <p:sp>
        <p:nvSpPr>
          <p:cNvPr id="3" name="Subtitle 2"/>
          <p:cNvSpPr>
            <a:spLocks noGrp="1"/>
          </p:cNvSpPr>
          <p:nvPr>
            <p:ph type="subTitle" idx="1"/>
          </p:nvPr>
        </p:nvSpPr>
        <p:spPr>
          <a:xfrm>
            <a:off x="467544" y="620688"/>
            <a:ext cx="8352928" cy="6048672"/>
          </a:xfrm>
        </p:spPr>
        <p:txBody>
          <a:bodyPr>
            <a:noAutofit/>
          </a:bodyPr>
          <a:lstStyle/>
          <a:p>
            <a:pPr algn="just"/>
            <a:r>
              <a:rPr lang="en-IN" sz="2800" b="1" dirty="0" smtClean="0">
                <a:solidFill>
                  <a:schemeClr val="tx1"/>
                </a:solidFill>
                <a:latin typeface="+mj-lt"/>
                <a:ea typeface="+mj-ea"/>
                <a:cs typeface="+mj-cs"/>
              </a:rPr>
              <a:t>DirectSound </a:t>
            </a:r>
            <a:r>
              <a:rPr lang="en-IN" sz="2800" b="1" dirty="0">
                <a:solidFill>
                  <a:schemeClr val="tx1"/>
                </a:solidFill>
                <a:latin typeface="+mj-lt"/>
                <a:ea typeface="+mj-ea"/>
                <a:cs typeface="+mj-cs"/>
              </a:rPr>
              <a:t>or What? </a:t>
            </a:r>
            <a:r>
              <a:rPr lang="en-IN" sz="2800" b="1"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Other </a:t>
            </a:r>
            <a:r>
              <a:rPr lang="en-IN" sz="2800" dirty="0">
                <a:solidFill>
                  <a:schemeClr val="tx1"/>
                </a:solidFill>
                <a:latin typeface="+mj-lt"/>
                <a:ea typeface="+mj-ea"/>
                <a:cs typeface="+mj-cs"/>
              </a:rPr>
              <a:t>audio technologies, like </a:t>
            </a:r>
            <a:r>
              <a:rPr lang="en-IN" sz="2800" dirty="0" err="1">
                <a:solidFill>
                  <a:schemeClr val="tx1"/>
                </a:solidFill>
                <a:latin typeface="+mj-lt"/>
                <a:ea typeface="+mj-ea"/>
                <a:cs typeface="+mj-cs"/>
              </a:rPr>
              <a:t>FMod</a:t>
            </a:r>
            <a:r>
              <a:rPr lang="en-IN" sz="2800" dirty="0">
                <a:solidFill>
                  <a:schemeClr val="tx1"/>
                </a:solidFill>
                <a:latin typeface="+mj-lt"/>
                <a:ea typeface="+mj-ea"/>
                <a:cs typeface="+mj-cs"/>
              </a:rPr>
              <a:t> or </a:t>
            </a:r>
            <a:r>
              <a:rPr lang="en-IN" sz="2800" dirty="0" err="1">
                <a:solidFill>
                  <a:schemeClr val="tx1"/>
                </a:solidFill>
                <a:latin typeface="+mj-lt"/>
                <a:ea typeface="+mj-ea"/>
                <a:cs typeface="+mj-cs"/>
              </a:rPr>
              <a:t>WWise</a:t>
            </a:r>
            <a:r>
              <a:rPr lang="en-IN" sz="2800" dirty="0">
                <a:solidFill>
                  <a:schemeClr val="tx1"/>
                </a:solidFill>
                <a:latin typeface="+mj-lt"/>
                <a:ea typeface="+mj-ea"/>
                <a:cs typeface="+mj-cs"/>
              </a:rPr>
              <a:t>, take playing sound buffers to </a:t>
            </a:r>
            <a:r>
              <a:rPr lang="en-IN" sz="2800" dirty="0" smtClean="0">
                <a:solidFill>
                  <a:schemeClr val="tx1"/>
                </a:solidFill>
                <a:latin typeface="+mj-lt"/>
                <a:ea typeface="+mj-ea"/>
                <a:cs typeface="+mj-cs"/>
              </a:rPr>
              <a:t>the next </a:t>
            </a:r>
            <a:r>
              <a:rPr lang="en-IN" sz="2800" dirty="0">
                <a:solidFill>
                  <a:schemeClr val="tx1"/>
                </a:solidFill>
                <a:latin typeface="+mj-lt"/>
                <a:ea typeface="+mj-ea"/>
                <a:cs typeface="+mj-cs"/>
              </a:rPr>
              <a:t>step and allow tighter control over sound in your game: how sounds </a:t>
            </a:r>
            <a:r>
              <a:rPr lang="en-IN" sz="2800" dirty="0" smtClean="0">
                <a:solidFill>
                  <a:schemeClr val="tx1"/>
                </a:solidFill>
                <a:latin typeface="+mj-lt"/>
                <a:ea typeface="+mj-ea"/>
                <a:cs typeface="+mj-cs"/>
              </a:rPr>
              <a:t>are mixed</a:t>
            </a:r>
            <a:r>
              <a:rPr lang="en-IN" sz="2800" dirty="0">
                <a:solidFill>
                  <a:schemeClr val="tx1"/>
                </a:solidFill>
                <a:latin typeface="+mj-lt"/>
                <a:ea typeface="+mj-ea"/>
                <a:cs typeface="+mj-cs"/>
              </a:rPr>
              <a:t>, which sounds have higher priority, and what </a:t>
            </a:r>
            <a:r>
              <a:rPr lang="en-IN" sz="2800" dirty="0" err="1">
                <a:solidFill>
                  <a:schemeClr val="tx1"/>
                </a:solidFill>
                <a:latin typeface="+mj-lt"/>
                <a:ea typeface="+mj-ea"/>
                <a:cs typeface="+mj-cs"/>
              </a:rPr>
              <a:t>tunable</a:t>
            </a:r>
            <a:r>
              <a:rPr lang="en-IN" sz="2800" dirty="0">
                <a:solidFill>
                  <a:schemeClr val="tx1"/>
                </a:solidFill>
                <a:latin typeface="+mj-lt"/>
                <a:ea typeface="+mj-ea"/>
                <a:cs typeface="+mj-cs"/>
              </a:rPr>
              <a:t> parameters your </a:t>
            </a:r>
            <a:r>
              <a:rPr lang="en-IN" sz="2800" dirty="0" smtClean="0">
                <a:solidFill>
                  <a:schemeClr val="tx1"/>
                </a:solidFill>
                <a:latin typeface="+mj-lt"/>
                <a:ea typeface="+mj-ea"/>
                <a:cs typeface="+mj-cs"/>
              </a:rPr>
              <a:t>game can </a:t>
            </a:r>
            <a:r>
              <a:rPr lang="en-IN" sz="2800" dirty="0">
                <a:solidFill>
                  <a:schemeClr val="tx1"/>
                </a:solidFill>
                <a:latin typeface="+mj-lt"/>
                <a:ea typeface="+mj-ea"/>
                <a:cs typeface="+mj-cs"/>
              </a:rPr>
              <a:t>tweak to make different effects in real time.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err="1" smtClean="0">
                <a:solidFill>
                  <a:schemeClr val="tx1"/>
                </a:solidFill>
                <a:latin typeface="+mj-lt"/>
                <a:ea typeface="+mj-ea"/>
                <a:cs typeface="+mj-cs"/>
              </a:rPr>
              <a:t>WWise</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is more expensive </a:t>
            </a:r>
            <a:r>
              <a:rPr lang="en-IN" sz="2800" dirty="0" smtClean="0">
                <a:solidFill>
                  <a:schemeClr val="tx1"/>
                </a:solidFill>
                <a:latin typeface="+mj-lt"/>
                <a:ea typeface="+mj-ea"/>
                <a:cs typeface="+mj-cs"/>
              </a:rPr>
              <a:t>than Miles</a:t>
            </a:r>
            <a:r>
              <a:rPr lang="en-IN" sz="2800" dirty="0">
                <a:solidFill>
                  <a:schemeClr val="tx1"/>
                </a:solidFill>
                <a:latin typeface="+mj-lt"/>
                <a:ea typeface="+mj-ea"/>
                <a:cs typeface="+mj-cs"/>
              </a:rPr>
              <a:t>, but it is more capable.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 </a:t>
            </a:r>
            <a:r>
              <a:rPr lang="en-IN" sz="2800" dirty="0">
                <a:solidFill>
                  <a:schemeClr val="tx1"/>
                </a:solidFill>
                <a:latin typeface="+mj-lt"/>
                <a:ea typeface="+mj-ea"/>
                <a:cs typeface="+mj-cs"/>
              </a:rPr>
              <a:t>audio team used by Red Fly Studios, GL33k, </a:t>
            </a:r>
            <a:r>
              <a:rPr lang="en-IN" sz="2800" dirty="0" smtClean="0">
                <a:solidFill>
                  <a:schemeClr val="tx1"/>
                </a:solidFill>
                <a:latin typeface="+mj-lt"/>
                <a:ea typeface="+mj-ea"/>
                <a:cs typeface="+mj-cs"/>
              </a:rPr>
              <a:t>swears by </a:t>
            </a:r>
            <a:r>
              <a:rPr lang="en-IN" sz="2800" dirty="0" err="1">
                <a:solidFill>
                  <a:schemeClr val="tx1"/>
                </a:solidFill>
                <a:latin typeface="+mj-lt"/>
                <a:ea typeface="+mj-ea"/>
                <a:cs typeface="+mj-cs"/>
              </a:rPr>
              <a:t>WWise</a:t>
            </a:r>
            <a:r>
              <a:rPr lang="en-IN" sz="2800" dirty="0">
                <a:solidFill>
                  <a:schemeClr val="tx1"/>
                </a:solidFill>
                <a:latin typeface="+mj-lt"/>
                <a:ea typeface="+mj-ea"/>
                <a:cs typeface="+mj-cs"/>
              </a:rPr>
              <a:t>, and they make the best sounds in the game industry.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err="1" smtClean="0">
                <a:solidFill>
                  <a:schemeClr val="tx1"/>
                </a:solidFill>
                <a:latin typeface="+mj-lt"/>
                <a:ea typeface="+mj-ea"/>
                <a:cs typeface="+mj-cs"/>
              </a:rPr>
              <a:t>FMod</a:t>
            </a: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is a </a:t>
            </a:r>
            <a:r>
              <a:rPr lang="en-IN" sz="2800" dirty="0" smtClean="0">
                <a:solidFill>
                  <a:schemeClr val="tx1"/>
                </a:solidFill>
                <a:latin typeface="+mj-lt"/>
                <a:ea typeface="+mj-ea"/>
                <a:cs typeface="+mj-cs"/>
              </a:rPr>
              <a:t>good choice </a:t>
            </a:r>
            <a:r>
              <a:rPr lang="en-IN" sz="2800" dirty="0">
                <a:solidFill>
                  <a:schemeClr val="tx1"/>
                </a:solidFill>
                <a:latin typeface="+mj-lt"/>
                <a:ea typeface="+mj-ea"/>
                <a:cs typeface="+mj-cs"/>
              </a:rPr>
              <a:t>since it is free for </a:t>
            </a:r>
            <a:r>
              <a:rPr lang="en-IN" sz="2800" dirty="0" smtClean="0">
                <a:solidFill>
                  <a:schemeClr val="tx1"/>
                </a:solidFill>
                <a:latin typeface="+mj-lt"/>
                <a:ea typeface="+mj-ea"/>
                <a:cs typeface="+mj-cs"/>
              </a:rPr>
              <a:t>non commercial </a:t>
            </a:r>
            <a:r>
              <a:rPr lang="en-IN" sz="2800" dirty="0">
                <a:solidFill>
                  <a:schemeClr val="tx1"/>
                </a:solidFill>
                <a:latin typeface="+mj-lt"/>
                <a:ea typeface="+mj-ea"/>
                <a:cs typeface="+mj-cs"/>
              </a:rPr>
              <a:t>software development.</a:t>
            </a:r>
          </a:p>
        </p:txBody>
      </p:sp>
    </p:spTree>
    <p:extLst>
      <p:ext uri="{BB962C8B-B14F-4D97-AF65-F5344CB8AC3E}">
        <p14:creationId xmlns:p14="http://schemas.microsoft.com/office/powerpoint/2010/main" val="18173575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dirty="0"/>
              <a:t/>
            </a:r>
            <a:br>
              <a:rPr lang="en-IN" sz="3100" dirty="0"/>
            </a:br>
            <a:r>
              <a:rPr lang="en-IN" dirty="0"/>
              <a:t>	</a:t>
            </a:r>
            <a:br>
              <a:rPr lang="en-IN" dirty="0"/>
            </a:br>
            <a:endParaRPr lang="en-IN" dirty="0"/>
          </a:p>
        </p:txBody>
      </p:sp>
      <p:sp>
        <p:nvSpPr>
          <p:cNvPr id="3" name="Subtitle 2"/>
          <p:cNvSpPr>
            <a:spLocks noGrp="1"/>
          </p:cNvSpPr>
          <p:nvPr>
            <p:ph type="subTitle" idx="1"/>
          </p:nvPr>
        </p:nvSpPr>
        <p:spPr>
          <a:xfrm>
            <a:off x="467544" y="620688"/>
            <a:ext cx="8352928" cy="6048672"/>
          </a:xfrm>
        </p:spPr>
        <p:txBody>
          <a:bodyPr>
            <a:noAutofit/>
          </a:bodyPr>
          <a:lstStyle/>
          <a:p>
            <a:pPr algn="just"/>
            <a:r>
              <a:rPr lang="en-IN" sz="2800" b="1" dirty="0" smtClean="0">
                <a:solidFill>
                  <a:schemeClr val="tx1"/>
                </a:solidFill>
                <a:latin typeface="+mj-lt"/>
                <a:ea typeface="+mj-ea"/>
                <a:cs typeface="+mj-cs"/>
              </a:rPr>
              <a:t>DirectInput </a:t>
            </a:r>
            <a:r>
              <a:rPr lang="en-IN" sz="2800" b="1" dirty="0">
                <a:solidFill>
                  <a:schemeClr val="tx1"/>
                </a:solidFill>
                <a:latin typeface="+mj-lt"/>
                <a:ea typeface="+mj-ea"/>
                <a:cs typeface="+mj-cs"/>
              </a:rPr>
              <a:t>or Roll Your Own</a:t>
            </a:r>
            <a:r>
              <a:rPr lang="en-IN" sz="2800" b="1" dirty="0" smtClean="0">
                <a:solidFill>
                  <a:schemeClr val="tx1"/>
                </a:solidFill>
                <a:latin typeface="+mj-lt"/>
                <a:ea typeface="+mj-ea"/>
                <a:cs typeface="+mj-cs"/>
              </a:rPr>
              <a:t>?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DirectInput </a:t>
            </a:r>
            <a:r>
              <a:rPr lang="en-IN" sz="2800" dirty="0">
                <a:solidFill>
                  <a:schemeClr val="tx1"/>
                </a:solidFill>
                <a:latin typeface="+mj-lt"/>
                <a:ea typeface="+mj-ea"/>
                <a:cs typeface="+mj-cs"/>
              </a:rPr>
              <a:t>encapsulates the translation of hardware-generated messages to </a:t>
            </a:r>
            <a:r>
              <a:rPr lang="en-IN" sz="2800" dirty="0" smtClean="0">
                <a:solidFill>
                  <a:schemeClr val="tx1"/>
                </a:solidFill>
                <a:latin typeface="+mj-lt"/>
                <a:ea typeface="+mj-ea"/>
                <a:cs typeface="+mj-cs"/>
              </a:rPr>
              <a:t>something your </a:t>
            </a:r>
            <a:r>
              <a:rPr lang="en-IN" sz="2800" dirty="0">
                <a:solidFill>
                  <a:schemeClr val="tx1"/>
                </a:solidFill>
                <a:latin typeface="+mj-lt"/>
                <a:ea typeface="+mj-ea"/>
                <a:cs typeface="+mj-cs"/>
              </a:rPr>
              <a:t>game can use directly. </a:t>
            </a:r>
            <a:r>
              <a:rPr lang="en-IN" sz="2800" dirty="0" smtClean="0">
                <a:solidFill>
                  <a:schemeClr val="tx1"/>
                </a:solidFill>
                <a:latin typeface="+mj-lt"/>
                <a:ea typeface="+mj-ea"/>
                <a:cs typeface="+mj-cs"/>
              </a:rPr>
              <a:t>This </a:t>
            </a:r>
            <a:r>
              <a:rPr lang="en-IN" sz="2800" dirty="0">
                <a:solidFill>
                  <a:schemeClr val="tx1"/>
                </a:solidFill>
                <a:latin typeface="+mj-lt"/>
                <a:ea typeface="+mj-ea"/>
                <a:cs typeface="+mj-cs"/>
              </a:rPr>
              <a:t>mapping isn’t </a:t>
            </a:r>
            <a:r>
              <a:rPr lang="en-IN" sz="2800" dirty="0" smtClean="0">
                <a:solidFill>
                  <a:schemeClr val="tx1"/>
                </a:solidFill>
                <a:latin typeface="+mj-lt"/>
                <a:ea typeface="+mj-ea"/>
                <a:cs typeface="+mj-cs"/>
              </a:rPr>
              <a:t>difficult.</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 </a:t>
            </a:r>
            <a:r>
              <a:rPr lang="en-IN" sz="2800" dirty="0">
                <a:solidFill>
                  <a:schemeClr val="tx1"/>
                </a:solidFill>
                <a:latin typeface="+mj-lt"/>
                <a:ea typeface="+mj-ea"/>
                <a:cs typeface="+mj-cs"/>
              </a:rPr>
              <a:t>The weirder input devices, like the force feedback joysticks that look like </a:t>
            </a:r>
            <a:r>
              <a:rPr lang="en-IN" sz="2800" dirty="0" smtClean="0">
                <a:solidFill>
                  <a:schemeClr val="tx1"/>
                </a:solidFill>
                <a:latin typeface="+mj-lt"/>
                <a:ea typeface="+mj-ea"/>
                <a:cs typeface="+mj-cs"/>
              </a:rPr>
              <a:t>an implement </a:t>
            </a:r>
            <a:r>
              <a:rPr lang="en-IN" sz="2800" dirty="0">
                <a:solidFill>
                  <a:schemeClr val="tx1"/>
                </a:solidFill>
                <a:latin typeface="+mj-lt"/>
                <a:ea typeface="+mj-ea"/>
                <a:cs typeface="+mj-cs"/>
              </a:rPr>
              <a:t>of torture, plug right into DirectInput.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DirectInput </a:t>
            </a:r>
            <a:r>
              <a:rPr lang="en-IN" sz="2800" dirty="0">
                <a:solidFill>
                  <a:schemeClr val="tx1"/>
                </a:solidFill>
                <a:latin typeface="+mj-lt"/>
                <a:ea typeface="+mj-ea"/>
                <a:cs typeface="+mj-cs"/>
              </a:rPr>
              <a:t>also abstracts </a:t>
            </a:r>
            <a:r>
              <a:rPr lang="en-IN" sz="2800" dirty="0" smtClean="0">
                <a:solidFill>
                  <a:schemeClr val="tx1"/>
                </a:solidFill>
                <a:latin typeface="+mj-lt"/>
                <a:ea typeface="+mj-ea"/>
                <a:cs typeface="+mj-cs"/>
              </a:rPr>
              <a:t>the device </a:t>
            </a:r>
            <a:r>
              <a:rPr lang="en-IN" sz="2800" dirty="0">
                <a:solidFill>
                  <a:schemeClr val="tx1"/>
                </a:solidFill>
                <a:latin typeface="+mj-lt"/>
                <a:ea typeface="+mj-ea"/>
                <a:cs typeface="+mj-cs"/>
              </a:rPr>
              <a:t>so that you can write one body of code for your game, whether or not </a:t>
            </a:r>
            <a:r>
              <a:rPr lang="en-IN" sz="2800" dirty="0" smtClean="0">
                <a:solidFill>
                  <a:schemeClr val="tx1"/>
                </a:solidFill>
                <a:latin typeface="+mj-lt"/>
                <a:ea typeface="+mj-ea"/>
                <a:cs typeface="+mj-cs"/>
              </a:rPr>
              <a:t>your players </a:t>
            </a:r>
            <a:r>
              <a:rPr lang="en-IN" sz="2800" dirty="0">
                <a:solidFill>
                  <a:schemeClr val="tx1"/>
                </a:solidFill>
                <a:latin typeface="+mj-lt"/>
                <a:ea typeface="+mj-ea"/>
                <a:cs typeface="+mj-cs"/>
              </a:rPr>
              <a:t>have the weirdest joystick on the block.</a:t>
            </a:r>
          </a:p>
        </p:txBody>
      </p:sp>
    </p:spTree>
    <p:extLst>
      <p:ext uri="{BB962C8B-B14F-4D97-AF65-F5344CB8AC3E}">
        <p14:creationId xmlns:p14="http://schemas.microsoft.com/office/powerpoint/2010/main" val="32076861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dirty="0"/>
              <a:t/>
            </a:r>
            <a:br>
              <a:rPr lang="en-IN" sz="3100" dirty="0"/>
            </a:br>
            <a:r>
              <a:rPr lang="en-IN" dirty="0"/>
              <a:t>	</a:t>
            </a:r>
            <a:br>
              <a:rPr lang="en-IN" dirty="0"/>
            </a:br>
            <a:endParaRPr lang="en-IN" dirty="0"/>
          </a:p>
        </p:txBody>
      </p:sp>
      <p:sp>
        <p:nvSpPr>
          <p:cNvPr id="3" name="Subtitle 2"/>
          <p:cNvSpPr>
            <a:spLocks noGrp="1"/>
          </p:cNvSpPr>
          <p:nvPr>
            <p:ph type="subTitle" idx="1"/>
          </p:nvPr>
        </p:nvSpPr>
        <p:spPr>
          <a:xfrm>
            <a:off x="467544" y="620688"/>
            <a:ext cx="8352928" cy="6048672"/>
          </a:xfrm>
        </p:spPr>
        <p:txBody>
          <a:bodyPr>
            <a:noAutofit/>
          </a:bodyPr>
          <a:lstStyle/>
          <a:p>
            <a:pPr algn="just"/>
            <a:r>
              <a:rPr lang="en-IN" sz="2800" b="1" dirty="0" smtClean="0">
                <a:solidFill>
                  <a:schemeClr val="tx1"/>
                </a:solidFill>
                <a:latin typeface="+mj-lt"/>
                <a:ea typeface="+mj-ea"/>
                <a:cs typeface="+mj-cs"/>
              </a:rPr>
              <a:t>Other </a:t>
            </a:r>
            <a:r>
              <a:rPr lang="en-IN" sz="2800" b="1" dirty="0">
                <a:solidFill>
                  <a:schemeClr val="tx1"/>
                </a:solidFill>
                <a:latin typeface="+mj-lt"/>
                <a:ea typeface="+mj-ea"/>
                <a:cs typeface="+mj-cs"/>
              </a:rPr>
              <a:t>Bits and Pieces</a:t>
            </a:r>
            <a:r>
              <a:rPr lang="en-IN" sz="2800" b="1" dirty="0" smtClean="0">
                <a:solidFill>
                  <a:schemeClr val="tx1"/>
                </a:solidFill>
                <a:latin typeface="+mj-lt"/>
                <a:ea typeface="+mj-ea"/>
                <a:cs typeface="+mj-cs"/>
              </a:rPr>
              <a:t>?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There </a:t>
            </a:r>
            <a:r>
              <a:rPr lang="en-IN" sz="2800" dirty="0">
                <a:solidFill>
                  <a:schemeClr val="tx1"/>
                </a:solidFill>
                <a:latin typeface="+mj-lt"/>
                <a:ea typeface="+mj-ea"/>
                <a:cs typeface="+mj-cs"/>
              </a:rPr>
              <a:t>are tons of other bits and pieces to coding games. S</a:t>
            </a:r>
            <a:r>
              <a:rPr lang="en-IN" sz="2800" dirty="0" smtClean="0">
                <a:solidFill>
                  <a:schemeClr val="tx1"/>
                </a:solidFill>
                <a:latin typeface="+mj-lt"/>
                <a:ea typeface="+mj-ea"/>
                <a:cs typeface="+mj-cs"/>
              </a:rPr>
              <a:t>ome </a:t>
            </a:r>
            <a:r>
              <a:rPr lang="en-IN" sz="2800" dirty="0">
                <a:solidFill>
                  <a:schemeClr val="tx1"/>
                </a:solidFill>
                <a:latin typeface="+mj-lt"/>
                <a:ea typeface="+mj-ea"/>
                <a:cs typeface="+mj-cs"/>
              </a:rPr>
              <a:t>things important to game coding such as how to </a:t>
            </a:r>
            <a:r>
              <a:rPr lang="en-IN" sz="2800" dirty="0" smtClean="0">
                <a:solidFill>
                  <a:schemeClr val="tx1"/>
                </a:solidFill>
                <a:latin typeface="+mj-lt"/>
                <a:ea typeface="+mj-ea"/>
                <a:cs typeface="+mj-cs"/>
              </a:rPr>
              <a:t>convince Microsoft </a:t>
            </a:r>
            <a:r>
              <a:rPr lang="en-IN" sz="2800" dirty="0">
                <a:solidFill>
                  <a:schemeClr val="tx1"/>
                </a:solidFill>
                <a:latin typeface="+mj-lt"/>
                <a:ea typeface="+mj-ea"/>
                <a:cs typeface="+mj-cs"/>
              </a:rPr>
              <a:t>Windows to become a good platform for your </a:t>
            </a:r>
            <a:r>
              <a:rPr lang="en-IN" sz="2800" dirty="0" smtClean="0">
                <a:solidFill>
                  <a:schemeClr val="tx1"/>
                </a:solidFill>
                <a:latin typeface="+mj-lt"/>
                <a:ea typeface="+mj-ea"/>
                <a:cs typeface="+mj-cs"/>
              </a:rPr>
              <a:t>game.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Microsoft </a:t>
            </a:r>
            <a:r>
              <a:rPr lang="en-IN" sz="2800" dirty="0">
                <a:solidFill>
                  <a:schemeClr val="tx1"/>
                </a:solidFill>
                <a:latin typeface="+mj-lt"/>
                <a:ea typeface="+mj-ea"/>
                <a:cs typeface="+mj-cs"/>
              </a:rPr>
              <a:t>makes almost all of its income from the sales </a:t>
            </a:r>
            <a:r>
              <a:rPr lang="en-IN" sz="2800" dirty="0" smtClean="0">
                <a:solidFill>
                  <a:schemeClr val="tx1"/>
                </a:solidFill>
                <a:latin typeface="+mj-lt"/>
                <a:ea typeface="+mj-ea"/>
                <a:cs typeface="+mj-cs"/>
              </a:rPr>
              <a:t>of business </a:t>
            </a:r>
            <a:r>
              <a:rPr lang="en-IN" sz="2800" dirty="0">
                <a:solidFill>
                  <a:schemeClr val="tx1"/>
                </a:solidFill>
                <a:latin typeface="+mj-lt"/>
                <a:ea typeface="+mj-ea"/>
                <a:cs typeface="+mj-cs"/>
              </a:rPr>
              <a:t>software like Microsoft Office, and the operating system reflects that.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Sure, DirectX </a:t>
            </a:r>
            <a:r>
              <a:rPr lang="en-IN" sz="2800" dirty="0">
                <a:solidFill>
                  <a:schemeClr val="tx1"/>
                </a:solidFill>
                <a:latin typeface="+mj-lt"/>
                <a:ea typeface="+mj-ea"/>
                <a:cs typeface="+mj-cs"/>
              </a:rPr>
              <a:t>is supposed to be the hard-core interface for game </a:t>
            </a:r>
            <a:r>
              <a:rPr lang="en-IN" sz="2800" dirty="0" smtClean="0">
                <a:solidFill>
                  <a:schemeClr val="tx1"/>
                </a:solidFill>
                <a:latin typeface="+mj-lt"/>
                <a:ea typeface="+mj-ea"/>
                <a:cs typeface="+mj-cs"/>
              </a:rPr>
              <a:t>coders.</a:t>
            </a:r>
            <a:endParaRPr lang="en-IN" sz="2800" dirty="0">
              <a:solidFill>
                <a:schemeClr val="tx1"/>
              </a:solidFill>
              <a:latin typeface="+mj-lt"/>
              <a:ea typeface="+mj-ea"/>
              <a:cs typeface="+mj-cs"/>
            </a:endParaRPr>
          </a:p>
        </p:txBody>
      </p:sp>
    </p:spTree>
    <p:extLst>
      <p:ext uri="{BB962C8B-B14F-4D97-AF65-F5344CB8AC3E}">
        <p14:creationId xmlns:p14="http://schemas.microsoft.com/office/powerpoint/2010/main" val="8322517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8710736" cy="144016"/>
          </a:xfrm>
        </p:spPr>
        <p:txBody>
          <a:bodyPr>
            <a:normAutofit fontScale="90000"/>
          </a:bodyPr>
          <a:lstStyle/>
          <a:p>
            <a:r>
              <a:rPr lang="en-IN" dirty="0"/>
              <a:t>Design Philosophy of DirectX</a:t>
            </a:r>
            <a:br>
              <a:rPr lang="en-IN" dirty="0"/>
            </a:br>
            <a:r>
              <a:rPr lang="en-IN" sz="3100" dirty="0"/>
              <a:t/>
            </a:r>
            <a:br>
              <a:rPr lang="en-IN" sz="3100" dirty="0"/>
            </a:br>
            <a:r>
              <a:rPr lang="en-IN" dirty="0"/>
              <a:t>	</a:t>
            </a:r>
            <a:br>
              <a:rPr lang="en-IN" dirty="0"/>
            </a:br>
            <a:endParaRPr lang="en-IN" dirty="0"/>
          </a:p>
        </p:txBody>
      </p:sp>
      <p:sp>
        <p:nvSpPr>
          <p:cNvPr id="3" name="Subtitle 2"/>
          <p:cNvSpPr>
            <a:spLocks noGrp="1"/>
          </p:cNvSpPr>
          <p:nvPr>
            <p:ph type="subTitle" idx="1"/>
          </p:nvPr>
        </p:nvSpPr>
        <p:spPr>
          <a:xfrm>
            <a:off x="467544" y="620688"/>
            <a:ext cx="8352928" cy="6048672"/>
          </a:xfrm>
        </p:spPr>
        <p:txBody>
          <a:bodyPr>
            <a:noAutofit/>
          </a:bodyPr>
          <a:lstStyle/>
          <a:p>
            <a:pPr algn="just"/>
            <a:r>
              <a:rPr lang="en-IN" sz="2800" b="1" dirty="0" smtClean="0">
                <a:solidFill>
                  <a:schemeClr val="tx1"/>
                </a:solidFill>
                <a:latin typeface="+mj-lt"/>
                <a:ea typeface="+mj-ea"/>
                <a:cs typeface="+mj-cs"/>
              </a:rPr>
              <a:t>Other </a:t>
            </a:r>
            <a:r>
              <a:rPr lang="en-IN" sz="2800" b="1" dirty="0">
                <a:solidFill>
                  <a:schemeClr val="tx1"/>
                </a:solidFill>
                <a:latin typeface="+mj-lt"/>
                <a:ea typeface="+mj-ea"/>
                <a:cs typeface="+mj-cs"/>
              </a:rPr>
              <a:t>Bits and Pieces</a:t>
            </a:r>
            <a:r>
              <a:rPr lang="en-IN" sz="2800" b="1" dirty="0" smtClean="0">
                <a:solidFill>
                  <a:schemeClr val="tx1"/>
                </a:solidFill>
                <a:latin typeface="+mj-lt"/>
                <a:ea typeface="+mj-ea"/>
                <a:cs typeface="+mj-cs"/>
              </a:rPr>
              <a:t>? :</a:t>
            </a:r>
          </a:p>
          <a:p>
            <a:pPr marL="457200" indent="-457200" algn="just">
              <a:buFont typeface="Arial" panose="020B0604020202020204" pitchFamily="34" charset="0"/>
              <a:buChar char="•"/>
            </a:pPr>
            <a:r>
              <a:rPr lang="en-IN" sz="2800" dirty="0" smtClean="0">
                <a:solidFill>
                  <a:schemeClr val="tx1"/>
                </a:solidFill>
                <a:latin typeface="+mj-lt"/>
                <a:ea typeface="+mj-ea"/>
                <a:cs typeface="+mj-cs"/>
              </a:rPr>
              <a:t>Debugging </a:t>
            </a:r>
            <a:r>
              <a:rPr lang="en-IN" sz="2800" dirty="0">
                <a:solidFill>
                  <a:schemeClr val="tx1"/>
                </a:solidFill>
                <a:latin typeface="+mj-lt"/>
                <a:ea typeface="+mj-ea"/>
                <a:cs typeface="+mj-cs"/>
              </a:rPr>
              <a:t>games is much more difficult than other software, mostly because </a:t>
            </a:r>
            <a:r>
              <a:rPr lang="en-IN" sz="2800" dirty="0" smtClean="0">
                <a:solidFill>
                  <a:schemeClr val="tx1"/>
                </a:solidFill>
                <a:latin typeface="+mj-lt"/>
                <a:ea typeface="+mj-ea"/>
                <a:cs typeface="+mj-cs"/>
              </a:rPr>
              <a:t>there’s a </a:t>
            </a:r>
            <a:r>
              <a:rPr lang="en-IN" sz="2800" dirty="0">
                <a:solidFill>
                  <a:schemeClr val="tx1"/>
                </a:solidFill>
                <a:latin typeface="+mj-lt"/>
                <a:ea typeface="+mj-ea"/>
                <a:cs typeface="+mj-cs"/>
              </a:rPr>
              <a:t>lot going on in real time, and there are gigabytes of data files that can </a:t>
            </a:r>
            <a:r>
              <a:rPr lang="en-IN" sz="2800" dirty="0" err="1">
                <a:solidFill>
                  <a:schemeClr val="tx1"/>
                </a:solidFill>
                <a:latin typeface="+mj-lt"/>
                <a:ea typeface="+mj-ea"/>
                <a:cs typeface="+mj-cs"/>
              </a:rPr>
              <a:t>harbor</a:t>
            </a:r>
            <a:r>
              <a:rPr lang="en-IN" sz="2800" dirty="0">
                <a:solidFill>
                  <a:schemeClr val="tx1"/>
                </a:solidFill>
                <a:latin typeface="+mj-lt"/>
                <a:ea typeface="+mj-ea"/>
                <a:cs typeface="+mj-cs"/>
              </a:rPr>
              <a:t> </a:t>
            </a:r>
            <a:r>
              <a:rPr lang="en-IN" sz="2800" dirty="0" smtClean="0">
                <a:solidFill>
                  <a:schemeClr val="tx1"/>
                </a:solidFill>
                <a:latin typeface="+mj-lt"/>
                <a:ea typeface="+mj-ea"/>
                <a:cs typeface="+mj-cs"/>
              </a:rPr>
              <a:t>nasty bugs</a:t>
            </a:r>
            <a:r>
              <a:rPr lang="en-IN" sz="2800" dirty="0">
                <a:solidFill>
                  <a:schemeClr val="tx1"/>
                </a:solidFill>
                <a:latin typeface="+mj-lt"/>
                <a:ea typeface="+mj-ea"/>
                <a:cs typeface="+mj-cs"/>
              </a:rPr>
              <a:t>. </a:t>
            </a:r>
            <a:endParaRPr lang="en-IN" sz="2800" dirty="0" smtClean="0">
              <a:solidFill>
                <a:schemeClr val="tx1"/>
              </a:solidFill>
              <a:latin typeface="+mj-lt"/>
              <a:ea typeface="+mj-ea"/>
              <a:cs typeface="+mj-cs"/>
            </a:endParaRPr>
          </a:p>
          <a:p>
            <a:pPr marL="457200" indent="-457200" algn="just">
              <a:buFont typeface="Arial" panose="020B0604020202020204" pitchFamily="34" charset="0"/>
              <a:buChar char="•"/>
            </a:pPr>
            <a:r>
              <a:rPr lang="en-IN" sz="2800" dirty="0" smtClean="0">
                <a:solidFill>
                  <a:schemeClr val="tx1"/>
                </a:solidFill>
                <a:latin typeface="+mj-lt"/>
                <a:ea typeface="+mj-ea"/>
                <a:cs typeface="+mj-cs"/>
              </a:rPr>
              <a:t>Combine </a:t>
            </a:r>
            <a:r>
              <a:rPr lang="en-IN" sz="2800" dirty="0">
                <a:solidFill>
                  <a:schemeClr val="tx1"/>
                </a:solidFill>
                <a:latin typeface="+mj-lt"/>
                <a:ea typeface="+mj-ea"/>
                <a:cs typeface="+mj-cs"/>
              </a:rPr>
              <a:t>that with the menagerie of game hardware like video cards, </a:t>
            </a:r>
            <a:r>
              <a:rPr lang="en-IN" sz="2800" dirty="0" smtClean="0">
                <a:solidFill>
                  <a:schemeClr val="tx1"/>
                </a:solidFill>
                <a:latin typeface="+mj-lt"/>
                <a:ea typeface="+mj-ea"/>
                <a:cs typeface="+mj-cs"/>
              </a:rPr>
              <a:t>audio cards</a:t>
            </a:r>
            <a:r>
              <a:rPr lang="en-IN" sz="2800" dirty="0">
                <a:solidFill>
                  <a:schemeClr val="tx1"/>
                </a:solidFill>
                <a:latin typeface="+mj-lt"/>
                <a:ea typeface="+mj-ea"/>
                <a:cs typeface="+mj-cs"/>
              </a:rPr>
              <a:t>, user input devices, and even operating systems, and it’s a wonder that games work as well as they do</a:t>
            </a:r>
            <a:r>
              <a:rPr lang="en-IN" sz="2800" dirty="0" smtClean="0">
                <a:solidFill>
                  <a:schemeClr val="tx1"/>
                </a:solidFill>
                <a:latin typeface="+mj-lt"/>
                <a:ea typeface="+mj-ea"/>
                <a:cs typeface="+mj-cs"/>
              </a:rPr>
              <a:t>.</a:t>
            </a:r>
          </a:p>
          <a:p>
            <a:pPr marL="457200" indent="-457200" algn="just">
              <a:buFont typeface="Arial" panose="020B0604020202020204" pitchFamily="34" charset="0"/>
              <a:buChar char="•"/>
            </a:pPr>
            <a:r>
              <a:rPr lang="en-IN" sz="2800" dirty="0">
                <a:solidFill>
                  <a:schemeClr val="tx1"/>
                </a:solidFill>
                <a:latin typeface="+mj-lt"/>
                <a:ea typeface="+mj-ea"/>
                <a:cs typeface="+mj-cs"/>
              </a:rPr>
              <a:t>G</a:t>
            </a:r>
            <a:r>
              <a:rPr lang="en-IN" sz="2800" dirty="0" smtClean="0">
                <a:solidFill>
                  <a:schemeClr val="tx1"/>
                </a:solidFill>
                <a:latin typeface="+mj-lt"/>
                <a:ea typeface="+mj-ea"/>
                <a:cs typeface="+mj-cs"/>
              </a:rPr>
              <a:t>ames </a:t>
            </a:r>
            <a:r>
              <a:rPr lang="en-IN" sz="2800" dirty="0">
                <a:solidFill>
                  <a:schemeClr val="tx1"/>
                </a:solidFill>
                <a:latin typeface="+mj-lt"/>
                <a:ea typeface="+mj-ea"/>
                <a:cs typeface="+mj-cs"/>
              </a:rPr>
              <a:t>are considered to be the </a:t>
            </a:r>
            <a:r>
              <a:rPr lang="en-IN" sz="2800" dirty="0" smtClean="0">
                <a:solidFill>
                  <a:schemeClr val="tx1"/>
                </a:solidFill>
                <a:latin typeface="+mj-lt"/>
                <a:ea typeface="+mj-ea"/>
                <a:cs typeface="+mj-cs"/>
              </a:rPr>
              <a:t>most unstable </a:t>
            </a:r>
            <a:r>
              <a:rPr lang="en-IN" sz="2800" dirty="0">
                <a:solidFill>
                  <a:schemeClr val="tx1"/>
                </a:solidFill>
                <a:latin typeface="+mj-lt"/>
                <a:ea typeface="+mj-ea"/>
                <a:cs typeface="+mj-cs"/>
              </a:rPr>
              <a:t>software on the market, and it reflects the difficulty of the problem.</a:t>
            </a:r>
          </a:p>
        </p:txBody>
      </p:sp>
    </p:spTree>
    <p:extLst>
      <p:ext uri="{BB962C8B-B14F-4D97-AF65-F5344CB8AC3E}">
        <p14:creationId xmlns:p14="http://schemas.microsoft.com/office/powerpoint/2010/main" val="3615699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6870</TotalTime>
  <Words>7544</Words>
  <Application>Microsoft Office PowerPoint</Application>
  <PresentationFormat>On-screen Show (4:3)</PresentationFormat>
  <Paragraphs>451</Paragraphs>
  <Slides>98</Slides>
  <Notes>13</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Module 1: Introduction to game programming   </vt:lpstr>
      <vt:lpstr>   </vt:lpstr>
      <vt:lpstr>   </vt:lpstr>
      <vt:lpstr>  </vt:lpstr>
      <vt:lpstr>Game Architecture    </vt:lpstr>
      <vt:lpstr>Game Architecture    </vt:lpstr>
      <vt:lpstr>Game Architecture    </vt:lpstr>
      <vt:lpstr>Game Architecture    </vt:lpstr>
      <vt:lpstr>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Applying the Game Architecture   </vt:lpstr>
      <vt:lpstr>Application Layer   </vt:lpstr>
      <vt:lpstr>Application layer   </vt:lpstr>
      <vt:lpstr>Application layer   </vt:lpstr>
      <vt:lpstr>Application layer   </vt:lpstr>
      <vt:lpstr>Application layer   </vt:lpstr>
      <vt:lpstr>Application layer   </vt:lpstr>
      <vt:lpstr>Application layer   </vt:lpstr>
      <vt:lpstr>Application layer   </vt:lpstr>
      <vt:lpstr>Application layer   </vt:lpstr>
      <vt:lpstr>Application layer   </vt:lpstr>
      <vt:lpstr>Application layer   </vt:lpstr>
      <vt:lpstr>Application layer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Logic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 for the Human Player    </vt:lpstr>
      <vt:lpstr>Game Views for AI Agents    </vt:lpstr>
      <vt:lpstr>Game Views for AI Agents    </vt:lpstr>
      <vt:lpstr>Game Views for AI Agents    </vt:lpstr>
      <vt:lpstr>Game Views for AI Agents    </vt:lpstr>
      <vt:lpstr>Game Views for AI Agents    </vt:lpstr>
      <vt:lpstr>Game Views for AI Agents    </vt:lpstr>
      <vt:lpstr>Game Views for AI Agents    </vt:lpstr>
      <vt:lpstr>Game Views for AI Agents    </vt:lpstr>
      <vt:lpstr>Networked Game Architecture    </vt:lpstr>
      <vt:lpstr>Networked Game Architecture    </vt:lpstr>
      <vt:lpstr>Networked Game Architecture    </vt:lpstr>
      <vt:lpstr>Networked Game Architecture    </vt:lpstr>
      <vt:lpstr>Networked Game Architecture    </vt:lpstr>
      <vt:lpstr>Networked Game Architecture    </vt:lpstr>
      <vt:lpstr>Networked Game Architecture    </vt:lpstr>
      <vt:lpstr>Networked Game Architecture    </vt:lpstr>
      <vt:lpstr>Networked Game Architecture    </vt:lpstr>
      <vt:lpstr>Networked Game Architecture    </vt:lpstr>
      <vt:lpstr>Networked Game Architecture    </vt:lpstr>
      <vt:lpstr>Networked Game Architecture    </vt:lpstr>
      <vt:lpstr>Networked Game Architecture    </vt:lpstr>
      <vt:lpstr>Design Philosophy of DirectX    </vt:lpstr>
      <vt:lpstr>Design Philosophy of DirectX    </vt:lpstr>
      <vt:lpstr>Design Philosophy of DirectX    </vt:lpstr>
      <vt:lpstr>Design Philosophy of DirectX    </vt:lpstr>
      <vt:lpstr>Design Philosophy of DirectX    </vt:lpstr>
      <vt:lpstr>Design Philosophy of DirectX    </vt:lpstr>
      <vt:lpstr>Design Philosophy of DirectX    </vt:lpstr>
      <vt:lpstr>Design Philosophy of DirectX    </vt:lpstr>
      <vt:lpstr>Design Philosophy of DirectX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game programming   </dc:title>
  <dc:creator>Admin</dc:creator>
  <cp:lastModifiedBy>Admin</cp:lastModifiedBy>
  <cp:revision>94</cp:revision>
  <dcterms:created xsi:type="dcterms:W3CDTF">2022-01-07T05:09:05Z</dcterms:created>
  <dcterms:modified xsi:type="dcterms:W3CDTF">2022-03-29T09:25:30Z</dcterms:modified>
</cp:coreProperties>
</file>