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3"/>
  </p:notesMasterIdLst>
  <p:sldIdLst>
    <p:sldId id="256" r:id="rId2"/>
    <p:sldId id="351" r:id="rId3"/>
    <p:sldId id="353" r:id="rId4"/>
    <p:sldId id="354" r:id="rId5"/>
    <p:sldId id="355" r:id="rId6"/>
    <p:sldId id="356" r:id="rId7"/>
    <p:sldId id="357" r:id="rId8"/>
    <p:sldId id="358"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3" r:id="rId53"/>
    <p:sldId id="404" r:id="rId54"/>
    <p:sldId id="405" r:id="rId55"/>
    <p:sldId id="406" r:id="rId56"/>
    <p:sldId id="407" r:id="rId57"/>
    <p:sldId id="408" r:id="rId58"/>
    <p:sldId id="409" r:id="rId59"/>
    <p:sldId id="410" r:id="rId60"/>
    <p:sldId id="411" r:id="rId61"/>
    <p:sldId id="412" r:id="rId62"/>
    <p:sldId id="413" r:id="rId63"/>
    <p:sldId id="415" r:id="rId64"/>
    <p:sldId id="416" r:id="rId65"/>
    <p:sldId id="417" r:id="rId66"/>
    <p:sldId id="418" r:id="rId67"/>
    <p:sldId id="419" r:id="rId68"/>
    <p:sldId id="420" r:id="rId69"/>
    <p:sldId id="421" r:id="rId70"/>
    <p:sldId id="422" r:id="rId71"/>
    <p:sldId id="423" r:id="rId72"/>
    <p:sldId id="424" r:id="rId73"/>
    <p:sldId id="425" r:id="rId74"/>
    <p:sldId id="426" r:id="rId75"/>
    <p:sldId id="427" r:id="rId76"/>
    <p:sldId id="428" r:id="rId77"/>
    <p:sldId id="429" r:id="rId78"/>
    <p:sldId id="430" r:id="rId79"/>
    <p:sldId id="431" r:id="rId80"/>
    <p:sldId id="432" r:id="rId81"/>
    <p:sldId id="433" r:id="rId82"/>
    <p:sldId id="434" r:id="rId83"/>
    <p:sldId id="435" r:id="rId84"/>
    <p:sldId id="436" r:id="rId85"/>
    <p:sldId id="437" r:id="rId86"/>
    <p:sldId id="438" r:id="rId87"/>
    <p:sldId id="439" r:id="rId88"/>
    <p:sldId id="440" r:id="rId89"/>
    <p:sldId id="441" r:id="rId90"/>
    <p:sldId id="442" r:id="rId91"/>
    <p:sldId id="443" r:id="rId92"/>
    <p:sldId id="444" r:id="rId93"/>
    <p:sldId id="445" r:id="rId94"/>
    <p:sldId id="446" r:id="rId95"/>
    <p:sldId id="447" r:id="rId96"/>
    <p:sldId id="448" r:id="rId97"/>
    <p:sldId id="449" r:id="rId98"/>
    <p:sldId id="450" r:id="rId99"/>
    <p:sldId id="451" r:id="rId100"/>
    <p:sldId id="452" r:id="rId101"/>
    <p:sldId id="453" r:id="rId102"/>
    <p:sldId id="454" r:id="rId103"/>
    <p:sldId id="455" r:id="rId104"/>
    <p:sldId id="456" r:id="rId105"/>
    <p:sldId id="457" r:id="rId106"/>
    <p:sldId id="458" r:id="rId107"/>
    <p:sldId id="459" r:id="rId108"/>
    <p:sldId id="460" r:id="rId109"/>
    <p:sldId id="461" r:id="rId110"/>
    <p:sldId id="462" r:id="rId111"/>
    <p:sldId id="463" r:id="rId112"/>
    <p:sldId id="464" r:id="rId113"/>
    <p:sldId id="465" r:id="rId114"/>
    <p:sldId id="466" r:id="rId115"/>
    <p:sldId id="467" r:id="rId116"/>
    <p:sldId id="468" r:id="rId117"/>
    <p:sldId id="469" r:id="rId118"/>
    <p:sldId id="470" r:id="rId119"/>
    <p:sldId id="471" r:id="rId120"/>
    <p:sldId id="472" r:id="rId121"/>
    <p:sldId id="473" r:id="rId122"/>
    <p:sldId id="474" r:id="rId123"/>
    <p:sldId id="475" r:id="rId124"/>
    <p:sldId id="476" r:id="rId125"/>
    <p:sldId id="477" r:id="rId126"/>
    <p:sldId id="479" r:id="rId127"/>
    <p:sldId id="480" r:id="rId128"/>
    <p:sldId id="481" r:id="rId129"/>
    <p:sldId id="482" r:id="rId130"/>
    <p:sldId id="483" r:id="rId131"/>
    <p:sldId id="484" r:id="rId132"/>
    <p:sldId id="485" r:id="rId133"/>
    <p:sldId id="486" r:id="rId134"/>
    <p:sldId id="487" r:id="rId135"/>
    <p:sldId id="488" r:id="rId136"/>
    <p:sldId id="489" r:id="rId137"/>
    <p:sldId id="490" r:id="rId138"/>
    <p:sldId id="491" r:id="rId139"/>
    <p:sldId id="492" r:id="rId140"/>
    <p:sldId id="493" r:id="rId141"/>
    <p:sldId id="494" r:id="rId142"/>
    <p:sldId id="495" r:id="rId143"/>
    <p:sldId id="496" r:id="rId144"/>
    <p:sldId id="497" r:id="rId145"/>
    <p:sldId id="498" r:id="rId146"/>
    <p:sldId id="499" r:id="rId147"/>
    <p:sldId id="500" r:id="rId148"/>
    <p:sldId id="501" r:id="rId149"/>
    <p:sldId id="502" r:id="rId150"/>
    <p:sldId id="503" r:id="rId151"/>
    <p:sldId id="504" r:id="rId152"/>
    <p:sldId id="505" r:id="rId153"/>
    <p:sldId id="506" r:id="rId154"/>
    <p:sldId id="507" r:id="rId155"/>
    <p:sldId id="508" r:id="rId156"/>
    <p:sldId id="509" r:id="rId157"/>
    <p:sldId id="510" r:id="rId158"/>
    <p:sldId id="511" r:id="rId159"/>
    <p:sldId id="512" r:id="rId160"/>
    <p:sldId id="513" r:id="rId161"/>
    <p:sldId id="514" r:id="rId162"/>
    <p:sldId id="515" r:id="rId163"/>
    <p:sldId id="516" r:id="rId164"/>
    <p:sldId id="517" r:id="rId165"/>
    <p:sldId id="518" r:id="rId166"/>
    <p:sldId id="519" r:id="rId167"/>
    <p:sldId id="520" r:id="rId168"/>
    <p:sldId id="521" r:id="rId169"/>
    <p:sldId id="522" r:id="rId170"/>
    <p:sldId id="523" r:id="rId171"/>
    <p:sldId id="524" r:id="rId172"/>
    <p:sldId id="525" r:id="rId173"/>
    <p:sldId id="526" r:id="rId174"/>
    <p:sldId id="527" r:id="rId175"/>
    <p:sldId id="528" r:id="rId176"/>
    <p:sldId id="529" r:id="rId177"/>
    <p:sldId id="530" r:id="rId178"/>
    <p:sldId id="531" r:id="rId179"/>
    <p:sldId id="532" r:id="rId180"/>
    <p:sldId id="533" r:id="rId181"/>
    <p:sldId id="534" r:id="rId182"/>
    <p:sldId id="535" r:id="rId183"/>
    <p:sldId id="536" r:id="rId184"/>
    <p:sldId id="537" r:id="rId185"/>
    <p:sldId id="538" r:id="rId186"/>
    <p:sldId id="539" r:id="rId187"/>
    <p:sldId id="540" r:id="rId188"/>
    <p:sldId id="541" r:id="rId189"/>
    <p:sldId id="542" r:id="rId190"/>
    <p:sldId id="543" r:id="rId191"/>
    <p:sldId id="544" r:id="rId192"/>
    <p:sldId id="545" r:id="rId193"/>
    <p:sldId id="546" r:id="rId194"/>
    <p:sldId id="547" r:id="rId195"/>
    <p:sldId id="548" r:id="rId196"/>
    <p:sldId id="549" r:id="rId197"/>
    <p:sldId id="550" r:id="rId198"/>
    <p:sldId id="551" r:id="rId199"/>
    <p:sldId id="552" r:id="rId200"/>
    <p:sldId id="553" r:id="rId201"/>
    <p:sldId id="554" r:id="rId202"/>
    <p:sldId id="555" r:id="rId203"/>
    <p:sldId id="556" r:id="rId204"/>
    <p:sldId id="557" r:id="rId205"/>
    <p:sldId id="558" r:id="rId206"/>
    <p:sldId id="559" r:id="rId207"/>
    <p:sldId id="560" r:id="rId208"/>
    <p:sldId id="561" r:id="rId209"/>
    <p:sldId id="562" r:id="rId210"/>
    <p:sldId id="563" r:id="rId211"/>
    <p:sldId id="564" r:id="rId2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heme" Target="theme/theme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23BFD-E1EC-4978-91C2-094BD078929B}" type="datetimeFigureOut">
              <a:rPr lang="en-IN" smtClean="0"/>
              <a:t>07-02-2023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6E06F-3AE6-4844-ADC8-8B2037891E01}" type="slidenum">
              <a:rPr lang="en-IN" smtClean="0"/>
              <a:t>‹#›</a:t>
            </a:fld>
            <a:endParaRPr lang="en-IN"/>
          </a:p>
        </p:txBody>
      </p:sp>
    </p:spTree>
    <p:extLst>
      <p:ext uri="{BB962C8B-B14F-4D97-AF65-F5344CB8AC3E}">
        <p14:creationId xmlns:p14="http://schemas.microsoft.com/office/powerpoint/2010/main" val="339650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119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129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139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149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159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169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179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189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199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209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210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211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29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39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49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59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69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79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94</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100</a:t>
            </a:fld>
            <a:endParaRPr lang="en-IN"/>
          </a:p>
        </p:txBody>
      </p:sp>
    </p:spTree>
    <p:extLst>
      <p:ext uri="{BB962C8B-B14F-4D97-AF65-F5344CB8AC3E}">
        <p14:creationId xmlns:p14="http://schemas.microsoft.com/office/powerpoint/2010/main" val="122885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35051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3223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87572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17386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2D6FA-07D3-47DD-9A19-9E5F2B49B1F4}"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228146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42D6FA-07D3-47DD-9A19-9E5F2B49B1F4}"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249479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42D6FA-07D3-47DD-9A19-9E5F2B49B1F4}"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90812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42D6FA-07D3-47DD-9A19-9E5F2B49B1F4}"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83968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2D6FA-07D3-47DD-9A19-9E5F2B49B1F4}"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66464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D6FA-07D3-47DD-9A19-9E5F2B49B1F4}"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378844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D6FA-07D3-47DD-9A19-9E5F2B49B1F4}"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13120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2D6FA-07D3-47DD-9A19-9E5F2B49B1F4}" type="datetimeFigureOut">
              <a:rPr lang="en-IN" smtClean="0"/>
              <a:t>07-02-2023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AFC1E-3FF5-4498-8D9B-B1869B75CAA9}" type="slidenum">
              <a:rPr lang="en-IN" smtClean="0"/>
              <a:t>‹#›</a:t>
            </a:fld>
            <a:endParaRPr lang="en-IN"/>
          </a:p>
        </p:txBody>
      </p:sp>
    </p:spTree>
    <p:extLst>
      <p:ext uri="{BB962C8B-B14F-4D97-AF65-F5344CB8AC3E}">
        <p14:creationId xmlns:p14="http://schemas.microsoft.com/office/powerpoint/2010/main" val="1645624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5.xml"/><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Module 2: </a:t>
            </a:r>
            <a:r>
              <a:rPr lang="en-IN" b="1" dirty="0" err="1" smtClean="0"/>
              <a:t>Hardcore</a:t>
            </a:r>
            <a:r>
              <a:rPr lang="en-IN" b="1" dirty="0" smtClean="0"/>
              <a:t> game programming </a:t>
            </a:r>
            <a:r>
              <a:rPr lang="en-IN" dirty="0"/>
              <a:t>	</a:t>
            </a:r>
            <a:br>
              <a:rPr lang="en-IN" dirty="0"/>
            </a:br>
            <a:endParaRPr lang="en-IN" dirty="0"/>
          </a:p>
        </p:txBody>
      </p:sp>
      <p:sp>
        <p:nvSpPr>
          <p:cNvPr id="3" name="Subtitle 2"/>
          <p:cNvSpPr>
            <a:spLocks noGrp="1"/>
          </p:cNvSpPr>
          <p:nvPr>
            <p:ph type="subTitle" idx="1"/>
          </p:nvPr>
        </p:nvSpPr>
        <p:spPr>
          <a:xfrm>
            <a:off x="395536" y="1268760"/>
            <a:ext cx="8136904" cy="5400600"/>
          </a:xfrm>
        </p:spPr>
        <p:txBody>
          <a:bodyPr>
            <a:normAutofit/>
          </a:bodyPr>
          <a:lstStyle/>
          <a:p>
            <a:pPr algn="l"/>
            <a:r>
              <a:rPr lang="en-IN" b="1" dirty="0" smtClean="0">
                <a:solidFill>
                  <a:schemeClr val="tx1"/>
                </a:solidFill>
                <a:latin typeface="+mj-lt"/>
                <a:ea typeface="+mj-ea"/>
                <a:cs typeface="+mj-cs"/>
              </a:rPr>
              <a:t>Module 2 contents:</a:t>
            </a:r>
          </a:p>
          <a:p>
            <a:pPr marL="457200" indent="-457200" algn="l">
              <a:buFont typeface="Arial" panose="020B0604020202020204" pitchFamily="34" charset="0"/>
              <a:buChar char="•"/>
            </a:pPr>
            <a:r>
              <a:rPr lang="en-IN" dirty="0" smtClean="0">
                <a:solidFill>
                  <a:schemeClr val="tx1"/>
                </a:solidFill>
                <a:latin typeface="+mj-lt"/>
                <a:ea typeface="+mj-ea"/>
                <a:cs typeface="+mj-cs"/>
              </a:rPr>
              <a:t>Introduction </a:t>
            </a:r>
            <a:r>
              <a:rPr lang="en-IN" dirty="0">
                <a:solidFill>
                  <a:schemeClr val="tx1"/>
                </a:solidFill>
                <a:latin typeface="+mj-lt"/>
                <a:ea typeface="+mj-ea"/>
                <a:cs typeface="+mj-cs"/>
              </a:rPr>
              <a:t>to Game Design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Data </a:t>
            </a:r>
            <a:r>
              <a:rPr lang="en-IN" dirty="0">
                <a:solidFill>
                  <a:schemeClr val="tx1"/>
                </a:solidFill>
                <a:latin typeface="+mj-lt"/>
                <a:ea typeface="+mj-ea"/>
                <a:cs typeface="+mj-cs"/>
              </a:rPr>
              <a:t>Structures and Algorithms for Game Programming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Mathematical Side of Games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Introduction </a:t>
            </a:r>
            <a:r>
              <a:rPr lang="en-IN" dirty="0">
                <a:solidFill>
                  <a:schemeClr val="tx1"/>
                </a:solidFill>
                <a:latin typeface="+mj-lt"/>
                <a:ea typeface="+mj-ea"/>
                <a:cs typeface="+mj-cs"/>
              </a:rPr>
              <a:t>to Physics </a:t>
            </a:r>
            <a:r>
              <a:rPr lang="en-IN" dirty="0" err="1">
                <a:solidFill>
                  <a:schemeClr val="tx1"/>
                </a:solidFill>
                <a:latin typeface="+mj-lt"/>
                <a:ea typeface="+mj-ea"/>
                <a:cs typeface="+mj-cs"/>
              </a:rPr>
              <a:t>Modeling</a:t>
            </a:r>
            <a:r>
              <a:rPr lang="en-IN" dirty="0">
                <a:solidFill>
                  <a:schemeClr val="tx1"/>
                </a:solidFill>
                <a:latin typeface="+mj-lt"/>
                <a:ea typeface="+mj-ea"/>
                <a:cs typeface="+mj-cs"/>
              </a:rPr>
              <a:t> </a:t>
            </a:r>
            <a:r>
              <a:rPr lang="en-IN" dirty="0"/>
              <a:t>	</a:t>
            </a:r>
          </a:p>
          <a:p>
            <a:pPr algn="l"/>
            <a:r>
              <a:rPr lang="en-IN" dirty="0"/>
              <a:t>	</a:t>
            </a:r>
          </a:p>
          <a:p>
            <a:pPr algn="l"/>
            <a:endParaRPr lang="en-IN" dirty="0"/>
          </a:p>
        </p:txBody>
      </p:sp>
    </p:spTree>
    <p:extLst>
      <p:ext uri="{BB962C8B-B14F-4D97-AF65-F5344CB8AC3E}">
        <p14:creationId xmlns:p14="http://schemas.microsoft.com/office/powerpoint/2010/main" val="3041401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smtClean="0">
                <a:solidFill>
                  <a:schemeClr val="tx1"/>
                </a:solidFill>
                <a:latin typeface="+mj-lt"/>
                <a:ea typeface="+mj-ea"/>
                <a:cs typeface="+mj-cs"/>
              </a:rPr>
              <a:t>3.  Victory </a:t>
            </a:r>
            <a:r>
              <a:rPr lang="en-IN" sz="2800" b="1" dirty="0">
                <a:solidFill>
                  <a:schemeClr val="tx1"/>
                </a:solidFill>
                <a:latin typeface="+mj-lt"/>
                <a:ea typeface="+mj-ea"/>
                <a:cs typeface="+mj-cs"/>
              </a:rPr>
              <a:t>conditions</a:t>
            </a:r>
            <a:r>
              <a:rPr lang="en-IN" sz="2800" b="1"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rPr>
              <a:t>Common </a:t>
            </a:r>
            <a:r>
              <a:rPr lang="en-IN" sz="2800" dirty="0">
                <a:solidFill>
                  <a:schemeClr val="tx1"/>
                </a:solidFill>
              </a:rPr>
              <a:t>win conditions are being first to amass a certain quota of points or tokens (as in Settlers of </a:t>
            </a:r>
            <a:r>
              <a:rPr lang="en-IN" sz="2800" dirty="0" err="1">
                <a:solidFill>
                  <a:schemeClr val="tx1"/>
                </a:solidFill>
              </a:rPr>
              <a:t>Catan</a:t>
            </a:r>
            <a:r>
              <a:rPr lang="en-IN" sz="2800" dirty="0">
                <a:solidFill>
                  <a:schemeClr val="tx1"/>
                </a:solidFill>
              </a:rPr>
              <a:t>), having the greatest number of tokens at the end of the game (as in Monopoly), some relationship of one's game tokens to those of one's opponent (as in chess's checkmate), or reaching a certain point in a storyline (as in most roleplay-games).</a:t>
            </a:r>
          </a:p>
        </p:txBody>
      </p:sp>
    </p:spTree>
    <p:extLst>
      <p:ext uri="{BB962C8B-B14F-4D97-AF65-F5344CB8AC3E}">
        <p14:creationId xmlns:p14="http://schemas.microsoft.com/office/powerpoint/2010/main" val="36711018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800" b="1" dirty="0" smtClean="0">
                <a:solidFill>
                  <a:schemeClr val="tx1"/>
                </a:solidFill>
                <a:latin typeface="+mj-lt"/>
                <a:ea typeface="+mj-ea"/>
                <a:cs typeface="+mj-cs"/>
              </a:rPr>
              <a:t>QUAD-TREES :</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quad-tree starts with one large axis-aligned bounding box around the </a:t>
            </a:r>
            <a:r>
              <a:rPr lang="en-IN" sz="2800" dirty="0" smtClean="0">
                <a:solidFill>
                  <a:schemeClr val="tx1"/>
                </a:solidFill>
                <a:latin typeface="+mj-lt"/>
                <a:ea typeface="+mj-ea"/>
                <a:cs typeface="+mj-cs"/>
              </a:rPr>
              <a:t>environment.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then recursively splits this box into four equal </a:t>
            </a:r>
            <a:r>
              <a:rPr lang="en-IN" sz="2800" dirty="0" err="1">
                <a:solidFill>
                  <a:schemeClr val="tx1"/>
                </a:solidFill>
                <a:latin typeface="+mj-lt"/>
                <a:ea typeface="+mj-ea"/>
                <a:cs typeface="+mj-cs"/>
              </a:rPr>
              <a:t>subboxes</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These </a:t>
            </a:r>
            <a:r>
              <a:rPr lang="en-IN" sz="2800" dirty="0">
                <a:solidFill>
                  <a:schemeClr val="tx1"/>
                </a:solidFill>
                <a:latin typeface="+mj-lt"/>
                <a:ea typeface="+mj-ea"/>
                <a:cs typeface="+mj-cs"/>
              </a:rPr>
              <a:t>four </a:t>
            </a:r>
            <a:r>
              <a:rPr lang="en-IN" sz="2800" dirty="0" err="1">
                <a:solidFill>
                  <a:schemeClr val="tx1"/>
                </a:solidFill>
                <a:latin typeface="+mj-lt"/>
                <a:ea typeface="+mj-ea"/>
                <a:cs typeface="+mj-cs"/>
              </a:rPr>
              <a:t>subboxes</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are the </a:t>
            </a:r>
            <a:r>
              <a:rPr lang="en-IN" sz="2800" dirty="0">
                <a:solidFill>
                  <a:schemeClr val="tx1"/>
                </a:solidFill>
                <a:latin typeface="+mj-lt"/>
                <a:ea typeface="+mj-ea"/>
                <a:cs typeface="+mj-cs"/>
              </a:rPr>
              <a:t>four child nodes, just like the front and back were child nodes of a BSP tree </a:t>
            </a:r>
            <a:r>
              <a:rPr lang="en-IN" sz="2800" dirty="0" smtClean="0">
                <a:solidFill>
                  <a:schemeClr val="tx1"/>
                </a:solidFill>
                <a:latin typeface="+mj-lt"/>
                <a:ea typeface="+mj-ea"/>
                <a:cs typeface="+mj-cs"/>
              </a:rPr>
              <a:t>node.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All </a:t>
            </a:r>
            <a:r>
              <a:rPr lang="en-IN" sz="2800" dirty="0">
                <a:solidFill>
                  <a:schemeClr val="tx1"/>
                </a:solidFill>
                <a:latin typeface="+mj-lt"/>
                <a:ea typeface="+mj-ea"/>
                <a:cs typeface="+mj-cs"/>
              </a:rPr>
              <a:t>polygons are then placed into the node within which it falls. This process </a:t>
            </a:r>
            <a:r>
              <a:rPr lang="en-IN" sz="2800" dirty="0" smtClean="0">
                <a:solidFill>
                  <a:schemeClr val="tx1"/>
                </a:solidFill>
                <a:latin typeface="+mj-lt"/>
                <a:ea typeface="+mj-ea"/>
                <a:cs typeface="+mj-cs"/>
              </a:rPr>
              <a:t>continues for </a:t>
            </a:r>
            <a:r>
              <a:rPr lang="en-IN" sz="2800" dirty="0">
                <a:solidFill>
                  <a:schemeClr val="tx1"/>
                </a:solidFill>
                <a:latin typeface="+mj-lt"/>
                <a:ea typeface="+mj-ea"/>
                <a:cs typeface="+mj-cs"/>
              </a:rPr>
              <a:t>the child nodes downward until some condition is met to stop the </a:t>
            </a:r>
            <a:r>
              <a:rPr lang="en-IN" sz="2800" dirty="0" smtClean="0">
                <a:solidFill>
                  <a:schemeClr val="tx1"/>
                </a:solidFill>
                <a:latin typeface="+mj-lt"/>
                <a:ea typeface="+mj-ea"/>
                <a:cs typeface="+mj-cs"/>
              </a:rPr>
              <a:t>recursion, which </a:t>
            </a:r>
            <a:r>
              <a:rPr lang="en-IN" sz="2800" dirty="0">
                <a:solidFill>
                  <a:schemeClr val="tx1"/>
                </a:solidFill>
                <a:latin typeface="+mj-lt"/>
                <a:ea typeface="+mj-ea"/>
                <a:cs typeface="+mj-cs"/>
              </a:rPr>
              <a:t>is often until a minimum number of polygons are reached. A quad-tree </a:t>
            </a:r>
            <a:r>
              <a:rPr lang="en-IN" sz="2800" dirty="0" smtClean="0">
                <a:solidFill>
                  <a:schemeClr val="tx1"/>
                </a:solidFill>
                <a:latin typeface="+mj-lt"/>
                <a:ea typeface="+mj-ea"/>
                <a:cs typeface="+mj-cs"/>
              </a:rPr>
              <a:t>is shown </a:t>
            </a:r>
            <a:r>
              <a:rPr lang="en-IN" sz="2800" dirty="0">
                <a:solidFill>
                  <a:schemeClr val="tx1"/>
                </a:solidFill>
                <a:latin typeface="+mj-lt"/>
                <a:ea typeface="+mj-ea"/>
                <a:cs typeface="+mj-cs"/>
              </a:rPr>
              <a:t>in Figure 13.10</a:t>
            </a:r>
            <a:r>
              <a:rPr lang="en-IN" sz="2800" dirty="0"/>
              <a:t>.</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69279724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800" b="1" dirty="0" smtClean="0">
                <a:solidFill>
                  <a:schemeClr val="tx1"/>
                </a:solidFill>
                <a:latin typeface="+mj-lt"/>
                <a:ea typeface="+mj-ea"/>
                <a:cs typeface="+mj-cs"/>
              </a:rPr>
              <a:t>QUAD-TREES :</a:t>
            </a:r>
          </a:p>
          <a:p>
            <a:pPr algn="l"/>
            <a:endParaRPr lang="en-IN" sz="2800" b="1" dirty="0">
              <a:solidFill>
                <a:schemeClr val="tx1"/>
              </a:solidFill>
              <a:latin typeface="+mj-lt"/>
              <a:ea typeface="+mj-ea"/>
              <a:cs typeface="+mj-c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340768"/>
            <a:ext cx="597666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78226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800" b="1" dirty="0" smtClean="0">
                <a:solidFill>
                  <a:schemeClr val="tx1"/>
                </a:solidFill>
                <a:latin typeface="+mj-lt"/>
                <a:ea typeface="+mj-ea"/>
                <a:cs typeface="+mj-cs"/>
              </a:rPr>
              <a:t>QUAD-TREES :</a:t>
            </a:r>
          </a:p>
          <a:p>
            <a:pPr marL="457200" indent="-457200" algn="just">
              <a:buFont typeface="Arial" panose="020B0604020202020204" pitchFamily="34" charset="0"/>
              <a:buChar char="•"/>
            </a:pPr>
            <a:r>
              <a:rPr lang="en-IN" sz="2800" dirty="0">
                <a:solidFill>
                  <a:schemeClr val="tx1"/>
                </a:solidFill>
                <a:latin typeface="+mj-lt"/>
                <a:ea typeface="+mj-ea"/>
                <a:cs typeface="+mj-cs"/>
              </a:rPr>
              <a:t>Building a bounding volume hierarchy like the quad-tree is easier than </a:t>
            </a:r>
            <a:r>
              <a:rPr lang="en-IN" sz="2800" dirty="0" smtClean="0">
                <a:solidFill>
                  <a:schemeClr val="tx1"/>
                </a:solidFill>
                <a:latin typeface="+mj-lt"/>
                <a:ea typeface="+mj-ea"/>
                <a:cs typeface="+mj-cs"/>
              </a:rPr>
              <a:t>building a </a:t>
            </a:r>
            <a:r>
              <a:rPr lang="en-IN" sz="2800" dirty="0">
                <a:solidFill>
                  <a:schemeClr val="tx1"/>
                </a:solidFill>
                <a:latin typeface="+mj-lt"/>
                <a:ea typeface="+mj-ea"/>
                <a:cs typeface="+mj-cs"/>
              </a:rPr>
              <a:t>BSP tree</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In a quad-tree there are four nodes that each represent an equal </a:t>
            </a:r>
            <a:r>
              <a:rPr lang="en-IN" sz="2800" dirty="0" smtClean="0">
                <a:solidFill>
                  <a:schemeClr val="tx1"/>
                </a:solidFill>
                <a:latin typeface="+mj-lt"/>
                <a:ea typeface="+mj-ea"/>
                <a:cs typeface="+mj-cs"/>
              </a:rPr>
              <a:t>area of </a:t>
            </a:r>
            <a:r>
              <a:rPr lang="en-IN" sz="2800" dirty="0">
                <a:solidFill>
                  <a:schemeClr val="tx1"/>
                </a:solidFill>
                <a:latin typeface="+mj-lt"/>
                <a:ea typeface="+mj-ea"/>
                <a:cs typeface="+mj-cs"/>
              </a:rPr>
              <a:t>the parent.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polygons are separated based on if they fall within one of these boxes, and the process continues until the recursion-ending condition is met.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Using frustum </a:t>
            </a:r>
            <a:r>
              <a:rPr lang="en-IN" sz="2800" dirty="0">
                <a:solidFill>
                  <a:schemeClr val="tx1"/>
                </a:solidFill>
                <a:latin typeface="+mj-lt"/>
                <a:ea typeface="+mj-ea"/>
                <a:cs typeface="+mj-cs"/>
              </a:rPr>
              <a:t>culling on such a data structure would require starting at the root node </a:t>
            </a:r>
            <a:r>
              <a:rPr lang="en-IN" sz="2800" dirty="0" smtClean="0">
                <a:solidFill>
                  <a:schemeClr val="tx1"/>
                </a:solidFill>
                <a:latin typeface="+mj-lt"/>
                <a:ea typeface="+mj-ea"/>
                <a:cs typeface="+mj-cs"/>
              </a:rPr>
              <a:t>and testing </a:t>
            </a:r>
            <a:r>
              <a:rPr lang="en-IN" sz="2800" dirty="0">
                <a:solidFill>
                  <a:schemeClr val="tx1"/>
                </a:solidFill>
                <a:latin typeface="+mj-lt"/>
                <a:ea typeface="+mj-ea"/>
                <a:cs typeface="+mj-cs"/>
              </a:rPr>
              <a:t>if it is visible</a:t>
            </a:r>
            <a:r>
              <a:rPr lang="en-IN" sz="2800" dirty="0" smtClean="0">
                <a:solidFill>
                  <a:schemeClr val="tx1"/>
                </a:solidFill>
                <a:latin typeface="+mj-lt"/>
                <a:ea typeface="+mj-ea"/>
                <a:cs typeface="+mj-cs"/>
              </a:rPr>
              <a:t>.</a:t>
            </a:r>
          </a:p>
        </p:txBody>
      </p:sp>
    </p:spTree>
    <p:extLst>
      <p:ext uri="{BB962C8B-B14F-4D97-AF65-F5344CB8AC3E}">
        <p14:creationId xmlns:p14="http://schemas.microsoft.com/office/powerpoint/2010/main" val="20825299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800" b="1" dirty="0" smtClean="0">
                <a:solidFill>
                  <a:schemeClr val="tx1"/>
                </a:solidFill>
                <a:latin typeface="+mj-lt"/>
                <a:ea typeface="+mj-ea"/>
                <a:cs typeface="+mj-cs"/>
              </a:rPr>
              <a:t>QUAD-TREES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so, each of the child nodes are tested to see if they are </a:t>
            </a:r>
            <a:r>
              <a:rPr lang="en-IN" sz="2800" dirty="0" smtClean="0">
                <a:solidFill>
                  <a:schemeClr val="tx1"/>
                </a:solidFill>
                <a:latin typeface="+mj-lt"/>
                <a:ea typeface="+mj-ea"/>
                <a:cs typeface="+mj-cs"/>
              </a:rPr>
              <a:t>visible.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children of every child node that is visible are tested until the entire tree </a:t>
            </a:r>
            <a:r>
              <a:rPr lang="en-IN" sz="2800" dirty="0" smtClean="0">
                <a:solidFill>
                  <a:schemeClr val="tx1"/>
                </a:solidFill>
                <a:latin typeface="+mj-lt"/>
                <a:ea typeface="+mj-ea"/>
                <a:cs typeface="+mj-cs"/>
              </a:rPr>
              <a:t>has been processed.</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some nodes are not visible, they and their children are </a:t>
            </a:r>
            <a:r>
              <a:rPr lang="en-IN" sz="2800" dirty="0" smtClean="0">
                <a:solidFill>
                  <a:schemeClr val="tx1"/>
                </a:solidFill>
                <a:latin typeface="+mj-lt"/>
                <a:ea typeface="+mj-ea"/>
                <a:cs typeface="+mj-cs"/>
              </a:rPr>
              <a:t>rejected.</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Thus</a:t>
            </a:r>
            <a:r>
              <a:rPr lang="en-IN" sz="2800" dirty="0">
                <a:solidFill>
                  <a:schemeClr val="tx1"/>
                </a:solidFill>
                <a:latin typeface="+mj-lt"/>
                <a:ea typeface="+mj-ea"/>
                <a:cs typeface="+mj-cs"/>
              </a:rPr>
              <a:t>, if a view is facing away from a section of the level, those nodes would </a:t>
            </a:r>
            <a:r>
              <a:rPr lang="en-IN" sz="2800" dirty="0" smtClean="0">
                <a:solidFill>
                  <a:schemeClr val="tx1"/>
                </a:solidFill>
                <a:latin typeface="+mj-lt"/>
                <a:ea typeface="+mj-ea"/>
                <a:cs typeface="+mj-cs"/>
              </a:rPr>
              <a:t>have been </a:t>
            </a:r>
            <a:r>
              <a:rPr lang="en-IN" sz="2800" dirty="0">
                <a:solidFill>
                  <a:schemeClr val="tx1"/>
                </a:solidFill>
                <a:latin typeface="+mj-lt"/>
                <a:ea typeface="+mj-ea"/>
                <a:cs typeface="+mj-cs"/>
              </a:rPr>
              <a:t>quickly rejected because some of the nodes higher up in the hierarchy </a:t>
            </a:r>
            <a:r>
              <a:rPr lang="en-IN" sz="2800" dirty="0" smtClean="0">
                <a:solidFill>
                  <a:schemeClr val="tx1"/>
                </a:solidFill>
                <a:latin typeface="+mj-lt"/>
                <a:ea typeface="+mj-ea"/>
                <a:cs typeface="+mj-cs"/>
              </a:rPr>
              <a:t>closest to </a:t>
            </a:r>
            <a:r>
              <a:rPr lang="en-IN" sz="2800" dirty="0">
                <a:solidFill>
                  <a:schemeClr val="tx1"/>
                </a:solidFill>
                <a:latin typeface="+mj-lt"/>
                <a:ea typeface="+mj-ea"/>
                <a:cs typeface="+mj-cs"/>
              </a:rPr>
              <a:t>the root would have been rejected, and thus those children that eventually </a:t>
            </a:r>
            <a:r>
              <a:rPr lang="en-IN" sz="2800" dirty="0" smtClean="0">
                <a:solidFill>
                  <a:schemeClr val="tx1"/>
                </a:solidFill>
                <a:latin typeface="+mj-lt"/>
                <a:ea typeface="+mj-ea"/>
                <a:cs typeface="+mj-cs"/>
              </a:rPr>
              <a:t>did hold </a:t>
            </a:r>
            <a:r>
              <a:rPr lang="en-IN" sz="2800" dirty="0">
                <a:solidFill>
                  <a:schemeClr val="tx1"/>
                </a:solidFill>
                <a:latin typeface="+mj-lt"/>
                <a:ea typeface="+mj-ea"/>
                <a:cs typeface="+mj-cs"/>
              </a:rPr>
              <a:t>geometry would have also been rejected automatically. </a:t>
            </a:r>
          </a:p>
        </p:txBody>
      </p:sp>
    </p:spTree>
    <p:extLst>
      <p:ext uri="{BB962C8B-B14F-4D97-AF65-F5344CB8AC3E}">
        <p14:creationId xmlns:p14="http://schemas.microsoft.com/office/powerpoint/2010/main" val="53613291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800" b="1" dirty="0" smtClean="0">
                <a:solidFill>
                  <a:schemeClr val="tx1"/>
                </a:solidFill>
                <a:latin typeface="+mj-lt"/>
                <a:ea typeface="+mj-ea"/>
                <a:cs typeface="+mj-cs"/>
              </a:rPr>
              <a:t>QUAD-TREES :</a:t>
            </a:r>
          </a:p>
          <a:p>
            <a:pPr algn="l"/>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process of </a:t>
            </a:r>
            <a:r>
              <a:rPr lang="en-IN" sz="2800" dirty="0" smtClean="0">
                <a:solidFill>
                  <a:schemeClr val="tx1"/>
                </a:solidFill>
                <a:latin typeface="+mj-lt"/>
                <a:ea typeface="+mj-ea"/>
                <a:cs typeface="+mj-cs"/>
              </a:rPr>
              <a:t>building a </a:t>
            </a:r>
            <a:r>
              <a:rPr lang="en-IN" sz="2800" dirty="0">
                <a:solidFill>
                  <a:schemeClr val="tx1"/>
                </a:solidFill>
                <a:latin typeface="+mj-lt"/>
                <a:ea typeface="+mj-ea"/>
                <a:cs typeface="+mj-cs"/>
              </a:rPr>
              <a:t>quad-tree is shown in Figure 13.11, and using a quad-tree with </a:t>
            </a:r>
            <a:r>
              <a:rPr lang="en-IN" sz="2800" dirty="0" smtClean="0">
                <a:solidFill>
                  <a:schemeClr val="tx1"/>
                </a:solidFill>
                <a:latin typeface="+mj-lt"/>
                <a:ea typeface="+mj-ea"/>
                <a:cs typeface="+mj-cs"/>
              </a:rPr>
              <a:t>frustum culling </a:t>
            </a:r>
            <a:r>
              <a:rPr lang="en-IN" sz="2800" dirty="0">
                <a:solidFill>
                  <a:schemeClr val="tx1"/>
                </a:solidFill>
                <a:latin typeface="+mj-lt"/>
                <a:ea typeface="+mj-ea"/>
                <a:cs typeface="+mj-cs"/>
              </a:rPr>
              <a:t>is shown in </a:t>
            </a:r>
            <a:r>
              <a:rPr lang="en-IN" sz="2800" dirty="0" smtClean="0">
                <a:solidFill>
                  <a:schemeClr val="tx1"/>
                </a:solidFill>
                <a:latin typeface="+mj-lt"/>
                <a:ea typeface="+mj-ea"/>
                <a:cs typeface="+mj-cs"/>
              </a:rPr>
              <a:t>Figure </a:t>
            </a:r>
            <a:r>
              <a:rPr lang="en-IN" sz="2800" dirty="0">
                <a:solidFill>
                  <a:schemeClr val="tx1"/>
                </a:solidFill>
                <a:latin typeface="+mj-lt"/>
                <a:ea typeface="+mj-ea"/>
                <a:cs typeface="+mj-cs"/>
              </a:rPr>
              <a:t>13.12</a:t>
            </a:r>
            <a:r>
              <a:rPr lang="en-IN" sz="2800" dirty="0" smtClean="0">
                <a:solidFill>
                  <a:schemeClr val="tx1"/>
                </a:solidFill>
                <a:latin typeface="+mj-lt"/>
                <a:ea typeface="+mj-ea"/>
                <a:cs typeface="+mj-cs"/>
              </a:rPr>
              <a:t>.</a:t>
            </a:r>
          </a:p>
          <a:p>
            <a:pPr algn="l"/>
            <a:endParaRPr lang="en-IN" sz="2800" dirty="0">
              <a:solidFill>
                <a:schemeClr val="tx1"/>
              </a:solidFill>
              <a:latin typeface="+mj-lt"/>
              <a:ea typeface="+mj-ea"/>
              <a:cs typeface="+mj-c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420888"/>
            <a:ext cx="4680520" cy="413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2628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800" b="1" dirty="0" smtClean="0">
                <a:solidFill>
                  <a:schemeClr val="tx1"/>
                </a:solidFill>
                <a:latin typeface="+mj-lt"/>
                <a:ea typeface="+mj-ea"/>
                <a:cs typeface="+mj-cs"/>
              </a:rPr>
              <a:t>QUAD-TREES :</a:t>
            </a:r>
          </a:p>
          <a:p>
            <a:pPr algn="l"/>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process of </a:t>
            </a:r>
            <a:r>
              <a:rPr lang="en-IN" sz="2800" dirty="0" smtClean="0">
                <a:solidFill>
                  <a:schemeClr val="tx1"/>
                </a:solidFill>
                <a:latin typeface="+mj-lt"/>
                <a:ea typeface="+mj-ea"/>
                <a:cs typeface="+mj-cs"/>
              </a:rPr>
              <a:t>building a </a:t>
            </a:r>
            <a:r>
              <a:rPr lang="en-IN" sz="2800" dirty="0">
                <a:solidFill>
                  <a:schemeClr val="tx1"/>
                </a:solidFill>
                <a:latin typeface="+mj-lt"/>
                <a:ea typeface="+mj-ea"/>
                <a:cs typeface="+mj-cs"/>
              </a:rPr>
              <a:t>quad-tree is shown in Figure 13.11, and using a quad-tree with </a:t>
            </a:r>
            <a:r>
              <a:rPr lang="en-IN" sz="2800" dirty="0" smtClean="0">
                <a:solidFill>
                  <a:schemeClr val="tx1"/>
                </a:solidFill>
                <a:latin typeface="+mj-lt"/>
                <a:ea typeface="+mj-ea"/>
                <a:cs typeface="+mj-cs"/>
              </a:rPr>
              <a:t>frustum culling </a:t>
            </a:r>
            <a:r>
              <a:rPr lang="en-IN" sz="2800" dirty="0">
                <a:solidFill>
                  <a:schemeClr val="tx1"/>
                </a:solidFill>
                <a:latin typeface="+mj-lt"/>
                <a:ea typeface="+mj-ea"/>
                <a:cs typeface="+mj-cs"/>
              </a:rPr>
              <a:t>is shown in </a:t>
            </a:r>
            <a:r>
              <a:rPr lang="en-IN" sz="2800" dirty="0" smtClean="0">
                <a:solidFill>
                  <a:schemeClr val="tx1"/>
                </a:solidFill>
                <a:latin typeface="+mj-lt"/>
                <a:ea typeface="+mj-ea"/>
                <a:cs typeface="+mj-cs"/>
              </a:rPr>
              <a:t>Figure </a:t>
            </a:r>
            <a:r>
              <a:rPr lang="en-IN" sz="2800" dirty="0">
                <a:solidFill>
                  <a:schemeClr val="tx1"/>
                </a:solidFill>
                <a:latin typeface="+mj-lt"/>
                <a:ea typeface="+mj-ea"/>
                <a:cs typeface="+mj-cs"/>
              </a:rPr>
              <a:t>13.12</a:t>
            </a:r>
            <a:r>
              <a:rPr lang="en-IN" sz="2800" dirty="0" smtClean="0">
                <a:solidFill>
                  <a:schemeClr val="tx1"/>
                </a:solidFill>
                <a:latin typeface="+mj-lt"/>
                <a:ea typeface="+mj-ea"/>
                <a:cs typeface="+mj-cs"/>
              </a:rPr>
              <a:t>.</a:t>
            </a:r>
          </a:p>
          <a:p>
            <a:pPr algn="l"/>
            <a:endParaRPr lang="en-IN" sz="2800" dirty="0" smtClean="0">
              <a:solidFill>
                <a:schemeClr val="tx1"/>
              </a:solidFill>
              <a:latin typeface="+mj-lt"/>
              <a:ea typeface="+mj-ea"/>
              <a:cs typeface="+mj-cs"/>
            </a:endParaRPr>
          </a:p>
          <a:p>
            <a:pPr algn="l"/>
            <a:endParaRPr lang="en-IN" sz="2800" dirty="0">
              <a:solidFill>
                <a:schemeClr val="tx1"/>
              </a:solidFill>
              <a:latin typeface="+mj-lt"/>
              <a:ea typeface="+mj-ea"/>
              <a:cs typeface="+mj-c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492896"/>
            <a:ext cx="4968552" cy="4202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8507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800" b="1" dirty="0" smtClean="0">
                <a:solidFill>
                  <a:schemeClr val="tx1"/>
                </a:solidFill>
                <a:latin typeface="+mj-lt"/>
                <a:ea typeface="+mj-ea"/>
                <a:cs typeface="+mj-cs"/>
              </a:rPr>
              <a:t>QUAD-TREES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Quad-trees </a:t>
            </a:r>
            <a:r>
              <a:rPr lang="en-IN" sz="2800" dirty="0">
                <a:solidFill>
                  <a:schemeClr val="tx1"/>
                </a:solidFill>
                <a:latin typeface="+mj-lt"/>
                <a:ea typeface="+mj-ea"/>
                <a:cs typeface="+mj-cs"/>
              </a:rPr>
              <a:t>can also be used to create terrains with nodes that have </a:t>
            </a:r>
            <a:r>
              <a:rPr lang="en-IN" sz="2800" dirty="0" smtClean="0">
                <a:solidFill>
                  <a:schemeClr val="tx1"/>
                </a:solidFill>
                <a:latin typeface="+mj-lt"/>
                <a:ea typeface="+mj-ea"/>
                <a:cs typeface="+mj-cs"/>
              </a:rPr>
              <a:t>varying levels </a:t>
            </a:r>
            <a:r>
              <a:rPr lang="en-IN" sz="2800" dirty="0">
                <a:solidFill>
                  <a:schemeClr val="tx1"/>
                </a:solidFill>
                <a:latin typeface="+mj-lt"/>
                <a:ea typeface="+mj-ea"/>
                <a:cs typeface="+mj-cs"/>
              </a:rPr>
              <a:t>of detail.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As </a:t>
            </a:r>
            <a:r>
              <a:rPr lang="en-IN" sz="2800" dirty="0">
                <a:solidFill>
                  <a:schemeClr val="tx1"/>
                </a:solidFill>
                <a:latin typeface="+mj-lt"/>
                <a:ea typeface="+mj-ea"/>
                <a:cs typeface="+mj-cs"/>
              </a:rPr>
              <a:t>nodes are determined to be farther and farther away from </a:t>
            </a:r>
            <a:r>
              <a:rPr lang="en-IN" sz="2800" dirty="0" smtClean="0">
                <a:solidFill>
                  <a:schemeClr val="tx1"/>
                </a:solidFill>
                <a:latin typeface="+mj-lt"/>
                <a:ea typeface="+mj-ea"/>
                <a:cs typeface="+mj-cs"/>
              </a:rPr>
              <a:t>the viewer </a:t>
            </a:r>
            <a:r>
              <a:rPr lang="en-IN" sz="2800" dirty="0">
                <a:solidFill>
                  <a:schemeClr val="tx1"/>
                </a:solidFill>
                <a:latin typeface="+mj-lt"/>
                <a:ea typeface="+mj-ea"/>
                <a:cs typeface="+mj-cs"/>
              </a:rPr>
              <a:t>(camera), low-detail versions of that node’s geometry can be used to </a:t>
            </a:r>
            <a:r>
              <a:rPr lang="en-IN" sz="2800" dirty="0" smtClean="0">
                <a:solidFill>
                  <a:schemeClr val="tx1"/>
                </a:solidFill>
                <a:latin typeface="+mj-lt"/>
                <a:ea typeface="+mj-ea"/>
                <a:cs typeface="+mj-cs"/>
              </a:rPr>
              <a:t>decrease the </a:t>
            </a:r>
            <a:r>
              <a:rPr lang="en-IN" sz="2800" dirty="0">
                <a:solidFill>
                  <a:schemeClr val="tx1"/>
                </a:solidFill>
                <a:latin typeface="+mj-lt"/>
                <a:ea typeface="+mj-ea"/>
                <a:cs typeface="+mj-cs"/>
              </a:rPr>
              <a:t>rendering load on the graphics hardware</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As geometry moves </a:t>
            </a:r>
            <a:r>
              <a:rPr lang="en-IN" sz="2800" dirty="0" smtClean="0">
                <a:solidFill>
                  <a:schemeClr val="tx1"/>
                </a:solidFill>
                <a:latin typeface="+mj-lt"/>
                <a:ea typeface="+mj-ea"/>
                <a:cs typeface="+mj-cs"/>
              </a:rPr>
              <a:t>further away </a:t>
            </a:r>
            <a:r>
              <a:rPr lang="en-IN" sz="2800" dirty="0">
                <a:solidFill>
                  <a:schemeClr val="tx1"/>
                </a:solidFill>
                <a:latin typeface="+mj-lt"/>
                <a:ea typeface="+mj-ea"/>
                <a:cs typeface="+mj-cs"/>
              </a:rPr>
              <a:t>from the camera, the detail that it holds is not as visible.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Using </a:t>
            </a:r>
            <a:r>
              <a:rPr lang="en-IN" sz="2800" dirty="0">
                <a:solidFill>
                  <a:schemeClr val="tx1"/>
                </a:solidFill>
                <a:latin typeface="+mj-lt"/>
                <a:ea typeface="+mj-ea"/>
                <a:cs typeface="+mj-cs"/>
              </a:rPr>
              <a:t>lower levels </a:t>
            </a:r>
            <a:r>
              <a:rPr lang="en-IN" sz="2800" dirty="0" smtClean="0">
                <a:solidFill>
                  <a:schemeClr val="tx1"/>
                </a:solidFill>
                <a:latin typeface="+mj-lt"/>
                <a:ea typeface="+mj-ea"/>
                <a:cs typeface="+mj-cs"/>
              </a:rPr>
              <a:t>of detail </a:t>
            </a:r>
            <a:r>
              <a:rPr lang="en-IN" sz="2800" dirty="0">
                <a:solidFill>
                  <a:schemeClr val="tx1"/>
                </a:solidFill>
                <a:latin typeface="+mj-lt"/>
                <a:ea typeface="+mj-ea"/>
                <a:cs typeface="+mj-cs"/>
              </a:rPr>
              <a:t>as geometry is farther away can lead to renders that show no real </a:t>
            </a:r>
            <a:r>
              <a:rPr lang="en-IN" sz="2800" dirty="0" smtClean="0">
                <a:solidFill>
                  <a:schemeClr val="tx1"/>
                </a:solidFill>
                <a:latin typeface="+mj-lt"/>
                <a:ea typeface="+mj-ea"/>
                <a:cs typeface="+mj-cs"/>
              </a:rPr>
              <a:t>noticeable difference</a:t>
            </a:r>
            <a:r>
              <a:rPr lang="en-IN" sz="2800" dirty="0">
                <a:solidFill>
                  <a:schemeClr val="tx1"/>
                </a:solidFill>
                <a:latin typeface="+mj-lt"/>
                <a:ea typeface="+mj-ea"/>
                <a:cs typeface="+mj-cs"/>
              </a:rPr>
              <a:t>.</a:t>
            </a:r>
          </a:p>
          <a:p>
            <a:pPr algn="l"/>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5041695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800" b="1" dirty="0" smtClean="0">
                <a:solidFill>
                  <a:schemeClr val="tx1"/>
                </a:solidFill>
                <a:latin typeface="+mj-lt"/>
                <a:ea typeface="+mj-ea"/>
                <a:cs typeface="+mj-cs"/>
              </a:rPr>
              <a:t>OCTREES </a:t>
            </a:r>
            <a:r>
              <a:rPr lang="en-IN" sz="2800" b="1" dirty="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Octrees </a:t>
            </a:r>
            <a:r>
              <a:rPr lang="en-IN" sz="2800" dirty="0">
                <a:solidFill>
                  <a:schemeClr val="tx1"/>
                </a:solidFill>
                <a:latin typeface="+mj-lt"/>
                <a:ea typeface="+mj-ea"/>
                <a:cs typeface="+mj-cs"/>
              </a:rPr>
              <a:t>are essentially the same as quad-trees, but a node is split into eight </a:t>
            </a:r>
            <a:r>
              <a:rPr lang="en-IN" sz="2800" dirty="0" smtClean="0">
                <a:solidFill>
                  <a:schemeClr val="tx1"/>
                </a:solidFill>
                <a:latin typeface="+mj-lt"/>
                <a:ea typeface="+mj-ea"/>
                <a:cs typeface="+mj-cs"/>
              </a:rPr>
              <a:t>boxes instead </a:t>
            </a:r>
            <a:r>
              <a:rPr lang="en-IN" sz="2800" dirty="0">
                <a:solidFill>
                  <a:schemeClr val="tx1"/>
                </a:solidFill>
                <a:latin typeface="+mj-lt"/>
                <a:ea typeface="+mj-ea"/>
                <a:cs typeface="+mj-cs"/>
              </a:rPr>
              <a:t>of four.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Octrees </a:t>
            </a:r>
            <a:r>
              <a:rPr lang="en-IN" sz="2800" dirty="0">
                <a:solidFill>
                  <a:schemeClr val="tx1"/>
                </a:solidFill>
                <a:latin typeface="+mj-lt"/>
                <a:ea typeface="+mj-ea"/>
                <a:cs typeface="+mj-cs"/>
              </a:rPr>
              <a:t>can be useful for environments where a large number </a:t>
            </a:r>
            <a:r>
              <a:rPr lang="en-IN" sz="2800" dirty="0" smtClean="0">
                <a:solidFill>
                  <a:schemeClr val="tx1"/>
                </a:solidFill>
                <a:latin typeface="+mj-lt"/>
                <a:ea typeface="+mj-ea"/>
                <a:cs typeface="+mj-cs"/>
              </a:rPr>
              <a:t>of polygons </a:t>
            </a:r>
            <a:r>
              <a:rPr lang="en-IN" sz="2800" dirty="0">
                <a:solidFill>
                  <a:schemeClr val="tx1"/>
                </a:solidFill>
                <a:latin typeface="+mj-lt"/>
                <a:ea typeface="+mj-ea"/>
                <a:cs typeface="+mj-cs"/>
              </a:rPr>
              <a:t>can appear above a camera’s frustum and can be culled out of </a:t>
            </a:r>
            <a:r>
              <a:rPr lang="en-IN" sz="2800" dirty="0" smtClean="0">
                <a:solidFill>
                  <a:schemeClr val="tx1"/>
                </a:solidFill>
                <a:latin typeface="+mj-lt"/>
                <a:ea typeface="+mj-ea"/>
                <a:cs typeface="+mj-cs"/>
              </a:rPr>
              <a:t>the rendering </a:t>
            </a:r>
            <a:r>
              <a:rPr lang="en-IN" sz="2800" dirty="0">
                <a:solidFill>
                  <a:schemeClr val="tx1"/>
                </a:solidFill>
                <a:latin typeface="+mj-lt"/>
                <a:ea typeface="+mj-ea"/>
                <a:cs typeface="+mj-cs"/>
              </a:rPr>
              <a:t>process</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In a quad-tree the polygons of a node are rendered if the </a:t>
            </a:r>
            <a:r>
              <a:rPr lang="en-IN" sz="2800" dirty="0" smtClean="0">
                <a:solidFill>
                  <a:schemeClr val="tx1"/>
                </a:solidFill>
                <a:latin typeface="+mj-lt"/>
                <a:ea typeface="+mj-ea"/>
                <a:cs typeface="+mj-cs"/>
              </a:rPr>
              <a:t>node is </a:t>
            </a:r>
            <a:r>
              <a:rPr lang="en-IN" sz="2800" dirty="0">
                <a:solidFill>
                  <a:schemeClr val="tx1"/>
                </a:solidFill>
                <a:latin typeface="+mj-lt"/>
                <a:ea typeface="+mj-ea"/>
                <a:cs typeface="+mj-cs"/>
              </a:rPr>
              <a:t>visible or partially visible. It would be more expensive to cull individual </a:t>
            </a:r>
            <a:r>
              <a:rPr lang="en-IN" sz="2800" dirty="0" smtClean="0">
                <a:solidFill>
                  <a:schemeClr val="tx1"/>
                </a:solidFill>
                <a:latin typeface="+mj-lt"/>
                <a:ea typeface="+mj-ea"/>
                <a:cs typeface="+mj-cs"/>
              </a:rPr>
              <a:t>polygons than </a:t>
            </a:r>
            <a:r>
              <a:rPr lang="en-IN" sz="2800" dirty="0">
                <a:solidFill>
                  <a:schemeClr val="tx1"/>
                </a:solidFill>
                <a:latin typeface="+mj-lt"/>
                <a:ea typeface="+mj-ea"/>
                <a:cs typeface="+mj-cs"/>
              </a:rPr>
              <a:t>groups of them, and because of this, if there are large numbers of </a:t>
            </a:r>
            <a:r>
              <a:rPr lang="en-IN" sz="2800" dirty="0" smtClean="0">
                <a:solidFill>
                  <a:schemeClr val="tx1"/>
                </a:solidFill>
                <a:latin typeface="+mj-lt"/>
                <a:ea typeface="+mj-ea"/>
                <a:cs typeface="+mj-cs"/>
              </a:rPr>
              <a:t>polygons that </a:t>
            </a:r>
            <a:r>
              <a:rPr lang="en-IN" sz="2800" dirty="0">
                <a:solidFill>
                  <a:schemeClr val="tx1"/>
                </a:solidFill>
                <a:latin typeface="+mj-lt"/>
                <a:ea typeface="+mj-ea"/>
                <a:cs typeface="+mj-cs"/>
              </a:rPr>
              <a:t>can appear above a camera, they will be rendered even if not visible in a </a:t>
            </a:r>
            <a:r>
              <a:rPr lang="en-IN" sz="2800" dirty="0" err="1">
                <a:solidFill>
                  <a:schemeClr val="tx1"/>
                </a:solidFill>
                <a:latin typeface="+mj-lt"/>
                <a:ea typeface="+mj-ea"/>
                <a:cs typeface="+mj-cs"/>
              </a:rPr>
              <a:t>quadtree</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34752122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476672"/>
            <a:ext cx="8424936" cy="6120680"/>
          </a:xfrm>
        </p:spPr>
        <p:txBody>
          <a:bodyPr>
            <a:noAutofit/>
          </a:bodyPr>
          <a:lstStyle/>
          <a:p>
            <a:pPr algn="l"/>
            <a:r>
              <a:rPr lang="en-IN" sz="2400" b="1" dirty="0" smtClean="0">
                <a:solidFill>
                  <a:schemeClr val="tx1"/>
                </a:solidFill>
                <a:latin typeface="+mj-lt"/>
                <a:ea typeface="+mj-ea"/>
                <a:cs typeface="+mj-cs"/>
              </a:rPr>
              <a:t>OCTREES </a:t>
            </a:r>
            <a:r>
              <a:rPr lang="en-IN" sz="2400" b="1" dirty="0">
                <a:solidFill>
                  <a:schemeClr val="tx1"/>
                </a:solidFill>
                <a:latin typeface="+mj-lt"/>
                <a:ea typeface="+mj-ea"/>
                <a:cs typeface="+mj-cs"/>
              </a:rPr>
              <a:t>:</a:t>
            </a:r>
          </a:p>
          <a:p>
            <a:pPr algn="l"/>
            <a:r>
              <a:rPr lang="en-IN" sz="2800" dirty="0" smtClean="0">
                <a:solidFill>
                  <a:schemeClr val="tx1"/>
                </a:solidFill>
                <a:latin typeface="+mj-lt"/>
                <a:ea typeface="+mj-ea"/>
                <a:cs typeface="+mj-cs"/>
              </a:rPr>
              <a:t>By </a:t>
            </a:r>
            <a:r>
              <a:rPr lang="en-IN" sz="2800" dirty="0">
                <a:solidFill>
                  <a:schemeClr val="tx1"/>
                </a:solidFill>
                <a:latin typeface="+mj-lt"/>
                <a:ea typeface="+mj-ea"/>
                <a:cs typeface="+mj-cs"/>
              </a:rPr>
              <a:t>using an octree, these polygons can be possibly culled out. This situation </a:t>
            </a:r>
            <a:r>
              <a:rPr lang="en-IN" sz="2800" dirty="0" smtClean="0">
                <a:solidFill>
                  <a:schemeClr val="tx1"/>
                </a:solidFill>
                <a:latin typeface="+mj-lt"/>
                <a:ea typeface="+mj-ea"/>
                <a:cs typeface="+mj-cs"/>
              </a:rPr>
              <a:t>is shown </a:t>
            </a:r>
            <a:r>
              <a:rPr lang="en-IN" sz="2800" dirty="0">
                <a:solidFill>
                  <a:schemeClr val="tx1"/>
                </a:solidFill>
                <a:latin typeface="+mj-lt"/>
                <a:ea typeface="+mj-ea"/>
                <a:cs typeface="+mj-cs"/>
              </a:rPr>
              <a:t>in Figure 13.13</a:t>
            </a:r>
            <a:r>
              <a:rPr lang="en-IN" sz="2800" dirty="0" smtClean="0">
                <a:solidFill>
                  <a:schemeClr val="tx1"/>
                </a:solidFill>
                <a:latin typeface="+mj-lt"/>
                <a:ea typeface="+mj-ea"/>
                <a:cs typeface="+mj-cs"/>
              </a:rPr>
              <a:t>.</a:t>
            </a:r>
          </a:p>
          <a:p>
            <a:pPr algn="l"/>
            <a:endParaRPr lang="en-IN" sz="2800" dirty="0">
              <a:solidFill>
                <a:schemeClr val="tx1"/>
              </a:solidFill>
              <a:latin typeface="+mj-lt"/>
              <a:ea typeface="+mj-ea"/>
              <a:cs typeface="+mj-c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781175"/>
            <a:ext cx="6915150"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0589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836712"/>
            <a:ext cx="8424936" cy="5760640"/>
          </a:xfrm>
        </p:spPr>
        <p:txBody>
          <a:bodyPr>
            <a:noAutofit/>
          </a:bodyPr>
          <a:lstStyle/>
          <a:p>
            <a:pPr algn="l"/>
            <a:r>
              <a:rPr lang="en-IN" sz="2400" b="1" dirty="0" smtClean="0">
                <a:solidFill>
                  <a:schemeClr val="tx1"/>
                </a:solidFill>
                <a:latin typeface="+mj-lt"/>
                <a:ea typeface="+mj-ea"/>
                <a:cs typeface="+mj-cs"/>
              </a:rPr>
              <a:t>IMPLEMENTING </a:t>
            </a:r>
            <a:r>
              <a:rPr lang="en-IN" sz="2400" b="1" dirty="0">
                <a:solidFill>
                  <a:schemeClr val="tx1"/>
                </a:solidFill>
                <a:latin typeface="+mj-lt"/>
                <a:ea typeface="+mj-ea"/>
                <a:cs typeface="+mj-cs"/>
              </a:rPr>
              <a:t>AN </a:t>
            </a:r>
            <a:r>
              <a:rPr lang="en-IN" sz="2400" b="1" dirty="0" smtClean="0">
                <a:solidFill>
                  <a:schemeClr val="tx1"/>
                </a:solidFill>
                <a:latin typeface="+mj-lt"/>
                <a:ea typeface="+mj-ea"/>
                <a:cs typeface="+mj-cs"/>
              </a:rPr>
              <a:t>OCTREE:</a:t>
            </a:r>
          </a:p>
          <a:p>
            <a:pPr marL="457200" indent="-457200" algn="just">
              <a:buFont typeface="Arial" panose="020B0604020202020204" pitchFamily="34" charset="0"/>
              <a:buChar char="•"/>
            </a:pPr>
            <a:r>
              <a:rPr lang="en-IN" sz="2800" dirty="0">
                <a:solidFill>
                  <a:schemeClr val="tx1"/>
                </a:solidFill>
                <a:latin typeface="+mj-lt"/>
                <a:ea typeface="+mj-ea"/>
                <a:cs typeface="+mj-cs"/>
              </a:rPr>
              <a:t>The Octree demo will take a simple wire-frame terrain and build </a:t>
            </a:r>
            <a:r>
              <a:rPr lang="en-IN" sz="2800" dirty="0" smtClean="0">
                <a:solidFill>
                  <a:schemeClr val="tx1"/>
                </a:solidFill>
                <a:latin typeface="+mj-lt"/>
                <a:ea typeface="+mj-ea"/>
                <a:cs typeface="+mj-cs"/>
              </a:rPr>
              <a:t>an octree </a:t>
            </a:r>
            <a:r>
              <a:rPr lang="en-IN" sz="2800" dirty="0">
                <a:solidFill>
                  <a:schemeClr val="tx1"/>
                </a:solidFill>
                <a:latin typeface="+mj-lt"/>
                <a:ea typeface="+mj-ea"/>
                <a:cs typeface="+mj-cs"/>
              </a:rPr>
              <a:t>out of it.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will also use frustum culling on the octree’s nodes to render </a:t>
            </a:r>
            <a:r>
              <a:rPr lang="en-IN" sz="2800" dirty="0" smtClean="0">
                <a:solidFill>
                  <a:schemeClr val="tx1"/>
                </a:solidFill>
                <a:latin typeface="+mj-lt"/>
                <a:ea typeface="+mj-ea"/>
                <a:cs typeface="+mj-cs"/>
              </a:rPr>
              <a:t>only what </a:t>
            </a:r>
            <a:r>
              <a:rPr lang="en-IN" sz="2800" dirty="0">
                <a:solidFill>
                  <a:schemeClr val="tx1"/>
                </a:solidFill>
                <a:latin typeface="+mj-lt"/>
                <a:ea typeface="+mj-ea"/>
                <a:cs typeface="+mj-cs"/>
              </a:rPr>
              <a:t>geometry is visible.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octree is implemented using the information for </a:t>
            </a:r>
            <a:r>
              <a:rPr lang="en-IN" sz="2800" dirty="0" smtClean="0">
                <a:solidFill>
                  <a:schemeClr val="tx1"/>
                </a:solidFill>
                <a:latin typeface="+mj-lt"/>
                <a:ea typeface="+mj-ea"/>
                <a:cs typeface="+mj-cs"/>
              </a:rPr>
              <a:t>the quad-tree</a:t>
            </a:r>
            <a:r>
              <a:rPr lang="en-IN" sz="2800" dirty="0">
                <a:solidFill>
                  <a:schemeClr val="tx1"/>
                </a:solidFill>
                <a:latin typeface="+mj-lt"/>
                <a:ea typeface="+mj-ea"/>
                <a:cs typeface="+mj-cs"/>
              </a:rPr>
              <a:t>, with the exception of eight child nodes instead of four.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screenshot </a:t>
            </a:r>
            <a:r>
              <a:rPr lang="en-IN" sz="2800" dirty="0" smtClean="0">
                <a:solidFill>
                  <a:schemeClr val="tx1"/>
                </a:solidFill>
                <a:latin typeface="+mj-lt"/>
                <a:ea typeface="+mj-ea"/>
                <a:cs typeface="+mj-cs"/>
              </a:rPr>
              <a:t>of the </a:t>
            </a:r>
            <a:r>
              <a:rPr lang="en-IN" sz="2800" dirty="0">
                <a:solidFill>
                  <a:schemeClr val="tx1"/>
                </a:solidFill>
                <a:latin typeface="+mj-lt"/>
                <a:ea typeface="+mj-ea"/>
                <a:cs typeface="+mj-cs"/>
              </a:rPr>
              <a:t>demo application is shown in Figure 13.14.</a:t>
            </a:r>
          </a:p>
        </p:txBody>
      </p:sp>
    </p:spTree>
    <p:extLst>
      <p:ext uri="{BB962C8B-B14F-4D97-AF65-F5344CB8AC3E}">
        <p14:creationId xmlns:p14="http://schemas.microsoft.com/office/powerpoint/2010/main" val="3957590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a:solidFill>
                  <a:schemeClr val="tx1"/>
                </a:solidFill>
                <a:latin typeface="+mj-lt"/>
                <a:ea typeface="+mj-ea"/>
                <a:cs typeface="+mj-cs"/>
              </a:rPr>
              <a:t>4</a:t>
            </a:r>
            <a:r>
              <a:rPr lang="en-IN" sz="2800" b="1" dirty="0" smtClean="0">
                <a:solidFill>
                  <a:schemeClr val="tx1"/>
                </a:solidFill>
                <a:latin typeface="+mj-lt"/>
                <a:ea typeface="+mj-ea"/>
                <a:cs typeface="+mj-cs"/>
              </a:rPr>
              <a:t>.  Single </a:t>
            </a:r>
            <a:r>
              <a:rPr lang="en-IN" sz="2800" b="1" dirty="0">
                <a:solidFill>
                  <a:schemeClr val="tx1"/>
                </a:solidFill>
                <a:latin typeface="+mj-lt"/>
                <a:ea typeface="+mj-ea"/>
                <a:cs typeface="+mj-cs"/>
              </a:rPr>
              <a:t>or multiplayer</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rPr>
              <a:t>Most </a:t>
            </a:r>
            <a:r>
              <a:rPr lang="en-IN" sz="2800" dirty="0">
                <a:solidFill>
                  <a:schemeClr val="tx1"/>
                </a:solidFill>
              </a:rPr>
              <a:t>games require multiple players.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Single-player </a:t>
            </a:r>
            <a:r>
              <a:rPr lang="en-IN" sz="2800" dirty="0">
                <a:solidFill>
                  <a:schemeClr val="tx1"/>
                </a:solidFill>
              </a:rPr>
              <a:t>games are unique in respect to the type of challenges a player faces.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Unlike </a:t>
            </a:r>
            <a:r>
              <a:rPr lang="en-IN" sz="2800" dirty="0">
                <a:solidFill>
                  <a:schemeClr val="tx1"/>
                </a:solidFill>
              </a:rPr>
              <a:t>a game with multiple players competing with or against each other to reach the game's goal, a single-player game is against an element of the environment, against one's own skills, against time, or against chance.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This </a:t>
            </a:r>
            <a:r>
              <a:rPr lang="en-IN" sz="2800" dirty="0">
                <a:solidFill>
                  <a:schemeClr val="tx1"/>
                </a:solidFill>
              </a:rPr>
              <a:t>is also true of cooperative games, in which multiple players share a common goal and win or lose together.</a:t>
            </a:r>
          </a:p>
        </p:txBody>
      </p:sp>
    </p:spTree>
    <p:extLst>
      <p:ext uri="{BB962C8B-B14F-4D97-AF65-F5344CB8AC3E}">
        <p14:creationId xmlns:p14="http://schemas.microsoft.com/office/powerpoint/2010/main" val="40778976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836712"/>
            <a:ext cx="8424936" cy="5760640"/>
          </a:xfrm>
        </p:spPr>
        <p:txBody>
          <a:bodyPr>
            <a:noAutofit/>
          </a:bodyPr>
          <a:lstStyle/>
          <a:p>
            <a:pPr algn="l"/>
            <a:r>
              <a:rPr lang="en-IN" sz="2400" b="1" dirty="0" smtClean="0">
                <a:solidFill>
                  <a:schemeClr val="tx1"/>
                </a:solidFill>
                <a:latin typeface="+mj-lt"/>
                <a:ea typeface="+mj-ea"/>
                <a:cs typeface="+mj-cs"/>
              </a:rPr>
              <a:t>IMPLEMENTING </a:t>
            </a:r>
            <a:r>
              <a:rPr lang="en-IN" sz="2400" b="1" dirty="0">
                <a:solidFill>
                  <a:schemeClr val="tx1"/>
                </a:solidFill>
                <a:latin typeface="+mj-lt"/>
                <a:ea typeface="+mj-ea"/>
                <a:cs typeface="+mj-cs"/>
              </a:rPr>
              <a:t>AN </a:t>
            </a:r>
            <a:r>
              <a:rPr lang="en-IN" sz="2400" b="1" dirty="0" smtClean="0">
                <a:solidFill>
                  <a:schemeClr val="tx1"/>
                </a:solidFill>
                <a:latin typeface="+mj-lt"/>
                <a:ea typeface="+mj-ea"/>
                <a:cs typeface="+mj-cs"/>
              </a:rPr>
              <a:t>OCTREE:</a:t>
            </a:r>
          </a:p>
          <a:p>
            <a:pPr algn="just"/>
            <a:endParaRPr lang="en-IN" sz="2800" dirty="0">
              <a:solidFill>
                <a:schemeClr val="tx1"/>
              </a:solidFill>
              <a:latin typeface="+mj-lt"/>
              <a:ea typeface="+mj-ea"/>
              <a:cs typeface="+mj-cs"/>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09713"/>
            <a:ext cx="6624737" cy="4799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1337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The management of a scene can be very complex, with all the pieces of data that </a:t>
            </a:r>
            <a:r>
              <a:rPr lang="en-IN" sz="2800" dirty="0" smtClean="0">
                <a:solidFill>
                  <a:schemeClr val="tx1"/>
                </a:solidFill>
                <a:latin typeface="+mj-lt"/>
                <a:ea typeface="+mj-ea"/>
                <a:cs typeface="+mj-cs"/>
              </a:rPr>
              <a:t>are brought </a:t>
            </a:r>
            <a:r>
              <a:rPr lang="en-IN" sz="2800" dirty="0">
                <a:solidFill>
                  <a:schemeClr val="tx1"/>
                </a:solidFill>
                <a:latin typeface="+mj-lt"/>
                <a:ea typeface="+mj-ea"/>
                <a:cs typeface="+mj-cs"/>
              </a:rPr>
              <a:t>together to make a virtual experience.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this chapter the main focus </a:t>
            </a:r>
            <a:r>
              <a:rPr lang="en-IN" sz="2800" dirty="0" smtClean="0">
                <a:solidFill>
                  <a:schemeClr val="tx1"/>
                </a:solidFill>
                <a:latin typeface="+mj-lt"/>
                <a:ea typeface="+mj-ea"/>
                <a:cs typeface="+mj-cs"/>
              </a:rPr>
              <a:t>has been </a:t>
            </a:r>
            <a:r>
              <a:rPr lang="en-IN" sz="2800" dirty="0">
                <a:solidFill>
                  <a:schemeClr val="tx1"/>
                </a:solidFill>
                <a:latin typeface="+mj-lt"/>
                <a:ea typeface="+mj-ea"/>
                <a:cs typeface="+mj-cs"/>
              </a:rPr>
              <a:t>on introducing space partitioning, but other topics are also important </a:t>
            </a:r>
            <a:r>
              <a:rPr lang="en-IN" sz="2800" dirty="0" smtClean="0">
                <a:solidFill>
                  <a:schemeClr val="tx1"/>
                </a:solidFill>
                <a:latin typeface="+mj-lt"/>
                <a:ea typeface="+mj-ea"/>
                <a:cs typeface="+mj-cs"/>
              </a:rPr>
              <a:t>for game </a:t>
            </a:r>
            <a:r>
              <a:rPr lang="en-IN" sz="2800" dirty="0">
                <a:solidFill>
                  <a:schemeClr val="tx1"/>
                </a:solidFill>
                <a:latin typeface="+mj-lt"/>
                <a:ea typeface="+mj-ea"/>
                <a:cs typeface="+mj-cs"/>
              </a:rPr>
              <a:t>developers. </a:t>
            </a:r>
            <a:endParaRPr lang="en-IN" sz="2800" dirty="0" smtClean="0">
              <a:solidFill>
                <a:schemeClr val="tx1"/>
              </a:solidFill>
              <a:latin typeface="+mj-lt"/>
              <a:ea typeface="+mj-ea"/>
              <a:cs typeface="+mj-cs"/>
            </a:endParaRPr>
          </a:p>
          <a:p>
            <a:pPr algn="just"/>
            <a:r>
              <a:rPr lang="en-IN" sz="2800" dirty="0" smtClean="0">
                <a:solidFill>
                  <a:schemeClr val="tx1"/>
                </a:solidFill>
                <a:latin typeface="+mj-lt"/>
                <a:ea typeface="+mj-ea"/>
                <a:cs typeface="+mj-cs"/>
              </a:rPr>
              <a:t>These </a:t>
            </a:r>
            <a:r>
              <a:rPr lang="en-IN" sz="2800" dirty="0">
                <a:solidFill>
                  <a:schemeClr val="tx1"/>
                </a:solidFill>
                <a:latin typeface="+mj-lt"/>
                <a:ea typeface="+mj-ea"/>
                <a:cs typeface="+mj-cs"/>
              </a:rPr>
              <a:t>topics include the following:</a:t>
            </a:r>
          </a:p>
          <a:p>
            <a:pPr marL="457200" indent="-457200" algn="just">
              <a:buFont typeface="Wingdings" panose="05000000000000000000" pitchFamily="2" charset="2"/>
              <a:buChar char="Ø"/>
            </a:pPr>
            <a:r>
              <a:rPr lang="en-IN" sz="2800" dirty="0">
                <a:solidFill>
                  <a:schemeClr val="tx1"/>
                </a:solidFill>
                <a:latin typeface="+mj-lt"/>
                <a:ea typeface="+mj-ea"/>
                <a:cs typeface="+mj-cs"/>
              </a:rPr>
              <a:t>Texture </a:t>
            </a:r>
            <a:r>
              <a:rPr lang="en-IN" sz="2800" dirty="0" smtClean="0">
                <a:solidFill>
                  <a:schemeClr val="tx1"/>
                </a:solidFill>
                <a:latin typeface="+mj-lt"/>
                <a:ea typeface="+mj-ea"/>
                <a:cs typeface="+mj-cs"/>
              </a:rPr>
              <a:t>compression</a:t>
            </a:r>
          </a:p>
          <a:p>
            <a:pPr marL="457200" indent="-457200" algn="just">
              <a:buFont typeface="Wingdings" panose="05000000000000000000" pitchFamily="2" charset="2"/>
              <a:buChar char="Ø"/>
            </a:pPr>
            <a:r>
              <a:rPr lang="en-IN" sz="2800" dirty="0" smtClean="0">
                <a:solidFill>
                  <a:schemeClr val="tx1"/>
                </a:solidFill>
                <a:latin typeface="+mj-lt"/>
                <a:ea typeface="+mj-ea"/>
                <a:cs typeface="+mj-cs"/>
              </a:rPr>
              <a:t>Level </a:t>
            </a:r>
            <a:r>
              <a:rPr lang="en-IN" sz="2800" dirty="0">
                <a:solidFill>
                  <a:schemeClr val="tx1"/>
                </a:solidFill>
                <a:latin typeface="+mj-lt"/>
                <a:ea typeface="+mj-ea"/>
                <a:cs typeface="+mj-cs"/>
              </a:rPr>
              <a:t>of </a:t>
            </a:r>
            <a:r>
              <a:rPr lang="en-IN" sz="2800" dirty="0" smtClean="0">
                <a:solidFill>
                  <a:schemeClr val="tx1"/>
                </a:solidFill>
                <a:latin typeface="+mj-lt"/>
                <a:ea typeface="+mj-ea"/>
                <a:cs typeface="+mj-cs"/>
              </a:rPr>
              <a:t>detail</a:t>
            </a:r>
          </a:p>
          <a:p>
            <a:pPr marL="457200" indent="-457200" algn="just">
              <a:buFont typeface="Wingdings" panose="05000000000000000000" pitchFamily="2" charset="2"/>
              <a:buChar char="Ø"/>
            </a:pPr>
            <a:r>
              <a:rPr lang="en-IN" sz="2800" dirty="0" smtClean="0">
                <a:solidFill>
                  <a:schemeClr val="tx1"/>
                </a:solidFill>
                <a:latin typeface="+mj-lt"/>
                <a:ea typeface="+mj-ea"/>
                <a:cs typeface="+mj-cs"/>
              </a:rPr>
              <a:t>Occlusion culling</a:t>
            </a:r>
          </a:p>
          <a:p>
            <a:pPr marL="457200" indent="-457200" algn="just">
              <a:buFont typeface="Wingdings" panose="05000000000000000000" pitchFamily="2" charset="2"/>
              <a:buChar char="Ø"/>
            </a:pPr>
            <a:r>
              <a:rPr lang="en-IN" sz="2800" dirty="0" smtClean="0">
                <a:solidFill>
                  <a:schemeClr val="tx1"/>
                </a:solidFill>
                <a:latin typeface="+mj-lt"/>
                <a:ea typeface="+mj-ea"/>
                <a:cs typeface="+mj-cs"/>
              </a:rPr>
              <a:t>Potential </a:t>
            </a:r>
            <a:r>
              <a:rPr lang="en-IN" sz="2800" dirty="0">
                <a:solidFill>
                  <a:schemeClr val="tx1"/>
                </a:solidFill>
                <a:latin typeface="+mj-lt"/>
                <a:ea typeface="+mj-ea"/>
                <a:cs typeface="+mj-cs"/>
              </a:rPr>
              <a:t>visibility </a:t>
            </a:r>
            <a:r>
              <a:rPr lang="en-IN" sz="2800" dirty="0" smtClean="0">
                <a:solidFill>
                  <a:schemeClr val="tx1"/>
                </a:solidFill>
                <a:latin typeface="+mj-lt"/>
                <a:ea typeface="+mj-ea"/>
                <a:cs typeface="+mj-cs"/>
              </a:rPr>
              <a:t>sets</a:t>
            </a:r>
          </a:p>
          <a:p>
            <a:pPr marL="457200" indent="-457200" algn="just">
              <a:buFont typeface="Wingdings" panose="05000000000000000000" pitchFamily="2" charset="2"/>
              <a:buChar char="Ø"/>
            </a:pPr>
            <a:r>
              <a:rPr lang="en-IN" sz="2800" dirty="0" smtClean="0">
                <a:solidFill>
                  <a:schemeClr val="tx1"/>
                </a:solidFill>
                <a:latin typeface="+mj-lt"/>
                <a:ea typeface="+mj-ea"/>
                <a:cs typeface="+mj-cs"/>
              </a:rPr>
              <a:t>Portal </a:t>
            </a:r>
            <a:r>
              <a:rPr lang="en-IN" sz="2800" dirty="0">
                <a:solidFill>
                  <a:schemeClr val="tx1"/>
                </a:solidFill>
                <a:latin typeface="+mj-lt"/>
                <a:ea typeface="+mj-ea"/>
                <a:cs typeface="+mj-cs"/>
              </a:rPr>
              <a:t>rendering</a:t>
            </a: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59591289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20688"/>
            <a:ext cx="8424936"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800" dirty="0">
                <a:solidFill>
                  <a:schemeClr val="tx1"/>
                </a:solidFill>
                <a:latin typeface="+mj-lt"/>
                <a:ea typeface="+mj-ea"/>
                <a:cs typeface="+mj-cs"/>
              </a:rPr>
              <a:t>In this section we will briefly discuss a few of </a:t>
            </a:r>
            <a:r>
              <a:rPr lang="en-IN" sz="2800" dirty="0" smtClean="0">
                <a:solidFill>
                  <a:schemeClr val="tx1"/>
                </a:solidFill>
                <a:latin typeface="+mj-lt"/>
                <a:ea typeface="+mj-ea"/>
                <a:cs typeface="+mj-cs"/>
              </a:rPr>
              <a:t>these topics </a:t>
            </a:r>
            <a:r>
              <a:rPr lang="en-IN" sz="2800" dirty="0">
                <a:solidFill>
                  <a:schemeClr val="tx1"/>
                </a:solidFill>
                <a:latin typeface="+mj-lt"/>
                <a:ea typeface="+mj-ea"/>
                <a:cs typeface="+mj-cs"/>
              </a:rPr>
              <a:t>that can be used </a:t>
            </a:r>
            <a:r>
              <a:rPr lang="en-IN" sz="2800" dirty="0" smtClean="0">
                <a:solidFill>
                  <a:schemeClr val="tx1"/>
                </a:solidFill>
                <a:latin typeface="+mj-lt"/>
                <a:ea typeface="+mj-ea"/>
                <a:cs typeface="+mj-cs"/>
              </a:rPr>
              <a:t>to increase </a:t>
            </a:r>
            <a:r>
              <a:rPr lang="en-IN" sz="2800" dirty="0">
                <a:solidFill>
                  <a:schemeClr val="tx1"/>
                </a:solidFill>
                <a:latin typeface="+mj-lt"/>
                <a:ea typeface="+mj-ea"/>
                <a:cs typeface="+mj-cs"/>
              </a:rPr>
              <a:t>the rendering performance of a scene</a:t>
            </a:r>
            <a:r>
              <a:rPr lang="en-IN" sz="2800" dirty="0" smtClean="0">
                <a:solidFill>
                  <a:schemeClr val="tx1"/>
                </a:solidFill>
                <a:latin typeface="+mj-lt"/>
                <a:ea typeface="+mj-ea"/>
                <a:cs typeface="+mj-cs"/>
              </a:rPr>
              <a:t>.</a:t>
            </a:r>
          </a:p>
          <a:p>
            <a:pPr algn="l"/>
            <a:r>
              <a:rPr lang="en-IN" sz="2400" b="1" dirty="0">
                <a:solidFill>
                  <a:schemeClr val="tx1"/>
                </a:solidFill>
                <a:latin typeface="+mj-lt"/>
                <a:ea typeface="+mj-ea"/>
                <a:cs typeface="+mj-cs"/>
              </a:rPr>
              <a:t>TEXTURE </a:t>
            </a:r>
            <a:r>
              <a:rPr lang="en-IN" sz="2400" b="1" dirty="0" smtClean="0">
                <a:solidFill>
                  <a:schemeClr val="tx1"/>
                </a:solidFill>
                <a:latin typeface="+mj-lt"/>
                <a:ea typeface="+mj-ea"/>
                <a:cs typeface="+mj-cs"/>
              </a:rPr>
              <a:t>COMPRESSION:</a:t>
            </a:r>
          </a:p>
          <a:p>
            <a:pPr marL="457200" indent="-457200" algn="just">
              <a:buFont typeface="Arial" panose="020B0604020202020204" pitchFamily="34" charset="0"/>
              <a:buChar char="•"/>
            </a:pPr>
            <a:r>
              <a:rPr lang="en-IN" sz="2800" dirty="0">
                <a:solidFill>
                  <a:schemeClr val="tx1"/>
                </a:solidFill>
                <a:latin typeface="+mj-lt"/>
                <a:ea typeface="+mj-ea"/>
                <a:cs typeface="+mj-cs"/>
              </a:rPr>
              <a:t>Textures are becoming larger in resolution and larger in numbers.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With </a:t>
            </a:r>
            <a:r>
              <a:rPr lang="en-IN" sz="2800" dirty="0">
                <a:solidFill>
                  <a:schemeClr val="tx1"/>
                </a:solidFill>
                <a:latin typeface="+mj-lt"/>
                <a:ea typeface="+mj-ea"/>
                <a:cs typeface="+mj-cs"/>
              </a:rPr>
              <a:t>more </a:t>
            </a:r>
            <a:r>
              <a:rPr lang="en-IN" sz="2800" dirty="0" smtClean="0">
                <a:solidFill>
                  <a:schemeClr val="tx1"/>
                </a:solidFill>
                <a:latin typeface="+mj-lt"/>
                <a:ea typeface="+mj-ea"/>
                <a:cs typeface="+mj-cs"/>
              </a:rPr>
              <a:t>textures and </a:t>
            </a:r>
            <a:r>
              <a:rPr lang="en-IN" sz="2800" dirty="0">
                <a:solidFill>
                  <a:schemeClr val="tx1"/>
                </a:solidFill>
                <a:latin typeface="+mj-lt"/>
                <a:ea typeface="+mj-ea"/>
                <a:cs typeface="+mj-cs"/>
              </a:rPr>
              <a:t>with more textures that are made up of high resolutions, more </a:t>
            </a:r>
            <a:r>
              <a:rPr lang="en-IN" sz="2800" dirty="0" smtClean="0">
                <a:solidFill>
                  <a:schemeClr val="tx1"/>
                </a:solidFill>
                <a:latin typeface="+mj-lt"/>
                <a:ea typeface="+mj-ea"/>
                <a:cs typeface="+mj-cs"/>
              </a:rPr>
              <a:t>memory is </a:t>
            </a:r>
            <a:r>
              <a:rPr lang="en-IN" sz="2800" dirty="0">
                <a:solidFill>
                  <a:schemeClr val="tx1"/>
                </a:solidFill>
                <a:latin typeface="+mj-lt"/>
                <a:ea typeface="+mj-ea"/>
                <a:cs typeface="+mj-cs"/>
              </a:rPr>
              <a:t>needed to store them.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There </a:t>
            </a:r>
            <a:r>
              <a:rPr lang="en-IN" sz="2800" dirty="0">
                <a:solidFill>
                  <a:schemeClr val="tx1"/>
                </a:solidFill>
                <a:latin typeface="+mj-lt"/>
                <a:ea typeface="+mj-ea"/>
                <a:cs typeface="+mj-cs"/>
              </a:rPr>
              <a:t>are many kinds of textures outside of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maps (also </a:t>
            </a:r>
            <a:r>
              <a:rPr lang="en-IN" sz="2800" dirty="0">
                <a:solidFill>
                  <a:schemeClr val="tx1"/>
                </a:solidFill>
                <a:latin typeface="+mj-lt"/>
                <a:ea typeface="+mj-ea"/>
                <a:cs typeface="+mj-cs"/>
              </a:rPr>
              <a:t>known as decal textures).</a:t>
            </a:r>
          </a:p>
        </p:txBody>
      </p:sp>
    </p:spTree>
    <p:extLst>
      <p:ext uri="{BB962C8B-B14F-4D97-AF65-F5344CB8AC3E}">
        <p14:creationId xmlns:p14="http://schemas.microsoft.com/office/powerpoint/2010/main" val="364071433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TEXTURE COMPRESSION: </a:t>
            </a: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other kinds of textures that can be applied to </a:t>
            </a:r>
            <a:r>
              <a:rPr lang="en-IN" sz="2800" dirty="0" smtClean="0">
                <a:solidFill>
                  <a:schemeClr val="tx1"/>
                </a:solidFill>
                <a:latin typeface="+mj-lt"/>
                <a:ea typeface="+mj-ea"/>
                <a:cs typeface="+mj-cs"/>
              </a:rPr>
              <a:t>a surface </a:t>
            </a:r>
            <a:r>
              <a:rPr lang="en-IN" sz="2800" dirty="0">
                <a:solidFill>
                  <a:schemeClr val="tx1"/>
                </a:solidFill>
                <a:latin typeface="+mj-lt"/>
                <a:ea typeface="+mj-ea"/>
                <a:cs typeface="+mj-cs"/>
              </a:rPr>
              <a:t>include:</a:t>
            </a:r>
          </a:p>
          <a:p>
            <a:pPr marL="457200" indent="-457200" algn="l">
              <a:buFont typeface="Arial" panose="020B0604020202020204" pitchFamily="34" charset="0"/>
              <a:buChar char="•"/>
            </a:pPr>
            <a:r>
              <a:rPr lang="en-IN" sz="2800" dirty="0">
                <a:solidFill>
                  <a:schemeClr val="tx1"/>
                </a:solidFill>
                <a:latin typeface="+mj-lt"/>
                <a:ea typeface="+mj-ea"/>
                <a:cs typeface="+mj-cs"/>
              </a:rPr>
              <a:t>Specular maps (gloss </a:t>
            </a:r>
            <a:r>
              <a:rPr lang="en-IN" sz="2800" dirty="0" smtClean="0">
                <a:solidFill>
                  <a:schemeClr val="tx1"/>
                </a:solidFill>
                <a:latin typeface="+mj-lt"/>
                <a:ea typeface="+mj-ea"/>
                <a:cs typeface="+mj-cs"/>
              </a:rPr>
              <a:t>maps)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Alpha maps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Height </a:t>
            </a:r>
            <a:r>
              <a:rPr lang="en-IN" sz="2800" dirty="0">
                <a:solidFill>
                  <a:schemeClr val="tx1"/>
                </a:solidFill>
                <a:latin typeface="+mj-lt"/>
                <a:ea typeface="+mj-ea"/>
                <a:cs typeface="+mj-cs"/>
              </a:rPr>
              <a:t>and displacement </a:t>
            </a:r>
            <a:r>
              <a:rPr lang="en-IN" sz="2800" dirty="0" smtClean="0">
                <a:solidFill>
                  <a:schemeClr val="tx1"/>
                </a:solidFill>
                <a:latin typeface="+mj-lt"/>
                <a:ea typeface="+mj-ea"/>
                <a:cs typeface="+mj-cs"/>
              </a:rPr>
              <a:t>maps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Bump </a:t>
            </a:r>
            <a:r>
              <a:rPr lang="en-IN" sz="2800" dirty="0">
                <a:solidFill>
                  <a:schemeClr val="tx1"/>
                </a:solidFill>
                <a:latin typeface="+mj-lt"/>
                <a:ea typeface="+mj-ea"/>
                <a:cs typeface="+mj-cs"/>
              </a:rPr>
              <a:t>and normal </a:t>
            </a:r>
            <a:r>
              <a:rPr lang="en-IN" sz="2800" dirty="0" smtClean="0">
                <a:solidFill>
                  <a:schemeClr val="tx1"/>
                </a:solidFill>
                <a:latin typeface="+mj-lt"/>
                <a:ea typeface="+mj-ea"/>
                <a:cs typeface="+mj-cs"/>
              </a:rPr>
              <a:t>maps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Detail maps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Ambient </a:t>
            </a:r>
            <a:r>
              <a:rPr lang="en-IN" sz="2800" dirty="0">
                <a:solidFill>
                  <a:schemeClr val="tx1"/>
                </a:solidFill>
                <a:latin typeface="+mj-lt"/>
                <a:ea typeface="+mj-ea"/>
                <a:cs typeface="+mj-cs"/>
              </a:rPr>
              <a:t>occlusion </a:t>
            </a:r>
            <a:r>
              <a:rPr lang="en-IN" sz="2800" dirty="0" smtClean="0">
                <a:solidFill>
                  <a:schemeClr val="tx1"/>
                </a:solidFill>
                <a:latin typeface="+mj-lt"/>
                <a:ea typeface="+mj-ea"/>
                <a:cs typeface="+mj-cs"/>
              </a:rPr>
              <a:t>maps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Light maps</a:t>
            </a:r>
          </a:p>
          <a:p>
            <a:pPr marL="457200" indent="-457200" algn="l">
              <a:buFont typeface="Arial" panose="020B0604020202020204" pitchFamily="34" charset="0"/>
              <a:buChar char="•"/>
            </a:pPr>
            <a:r>
              <a:rPr lang="fr-FR" sz="2800" dirty="0" err="1" smtClean="0">
                <a:solidFill>
                  <a:schemeClr val="tx1"/>
                </a:solidFill>
                <a:latin typeface="+mj-lt"/>
                <a:ea typeface="+mj-ea"/>
                <a:cs typeface="+mj-cs"/>
              </a:rPr>
              <a:t>Environment</a:t>
            </a:r>
            <a:r>
              <a:rPr lang="fr-FR" sz="2800" dirty="0" smtClean="0">
                <a:solidFill>
                  <a:schemeClr val="tx1"/>
                </a:solidFill>
                <a:latin typeface="+mj-lt"/>
                <a:ea typeface="+mj-ea"/>
                <a:cs typeface="+mj-cs"/>
              </a:rPr>
              <a:t> </a:t>
            </a:r>
            <a:r>
              <a:rPr lang="fr-FR" sz="2800" dirty="0" err="1">
                <a:solidFill>
                  <a:schemeClr val="tx1"/>
                </a:solidFill>
                <a:latin typeface="+mj-lt"/>
                <a:ea typeface="+mj-ea"/>
                <a:cs typeface="+mj-cs"/>
              </a:rPr>
              <a:t>maps</a:t>
            </a:r>
            <a:r>
              <a:rPr lang="fr-FR" sz="2800" dirty="0">
                <a:solidFill>
                  <a:schemeClr val="tx1"/>
                </a:solidFill>
                <a:latin typeface="+mj-lt"/>
                <a:ea typeface="+mj-ea"/>
                <a:cs typeface="+mj-cs"/>
              </a:rPr>
              <a:t> (i.e., cube </a:t>
            </a:r>
            <a:r>
              <a:rPr lang="fr-FR" sz="2800" dirty="0" err="1">
                <a:solidFill>
                  <a:schemeClr val="tx1"/>
                </a:solidFill>
                <a:latin typeface="+mj-lt"/>
                <a:ea typeface="+mj-ea"/>
                <a:cs typeface="+mj-cs"/>
              </a:rPr>
              <a:t>maps</a:t>
            </a:r>
            <a:r>
              <a:rPr lang="fr-FR" sz="2800" dirty="0">
                <a:solidFill>
                  <a:schemeClr val="tx1"/>
                </a:solidFill>
                <a:latin typeface="+mj-lt"/>
                <a:ea typeface="+mj-ea"/>
                <a:cs typeface="+mj-cs"/>
              </a:rPr>
              <a:t>, </a:t>
            </a:r>
            <a:r>
              <a:rPr lang="fr-FR" sz="2800" dirty="0" err="1">
                <a:solidFill>
                  <a:schemeClr val="tx1"/>
                </a:solidFill>
                <a:latin typeface="+mj-lt"/>
                <a:ea typeface="+mj-ea"/>
                <a:cs typeface="+mj-cs"/>
              </a:rPr>
              <a:t>sphere</a:t>
            </a:r>
            <a:r>
              <a:rPr lang="fr-FR" sz="2800" dirty="0">
                <a:solidFill>
                  <a:schemeClr val="tx1"/>
                </a:solidFill>
                <a:latin typeface="+mj-lt"/>
                <a:ea typeface="+mj-ea"/>
                <a:cs typeface="+mj-cs"/>
              </a:rPr>
              <a:t> </a:t>
            </a:r>
            <a:r>
              <a:rPr lang="fr-FR" sz="2800" dirty="0" err="1">
                <a:solidFill>
                  <a:schemeClr val="tx1"/>
                </a:solidFill>
                <a:latin typeface="+mj-lt"/>
                <a:ea typeface="+mj-ea"/>
                <a:cs typeface="+mj-cs"/>
              </a:rPr>
              <a:t>maps</a:t>
            </a:r>
            <a:r>
              <a:rPr lang="fr-FR" sz="2800" dirty="0">
                <a:solidFill>
                  <a:schemeClr val="tx1"/>
                </a:solidFill>
                <a:latin typeface="+mj-lt"/>
                <a:ea typeface="+mj-ea"/>
                <a:cs typeface="+mj-cs"/>
              </a:rPr>
              <a:t>, etc</a:t>
            </a:r>
            <a:r>
              <a:rPr lang="fr-FR" sz="2800"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High-dynamic-range </a:t>
            </a:r>
            <a:r>
              <a:rPr lang="en-IN" sz="2800" dirty="0">
                <a:solidFill>
                  <a:schemeClr val="tx1"/>
                </a:solidFill>
                <a:latin typeface="+mj-lt"/>
                <a:ea typeface="+mj-ea"/>
                <a:cs typeface="+mj-cs"/>
              </a:rPr>
              <a:t>light probes</a:t>
            </a:r>
          </a:p>
        </p:txBody>
      </p:sp>
    </p:spTree>
    <p:extLst>
      <p:ext uri="{BB962C8B-B14F-4D97-AF65-F5344CB8AC3E}">
        <p14:creationId xmlns:p14="http://schemas.microsoft.com/office/powerpoint/2010/main" val="20421546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TEXTURE COMPRESSION: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Compression </a:t>
            </a:r>
            <a:r>
              <a:rPr lang="en-IN" sz="2800" dirty="0">
                <a:solidFill>
                  <a:schemeClr val="tx1"/>
                </a:solidFill>
                <a:latin typeface="+mj-lt"/>
                <a:ea typeface="+mj-ea"/>
                <a:cs typeface="+mj-cs"/>
              </a:rPr>
              <a:t>is a technique used to reduce the size of data in memory.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Compressing textures </a:t>
            </a:r>
            <a:r>
              <a:rPr lang="en-IN" sz="2800" dirty="0">
                <a:solidFill>
                  <a:schemeClr val="tx1"/>
                </a:solidFill>
                <a:latin typeface="+mj-lt"/>
                <a:ea typeface="+mj-ea"/>
                <a:cs typeface="+mj-cs"/>
              </a:rPr>
              <a:t>used by a game reduces the total amount of memory used.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can </a:t>
            </a:r>
            <a:r>
              <a:rPr lang="en-IN" sz="2800" dirty="0">
                <a:solidFill>
                  <a:schemeClr val="tx1"/>
                </a:solidFill>
                <a:latin typeface="+mj-lt"/>
                <a:ea typeface="+mj-ea"/>
                <a:cs typeface="+mj-cs"/>
              </a:rPr>
              <a:t>allow for more textures and/or higher-resolution images.</a:t>
            </a:r>
          </a:p>
        </p:txBody>
      </p:sp>
    </p:spTree>
    <p:extLst>
      <p:ext uri="{BB962C8B-B14F-4D97-AF65-F5344CB8AC3E}">
        <p14:creationId xmlns:p14="http://schemas.microsoft.com/office/powerpoint/2010/main" val="412776957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LEVEL </a:t>
            </a:r>
            <a:r>
              <a:rPr lang="en-IN" sz="2400" b="1" dirty="0">
                <a:solidFill>
                  <a:schemeClr val="tx1"/>
                </a:solidFill>
                <a:latin typeface="+mj-lt"/>
                <a:ea typeface="+mj-ea"/>
                <a:cs typeface="+mj-cs"/>
              </a:rPr>
              <a:t>OF DETAIL: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Many </a:t>
            </a:r>
            <a:r>
              <a:rPr lang="en-IN" sz="2800" dirty="0">
                <a:solidFill>
                  <a:schemeClr val="tx1"/>
                </a:solidFill>
                <a:latin typeface="+mj-lt"/>
                <a:ea typeface="+mj-ea"/>
                <a:cs typeface="+mj-cs"/>
              </a:rPr>
              <a:t>geometric objects and sections of the game world are often visible at one </a:t>
            </a:r>
            <a:r>
              <a:rPr lang="en-IN" sz="2800" dirty="0" smtClean="0">
                <a:solidFill>
                  <a:schemeClr val="tx1"/>
                </a:solidFill>
                <a:latin typeface="+mj-lt"/>
                <a:ea typeface="+mj-ea"/>
                <a:cs typeface="+mj-cs"/>
              </a:rPr>
              <a:t>time in </a:t>
            </a:r>
            <a:r>
              <a:rPr lang="en-IN" sz="2800" dirty="0">
                <a:solidFill>
                  <a:schemeClr val="tx1"/>
                </a:solidFill>
                <a:latin typeface="+mj-lt"/>
                <a:ea typeface="+mj-ea"/>
                <a:cs typeface="+mj-cs"/>
              </a:rPr>
              <a:t>a complex </a:t>
            </a:r>
            <a:r>
              <a:rPr lang="en-IN" sz="2800" dirty="0" smtClean="0">
                <a:solidFill>
                  <a:schemeClr val="tx1"/>
                </a:solidFill>
                <a:latin typeface="+mj-lt"/>
                <a:ea typeface="+mj-ea"/>
                <a:cs typeface="+mj-cs"/>
              </a:rPr>
              <a:t>game.</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We </a:t>
            </a:r>
            <a:r>
              <a:rPr lang="en-IN" sz="2800" dirty="0">
                <a:solidFill>
                  <a:schemeClr val="tx1"/>
                </a:solidFill>
                <a:latin typeface="+mj-lt"/>
                <a:ea typeface="+mj-ea"/>
                <a:cs typeface="+mj-cs"/>
              </a:rPr>
              <a:t>discussed a few ways to quickly </a:t>
            </a:r>
            <a:r>
              <a:rPr lang="en-IN" sz="2800" dirty="0" smtClean="0">
                <a:solidFill>
                  <a:schemeClr val="tx1"/>
                </a:solidFill>
                <a:latin typeface="+mj-lt"/>
                <a:ea typeface="+mj-ea"/>
                <a:cs typeface="+mj-cs"/>
              </a:rPr>
              <a:t>determine what </a:t>
            </a:r>
            <a:r>
              <a:rPr lang="en-IN" sz="2800" dirty="0">
                <a:solidFill>
                  <a:schemeClr val="tx1"/>
                </a:solidFill>
                <a:latin typeface="+mj-lt"/>
                <a:ea typeface="+mj-ea"/>
                <a:cs typeface="+mj-cs"/>
              </a:rPr>
              <a:t>polygons are visible so the rendering system can draw only that </a:t>
            </a:r>
            <a:r>
              <a:rPr lang="en-IN" sz="2800" dirty="0" smtClean="0">
                <a:solidFill>
                  <a:schemeClr val="tx1"/>
                </a:solidFill>
                <a:latin typeface="+mj-lt"/>
                <a:ea typeface="+mj-ea"/>
                <a:cs typeface="+mj-cs"/>
              </a:rPr>
              <a:t>information.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allows applications to spend less time on what is not visible </a:t>
            </a:r>
            <a:r>
              <a:rPr lang="en-IN" sz="2800" dirty="0" smtClean="0">
                <a:solidFill>
                  <a:schemeClr val="tx1"/>
                </a:solidFill>
                <a:latin typeface="+mj-lt"/>
                <a:ea typeface="+mj-ea"/>
                <a:cs typeface="+mj-cs"/>
              </a:rPr>
              <a:t>and more </a:t>
            </a:r>
            <a:r>
              <a:rPr lang="en-IN" sz="2800" dirty="0">
                <a:solidFill>
                  <a:schemeClr val="tx1"/>
                </a:solidFill>
                <a:latin typeface="+mj-lt"/>
                <a:ea typeface="+mj-ea"/>
                <a:cs typeface="+mj-cs"/>
              </a:rPr>
              <a:t>time on what is.</a:t>
            </a:r>
          </a:p>
        </p:txBody>
      </p:sp>
    </p:spTree>
    <p:extLst>
      <p:ext uri="{BB962C8B-B14F-4D97-AF65-F5344CB8AC3E}">
        <p14:creationId xmlns:p14="http://schemas.microsoft.com/office/powerpoint/2010/main" val="273265344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LEVEL </a:t>
            </a:r>
            <a:r>
              <a:rPr lang="en-IN" sz="2400" b="1" dirty="0">
                <a:solidFill>
                  <a:schemeClr val="tx1"/>
                </a:solidFill>
                <a:latin typeface="+mj-lt"/>
                <a:ea typeface="+mj-ea"/>
                <a:cs typeface="+mj-cs"/>
              </a:rPr>
              <a:t>OF DETAIL: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What </a:t>
            </a:r>
            <a:r>
              <a:rPr lang="en-IN" sz="2800" dirty="0">
                <a:solidFill>
                  <a:schemeClr val="tx1"/>
                </a:solidFill>
                <a:latin typeface="+mj-lt"/>
                <a:ea typeface="+mj-ea"/>
                <a:cs typeface="+mj-cs"/>
              </a:rPr>
              <a:t>about the objects that are visible to the viewer? If you take a high </a:t>
            </a:r>
            <a:r>
              <a:rPr lang="en-IN" sz="2800" dirty="0" smtClean="0">
                <a:solidFill>
                  <a:schemeClr val="tx1"/>
                </a:solidFill>
                <a:latin typeface="+mj-lt"/>
                <a:ea typeface="+mj-ea"/>
                <a:cs typeface="+mj-cs"/>
              </a:rPr>
              <a:t>polygonal object </a:t>
            </a:r>
            <a:r>
              <a:rPr lang="en-IN" sz="2800" dirty="0">
                <a:solidFill>
                  <a:schemeClr val="tx1"/>
                </a:solidFill>
                <a:latin typeface="+mj-lt"/>
                <a:ea typeface="+mj-ea"/>
                <a:cs typeface="+mj-cs"/>
              </a:rPr>
              <a:t>and render it close to the viewer, the full detail of the character </a:t>
            </a:r>
            <a:r>
              <a:rPr lang="en-IN" sz="2800" dirty="0" smtClean="0">
                <a:solidFill>
                  <a:schemeClr val="tx1"/>
                </a:solidFill>
                <a:latin typeface="+mj-lt"/>
                <a:ea typeface="+mj-ea"/>
                <a:cs typeface="+mj-cs"/>
              </a:rPr>
              <a:t>will be </a:t>
            </a:r>
            <a:r>
              <a:rPr lang="en-IN" sz="2800" dirty="0">
                <a:solidFill>
                  <a:schemeClr val="tx1"/>
                </a:solidFill>
                <a:latin typeface="+mj-lt"/>
                <a:ea typeface="+mj-ea"/>
                <a:cs typeface="+mj-cs"/>
              </a:rPr>
              <a:t>visible.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As </a:t>
            </a:r>
            <a:r>
              <a:rPr lang="en-IN" sz="2800" dirty="0">
                <a:solidFill>
                  <a:schemeClr val="tx1"/>
                </a:solidFill>
                <a:latin typeface="+mj-lt"/>
                <a:ea typeface="+mj-ea"/>
                <a:cs typeface="+mj-cs"/>
              </a:rPr>
              <a:t>the object moves farther away from the viewer, the detail </a:t>
            </a:r>
            <a:r>
              <a:rPr lang="en-IN" sz="2800" dirty="0" smtClean="0">
                <a:solidFill>
                  <a:schemeClr val="tx1"/>
                </a:solidFill>
                <a:latin typeface="+mj-lt"/>
                <a:ea typeface="+mj-ea"/>
                <a:cs typeface="+mj-cs"/>
              </a:rPr>
              <a:t>becomes less </a:t>
            </a:r>
            <a:r>
              <a:rPr lang="en-IN" sz="2800" dirty="0">
                <a:solidFill>
                  <a:schemeClr val="tx1"/>
                </a:solidFill>
                <a:latin typeface="+mj-lt"/>
                <a:ea typeface="+mj-ea"/>
                <a:cs typeface="+mj-cs"/>
              </a:rPr>
              <a:t>visible because the object is not as close but that amount of data is still </a:t>
            </a:r>
            <a:r>
              <a:rPr lang="en-IN" sz="2800" dirty="0" smtClean="0">
                <a:solidFill>
                  <a:schemeClr val="tx1"/>
                </a:solidFill>
                <a:latin typeface="+mj-lt"/>
                <a:ea typeface="+mj-ea"/>
                <a:cs typeface="+mj-cs"/>
              </a:rPr>
              <a:t>being rendered.</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Level </a:t>
            </a:r>
            <a:r>
              <a:rPr lang="en-IN" sz="2800" dirty="0">
                <a:solidFill>
                  <a:schemeClr val="tx1"/>
                </a:solidFill>
                <a:latin typeface="+mj-lt"/>
                <a:ea typeface="+mj-ea"/>
                <a:cs typeface="+mj-cs"/>
              </a:rPr>
              <a:t>of detail is used to create different versions of a virtual object, </a:t>
            </a:r>
            <a:r>
              <a:rPr lang="en-IN" sz="2800" dirty="0" smtClean="0">
                <a:solidFill>
                  <a:schemeClr val="tx1"/>
                </a:solidFill>
                <a:latin typeface="+mj-lt"/>
                <a:ea typeface="+mj-ea"/>
                <a:cs typeface="+mj-cs"/>
              </a:rPr>
              <a:t>where each </a:t>
            </a:r>
            <a:r>
              <a:rPr lang="en-IN" sz="2800" dirty="0">
                <a:solidFill>
                  <a:schemeClr val="tx1"/>
                </a:solidFill>
                <a:latin typeface="+mj-lt"/>
                <a:ea typeface="+mj-ea"/>
                <a:cs typeface="+mj-cs"/>
              </a:rPr>
              <a:t>level is made up of less detail than </a:t>
            </a:r>
            <a:r>
              <a:rPr lang="en-IN" sz="2800" dirty="0" smtClean="0">
                <a:solidFill>
                  <a:schemeClr val="tx1"/>
                </a:solidFill>
                <a:latin typeface="+mj-lt"/>
                <a:ea typeface="+mj-ea"/>
                <a:cs typeface="+mj-cs"/>
              </a:rPr>
              <a:t>the previous </a:t>
            </a:r>
            <a:r>
              <a:rPr lang="en-IN" sz="2800" dirty="0">
                <a:solidFill>
                  <a:schemeClr val="tx1"/>
                </a:solidFill>
                <a:latin typeface="+mj-lt"/>
                <a:ea typeface="+mj-ea"/>
                <a:cs typeface="+mj-cs"/>
              </a:rPr>
              <a:t>one.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screenshot of this </a:t>
            </a:r>
            <a:r>
              <a:rPr lang="en-IN" sz="2800" dirty="0" smtClean="0">
                <a:solidFill>
                  <a:schemeClr val="tx1"/>
                </a:solidFill>
                <a:latin typeface="+mj-lt"/>
                <a:ea typeface="+mj-ea"/>
                <a:cs typeface="+mj-cs"/>
              </a:rPr>
              <a:t>is shown </a:t>
            </a:r>
            <a:r>
              <a:rPr lang="en-IN" sz="2800" dirty="0">
                <a:solidFill>
                  <a:schemeClr val="tx1"/>
                </a:solidFill>
                <a:latin typeface="+mj-lt"/>
                <a:ea typeface="+mj-ea"/>
                <a:cs typeface="+mj-cs"/>
              </a:rPr>
              <a:t>in Figure 13.15.</a:t>
            </a:r>
          </a:p>
        </p:txBody>
      </p:sp>
    </p:spTree>
    <p:extLst>
      <p:ext uri="{BB962C8B-B14F-4D97-AF65-F5344CB8AC3E}">
        <p14:creationId xmlns:p14="http://schemas.microsoft.com/office/powerpoint/2010/main" val="15364008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LEVEL </a:t>
            </a:r>
            <a:r>
              <a:rPr lang="en-IN" sz="2400" b="1" dirty="0">
                <a:solidFill>
                  <a:schemeClr val="tx1"/>
                </a:solidFill>
                <a:latin typeface="+mj-lt"/>
                <a:ea typeface="+mj-ea"/>
                <a:cs typeface="+mj-cs"/>
              </a:rPr>
              <a:t>OF DETAIL: </a:t>
            </a:r>
          </a:p>
          <a:p>
            <a:pPr algn="just"/>
            <a:endParaRPr lang="en-IN" sz="2800" dirty="0">
              <a:solidFill>
                <a:schemeClr val="tx1"/>
              </a:solidFill>
              <a:latin typeface="+mj-lt"/>
              <a:ea typeface="+mj-ea"/>
              <a:cs typeface="+mj-cs"/>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916832"/>
            <a:ext cx="8568951" cy="3744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84950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LEVEL </a:t>
            </a:r>
            <a:r>
              <a:rPr lang="en-IN" sz="2400" b="1" dirty="0">
                <a:solidFill>
                  <a:schemeClr val="tx1"/>
                </a:solidFill>
                <a:latin typeface="+mj-lt"/>
                <a:ea typeface="+mj-ea"/>
                <a:cs typeface="+mj-cs"/>
              </a:rPr>
              <a:t>OF DETAIL: </a:t>
            </a:r>
            <a:endParaRPr lang="en-IN" sz="2400" b="1"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a:solidFill>
                  <a:schemeClr val="tx1"/>
                </a:solidFill>
                <a:latin typeface="+mj-lt"/>
                <a:ea typeface="+mj-ea"/>
                <a:cs typeface="+mj-cs"/>
              </a:rPr>
              <a:t>The idea is that when an object is farther from the viewer, less information </a:t>
            </a:r>
            <a:r>
              <a:rPr lang="en-IN" sz="2800" dirty="0" smtClean="0">
                <a:solidFill>
                  <a:schemeClr val="tx1"/>
                </a:solidFill>
                <a:latin typeface="+mj-lt"/>
                <a:ea typeface="+mj-ea"/>
                <a:cs typeface="+mj-cs"/>
              </a:rPr>
              <a:t>can be </a:t>
            </a:r>
            <a:r>
              <a:rPr lang="en-IN" sz="2800" dirty="0">
                <a:solidFill>
                  <a:schemeClr val="tx1"/>
                </a:solidFill>
                <a:latin typeface="+mj-lt"/>
                <a:ea typeface="+mj-ea"/>
                <a:cs typeface="+mj-cs"/>
              </a:rPr>
              <a:t>used to render that object without a noticeable difference.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Since </a:t>
            </a:r>
            <a:r>
              <a:rPr lang="en-IN" sz="2800" dirty="0">
                <a:solidFill>
                  <a:schemeClr val="tx1"/>
                </a:solidFill>
                <a:latin typeface="+mj-lt"/>
                <a:ea typeface="+mj-ea"/>
                <a:cs typeface="+mj-cs"/>
              </a:rPr>
              <a:t>the object is </a:t>
            </a:r>
            <a:r>
              <a:rPr lang="en-IN" sz="2800" dirty="0" smtClean="0">
                <a:solidFill>
                  <a:schemeClr val="tx1"/>
                </a:solidFill>
                <a:latin typeface="+mj-lt"/>
                <a:ea typeface="+mj-ea"/>
                <a:cs typeface="+mj-cs"/>
              </a:rPr>
              <a:t>farther away</a:t>
            </a:r>
            <a:r>
              <a:rPr lang="en-IN" sz="2800" dirty="0">
                <a:solidFill>
                  <a:schemeClr val="tx1"/>
                </a:solidFill>
                <a:latin typeface="+mj-lt"/>
                <a:ea typeface="+mj-ea"/>
                <a:cs typeface="+mj-cs"/>
              </a:rPr>
              <a:t>, it would be hard for a user to realize that the objects are different </a:t>
            </a:r>
            <a:r>
              <a:rPr lang="en-IN" sz="2800" dirty="0" smtClean="0">
                <a:solidFill>
                  <a:schemeClr val="tx1"/>
                </a:solidFill>
                <a:latin typeface="+mj-lt"/>
                <a:ea typeface="+mj-ea"/>
                <a:cs typeface="+mj-cs"/>
              </a:rPr>
              <a:t>meshes.</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Drawing </a:t>
            </a:r>
            <a:r>
              <a:rPr lang="en-IN" sz="2800" dirty="0">
                <a:solidFill>
                  <a:schemeClr val="tx1"/>
                </a:solidFill>
                <a:latin typeface="+mj-lt"/>
                <a:ea typeface="+mj-ea"/>
                <a:cs typeface="+mj-cs"/>
              </a:rPr>
              <a:t>lower and lower polygonal versions of an object as it gets farther </a:t>
            </a:r>
            <a:r>
              <a:rPr lang="en-IN" sz="2800" dirty="0" smtClean="0">
                <a:solidFill>
                  <a:schemeClr val="tx1"/>
                </a:solidFill>
                <a:latin typeface="+mj-lt"/>
                <a:ea typeface="+mj-ea"/>
                <a:cs typeface="+mj-cs"/>
              </a:rPr>
              <a:t>away from </a:t>
            </a:r>
            <a:r>
              <a:rPr lang="en-IN" sz="2800" dirty="0">
                <a:solidFill>
                  <a:schemeClr val="tx1"/>
                </a:solidFill>
                <a:latin typeface="+mj-lt"/>
                <a:ea typeface="+mj-ea"/>
                <a:cs typeface="+mj-cs"/>
              </a:rPr>
              <a:t>the viewer gives the graphics hardware less work, which increases </a:t>
            </a:r>
            <a:r>
              <a:rPr lang="en-IN" sz="2800" dirty="0" smtClean="0">
                <a:solidFill>
                  <a:schemeClr val="tx1"/>
                </a:solidFill>
                <a:latin typeface="+mj-lt"/>
                <a:ea typeface="+mj-ea"/>
                <a:cs typeface="+mj-cs"/>
              </a:rPr>
              <a:t>performance.</a:t>
            </a:r>
          </a:p>
        </p:txBody>
      </p:sp>
    </p:spTree>
    <p:extLst>
      <p:ext uri="{BB962C8B-B14F-4D97-AF65-F5344CB8AC3E}">
        <p14:creationId xmlns:p14="http://schemas.microsoft.com/office/powerpoint/2010/main" val="3245984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LEVEL </a:t>
            </a:r>
            <a:r>
              <a:rPr lang="en-IN" sz="2400" b="1" dirty="0">
                <a:solidFill>
                  <a:schemeClr val="tx1"/>
                </a:solidFill>
                <a:latin typeface="+mj-lt"/>
                <a:ea typeface="+mj-ea"/>
                <a:cs typeface="+mj-cs"/>
              </a:rPr>
              <a:t>OF DETAIL: </a:t>
            </a:r>
            <a:endParaRPr lang="en-IN" sz="2400" b="1"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this is done on all objects and sections of the environment (e.g., </a:t>
            </a:r>
            <a:r>
              <a:rPr lang="en-IN" sz="2800" dirty="0" smtClean="0">
                <a:solidFill>
                  <a:schemeClr val="tx1"/>
                </a:solidFill>
                <a:latin typeface="+mj-lt"/>
                <a:ea typeface="+mj-ea"/>
                <a:cs typeface="+mj-cs"/>
              </a:rPr>
              <a:t>using level </a:t>
            </a:r>
            <a:r>
              <a:rPr lang="en-IN" sz="2800" dirty="0">
                <a:solidFill>
                  <a:schemeClr val="tx1"/>
                </a:solidFill>
                <a:latin typeface="+mj-lt"/>
                <a:ea typeface="+mj-ea"/>
                <a:cs typeface="+mj-cs"/>
              </a:rPr>
              <a:t>of detail on octree nodes), a complex scene can be rendered quickly that </a:t>
            </a:r>
            <a:r>
              <a:rPr lang="en-IN" sz="2800" dirty="0" smtClean="0">
                <a:solidFill>
                  <a:schemeClr val="tx1"/>
                </a:solidFill>
                <a:latin typeface="+mj-lt"/>
                <a:ea typeface="+mj-ea"/>
                <a:cs typeface="+mj-cs"/>
              </a:rPr>
              <a:t>would have </a:t>
            </a:r>
            <a:r>
              <a:rPr lang="en-IN" sz="2800" dirty="0">
                <a:solidFill>
                  <a:schemeClr val="tx1"/>
                </a:solidFill>
                <a:latin typeface="+mj-lt"/>
                <a:ea typeface="+mj-ea"/>
                <a:cs typeface="+mj-cs"/>
              </a:rPr>
              <a:t>otherwise have had the potential for low performance</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endParaRPr lang="en-IN" sz="2800" dirty="0">
              <a:solidFill>
                <a:schemeClr val="tx1"/>
              </a:solidFill>
              <a:latin typeface="+mj-lt"/>
              <a:ea typeface="+mj-ea"/>
              <a:cs typeface="+mj-cs"/>
            </a:endParaRP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754439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a:solidFill>
                  <a:schemeClr val="tx1"/>
                </a:solidFill>
                <a:latin typeface="+mj-lt"/>
                <a:ea typeface="+mj-ea"/>
                <a:cs typeface="+mj-cs"/>
              </a:rPr>
              <a:t>4</a:t>
            </a:r>
            <a:r>
              <a:rPr lang="en-IN" sz="2800" b="1" dirty="0" smtClean="0">
                <a:solidFill>
                  <a:schemeClr val="tx1"/>
                </a:solidFill>
                <a:latin typeface="+mj-lt"/>
                <a:ea typeface="+mj-ea"/>
                <a:cs typeface="+mj-cs"/>
              </a:rPr>
              <a:t>.  Single </a:t>
            </a:r>
            <a:r>
              <a:rPr lang="en-IN" sz="2800" b="1" dirty="0">
                <a:solidFill>
                  <a:schemeClr val="tx1"/>
                </a:solidFill>
                <a:latin typeface="+mj-lt"/>
                <a:ea typeface="+mj-ea"/>
                <a:cs typeface="+mj-cs"/>
              </a:rPr>
              <a:t>or multiplayer</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rPr>
              <a:t>Many </a:t>
            </a:r>
            <a:r>
              <a:rPr lang="en-IN" sz="2800" dirty="0">
                <a:solidFill>
                  <a:schemeClr val="tx1"/>
                </a:solidFill>
              </a:rPr>
              <a:t>games described as "single-player" or "cooperative" could alternatively be described as puzzles or recreations, in that they do not involve strategic </a:t>
            </a:r>
            <a:r>
              <a:rPr lang="en-IN" sz="2800" dirty="0" err="1">
                <a:solidFill>
                  <a:schemeClr val="tx1"/>
                </a:solidFill>
              </a:rPr>
              <a:t>behavior</a:t>
            </a:r>
            <a:r>
              <a:rPr lang="en-IN" sz="2800" dirty="0">
                <a:solidFill>
                  <a:schemeClr val="tx1"/>
                </a:solidFill>
              </a:rPr>
              <a:t> (as defined by game theory), in which the expected reaction of an opponent to a possible move becomes a factor in choosing which move to </a:t>
            </a:r>
            <a:r>
              <a:rPr lang="en-IN" sz="2800" dirty="0" smtClean="0">
                <a:solidFill>
                  <a:schemeClr val="tx1"/>
                </a:solidFill>
              </a:rPr>
              <a:t>make. </a:t>
            </a:r>
          </a:p>
          <a:p>
            <a:pPr marL="457200" indent="-457200" algn="just">
              <a:buFont typeface="Arial" panose="020B0604020202020204" pitchFamily="34" charset="0"/>
              <a:buChar char="•"/>
            </a:pPr>
            <a:r>
              <a:rPr lang="en-IN" sz="2800" dirty="0" smtClean="0">
                <a:solidFill>
                  <a:schemeClr val="tx1"/>
                </a:solidFill>
              </a:rPr>
              <a:t>Games </a:t>
            </a:r>
            <a:r>
              <a:rPr lang="en-IN" sz="2800" dirty="0">
                <a:solidFill>
                  <a:schemeClr val="tx1"/>
                </a:solidFill>
              </a:rPr>
              <a:t>against opponents simulated with artificial </a:t>
            </a:r>
            <a:r>
              <a:rPr lang="en-IN" sz="2800" dirty="0" smtClean="0">
                <a:solidFill>
                  <a:schemeClr val="tx1"/>
                </a:solidFill>
              </a:rPr>
              <a:t>intelligence</a:t>
            </a:r>
            <a:r>
              <a:rPr lang="en-IN" sz="2800" dirty="0">
                <a:solidFill>
                  <a:schemeClr val="tx1"/>
                </a:solidFill>
              </a:rPr>
              <a:t> </a:t>
            </a:r>
            <a:r>
              <a:rPr lang="en-IN" sz="2800" dirty="0" smtClean="0">
                <a:solidFill>
                  <a:schemeClr val="tx1"/>
                </a:solidFill>
              </a:rPr>
              <a:t>differ </a:t>
            </a:r>
            <a:r>
              <a:rPr lang="en-IN" sz="2800" dirty="0">
                <a:solidFill>
                  <a:schemeClr val="tx1"/>
                </a:solidFill>
              </a:rPr>
              <a:t>from other single-player games in that the algorithms used usually do incorporate strategic </a:t>
            </a:r>
            <a:r>
              <a:rPr lang="en-IN" sz="2800" dirty="0" err="1">
                <a:solidFill>
                  <a:schemeClr val="tx1"/>
                </a:solidFill>
              </a:rPr>
              <a:t>behavior</a:t>
            </a:r>
            <a:r>
              <a:rPr lang="en-IN" sz="2800" dirty="0">
                <a:solidFill>
                  <a:schemeClr val="tx1"/>
                </a:solidFill>
              </a:rPr>
              <a:t>.</a:t>
            </a:r>
          </a:p>
        </p:txBody>
      </p:sp>
    </p:spTree>
    <p:extLst>
      <p:ext uri="{BB962C8B-B14F-4D97-AF65-F5344CB8AC3E}">
        <p14:creationId xmlns:p14="http://schemas.microsoft.com/office/powerpoint/2010/main" val="33595915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OCCLUSION </a:t>
            </a:r>
            <a:r>
              <a:rPr lang="en-IN" sz="2400" b="1" dirty="0">
                <a:solidFill>
                  <a:schemeClr val="tx1"/>
                </a:solidFill>
                <a:latin typeface="+mj-lt"/>
                <a:ea typeface="+mj-ea"/>
                <a:cs typeface="+mj-cs"/>
              </a:rPr>
              <a:t>CULLING: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frustum culling, </a:t>
            </a:r>
            <a:r>
              <a:rPr lang="en-IN" sz="2800" dirty="0" smtClean="0">
                <a:solidFill>
                  <a:schemeClr val="tx1"/>
                </a:solidFill>
                <a:latin typeface="+mj-lt"/>
                <a:ea typeface="+mj-ea"/>
                <a:cs typeface="+mj-cs"/>
              </a:rPr>
              <a:t>everything </a:t>
            </a:r>
            <a:r>
              <a:rPr lang="en-IN" sz="2800" dirty="0">
                <a:solidFill>
                  <a:schemeClr val="tx1"/>
                </a:solidFill>
                <a:latin typeface="+mj-lt"/>
                <a:ea typeface="+mj-ea"/>
                <a:cs typeface="+mj-cs"/>
              </a:rPr>
              <a:t>outside of the </a:t>
            </a:r>
            <a:r>
              <a:rPr lang="en-IN" sz="2800" dirty="0" smtClean="0">
                <a:solidFill>
                  <a:schemeClr val="tx1"/>
                </a:solidFill>
                <a:latin typeface="+mj-lt"/>
                <a:ea typeface="+mj-ea"/>
                <a:cs typeface="+mj-cs"/>
              </a:rPr>
              <a:t>frustum is </a:t>
            </a:r>
            <a:r>
              <a:rPr lang="en-IN" sz="2800" dirty="0">
                <a:solidFill>
                  <a:schemeClr val="tx1"/>
                </a:solidFill>
                <a:latin typeface="+mj-lt"/>
                <a:ea typeface="+mj-ea"/>
                <a:cs typeface="+mj-cs"/>
              </a:rPr>
              <a:t>culled, or, in other words, not rendered.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geometry that falls within the </a:t>
            </a:r>
            <a:r>
              <a:rPr lang="en-IN" sz="2800" dirty="0" smtClean="0">
                <a:solidFill>
                  <a:schemeClr val="tx1"/>
                </a:solidFill>
                <a:latin typeface="+mj-lt"/>
                <a:ea typeface="+mj-ea"/>
                <a:cs typeface="+mj-cs"/>
              </a:rPr>
              <a:t>frustum, another </a:t>
            </a:r>
            <a:r>
              <a:rPr lang="en-IN" sz="2800" dirty="0">
                <a:solidFill>
                  <a:schemeClr val="tx1"/>
                </a:solidFill>
                <a:latin typeface="+mj-lt"/>
                <a:ea typeface="+mj-ea"/>
                <a:cs typeface="+mj-cs"/>
              </a:rPr>
              <a:t>technique, called occlusion culling, is used to cull geometry </a:t>
            </a:r>
            <a:r>
              <a:rPr lang="en-IN" sz="2800" dirty="0" smtClean="0">
                <a:solidFill>
                  <a:schemeClr val="tx1"/>
                </a:solidFill>
                <a:latin typeface="+mj-lt"/>
                <a:ea typeface="+mj-ea"/>
                <a:cs typeface="+mj-cs"/>
              </a:rPr>
              <a:t>further.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Within </a:t>
            </a:r>
            <a:r>
              <a:rPr lang="en-IN" sz="2800" dirty="0">
                <a:solidFill>
                  <a:schemeClr val="tx1"/>
                </a:solidFill>
                <a:latin typeface="+mj-lt"/>
                <a:ea typeface="+mj-ea"/>
                <a:cs typeface="+mj-cs"/>
              </a:rPr>
              <a:t>a frustum some visible objects can block others. </a:t>
            </a:r>
            <a:endParaRPr lang="en-IN" sz="2800" dirty="0" smtClean="0">
              <a:solidFill>
                <a:schemeClr val="tx1"/>
              </a:solidFill>
              <a:latin typeface="+mj-lt"/>
              <a:ea typeface="+mj-ea"/>
              <a:cs typeface="+mj-cs"/>
            </a:endParaRPr>
          </a:p>
          <a:p>
            <a:pPr algn="just"/>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30073749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OCCLUSION </a:t>
            </a:r>
            <a:r>
              <a:rPr lang="en-IN" sz="2400" b="1" dirty="0">
                <a:solidFill>
                  <a:schemeClr val="tx1"/>
                </a:solidFill>
                <a:latin typeface="+mj-lt"/>
                <a:ea typeface="+mj-ea"/>
                <a:cs typeface="+mj-cs"/>
              </a:rPr>
              <a:t>CULLING: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example, a </a:t>
            </a:r>
            <a:r>
              <a:rPr lang="en-IN" sz="2800" dirty="0" smtClean="0">
                <a:solidFill>
                  <a:schemeClr val="tx1"/>
                </a:solidFill>
                <a:latin typeface="+mj-lt"/>
                <a:ea typeface="+mj-ea"/>
                <a:cs typeface="+mj-cs"/>
              </a:rPr>
              <a:t>wall might </a:t>
            </a:r>
            <a:r>
              <a:rPr lang="en-IN" sz="2800" dirty="0">
                <a:solidFill>
                  <a:schemeClr val="tx1"/>
                </a:solidFill>
                <a:latin typeface="+mj-lt"/>
                <a:ea typeface="+mj-ea"/>
                <a:cs typeface="+mj-cs"/>
              </a:rPr>
              <a:t>block the view of objects behind it.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objects are not visible because other </a:t>
            </a:r>
            <a:r>
              <a:rPr lang="en-IN" sz="2800" dirty="0" smtClean="0">
                <a:solidFill>
                  <a:schemeClr val="tx1"/>
                </a:solidFill>
                <a:latin typeface="+mj-lt"/>
                <a:ea typeface="+mj-ea"/>
                <a:cs typeface="+mj-cs"/>
              </a:rPr>
              <a:t>objects block </a:t>
            </a:r>
            <a:r>
              <a:rPr lang="en-IN" sz="2800" dirty="0">
                <a:solidFill>
                  <a:schemeClr val="tx1"/>
                </a:solidFill>
                <a:latin typeface="+mj-lt"/>
                <a:ea typeface="+mj-ea"/>
                <a:cs typeface="+mj-cs"/>
              </a:rPr>
              <a:t>them, they should not be rendered if this can be quickly </a:t>
            </a:r>
            <a:r>
              <a:rPr lang="en-IN" sz="2800" dirty="0" smtClean="0">
                <a:solidFill>
                  <a:schemeClr val="tx1"/>
                </a:solidFill>
                <a:latin typeface="+mj-lt"/>
                <a:ea typeface="+mj-ea"/>
                <a:cs typeface="+mj-cs"/>
              </a:rPr>
              <a:t>determined. That </a:t>
            </a:r>
            <a:r>
              <a:rPr lang="en-IN" sz="2800" dirty="0">
                <a:solidFill>
                  <a:schemeClr val="tx1"/>
                </a:solidFill>
                <a:latin typeface="+mj-lt"/>
                <a:ea typeface="+mj-ea"/>
                <a:cs typeface="+mj-cs"/>
              </a:rPr>
              <a:t>is what occlusion culling is</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It is a technique used to eliminate </a:t>
            </a:r>
            <a:r>
              <a:rPr lang="en-IN" sz="2800" dirty="0" smtClean="0">
                <a:solidFill>
                  <a:schemeClr val="tx1"/>
                </a:solidFill>
                <a:latin typeface="+mj-lt"/>
                <a:ea typeface="+mj-ea"/>
                <a:cs typeface="+mj-cs"/>
              </a:rPr>
              <a:t>nonvisible geometry </a:t>
            </a:r>
            <a:r>
              <a:rPr lang="en-IN" sz="2800" dirty="0">
                <a:solidFill>
                  <a:schemeClr val="tx1"/>
                </a:solidFill>
                <a:latin typeface="+mj-lt"/>
                <a:ea typeface="+mj-ea"/>
                <a:cs typeface="+mj-cs"/>
              </a:rPr>
              <a:t>that passes the frustum culling test</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US" sz="2800" dirty="0">
                <a:solidFill>
                  <a:schemeClr val="tx1"/>
                </a:solidFill>
                <a:latin typeface="+mj-lt"/>
                <a:ea typeface="+mj-ea"/>
                <a:cs typeface="+mj-cs"/>
              </a:rPr>
              <a:t>Occlusion culling increases rendering performance simply by not rendering geometry that is outside the view frustum or hidden by objects closer to the camera. </a:t>
            </a:r>
            <a:endParaRPr lang="en-IN" sz="2800" dirty="0">
              <a:solidFill>
                <a:schemeClr val="tx1"/>
              </a:solidFill>
              <a:latin typeface="+mj-lt"/>
              <a:ea typeface="+mj-ea"/>
              <a:cs typeface="+mj-cs"/>
            </a:endParaRPr>
          </a:p>
          <a:p>
            <a:pPr algn="l"/>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9855084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OCCLUSION </a:t>
            </a:r>
            <a:r>
              <a:rPr lang="en-IN" sz="2400" b="1" dirty="0">
                <a:solidFill>
                  <a:schemeClr val="tx1"/>
                </a:solidFill>
                <a:latin typeface="+mj-lt"/>
                <a:ea typeface="+mj-ea"/>
                <a:cs typeface="+mj-cs"/>
              </a:rPr>
              <a:t>CULLING: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Occlusion </a:t>
            </a:r>
            <a:r>
              <a:rPr lang="en-IN" sz="2800" dirty="0">
                <a:solidFill>
                  <a:schemeClr val="tx1"/>
                </a:solidFill>
                <a:latin typeface="+mj-lt"/>
                <a:ea typeface="+mj-ea"/>
                <a:cs typeface="+mj-cs"/>
              </a:rPr>
              <a:t>culling has advantages and </a:t>
            </a:r>
            <a:r>
              <a:rPr lang="en-IN" sz="2800" dirty="0" smtClean="0">
                <a:solidFill>
                  <a:schemeClr val="tx1"/>
                </a:solidFill>
                <a:latin typeface="+mj-lt"/>
                <a:ea typeface="+mj-ea"/>
                <a:cs typeface="+mj-cs"/>
              </a:rPr>
              <a:t>disadvantages.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On </a:t>
            </a:r>
            <a:r>
              <a:rPr lang="en-IN" sz="2800" dirty="0">
                <a:solidFill>
                  <a:schemeClr val="tx1"/>
                </a:solidFill>
                <a:latin typeface="+mj-lt"/>
                <a:ea typeface="+mj-ea"/>
                <a:cs typeface="+mj-cs"/>
              </a:rPr>
              <a:t>the one hand, a test </a:t>
            </a:r>
            <a:r>
              <a:rPr lang="en-IN" sz="2800" dirty="0" smtClean="0">
                <a:solidFill>
                  <a:schemeClr val="tx1"/>
                </a:solidFill>
                <a:latin typeface="+mj-lt"/>
                <a:ea typeface="+mj-ea"/>
                <a:cs typeface="+mj-cs"/>
              </a:rPr>
              <a:t>can be </a:t>
            </a:r>
            <a:r>
              <a:rPr lang="en-IN" sz="2800" dirty="0">
                <a:solidFill>
                  <a:schemeClr val="tx1"/>
                </a:solidFill>
                <a:latin typeface="+mj-lt"/>
                <a:ea typeface="+mj-ea"/>
                <a:cs typeface="+mj-cs"/>
              </a:rPr>
              <a:t>used to determine if objects completely block the view of other objects</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On </a:t>
            </a:r>
            <a:r>
              <a:rPr lang="en-IN" sz="2800" dirty="0" smtClean="0">
                <a:solidFill>
                  <a:schemeClr val="tx1"/>
                </a:solidFill>
                <a:latin typeface="+mj-lt"/>
                <a:ea typeface="+mj-ea"/>
                <a:cs typeface="+mj-cs"/>
              </a:rPr>
              <a:t>the other </a:t>
            </a:r>
            <a:r>
              <a:rPr lang="en-IN" sz="2800" dirty="0">
                <a:solidFill>
                  <a:schemeClr val="tx1"/>
                </a:solidFill>
                <a:latin typeface="+mj-lt"/>
                <a:ea typeface="+mj-ea"/>
                <a:cs typeface="+mj-cs"/>
              </a:rPr>
              <a:t>hand, if too many tests are being performed, in some cases the test can </a:t>
            </a:r>
            <a:r>
              <a:rPr lang="en-IN" sz="2800" dirty="0" smtClean="0">
                <a:solidFill>
                  <a:schemeClr val="tx1"/>
                </a:solidFill>
                <a:latin typeface="+mj-lt"/>
                <a:ea typeface="+mj-ea"/>
                <a:cs typeface="+mj-cs"/>
              </a:rPr>
              <a:t>result in </a:t>
            </a:r>
            <a:r>
              <a:rPr lang="en-IN" sz="2800" dirty="0">
                <a:solidFill>
                  <a:schemeClr val="tx1"/>
                </a:solidFill>
                <a:latin typeface="+mj-lt"/>
                <a:ea typeface="+mj-ea"/>
                <a:cs typeface="+mj-cs"/>
              </a:rPr>
              <a:t>the same or </a:t>
            </a:r>
            <a:r>
              <a:rPr lang="en-IN" sz="2800" dirty="0" smtClean="0">
                <a:solidFill>
                  <a:schemeClr val="tx1"/>
                </a:solidFill>
                <a:latin typeface="+mj-lt"/>
                <a:ea typeface="+mj-ea"/>
                <a:cs typeface="+mj-cs"/>
              </a:rPr>
              <a:t>worse performance </a:t>
            </a:r>
            <a:r>
              <a:rPr lang="en-IN" sz="2800" dirty="0">
                <a:solidFill>
                  <a:schemeClr val="tx1"/>
                </a:solidFill>
                <a:latin typeface="+mj-lt"/>
                <a:ea typeface="+mj-ea"/>
                <a:cs typeface="+mj-cs"/>
              </a:rPr>
              <a:t>than not doing anything and simply rendering </a:t>
            </a:r>
            <a:r>
              <a:rPr lang="en-IN" sz="2800" dirty="0" smtClean="0">
                <a:solidFill>
                  <a:schemeClr val="tx1"/>
                </a:solidFill>
                <a:latin typeface="+mj-lt"/>
                <a:ea typeface="+mj-ea"/>
                <a:cs typeface="+mj-cs"/>
              </a:rPr>
              <a:t>the object</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As </a:t>
            </a:r>
            <a:r>
              <a:rPr lang="en-IN" sz="2800" dirty="0">
                <a:solidFill>
                  <a:schemeClr val="tx1"/>
                </a:solidFill>
                <a:latin typeface="+mj-lt"/>
                <a:ea typeface="+mj-ea"/>
                <a:cs typeface="+mj-cs"/>
              </a:rPr>
              <a:t>with many things in video games, a balance must be found to achieve </a:t>
            </a:r>
            <a:r>
              <a:rPr lang="en-IN" sz="2800" dirty="0" smtClean="0">
                <a:solidFill>
                  <a:schemeClr val="tx1"/>
                </a:solidFill>
                <a:latin typeface="+mj-lt"/>
                <a:ea typeface="+mj-ea"/>
                <a:cs typeface="+mj-cs"/>
              </a:rPr>
              <a:t>the best </a:t>
            </a:r>
            <a:r>
              <a:rPr lang="en-IN" sz="2800" dirty="0">
                <a:solidFill>
                  <a:schemeClr val="tx1"/>
                </a:solidFill>
                <a:latin typeface="+mj-lt"/>
                <a:ea typeface="+mj-ea"/>
                <a:cs typeface="+mj-cs"/>
              </a:rPr>
              <a:t>results.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 </a:t>
            </a:r>
            <a:r>
              <a:rPr lang="en-IN" sz="2800" dirty="0">
                <a:solidFill>
                  <a:schemeClr val="tx1"/>
                </a:solidFill>
                <a:latin typeface="+mj-lt"/>
                <a:ea typeface="+mj-ea"/>
                <a:cs typeface="+mj-cs"/>
              </a:rPr>
              <a:t>illustration of occlusion culling is shown in Figure 13.16.</a:t>
            </a:r>
          </a:p>
        </p:txBody>
      </p:sp>
    </p:spTree>
    <p:extLst>
      <p:ext uri="{BB962C8B-B14F-4D97-AF65-F5344CB8AC3E}">
        <p14:creationId xmlns:p14="http://schemas.microsoft.com/office/powerpoint/2010/main" val="314475588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OCCLUSION </a:t>
            </a:r>
            <a:r>
              <a:rPr lang="en-IN" sz="2400" b="1" dirty="0">
                <a:solidFill>
                  <a:schemeClr val="tx1"/>
                </a:solidFill>
                <a:latin typeface="+mj-lt"/>
                <a:ea typeface="+mj-ea"/>
                <a:cs typeface="+mj-cs"/>
              </a:rPr>
              <a:t>CULLING: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 </a:t>
            </a:r>
            <a:r>
              <a:rPr lang="en-IN" sz="2800" dirty="0">
                <a:solidFill>
                  <a:schemeClr val="tx1"/>
                </a:solidFill>
                <a:latin typeface="+mj-lt"/>
                <a:ea typeface="+mj-ea"/>
                <a:cs typeface="+mj-cs"/>
              </a:rPr>
              <a:t>illustration of occlusion culling is shown in Figure 13.16</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endParaRPr lang="en-IN" sz="2800" dirty="0">
              <a:solidFill>
                <a:schemeClr val="tx1"/>
              </a:solidFill>
              <a:latin typeface="+mj-lt"/>
              <a:ea typeface="+mj-ea"/>
              <a:cs typeface="+mj-cs"/>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564904"/>
            <a:ext cx="5472608" cy="3678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69228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a:solidFill>
                  <a:schemeClr val="tx1"/>
                </a:solidFill>
                <a:latin typeface="+mj-lt"/>
                <a:ea typeface="+mj-ea"/>
                <a:cs typeface="+mj-cs"/>
              </a:rPr>
              <a:t>POTENTIAL VISIBILITY SETS: </a:t>
            </a:r>
          </a:p>
          <a:p>
            <a:pPr marL="457200" indent="-457200" algn="just">
              <a:buFont typeface="Arial" panose="020B0604020202020204" pitchFamily="34" charset="0"/>
              <a:buChar char="•"/>
            </a:pPr>
            <a:r>
              <a:rPr lang="en-IN" sz="2800" dirty="0">
                <a:solidFill>
                  <a:schemeClr val="tx1"/>
                </a:solidFill>
                <a:latin typeface="+mj-lt"/>
                <a:ea typeface="+mj-ea"/>
                <a:cs typeface="+mj-cs"/>
              </a:rPr>
              <a:t>W</a:t>
            </a:r>
            <a:r>
              <a:rPr lang="en-IN" sz="2800" dirty="0" smtClean="0">
                <a:solidFill>
                  <a:schemeClr val="tx1"/>
                </a:solidFill>
                <a:latin typeface="+mj-lt"/>
                <a:ea typeface="+mj-ea"/>
                <a:cs typeface="+mj-cs"/>
              </a:rPr>
              <a:t>e </a:t>
            </a:r>
            <a:r>
              <a:rPr lang="en-IN" sz="2800" dirty="0">
                <a:solidFill>
                  <a:schemeClr val="tx1"/>
                </a:solidFill>
                <a:latin typeface="+mj-lt"/>
                <a:ea typeface="+mj-ea"/>
                <a:cs typeface="+mj-cs"/>
              </a:rPr>
              <a:t>looked at various data structures there are used to </a:t>
            </a:r>
            <a:r>
              <a:rPr lang="en-IN" sz="2800" dirty="0" smtClean="0">
                <a:solidFill>
                  <a:schemeClr val="tx1"/>
                </a:solidFill>
                <a:latin typeface="+mj-lt"/>
                <a:ea typeface="+mj-ea"/>
                <a:cs typeface="+mj-cs"/>
              </a:rPr>
              <a:t>partition a </a:t>
            </a:r>
            <a:r>
              <a:rPr lang="en-IN" sz="2800" dirty="0">
                <a:solidFill>
                  <a:schemeClr val="tx1"/>
                </a:solidFill>
                <a:latin typeface="+mj-lt"/>
                <a:ea typeface="+mj-ea"/>
                <a:cs typeface="+mj-cs"/>
              </a:rPr>
              <a:t>virtual world </a:t>
            </a:r>
            <a:r>
              <a:rPr lang="en-IN" sz="2800" dirty="0" smtClean="0">
                <a:solidFill>
                  <a:schemeClr val="tx1"/>
                </a:solidFill>
                <a:latin typeface="+mj-lt"/>
                <a:ea typeface="+mj-ea"/>
                <a:cs typeface="+mj-cs"/>
              </a:rPr>
              <a:t>into manageable </a:t>
            </a:r>
            <a:r>
              <a:rPr lang="en-IN" sz="2800" dirty="0">
                <a:solidFill>
                  <a:schemeClr val="tx1"/>
                </a:solidFill>
                <a:latin typeface="+mj-lt"/>
                <a:ea typeface="+mj-ea"/>
                <a:cs typeface="+mj-cs"/>
              </a:rPr>
              <a:t>blocks of bounding volumes.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Quad-trees </a:t>
            </a:r>
            <a:r>
              <a:rPr lang="en-IN" sz="2800" dirty="0">
                <a:solidFill>
                  <a:schemeClr val="tx1"/>
                </a:solidFill>
                <a:latin typeface="+mj-lt"/>
                <a:ea typeface="+mj-ea"/>
                <a:cs typeface="+mj-cs"/>
              </a:rPr>
              <a:t>and </a:t>
            </a:r>
            <a:r>
              <a:rPr lang="en-IN" sz="2800" dirty="0" smtClean="0">
                <a:solidFill>
                  <a:schemeClr val="tx1"/>
                </a:solidFill>
                <a:latin typeface="+mj-lt"/>
                <a:ea typeface="+mj-ea"/>
                <a:cs typeface="+mj-cs"/>
              </a:rPr>
              <a:t>octrees are </a:t>
            </a:r>
            <a:r>
              <a:rPr lang="en-IN" sz="2800" dirty="0">
                <a:solidFill>
                  <a:schemeClr val="tx1"/>
                </a:solidFill>
                <a:latin typeface="+mj-lt"/>
                <a:ea typeface="+mj-ea"/>
                <a:cs typeface="+mj-cs"/>
              </a:rPr>
              <a:t>used to quickly determine what parts of a scene are visible and to draw only </a:t>
            </a:r>
            <a:r>
              <a:rPr lang="en-IN" sz="2800" dirty="0" smtClean="0">
                <a:solidFill>
                  <a:schemeClr val="tx1"/>
                </a:solidFill>
                <a:latin typeface="+mj-lt"/>
                <a:ea typeface="+mj-ea"/>
                <a:cs typeface="+mj-cs"/>
              </a:rPr>
              <a:t>those.</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In </a:t>
            </a:r>
            <a:r>
              <a:rPr lang="en-IN" sz="2800" dirty="0">
                <a:solidFill>
                  <a:schemeClr val="tx1"/>
                </a:solidFill>
                <a:latin typeface="+mj-lt"/>
                <a:ea typeface="+mj-ea"/>
                <a:cs typeface="+mj-cs"/>
              </a:rPr>
              <a:t>a BSP tree things are a little different, and rendering and the tree’s algorithms </a:t>
            </a:r>
            <a:r>
              <a:rPr lang="en-IN" sz="2800" dirty="0" smtClean="0">
                <a:solidFill>
                  <a:schemeClr val="tx1"/>
                </a:solidFill>
                <a:latin typeface="+mj-lt"/>
                <a:ea typeface="+mj-ea"/>
                <a:cs typeface="+mj-cs"/>
              </a:rPr>
              <a:t>normally allow </a:t>
            </a:r>
            <a:r>
              <a:rPr lang="en-IN" sz="2800" dirty="0">
                <a:solidFill>
                  <a:schemeClr val="tx1"/>
                </a:solidFill>
                <a:latin typeface="+mj-lt"/>
                <a:ea typeface="+mj-ea"/>
                <a:cs typeface="+mj-cs"/>
              </a:rPr>
              <a:t>for front-to-back rendering. In the early days of three-dimensional </a:t>
            </a:r>
            <a:r>
              <a:rPr lang="en-IN" sz="2800" dirty="0" smtClean="0">
                <a:solidFill>
                  <a:schemeClr val="tx1"/>
                </a:solidFill>
                <a:latin typeface="+mj-lt"/>
                <a:ea typeface="+mj-ea"/>
                <a:cs typeface="+mj-cs"/>
              </a:rPr>
              <a:t>games this </a:t>
            </a:r>
            <a:r>
              <a:rPr lang="en-IN" sz="2800" dirty="0">
                <a:solidFill>
                  <a:schemeClr val="tx1"/>
                </a:solidFill>
                <a:latin typeface="+mj-lt"/>
                <a:ea typeface="+mj-ea"/>
                <a:cs typeface="+mj-cs"/>
              </a:rPr>
              <a:t>was fine, but, as seen with Quake 1, it was determined that the BSP tree can </a:t>
            </a:r>
            <a:r>
              <a:rPr lang="en-IN" sz="2800" dirty="0" smtClean="0">
                <a:solidFill>
                  <a:schemeClr val="tx1"/>
                </a:solidFill>
                <a:latin typeface="+mj-lt"/>
                <a:ea typeface="+mj-ea"/>
                <a:cs typeface="+mj-cs"/>
              </a:rPr>
              <a:t>result in </a:t>
            </a:r>
            <a:r>
              <a:rPr lang="en-IN" sz="2800" dirty="0">
                <a:solidFill>
                  <a:schemeClr val="tx1"/>
                </a:solidFill>
                <a:latin typeface="+mj-lt"/>
                <a:ea typeface="+mj-ea"/>
                <a:cs typeface="+mj-cs"/>
              </a:rPr>
              <a:t>bad performance depending on the design of a level.</a:t>
            </a:r>
          </a:p>
        </p:txBody>
      </p:sp>
    </p:spTree>
    <p:extLst>
      <p:ext uri="{BB962C8B-B14F-4D97-AF65-F5344CB8AC3E}">
        <p14:creationId xmlns:p14="http://schemas.microsoft.com/office/powerpoint/2010/main" val="31854128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a:solidFill>
                  <a:schemeClr val="tx1"/>
                </a:solidFill>
                <a:latin typeface="+mj-lt"/>
                <a:ea typeface="+mj-ea"/>
                <a:cs typeface="+mj-cs"/>
              </a:rPr>
              <a:t>POTENTIAL VISIBILITY SETS: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Using </a:t>
            </a:r>
            <a:r>
              <a:rPr lang="en-IN" sz="2800" dirty="0">
                <a:solidFill>
                  <a:schemeClr val="tx1"/>
                </a:solidFill>
                <a:latin typeface="+mj-lt"/>
                <a:ea typeface="+mj-ea"/>
                <a:cs typeface="+mj-cs"/>
              </a:rPr>
              <a:t>potential visibility sets was the answer John </a:t>
            </a:r>
            <a:r>
              <a:rPr lang="en-IN" sz="2800" dirty="0" err="1">
                <a:solidFill>
                  <a:schemeClr val="tx1"/>
                </a:solidFill>
                <a:latin typeface="+mj-lt"/>
                <a:ea typeface="+mj-ea"/>
                <a:cs typeface="+mj-cs"/>
              </a:rPr>
              <a:t>Carmack</a:t>
            </a:r>
            <a:r>
              <a:rPr lang="en-IN" sz="2800" dirty="0">
                <a:solidFill>
                  <a:schemeClr val="tx1"/>
                </a:solidFill>
                <a:latin typeface="+mj-lt"/>
                <a:ea typeface="+mj-ea"/>
                <a:cs typeface="+mj-cs"/>
              </a:rPr>
              <a:t> of id Software </a:t>
            </a:r>
            <a:r>
              <a:rPr lang="en-IN" sz="2800" dirty="0" smtClean="0">
                <a:solidFill>
                  <a:schemeClr val="tx1"/>
                </a:solidFill>
                <a:latin typeface="+mj-lt"/>
                <a:ea typeface="+mj-ea"/>
                <a:cs typeface="+mj-cs"/>
              </a:rPr>
              <a:t>used to </a:t>
            </a:r>
            <a:r>
              <a:rPr lang="en-IN" sz="2800" dirty="0">
                <a:solidFill>
                  <a:schemeClr val="tx1"/>
                </a:solidFill>
                <a:latin typeface="+mj-lt"/>
                <a:ea typeface="+mj-ea"/>
                <a:cs typeface="+mj-cs"/>
              </a:rPr>
              <a:t>solve the rendering performance issues in Quake, and they have been used </a:t>
            </a:r>
            <a:r>
              <a:rPr lang="en-IN" sz="2800" dirty="0" smtClean="0">
                <a:solidFill>
                  <a:schemeClr val="tx1"/>
                </a:solidFill>
                <a:latin typeface="+mj-lt"/>
                <a:ea typeface="+mj-ea"/>
                <a:cs typeface="+mj-cs"/>
              </a:rPr>
              <a:t>ever since </a:t>
            </a:r>
            <a:r>
              <a:rPr lang="en-IN" sz="2800" dirty="0">
                <a:solidFill>
                  <a:schemeClr val="tx1"/>
                </a:solidFill>
                <a:latin typeface="+mj-lt"/>
                <a:ea typeface="+mj-ea"/>
                <a:cs typeface="+mj-cs"/>
              </a:rPr>
              <a:t>in many games such as Doom 3, Quake 4, and Half-Life 2</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Potential </a:t>
            </a:r>
            <a:r>
              <a:rPr lang="en-IN" sz="2800" dirty="0" smtClean="0">
                <a:solidFill>
                  <a:schemeClr val="tx1"/>
                </a:solidFill>
                <a:latin typeface="+mj-lt"/>
                <a:ea typeface="+mj-ea"/>
                <a:cs typeface="+mj-cs"/>
              </a:rPr>
              <a:t>visibility sets </a:t>
            </a:r>
            <a:r>
              <a:rPr lang="en-IN" sz="2800" dirty="0">
                <a:solidFill>
                  <a:schemeClr val="tx1"/>
                </a:solidFill>
                <a:latin typeface="+mj-lt"/>
                <a:ea typeface="+mj-ea"/>
                <a:cs typeface="+mj-cs"/>
              </a:rPr>
              <a:t>are straightforward</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Using the BSP tree as an example, although any tree </a:t>
            </a:r>
            <a:r>
              <a:rPr lang="en-IN" sz="2800" dirty="0" smtClean="0">
                <a:solidFill>
                  <a:schemeClr val="tx1"/>
                </a:solidFill>
                <a:latin typeface="+mj-lt"/>
                <a:ea typeface="+mj-ea"/>
                <a:cs typeface="+mj-cs"/>
              </a:rPr>
              <a:t>would work</a:t>
            </a:r>
            <a:r>
              <a:rPr lang="en-IN" sz="2800" dirty="0">
                <a:solidFill>
                  <a:schemeClr val="tx1"/>
                </a:solidFill>
                <a:latin typeface="+mj-lt"/>
                <a:ea typeface="+mj-ea"/>
                <a:cs typeface="+mj-cs"/>
              </a:rPr>
              <a:t>, every node stores a list of other nodes that it can possibly see.</a:t>
            </a:r>
          </a:p>
        </p:txBody>
      </p:sp>
    </p:spTree>
    <p:extLst>
      <p:ext uri="{BB962C8B-B14F-4D97-AF65-F5344CB8AC3E}">
        <p14:creationId xmlns:p14="http://schemas.microsoft.com/office/powerpoint/2010/main" val="45535714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a:solidFill>
                  <a:schemeClr val="tx1"/>
                </a:solidFill>
                <a:latin typeface="+mj-lt"/>
                <a:ea typeface="+mj-ea"/>
                <a:cs typeface="+mj-cs"/>
              </a:rPr>
              <a:t>POTENTIAL VISIBILITY SETS: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potential visibility sets were used, the algorithm would change to </a:t>
            </a:r>
            <a:r>
              <a:rPr lang="en-IN" sz="2800" dirty="0" smtClean="0">
                <a:solidFill>
                  <a:schemeClr val="tx1"/>
                </a:solidFill>
                <a:latin typeface="+mj-lt"/>
                <a:ea typeface="+mj-ea"/>
                <a:cs typeface="+mj-cs"/>
              </a:rPr>
              <a:t>determine what </a:t>
            </a:r>
            <a:r>
              <a:rPr lang="en-IN" sz="2800" dirty="0">
                <a:solidFill>
                  <a:schemeClr val="tx1"/>
                </a:solidFill>
                <a:latin typeface="+mj-lt"/>
                <a:ea typeface="+mj-ea"/>
                <a:cs typeface="+mj-cs"/>
              </a:rPr>
              <a:t>node the player was in, render that node, and then render all nodes </a:t>
            </a:r>
            <a:r>
              <a:rPr lang="en-IN" sz="2800" dirty="0" smtClean="0">
                <a:solidFill>
                  <a:schemeClr val="tx1"/>
                </a:solidFill>
                <a:latin typeface="+mj-lt"/>
                <a:ea typeface="+mj-ea"/>
                <a:cs typeface="+mj-cs"/>
              </a:rPr>
              <a:t>in the </a:t>
            </a:r>
            <a:r>
              <a:rPr lang="en-IN" sz="2800" dirty="0">
                <a:solidFill>
                  <a:schemeClr val="tx1"/>
                </a:solidFill>
                <a:latin typeface="+mj-lt"/>
                <a:ea typeface="+mj-ea"/>
                <a:cs typeface="+mj-cs"/>
              </a:rPr>
              <a:t>potential visibility set for the node the player is </a:t>
            </a:r>
            <a:r>
              <a:rPr lang="en-IN" sz="2800" dirty="0" smtClean="0">
                <a:solidFill>
                  <a:schemeClr val="tx1"/>
                </a:solidFill>
                <a:latin typeface="+mj-lt"/>
                <a:ea typeface="+mj-ea"/>
                <a:cs typeface="+mj-cs"/>
              </a:rPr>
              <a:t>in.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Since </a:t>
            </a:r>
            <a:r>
              <a:rPr lang="en-IN" sz="2800" dirty="0">
                <a:solidFill>
                  <a:schemeClr val="tx1"/>
                </a:solidFill>
                <a:latin typeface="+mj-lt"/>
                <a:ea typeface="+mj-ea"/>
                <a:cs typeface="+mj-cs"/>
              </a:rPr>
              <a:t>octrees and </a:t>
            </a:r>
            <a:r>
              <a:rPr lang="en-IN" sz="2800" dirty="0" smtClean="0">
                <a:solidFill>
                  <a:schemeClr val="tx1"/>
                </a:solidFill>
                <a:latin typeface="+mj-lt"/>
                <a:ea typeface="+mj-ea"/>
                <a:cs typeface="+mj-cs"/>
              </a:rPr>
              <a:t>quad-trees are </a:t>
            </a:r>
            <a:r>
              <a:rPr lang="en-IN" sz="2800" dirty="0">
                <a:solidFill>
                  <a:schemeClr val="tx1"/>
                </a:solidFill>
                <a:latin typeface="+mj-lt"/>
                <a:ea typeface="+mj-ea"/>
                <a:cs typeface="+mj-cs"/>
              </a:rPr>
              <a:t>designed to quickly reject large portions of a scene, they might not benefit </a:t>
            </a:r>
            <a:r>
              <a:rPr lang="en-IN" sz="2800" dirty="0" smtClean="0">
                <a:solidFill>
                  <a:schemeClr val="tx1"/>
                </a:solidFill>
                <a:latin typeface="+mj-lt"/>
                <a:ea typeface="+mj-ea"/>
                <a:cs typeface="+mj-cs"/>
              </a:rPr>
              <a:t>too much </a:t>
            </a:r>
            <a:r>
              <a:rPr lang="en-IN" sz="2800" dirty="0">
                <a:solidFill>
                  <a:schemeClr val="tx1"/>
                </a:solidFill>
                <a:latin typeface="+mj-lt"/>
                <a:ea typeface="+mj-ea"/>
                <a:cs typeface="+mj-cs"/>
              </a:rPr>
              <a:t>from potential visibility sets in some situations.</a:t>
            </a:r>
          </a:p>
        </p:txBody>
      </p:sp>
    </p:spTree>
    <p:extLst>
      <p:ext uri="{BB962C8B-B14F-4D97-AF65-F5344CB8AC3E}">
        <p14:creationId xmlns:p14="http://schemas.microsoft.com/office/powerpoint/2010/main" val="299500874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a:solidFill>
                  <a:schemeClr val="tx1"/>
                </a:solidFill>
                <a:latin typeface="+mj-lt"/>
                <a:ea typeface="+mj-ea"/>
                <a:cs typeface="+mj-cs"/>
              </a:rPr>
              <a:t>POTENTIAL VISIBILITY SETS: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Originally </a:t>
            </a:r>
            <a:r>
              <a:rPr lang="en-IN" sz="2800" dirty="0">
                <a:solidFill>
                  <a:schemeClr val="tx1"/>
                </a:solidFill>
                <a:latin typeface="+mj-lt"/>
                <a:ea typeface="+mj-ea"/>
                <a:cs typeface="+mj-cs"/>
              </a:rPr>
              <a:t>BSP trees were designed to be able to render the polygons of an </a:t>
            </a:r>
            <a:r>
              <a:rPr lang="en-IN" sz="2800" dirty="0" smtClean="0">
                <a:solidFill>
                  <a:schemeClr val="tx1"/>
                </a:solidFill>
                <a:latin typeface="+mj-lt"/>
                <a:ea typeface="+mj-ea"/>
                <a:cs typeface="+mj-cs"/>
              </a:rPr>
              <a:t>environment in </a:t>
            </a:r>
            <a:r>
              <a:rPr lang="en-IN" sz="2800" dirty="0">
                <a:solidFill>
                  <a:schemeClr val="tx1"/>
                </a:solidFill>
                <a:latin typeface="+mj-lt"/>
                <a:ea typeface="+mj-ea"/>
                <a:cs typeface="+mj-cs"/>
              </a:rPr>
              <a:t>the proper order.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Since </a:t>
            </a:r>
            <a:r>
              <a:rPr lang="en-IN" sz="2800" dirty="0">
                <a:solidFill>
                  <a:schemeClr val="tx1"/>
                </a:solidFill>
                <a:latin typeface="+mj-lt"/>
                <a:ea typeface="+mj-ea"/>
                <a:cs typeface="+mj-cs"/>
              </a:rPr>
              <a:t>BSP trees are used mostly for indoor </a:t>
            </a:r>
            <a:r>
              <a:rPr lang="en-IN" sz="2800" dirty="0" smtClean="0">
                <a:solidFill>
                  <a:schemeClr val="tx1"/>
                </a:solidFill>
                <a:latin typeface="+mj-lt"/>
                <a:ea typeface="+mj-ea"/>
                <a:cs typeface="+mj-cs"/>
              </a:rPr>
              <a:t>areas, there </a:t>
            </a:r>
            <a:r>
              <a:rPr lang="en-IN" sz="2800" dirty="0">
                <a:solidFill>
                  <a:schemeClr val="tx1"/>
                </a:solidFill>
                <a:latin typeface="+mj-lt"/>
                <a:ea typeface="+mj-ea"/>
                <a:cs typeface="+mj-cs"/>
              </a:rPr>
              <a:t>is also a lot of occluded geometry.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By </a:t>
            </a:r>
            <a:r>
              <a:rPr lang="en-IN" sz="2800" dirty="0">
                <a:solidFill>
                  <a:schemeClr val="tx1"/>
                </a:solidFill>
                <a:latin typeface="+mj-lt"/>
                <a:ea typeface="+mj-ea"/>
                <a:cs typeface="+mj-cs"/>
              </a:rPr>
              <a:t>creating a potential visibility sets </a:t>
            </a:r>
            <a:r>
              <a:rPr lang="en-IN" sz="2800" dirty="0" smtClean="0">
                <a:solidFill>
                  <a:schemeClr val="tx1"/>
                </a:solidFill>
                <a:latin typeface="+mj-lt"/>
                <a:ea typeface="+mj-ea"/>
                <a:cs typeface="+mj-cs"/>
              </a:rPr>
              <a:t>list during </a:t>
            </a:r>
            <a:r>
              <a:rPr lang="en-IN" sz="2800" dirty="0">
                <a:solidFill>
                  <a:schemeClr val="tx1"/>
                </a:solidFill>
                <a:latin typeface="+mj-lt"/>
                <a:ea typeface="+mj-ea"/>
                <a:cs typeface="+mj-cs"/>
              </a:rPr>
              <a:t>the build of a level in a level editor, the in-game engine can quickly use </a:t>
            </a:r>
            <a:r>
              <a:rPr lang="en-IN" sz="2800" dirty="0" smtClean="0">
                <a:solidFill>
                  <a:schemeClr val="tx1"/>
                </a:solidFill>
                <a:latin typeface="+mj-lt"/>
                <a:ea typeface="+mj-ea"/>
                <a:cs typeface="+mj-cs"/>
              </a:rPr>
              <a:t>that precomputed </a:t>
            </a:r>
            <a:r>
              <a:rPr lang="en-IN" sz="2800" dirty="0">
                <a:solidFill>
                  <a:schemeClr val="tx1"/>
                </a:solidFill>
                <a:latin typeface="+mj-lt"/>
                <a:ea typeface="+mj-ea"/>
                <a:cs typeface="+mj-cs"/>
              </a:rPr>
              <a:t>data to know what nodes to draw and what nodes to reject.</a:t>
            </a:r>
          </a:p>
        </p:txBody>
      </p:sp>
    </p:spTree>
    <p:extLst>
      <p:ext uri="{BB962C8B-B14F-4D97-AF65-F5344CB8AC3E}">
        <p14:creationId xmlns:p14="http://schemas.microsoft.com/office/powerpoint/2010/main" val="62546262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a:solidFill>
                  <a:schemeClr val="tx1"/>
                </a:solidFill>
                <a:latin typeface="+mj-lt"/>
                <a:ea typeface="+mj-ea"/>
                <a:cs typeface="+mj-cs"/>
              </a:rPr>
              <a:t>POTENTIAL VISIBILITY SETS: </a:t>
            </a:r>
          </a:p>
          <a:p>
            <a:pPr marL="457200" indent="-457200" algn="l">
              <a:buFont typeface="Arial" panose="020B0604020202020204" pitchFamily="34" charset="0"/>
              <a:buChar char="•"/>
            </a:pPr>
            <a:r>
              <a:rPr lang="en-IN" sz="2800" dirty="0" smtClean="0">
                <a:solidFill>
                  <a:schemeClr val="tx1"/>
                </a:solidFill>
                <a:latin typeface="+mj-lt"/>
                <a:ea typeface="+mj-ea"/>
                <a:cs typeface="+mj-cs"/>
              </a:rPr>
              <a:t>The</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process </a:t>
            </a:r>
            <a:r>
              <a:rPr lang="en-IN" sz="2800" dirty="0">
                <a:solidFill>
                  <a:schemeClr val="tx1"/>
                </a:solidFill>
                <a:latin typeface="+mj-lt"/>
                <a:ea typeface="+mj-ea"/>
                <a:cs typeface="+mj-cs"/>
              </a:rPr>
              <a:t>of building a potential visibility set out of the quad-tree </a:t>
            </a:r>
            <a:r>
              <a:rPr lang="en-IN" sz="2800" dirty="0" smtClean="0">
                <a:solidFill>
                  <a:schemeClr val="tx1"/>
                </a:solidFill>
                <a:latin typeface="+mj-lt"/>
                <a:ea typeface="+mj-ea"/>
                <a:cs typeface="+mj-cs"/>
              </a:rPr>
              <a:t>is shown </a:t>
            </a:r>
            <a:r>
              <a:rPr lang="en-IN" sz="2800" dirty="0">
                <a:solidFill>
                  <a:schemeClr val="tx1"/>
                </a:solidFill>
                <a:latin typeface="+mj-lt"/>
                <a:ea typeface="+mj-ea"/>
                <a:cs typeface="+mj-cs"/>
              </a:rPr>
              <a:t>in Figure 13.17, where each node knows which other nodes it can </a:t>
            </a:r>
            <a:r>
              <a:rPr lang="en-IN" sz="2800" dirty="0" smtClean="0">
                <a:solidFill>
                  <a:schemeClr val="tx1"/>
                </a:solidFill>
                <a:latin typeface="+mj-lt"/>
                <a:ea typeface="+mj-ea"/>
                <a:cs typeface="+mj-cs"/>
              </a:rPr>
              <a:t>potentially see.</a:t>
            </a:r>
          </a:p>
          <a:p>
            <a:pPr marL="457200" indent="-457200" algn="l">
              <a:buFont typeface="Arial" panose="020B0604020202020204" pitchFamily="34" charset="0"/>
              <a:buChar char="•"/>
            </a:pPr>
            <a:r>
              <a:rPr lang="en-IN" sz="2800" dirty="0" smtClean="0">
                <a:solidFill>
                  <a:schemeClr val="tx1"/>
                </a:solidFill>
                <a:latin typeface="+mj-lt"/>
                <a:ea typeface="+mj-ea"/>
                <a:cs typeface="+mj-cs"/>
              </a:rPr>
              <a:t>Use </a:t>
            </a:r>
            <a:r>
              <a:rPr lang="en-IN" sz="2800" dirty="0">
                <a:solidFill>
                  <a:schemeClr val="tx1"/>
                </a:solidFill>
                <a:latin typeface="+mj-lt"/>
                <a:ea typeface="+mj-ea"/>
                <a:cs typeface="+mj-cs"/>
              </a:rPr>
              <a:t>of potential visibility sets is shown in Figure 13.18, where the current </a:t>
            </a:r>
            <a:r>
              <a:rPr lang="en-IN" sz="2800" dirty="0" smtClean="0">
                <a:solidFill>
                  <a:schemeClr val="tx1"/>
                </a:solidFill>
                <a:latin typeface="+mj-lt"/>
                <a:ea typeface="+mj-ea"/>
                <a:cs typeface="+mj-cs"/>
              </a:rPr>
              <a:t>node the </a:t>
            </a:r>
            <a:r>
              <a:rPr lang="en-IN" sz="2800" dirty="0">
                <a:solidFill>
                  <a:schemeClr val="tx1"/>
                </a:solidFill>
                <a:latin typeface="+mj-lt"/>
                <a:ea typeface="+mj-ea"/>
                <a:cs typeface="+mj-cs"/>
              </a:rPr>
              <a:t>viewer is in is rendered, followed by all of the potentially visible nodes.</a:t>
            </a:r>
          </a:p>
        </p:txBody>
      </p:sp>
    </p:spTree>
    <p:extLst>
      <p:ext uri="{BB962C8B-B14F-4D97-AF65-F5344CB8AC3E}">
        <p14:creationId xmlns:p14="http://schemas.microsoft.com/office/powerpoint/2010/main" val="20662774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a:solidFill>
                  <a:schemeClr val="tx1"/>
                </a:solidFill>
                <a:latin typeface="+mj-lt"/>
                <a:ea typeface="+mj-ea"/>
                <a:cs typeface="+mj-cs"/>
              </a:rPr>
              <a:t>POTENTIAL VISIBILITY SETS: </a:t>
            </a:r>
            <a:endParaRPr lang="en-IN" sz="2400" b="1" dirty="0" smtClean="0">
              <a:solidFill>
                <a:schemeClr val="tx1"/>
              </a:solidFill>
              <a:latin typeface="+mj-lt"/>
              <a:ea typeface="+mj-ea"/>
              <a:cs typeface="+mj-cs"/>
            </a:endParaRPr>
          </a:p>
          <a:p>
            <a:pPr algn="l"/>
            <a:endParaRPr lang="en-IN" sz="2400" b="1" dirty="0">
              <a:solidFill>
                <a:schemeClr val="tx1"/>
              </a:solidFill>
              <a:latin typeface="+mj-lt"/>
              <a:ea typeface="+mj-ea"/>
              <a:cs typeface="+mj-cs"/>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700808"/>
            <a:ext cx="7991475"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911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smtClean="0">
                <a:solidFill>
                  <a:schemeClr val="tx1"/>
                </a:solidFill>
                <a:latin typeface="+mj-lt"/>
                <a:ea typeface="+mj-ea"/>
                <a:cs typeface="+mj-cs"/>
              </a:rPr>
              <a:t>5. </a:t>
            </a:r>
            <a:r>
              <a:rPr lang="en-IN" sz="2800" b="1" dirty="0">
                <a:solidFill>
                  <a:schemeClr val="tx1"/>
                </a:solidFill>
                <a:latin typeface="+mj-lt"/>
                <a:ea typeface="+mj-ea"/>
                <a:cs typeface="+mj-cs"/>
              </a:rPr>
              <a:t>Storyline and plot:</a:t>
            </a:r>
          </a:p>
          <a:p>
            <a:pPr marL="457200" indent="-457200" algn="just">
              <a:buFont typeface="Arial" panose="020B0604020202020204" pitchFamily="34" charset="0"/>
              <a:buChar char="•"/>
            </a:pPr>
            <a:r>
              <a:rPr lang="en-IN" sz="2800" dirty="0" smtClean="0">
                <a:solidFill>
                  <a:schemeClr val="tx1"/>
                </a:solidFill>
              </a:rPr>
              <a:t>Many </a:t>
            </a:r>
            <a:r>
              <a:rPr lang="en-IN" sz="2800" dirty="0">
                <a:solidFill>
                  <a:schemeClr val="tx1"/>
                </a:solidFill>
              </a:rPr>
              <a:t>Stories told in games may focus on narrative elements that can be communicated through the use of mechanics and player choice.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Narrative </a:t>
            </a:r>
            <a:r>
              <a:rPr lang="en-IN" sz="2800" dirty="0">
                <a:solidFill>
                  <a:schemeClr val="tx1"/>
                </a:solidFill>
              </a:rPr>
              <a:t>plots in games generally have a clearly defined and simplistic structure</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 </a:t>
            </a:r>
            <a:r>
              <a:rPr lang="en-IN" sz="2800" dirty="0">
                <a:solidFill>
                  <a:schemeClr val="tx1"/>
                </a:solidFill>
              </a:rPr>
              <a:t>Mechanical choices on the part of the designer(s) often drastically affect narrative elements in the game.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However</a:t>
            </a:r>
            <a:r>
              <a:rPr lang="en-IN" sz="2800" dirty="0">
                <a:solidFill>
                  <a:schemeClr val="tx1"/>
                </a:solidFill>
              </a:rPr>
              <a:t>, due to a lack of unified and standardized teaching and understanding of narrative elements in games, individual interpretations, methods, and terminology vary wildly. </a:t>
            </a:r>
          </a:p>
        </p:txBody>
      </p:sp>
    </p:spTree>
    <p:extLst>
      <p:ext uri="{BB962C8B-B14F-4D97-AF65-F5344CB8AC3E}">
        <p14:creationId xmlns:p14="http://schemas.microsoft.com/office/powerpoint/2010/main" val="8104565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a:solidFill>
                  <a:schemeClr val="tx1"/>
                </a:solidFill>
                <a:latin typeface="+mj-lt"/>
                <a:ea typeface="+mj-ea"/>
                <a:cs typeface="+mj-cs"/>
              </a:rPr>
              <a:t>POTENTIAL VISIBILITY SETS: </a:t>
            </a:r>
            <a:endParaRPr lang="en-IN" sz="2400" b="1" dirty="0" smtClean="0">
              <a:solidFill>
                <a:schemeClr val="tx1"/>
              </a:solidFill>
              <a:latin typeface="+mj-lt"/>
              <a:ea typeface="+mj-ea"/>
              <a:cs typeface="+mj-cs"/>
            </a:endParaRPr>
          </a:p>
          <a:p>
            <a:pPr algn="l"/>
            <a:endParaRPr lang="en-IN" sz="2400" b="1" dirty="0">
              <a:solidFill>
                <a:schemeClr val="tx1"/>
              </a:solidFill>
              <a:latin typeface="+mj-lt"/>
              <a:ea typeface="+mj-ea"/>
              <a:cs typeface="+mj-cs"/>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700808"/>
            <a:ext cx="6984776" cy="4749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1451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PORTAL </a:t>
            </a:r>
            <a:r>
              <a:rPr lang="en-IN" sz="2400" b="1" dirty="0">
                <a:solidFill>
                  <a:schemeClr val="tx1"/>
                </a:solidFill>
                <a:latin typeface="+mj-lt"/>
                <a:ea typeface="+mj-ea"/>
                <a:cs typeface="+mj-cs"/>
              </a:rPr>
              <a:t>RENDERING: </a:t>
            </a:r>
            <a:endParaRPr lang="en-IN" sz="2400" b="1"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a:solidFill>
                  <a:schemeClr val="tx1"/>
                </a:solidFill>
                <a:latin typeface="+mj-lt"/>
                <a:ea typeface="+mj-ea"/>
                <a:cs typeface="+mj-cs"/>
              </a:rPr>
              <a:t>Another rendering technique used from the early days of games to the present is </a:t>
            </a:r>
            <a:r>
              <a:rPr lang="en-IN" sz="2800" dirty="0" smtClean="0">
                <a:solidFill>
                  <a:schemeClr val="tx1"/>
                </a:solidFill>
                <a:latin typeface="+mj-lt"/>
                <a:ea typeface="+mj-ea"/>
                <a:cs typeface="+mj-cs"/>
              </a:rPr>
              <a:t>the portal </a:t>
            </a:r>
            <a:r>
              <a:rPr lang="en-IN" sz="2800" dirty="0">
                <a:solidFill>
                  <a:schemeClr val="tx1"/>
                </a:solidFill>
                <a:latin typeface="+mj-lt"/>
                <a:ea typeface="+mj-ea"/>
                <a:cs typeface="+mj-cs"/>
              </a:rPr>
              <a:t>rendering technique.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portal rendering the game world is separated </a:t>
            </a:r>
            <a:r>
              <a:rPr lang="en-IN" sz="2800" dirty="0" smtClean="0">
                <a:solidFill>
                  <a:schemeClr val="tx1"/>
                </a:solidFill>
                <a:latin typeface="+mj-lt"/>
                <a:ea typeface="+mj-ea"/>
                <a:cs typeface="+mj-cs"/>
              </a:rPr>
              <a:t>into sectors</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Using </a:t>
            </a:r>
            <a:r>
              <a:rPr lang="en-IN" sz="2800" dirty="0">
                <a:solidFill>
                  <a:schemeClr val="tx1"/>
                </a:solidFill>
                <a:latin typeface="+mj-lt"/>
                <a:ea typeface="+mj-ea"/>
                <a:cs typeface="+mj-cs"/>
              </a:rPr>
              <a:t>a house as an example, a sector can be a room such as a bedroom </a:t>
            </a:r>
            <a:r>
              <a:rPr lang="en-IN" sz="2800" dirty="0" smtClean="0">
                <a:solidFill>
                  <a:schemeClr val="tx1"/>
                </a:solidFill>
                <a:latin typeface="+mj-lt"/>
                <a:ea typeface="+mj-ea"/>
                <a:cs typeface="+mj-cs"/>
              </a:rPr>
              <a:t>or kitchen</a:t>
            </a:r>
            <a:r>
              <a:rPr lang="en-IN" sz="2800" dirty="0">
                <a:solidFill>
                  <a:schemeClr val="tx1"/>
                </a:solidFill>
                <a:latin typeface="+mj-lt"/>
                <a:ea typeface="+mj-ea"/>
                <a:cs typeface="+mj-cs"/>
              </a:rPr>
              <a:t>. Each sector is connected by a portal that is often a plane used to </a:t>
            </a:r>
            <a:r>
              <a:rPr lang="en-IN" sz="2800" dirty="0" smtClean="0">
                <a:solidFill>
                  <a:schemeClr val="tx1"/>
                </a:solidFill>
                <a:latin typeface="+mj-lt"/>
                <a:ea typeface="+mj-ea"/>
                <a:cs typeface="+mj-cs"/>
              </a:rPr>
              <a:t>specify which </a:t>
            </a:r>
            <a:r>
              <a:rPr lang="en-IN" sz="2800" dirty="0">
                <a:solidFill>
                  <a:schemeClr val="tx1"/>
                </a:solidFill>
                <a:latin typeface="+mj-lt"/>
                <a:ea typeface="+mj-ea"/>
                <a:cs typeface="+mj-cs"/>
              </a:rPr>
              <a:t>portals are connected. For example, a bedroom door can be a portal that </a:t>
            </a:r>
            <a:r>
              <a:rPr lang="en-IN" sz="2800" dirty="0" smtClean="0">
                <a:solidFill>
                  <a:schemeClr val="tx1"/>
                </a:solidFill>
                <a:latin typeface="+mj-lt"/>
                <a:ea typeface="+mj-ea"/>
                <a:cs typeface="+mj-cs"/>
              </a:rPr>
              <a:t>is used </a:t>
            </a:r>
            <a:r>
              <a:rPr lang="en-IN" sz="2800" dirty="0">
                <a:solidFill>
                  <a:schemeClr val="tx1"/>
                </a:solidFill>
                <a:latin typeface="+mj-lt"/>
                <a:ea typeface="+mj-ea"/>
                <a:cs typeface="+mj-cs"/>
              </a:rPr>
              <a:t>to connect the bedroom sector with the hallway sector. An example is </a:t>
            </a:r>
            <a:r>
              <a:rPr lang="en-IN" sz="2800" dirty="0" smtClean="0">
                <a:solidFill>
                  <a:schemeClr val="tx1"/>
                </a:solidFill>
                <a:latin typeface="+mj-lt"/>
                <a:ea typeface="+mj-ea"/>
                <a:cs typeface="+mj-cs"/>
              </a:rPr>
              <a:t>shown in </a:t>
            </a:r>
            <a:r>
              <a:rPr lang="en-IN" sz="2800" dirty="0">
                <a:solidFill>
                  <a:schemeClr val="tx1"/>
                </a:solidFill>
                <a:latin typeface="+mj-lt"/>
                <a:ea typeface="+mj-ea"/>
                <a:cs typeface="+mj-cs"/>
              </a:rPr>
              <a:t>Figure 13.19.</a:t>
            </a:r>
          </a:p>
          <a:p>
            <a:pPr algn="l"/>
            <a:endParaRPr lang="en-IN" sz="2400" b="1" dirty="0">
              <a:solidFill>
                <a:schemeClr val="tx1"/>
              </a:solidFill>
              <a:latin typeface="+mj-lt"/>
              <a:ea typeface="+mj-ea"/>
              <a:cs typeface="+mj-cs"/>
            </a:endParaRPr>
          </a:p>
        </p:txBody>
      </p:sp>
    </p:spTree>
    <p:extLst>
      <p:ext uri="{BB962C8B-B14F-4D97-AF65-F5344CB8AC3E}">
        <p14:creationId xmlns:p14="http://schemas.microsoft.com/office/powerpoint/2010/main" val="206214108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PORTAL </a:t>
            </a:r>
            <a:r>
              <a:rPr lang="en-IN" sz="2400" b="1" dirty="0">
                <a:solidFill>
                  <a:schemeClr val="tx1"/>
                </a:solidFill>
                <a:latin typeface="+mj-lt"/>
                <a:ea typeface="+mj-ea"/>
                <a:cs typeface="+mj-cs"/>
              </a:rPr>
              <a:t>RENDERING: </a:t>
            </a:r>
            <a:endParaRPr lang="en-IN" sz="2400" b="1"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number of tricks can be used for portal </a:t>
            </a:r>
            <a:r>
              <a:rPr lang="en-IN" sz="2800" dirty="0" smtClean="0">
                <a:solidFill>
                  <a:schemeClr val="tx1"/>
                </a:solidFill>
                <a:latin typeface="+mj-lt"/>
                <a:ea typeface="+mj-ea"/>
                <a:cs typeface="+mj-cs"/>
              </a:rPr>
              <a:t>rendering.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system can be set </a:t>
            </a:r>
            <a:r>
              <a:rPr lang="en-IN" sz="2800" dirty="0" smtClean="0">
                <a:solidFill>
                  <a:schemeClr val="tx1"/>
                </a:solidFill>
                <a:latin typeface="+mj-lt"/>
                <a:ea typeface="+mj-ea"/>
                <a:cs typeface="+mj-cs"/>
              </a:rPr>
              <a:t>up so </a:t>
            </a:r>
            <a:r>
              <a:rPr lang="en-IN" sz="2800" dirty="0">
                <a:solidFill>
                  <a:schemeClr val="tx1"/>
                </a:solidFill>
                <a:latin typeface="+mj-lt"/>
                <a:ea typeface="+mj-ea"/>
                <a:cs typeface="+mj-cs"/>
              </a:rPr>
              <a:t>that the geometries of two connecting sectors are not physically next to one </a:t>
            </a:r>
            <a:r>
              <a:rPr lang="en-IN" sz="2800" dirty="0" smtClean="0">
                <a:solidFill>
                  <a:schemeClr val="tx1"/>
                </a:solidFill>
                <a:latin typeface="+mj-lt"/>
                <a:ea typeface="+mj-ea"/>
                <a:cs typeface="+mj-cs"/>
              </a:rPr>
              <a:t>another.</a:t>
            </a:r>
          </a:p>
        </p:txBody>
      </p:sp>
    </p:spTree>
    <p:extLst>
      <p:ext uri="{BB962C8B-B14F-4D97-AF65-F5344CB8AC3E}">
        <p14:creationId xmlns:p14="http://schemas.microsoft.com/office/powerpoint/2010/main" val="399874691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PORTAL </a:t>
            </a:r>
            <a:r>
              <a:rPr lang="en-IN" sz="2400" b="1" dirty="0">
                <a:solidFill>
                  <a:schemeClr val="tx1"/>
                </a:solidFill>
                <a:latin typeface="+mj-lt"/>
                <a:ea typeface="+mj-ea"/>
                <a:cs typeface="+mj-cs"/>
              </a:rPr>
              <a:t>RENDERING: </a:t>
            </a:r>
            <a:endParaRPr lang="en-IN" sz="2400" b="1"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creates a wormhole-like situation where you </a:t>
            </a:r>
            <a:r>
              <a:rPr lang="en-IN" sz="2800" dirty="0" smtClean="0">
                <a:solidFill>
                  <a:schemeClr val="tx1"/>
                </a:solidFill>
                <a:latin typeface="+mj-lt"/>
                <a:ea typeface="+mj-ea"/>
                <a:cs typeface="+mj-cs"/>
              </a:rPr>
              <a:t>can cross </a:t>
            </a:r>
            <a:r>
              <a:rPr lang="en-IN" sz="2800" dirty="0">
                <a:solidFill>
                  <a:schemeClr val="tx1"/>
                </a:solidFill>
                <a:latin typeface="+mj-lt"/>
                <a:ea typeface="+mj-ea"/>
                <a:cs typeface="+mj-cs"/>
              </a:rPr>
              <a:t>into a portal </a:t>
            </a:r>
            <a:r>
              <a:rPr lang="en-IN" sz="2800" dirty="0" smtClean="0">
                <a:solidFill>
                  <a:schemeClr val="tx1"/>
                </a:solidFill>
                <a:latin typeface="+mj-lt"/>
                <a:ea typeface="+mj-ea"/>
                <a:cs typeface="+mj-cs"/>
              </a:rPr>
              <a:t>and end </a:t>
            </a:r>
            <a:r>
              <a:rPr lang="en-IN" sz="2800" dirty="0">
                <a:solidFill>
                  <a:schemeClr val="tx1"/>
                </a:solidFill>
                <a:latin typeface="+mj-lt"/>
                <a:ea typeface="+mj-ea"/>
                <a:cs typeface="+mj-cs"/>
              </a:rPr>
              <a:t>up in a part of the game world that is nowhere near the area you just left. In </a:t>
            </a:r>
            <a:r>
              <a:rPr lang="en-IN" sz="2800" dirty="0" smtClean="0">
                <a:solidFill>
                  <a:schemeClr val="tx1"/>
                </a:solidFill>
                <a:latin typeface="+mj-lt"/>
                <a:ea typeface="+mj-ea"/>
                <a:cs typeface="+mj-cs"/>
              </a:rPr>
              <a:t>the Xbox</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360 </a:t>
            </a:r>
            <a:r>
              <a:rPr lang="en-IN" sz="2800" dirty="0">
                <a:solidFill>
                  <a:schemeClr val="tx1"/>
                </a:solidFill>
                <a:latin typeface="+mj-lt"/>
                <a:ea typeface="+mj-ea"/>
                <a:cs typeface="+mj-cs"/>
              </a:rPr>
              <a:t>game Prey this was used to create some very unique gameplay </a:t>
            </a:r>
            <a:r>
              <a:rPr lang="en-IN" sz="2800" dirty="0" smtClean="0">
                <a:solidFill>
                  <a:schemeClr val="tx1"/>
                </a:solidFill>
                <a:latin typeface="+mj-lt"/>
                <a:ea typeface="+mj-ea"/>
                <a:cs typeface="+mj-cs"/>
              </a:rPr>
              <a:t>elements where </a:t>
            </a:r>
            <a:r>
              <a:rPr lang="en-IN" sz="2800" dirty="0">
                <a:solidFill>
                  <a:schemeClr val="tx1"/>
                </a:solidFill>
                <a:latin typeface="+mj-lt"/>
                <a:ea typeface="+mj-ea"/>
                <a:cs typeface="+mj-cs"/>
              </a:rPr>
              <a:t>portals existed throughout the game world and the players could not </a:t>
            </a:r>
            <a:r>
              <a:rPr lang="en-IN" sz="2800" dirty="0" smtClean="0">
                <a:solidFill>
                  <a:schemeClr val="tx1"/>
                </a:solidFill>
                <a:latin typeface="+mj-lt"/>
                <a:ea typeface="+mj-ea"/>
                <a:cs typeface="+mj-cs"/>
              </a:rPr>
              <a:t>only move </a:t>
            </a:r>
            <a:r>
              <a:rPr lang="en-IN" sz="2800" dirty="0">
                <a:solidFill>
                  <a:schemeClr val="tx1"/>
                </a:solidFill>
                <a:latin typeface="+mj-lt"/>
                <a:ea typeface="+mj-ea"/>
                <a:cs typeface="+mj-cs"/>
              </a:rPr>
              <a:t>through them but could also look through them, sometimes even being able </a:t>
            </a:r>
            <a:r>
              <a:rPr lang="en-IN" sz="2800" dirty="0" smtClean="0">
                <a:solidFill>
                  <a:schemeClr val="tx1"/>
                </a:solidFill>
                <a:latin typeface="+mj-lt"/>
                <a:ea typeface="+mj-ea"/>
                <a:cs typeface="+mj-cs"/>
              </a:rPr>
              <a:t>to look </a:t>
            </a:r>
            <a:r>
              <a:rPr lang="en-IN" sz="2800" dirty="0">
                <a:solidFill>
                  <a:schemeClr val="tx1"/>
                </a:solidFill>
                <a:latin typeface="+mj-lt"/>
                <a:ea typeface="+mj-ea"/>
                <a:cs typeface="+mj-cs"/>
              </a:rPr>
              <a:t>at themselves, almost as if they were looking into another universe.</a:t>
            </a:r>
          </a:p>
        </p:txBody>
      </p:sp>
    </p:spTree>
    <p:extLst>
      <p:ext uri="{BB962C8B-B14F-4D97-AF65-F5344CB8AC3E}">
        <p14:creationId xmlns:p14="http://schemas.microsoft.com/office/powerpoint/2010/main" val="220005337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PORTAL </a:t>
            </a:r>
            <a:r>
              <a:rPr lang="en-IN" sz="2400" b="1" dirty="0">
                <a:solidFill>
                  <a:schemeClr val="tx1"/>
                </a:solidFill>
                <a:latin typeface="+mj-lt"/>
                <a:ea typeface="+mj-ea"/>
                <a:cs typeface="+mj-cs"/>
              </a:rPr>
              <a:t>RENDERING: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possibilities are remarkable with portal rendering.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 player can start in a completely closed room where there is a box in the middle of the area, a portal can be attached to one of the faces on the box so that the player can walk through and end up in a completely new area. Maybe a player can hit a switch to open the </a:t>
            </a:r>
            <a:r>
              <a:rPr lang="en-IN" sz="2800" dirty="0" err="1" smtClean="0">
                <a:solidFill>
                  <a:schemeClr val="tx1"/>
                </a:solidFill>
                <a:latin typeface="+mj-lt"/>
                <a:ea typeface="+mj-ea"/>
                <a:cs typeface="+mj-cs"/>
              </a:rPr>
              <a:t>portal,or</a:t>
            </a:r>
            <a:r>
              <a:rPr lang="en-IN" sz="2800" dirty="0" smtClean="0">
                <a:solidFill>
                  <a:schemeClr val="tx1"/>
                </a:solidFill>
                <a:latin typeface="+mj-lt"/>
                <a:ea typeface="+mj-ea"/>
                <a:cs typeface="+mj-cs"/>
              </a:rPr>
              <a:t> the portal can already be there waiting. Either way, the trick can be used for some very weird things, such as a portal that acts like a window on one side but looks into a completely different area or a solid surface from the other side or, as in Value’s upcoming game Portal, in which sectors can have a portal that connects the sector to itself, creating a loop.</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4205900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400" b="1" dirty="0" smtClean="0">
                <a:solidFill>
                  <a:schemeClr val="tx1"/>
                </a:solidFill>
                <a:latin typeface="+mj-lt"/>
                <a:ea typeface="+mj-ea"/>
                <a:cs typeface="+mj-cs"/>
              </a:rPr>
              <a:t>ADDITIONAL </a:t>
            </a:r>
            <a:r>
              <a:rPr lang="en-IN" sz="2400" b="1" dirty="0">
                <a:solidFill>
                  <a:schemeClr val="tx1"/>
                </a:solidFill>
                <a:latin typeface="+mj-lt"/>
                <a:ea typeface="+mj-ea"/>
                <a:cs typeface="+mj-cs"/>
              </a:rPr>
              <a:t>MANAGEMENT TOPICS</a:t>
            </a:r>
            <a:r>
              <a:rPr lang="en-IN" sz="2400" b="1" dirty="0" smtClean="0">
                <a:solidFill>
                  <a:schemeClr val="tx1"/>
                </a:solidFill>
                <a:latin typeface="+mj-lt"/>
                <a:ea typeface="+mj-ea"/>
                <a:cs typeface="+mj-cs"/>
              </a:rPr>
              <a:t>:</a:t>
            </a:r>
          </a:p>
          <a:p>
            <a:pPr algn="l"/>
            <a:r>
              <a:rPr lang="en-IN" sz="2400" b="1" dirty="0" smtClean="0">
                <a:solidFill>
                  <a:schemeClr val="tx1"/>
                </a:solidFill>
                <a:latin typeface="+mj-lt"/>
                <a:ea typeface="+mj-ea"/>
                <a:cs typeface="+mj-cs"/>
              </a:rPr>
              <a:t>PORTAL </a:t>
            </a:r>
            <a:r>
              <a:rPr lang="en-IN" sz="2400" b="1" dirty="0">
                <a:solidFill>
                  <a:schemeClr val="tx1"/>
                </a:solidFill>
                <a:latin typeface="+mj-lt"/>
                <a:ea typeface="+mj-ea"/>
                <a:cs typeface="+mj-cs"/>
              </a:rPr>
              <a:t>RENDERING: </a:t>
            </a:r>
            <a:endParaRPr lang="en-IN" sz="2400" b="1" dirty="0" smtClean="0">
              <a:solidFill>
                <a:schemeClr val="tx1"/>
              </a:solidFill>
              <a:latin typeface="+mj-lt"/>
              <a:ea typeface="+mj-ea"/>
              <a:cs typeface="+mj-cs"/>
            </a:endParaRPr>
          </a:p>
          <a:p>
            <a:pPr algn="just"/>
            <a:endParaRPr lang="en-IN" sz="2800" dirty="0">
              <a:solidFill>
                <a:schemeClr val="tx1"/>
              </a:solidFill>
              <a:latin typeface="+mj-lt"/>
              <a:ea typeface="+mj-ea"/>
              <a:cs typeface="+mj-cs"/>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28800"/>
            <a:ext cx="5976664"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898095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800" b="1" dirty="0" smtClean="0">
                <a:solidFill>
                  <a:schemeClr val="tx1"/>
                </a:solidFill>
                <a:latin typeface="+mj-lt"/>
                <a:ea typeface="+mj-ea"/>
                <a:cs typeface="+mj-cs"/>
              </a:rPr>
              <a:t>Data Compression:</a:t>
            </a:r>
          </a:p>
          <a:p>
            <a:pPr marL="457200" indent="-457200" algn="just">
              <a:buFont typeface="Arial" panose="020B0604020202020204" pitchFamily="34" charset="0"/>
              <a:buChar char="•"/>
            </a:pPr>
            <a:r>
              <a:rPr lang="en-IN" sz="2800" dirty="0">
                <a:solidFill>
                  <a:schemeClr val="tx1"/>
                </a:solidFill>
                <a:latin typeface="+mj-lt"/>
                <a:ea typeface="+mj-ea"/>
                <a:cs typeface="+mj-cs"/>
              </a:rPr>
              <a:t>The transfer of data is very important for </a:t>
            </a:r>
            <a:r>
              <a:rPr lang="en-IN" sz="2800" dirty="0" smtClean="0">
                <a:solidFill>
                  <a:schemeClr val="tx1"/>
                </a:solidFill>
                <a:latin typeface="+mj-lt"/>
                <a:ea typeface="+mj-ea"/>
                <a:cs typeface="+mj-cs"/>
              </a:rPr>
              <a:t>machines connected </a:t>
            </a:r>
            <a:r>
              <a:rPr lang="en-IN" sz="2800" dirty="0">
                <a:solidFill>
                  <a:schemeClr val="tx1"/>
                </a:solidFill>
                <a:latin typeface="+mj-lt"/>
                <a:ea typeface="+mj-ea"/>
                <a:cs typeface="+mj-cs"/>
              </a:rPr>
              <a:t>to one </a:t>
            </a:r>
            <a:r>
              <a:rPr lang="en-IN" sz="2800" dirty="0" smtClean="0">
                <a:solidFill>
                  <a:schemeClr val="tx1"/>
                </a:solidFill>
                <a:latin typeface="+mj-lt"/>
                <a:ea typeface="+mj-ea"/>
                <a:cs typeface="+mj-cs"/>
              </a:rPr>
              <a:t>another and </a:t>
            </a:r>
            <a:r>
              <a:rPr lang="en-IN" sz="2800" dirty="0">
                <a:solidFill>
                  <a:schemeClr val="tx1"/>
                </a:solidFill>
                <a:latin typeface="+mj-lt"/>
                <a:ea typeface="+mj-ea"/>
                <a:cs typeface="+mj-cs"/>
              </a:rPr>
              <a:t>for data stored on different mediums.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Internet is one type of </a:t>
            </a:r>
            <a:r>
              <a:rPr lang="en-IN" sz="2800" dirty="0" smtClean="0">
                <a:solidFill>
                  <a:schemeClr val="tx1"/>
                </a:solidFill>
                <a:latin typeface="+mj-lt"/>
                <a:ea typeface="+mj-ea"/>
                <a:cs typeface="+mj-cs"/>
              </a:rPr>
              <a:t>connection where </a:t>
            </a:r>
            <a:r>
              <a:rPr lang="en-IN" sz="2800" dirty="0">
                <a:solidFill>
                  <a:schemeClr val="tx1"/>
                </a:solidFill>
                <a:latin typeface="+mj-lt"/>
                <a:ea typeface="+mj-ea"/>
                <a:cs typeface="+mj-cs"/>
              </a:rPr>
              <a:t>millions of individuals are able to share all types of </a:t>
            </a:r>
            <a:r>
              <a:rPr lang="en-IN" sz="2800" dirty="0" smtClean="0">
                <a:solidFill>
                  <a:schemeClr val="tx1"/>
                </a:solidFill>
                <a:latin typeface="+mj-lt"/>
                <a:ea typeface="+mj-ea"/>
                <a:cs typeface="+mj-cs"/>
              </a:rPr>
              <a:t>information on </a:t>
            </a:r>
            <a:r>
              <a:rPr lang="en-IN" sz="2800" dirty="0">
                <a:solidFill>
                  <a:schemeClr val="tx1"/>
                </a:solidFill>
                <a:latin typeface="+mj-lt"/>
                <a:ea typeface="+mj-ea"/>
                <a:cs typeface="+mj-cs"/>
              </a:rPr>
              <a:t>virtually any subject.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Since </a:t>
            </a:r>
            <a:r>
              <a:rPr lang="en-IN" sz="2800" dirty="0">
                <a:solidFill>
                  <a:schemeClr val="tx1"/>
                </a:solidFill>
                <a:latin typeface="+mj-lt"/>
                <a:ea typeface="+mj-ea"/>
                <a:cs typeface="+mj-cs"/>
              </a:rPr>
              <a:t>the early days of computers there has </a:t>
            </a:r>
            <a:r>
              <a:rPr lang="en-IN" sz="2800" dirty="0" smtClean="0">
                <a:solidFill>
                  <a:schemeClr val="tx1"/>
                </a:solidFill>
                <a:latin typeface="+mj-lt"/>
                <a:ea typeface="+mj-ea"/>
                <a:cs typeface="+mj-cs"/>
              </a:rPr>
              <a:t>always been </a:t>
            </a:r>
            <a:r>
              <a:rPr lang="en-IN" sz="2800" dirty="0">
                <a:solidFill>
                  <a:schemeClr val="tx1"/>
                </a:solidFill>
                <a:latin typeface="+mj-lt"/>
                <a:ea typeface="+mj-ea"/>
                <a:cs typeface="+mj-cs"/>
              </a:rPr>
              <a:t>a need to (a) protect sensitive data and (b) increase the transfer speed </a:t>
            </a:r>
            <a:r>
              <a:rPr lang="en-IN" sz="2800" dirty="0" smtClean="0">
                <a:solidFill>
                  <a:schemeClr val="tx1"/>
                </a:solidFill>
                <a:latin typeface="+mj-lt"/>
                <a:ea typeface="+mj-ea"/>
                <a:cs typeface="+mj-cs"/>
              </a:rPr>
              <a:t>of information </a:t>
            </a:r>
            <a:r>
              <a:rPr lang="en-IN" sz="2800" dirty="0">
                <a:solidFill>
                  <a:schemeClr val="tx1"/>
                </a:solidFill>
                <a:latin typeface="+mj-lt"/>
                <a:ea typeface="+mj-ea"/>
                <a:cs typeface="+mj-cs"/>
              </a:rPr>
              <a:t>from a source to a destination.</a:t>
            </a:r>
          </a:p>
        </p:txBody>
      </p:sp>
    </p:spTree>
    <p:extLst>
      <p:ext uri="{BB962C8B-B14F-4D97-AF65-F5344CB8AC3E}">
        <p14:creationId xmlns:p14="http://schemas.microsoft.com/office/powerpoint/2010/main" val="365654473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5976664"/>
          </a:xfrm>
        </p:spPr>
        <p:txBody>
          <a:bodyPr>
            <a:noAutofit/>
          </a:bodyPr>
          <a:lstStyle/>
          <a:p>
            <a:pPr algn="l"/>
            <a:r>
              <a:rPr lang="en-IN" sz="2800" b="1" dirty="0" smtClean="0">
                <a:solidFill>
                  <a:schemeClr val="tx1"/>
                </a:solidFill>
                <a:latin typeface="+mj-lt"/>
                <a:ea typeface="+mj-ea"/>
                <a:cs typeface="+mj-cs"/>
              </a:rPr>
              <a:t>Data Compression:</a:t>
            </a:r>
          </a:p>
          <a:p>
            <a:pPr marL="457200" indent="-457200" algn="just">
              <a:buFont typeface="Arial" panose="020B0604020202020204" pitchFamily="34" charset="0"/>
              <a:buChar char="•"/>
            </a:pPr>
            <a:r>
              <a:rPr lang="en-IN" sz="2800" dirty="0">
                <a:solidFill>
                  <a:schemeClr val="tx1"/>
                </a:solidFill>
                <a:latin typeface="+mj-lt"/>
                <a:ea typeface="+mj-ea"/>
                <a:cs typeface="+mj-cs"/>
              </a:rPr>
              <a:t>The Data can be protected using something known as encryption.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Encryption essentially takes </a:t>
            </a:r>
            <a:r>
              <a:rPr lang="en-IN" sz="2800" dirty="0">
                <a:solidFill>
                  <a:schemeClr val="tx1"/>
                </a:solidFill>
                <a:latin typeface="+mj-lt"/>
                <a:ea typeface="+mj-ea"/>
                <a:cs typeface="+mj-cs"/>
              </a:rPr>
              <a:t>data that is in its original form and converts it into another form </a:t>
            </a:r>
            <a:r>
              <a:rPr lang="en-IN" sz="2800" dirty="0" smtClean="0">
                <a:solidFill>
                  <a:schemeClr val="tx1"/>
                </a:solidFill>
                <a:latin typeface="+mj-lt"/>
                <a:ea typeface="+mj-ea"/>
                <a:cs typeface="+mj-cs"/>
              </a:rPr>
              <a:t>that makes </a:t>
            </a:r>
            <a:r>
              <a:rPr lang="en-IN" sz="2800" dirty="0">
                <a:solidFill>
                  <a:schemeClr val="tx1"/>
                </a:solidFill>
                <a:latin typeface="+mj-lt"/>
                <a:ea typeface="+mj-ea"/>
                <a:cs typeface="+mj-cs"/>
              </a:rPr>
              <a:t>it hard to read and process.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conversion </a:t>
            </a:r>
            <a:r>
              <a:rPr lang="en-IN" sz="2800" dirty="0" smtClean="0">
                <a:solidFill>
                  <a:schemeClr val="tx1"/>
                </a:solidFill>
                <a:latin typeface="+mj-lt"/>
                <a:ea typeface="+mj-ea"/>
                <a:cs typeface="+mj-cs"/>
              </a:rPr>
              <a:t>is done </a:t>
            </a:r>
            <a:r>
              <a:rPr lang="en-IN" sz="2800" dirty="0">
                <a:solidFill>
                  <a:schemeClr val="tx1"/>
                </a:solidFill>
                <a:latin typeface="+mj-lt"/>
                <a:ea typeface="+mj-ea"/>
                <a:cs typeface="+mj-cs"/>
              </a:rPr>
              <a:t>using an algorithm, </a:t>
            </a:r>
            <a:r>
              <a:rPr lang="en-IN" sz="2800" dirty="0" smtClean="0">
                <a:solidFill>
                  <a:schemeClr val="tx1"/>
                </a:solidFill>
                <a:latin typeface="+mj-lt"/>
                <a:ea typeface="+mj-ea"/>
                <a:cs typeface="+mj-cs"/>
              </a:rPr>
              <a:t>and there </a:t>
            </a:r>
            <a:r>
              <a:rPr lang="en-IN" sz="2800" dirty="0">
                <a:solidFill>
                  <a:schemeClr val="tx1"/>
                </a:solidFill>
                <a:latin typeface="+mj-lt"/>
                <a:ea typeface="+mj-ea"/>
                <a:cs typeface="+mj-cs"/>
              </a:rPr>
              <a:t>are many different types of these </a:t>
            </a:r>
            <a:r>
              <a:rPr lang="en-IN" sz="2800" dirty="0" smtClean="0">
                <a:solidFill>
                  <a:schemeClr val="tx1"/>
                </a:solidFill>
                <a:latin typeface="+mj-lt"/>
                <a:ea typeface="+mj-ea"/>
                <a:cs typeface="+mj-cs"/>
              </a:rPr>
              <a:t>algorithms.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Encrypted </a:t>
            </a:r>
            <a:r>
              <a:rPr lang="en-IN" sz="2800" dirty="0">
                <a:solidFill>
                  <a:schemeClr val="tx1"/>
                </a:solidFill>
                <a:latin typeface="+mj-lt"/>
                <a:ea typeface="+mj-ea"/>
                <a:cs typeface="+mj-cs"/>
              </a:rPr>
              <a:t>data is </a:t>
            </a:r>
            <a:r>
              <a:rPr lang="en-IN" sz="2800" dirty="0" smtClean="0">
                <a:solidFill>
                  <a:schemeClr val="tx1"/>
                </a:solidFill>
                <a:latin typeface="+mj-lt"/>
                <a:ea typeface="+mj-ea"/>
                <a:cs typeface="+mj-cs"/>
              </a:rPr>
              <a:t>considered more </a:t>
            </a:r>
            <a:r>
              <a:rPr lang="en-IN" sz="2800" dirty="0">
                <a:solidFill>
                  <a:schemeClr val="tx1"/>
                </a:solidFill>
                <a:latin typeface="+mj-lt"/>
                <a:ea typeface="+mj-ea"/>
                <a:cs typeface="+mj-cs"/>
              </a:rPr>
              <a:t>secure than unencrypted data.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Some </a:t>
            </a:r>
            <a:r>
              <a:rPr lang="en-IN" sz="2800" dirty="0">
                <a:solidFill>
                  <a:schemeClr val="tx1"/>
                </a:solidFill>
                <a:latin typeface="+mj-lt"/>
                <a:ea typeface="+mj-ea"/>
                <a:cs typeface="+mj-cs"/>
              </a:rPr>
              <a:t>types of encryption can be cracked </a:t>
            </a:r>
            <a:r>
              <a:rPr lang="en-IN" sz="2800" dirty="0" smtClean="0">
                <a:solidFill>
                  <a:schemeClr val="tx1"/>
                </a:solidFill>
                <a:latin typeface="+mj-lt"/>
                <a:ea typeface="+mj-ea"/>
                <a:cs typeface="+mj-cs"/>
              </a:rPr>
              <a:t>more easily </a:t>
            </a:r>
            <a:r>
              <a:rPr lang="en-IN" sz="2800" dirty="0">
                <a:solidFill>
                  <a:schemeClr val="tx1"/>
                </a:solidFill>
                <a:latin typeface="+mj-lt"/>
                <a:ea typeface="+mj-ea"/>
                <a:cs typeface="+mj-cs"/>
              </a:rPr>
              <a:t>than others, and the goal of encryption is to make that process as difficult </a:t>
            </a:r>
            <a:r>
              <a:rPr lang="en-IN" sz="2800" dirty="0" smtClean="0">
                <a:solidFill>
                  <a:schemeClr val="tx1"/>
                </a:solidFill>
                <a:latin typeface="+mj-lt"/>
                <a:ea typeface="+mj-ea"/>
                <a:cs typeface="+mj-cs"/>
              </a:rPr>
              <a:t>as possible</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286126151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620688"/>
            <a:ext cx="8568952" cy="5976664"/>
          </a:xfrm>
        </p:spPr>
        <p:txBody>
          <a:bodyPr>
            <a:noAutofit/>
          </a:bodyPr>
          <a:lstStyle/>
          <a:p>
            <a:pPr algn="l"/>
            <a:r>
              <a:rPr lang="en-IN" sz="2800" b="1" dirty="0" smtClean="0">
                <a:solidFill>
                  <a:schemeClr val="tx1"/>
                </a:solidFill>
                <a:latin typeface="+mj-lt"/>
                <a:ea typeface="+mj-ea"/>
                <a:cs typeface="+mj-cs"/>
              </a:rPr>
              <a:t>Data 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transfer speed of data can increased by increasing the transfer rate of a </a:t>
            </a:r>
            <a:r>
              <a:rPr lang="en-IN" sz="2800" dirty="0" smtClean="0">
                <a:solidFill>
                  <a:schemeClr val="tx1"/>
                </a:solidFill>
                <a:latin typeface="+mj-lt"/>
                <a:ea typeface="+mj-ea"/>
                <a:cs typeface="+mj-cs"/>
              </a:rPr>
              <a:t>device such </a:t>
            </a:r>
            <a:r>
              <a:rPr lang="en-IN" sz="2800" dirty="0">
                <a:solidFill>
                  <a:schemeClr val="tx1"/>
                </a:solidFill>
                <a:latin typeface="+mj-lt"/>
                <a:ea typeface="+mj-ea"/>
                <a:cs typeface="+mj-cs"/>
              </a:rPr>
              <a:t>as a modem or by taking the information that needs to be transmitted </a:t>
            </a:r>
            <a:r>
              <a:rPr lang="en-IN" sz="2800" dirty="0" smtClean="0">
                <a:solidFill>
                  <a:schemeClr val="tx1"/>
                </a:solidFill>
                <a:latin typeface="+mj-lt"/>
                <a:ea typeface="+mj-ea"/>
                <a:cs typeface="+mj-cs"/>
              </a:rPr>
              <a:t>and reducing </a:t>
            </a:r>
            <a:r>
              <a:rPr lang="en-IN" sz="2800" dirty="0">
                <a:solidFill>
                  <a:schemeClr val="tx1"/>
                </a:solidFill>
                <a:latin typeface="+mj-lt"/>
                <a:ea typeface="+mj-ea"/>
                <a:cs typeface="+mj-cs"/>
              </a:rPr>
              <a:t>its size in memory</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The second option is known </a:t>
            </a:r>
            <a:r>
              <a:rPr lang="en-IN" sz="2800" dirty="0" smtClean="0">
                <a:solidFill>
                  <a:schemeClr val="tx1"/>
                </a:solidFill>
                <a:latin typeface="+mj-lt"/>
                <a:ea typeface="+mj-ea"/>
                <a:cs typeface="+mj-cs"/>
              </a:rPr>
              <a:t>as compression</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which attempts </a:t>
            </a:r>
            <a:r>
              <a:rPr lang="en-IN" sz="2800" dirty="0">
                <a:solidFill>
                  <a:schemeClr val="tx1"/>
                </a:solidFill>
                <a:latin typeface="+mj-lt"/>
                <a:ea typeface="+mj-ea"/>
                <a:cs typeface="+mj-cs"/>
              </a:rPr>
              <a:t>to take data and reduce its size while keeping the data acceptably </a:t>
            </a:r>
            <a:r>
              <a:rPr lang="en-IN" sz="2800" dirty="0" smtClean="0">
                <a:solidFill>
                  <a:schemeClr val="tx1"/>
                </a:solidFill>
                <a:latin typeface="+mj-lt"/>
                <a:ea typeface="+mj-ea"/>
                <a:cs typeface="+mj-cs"/>
              </a:rPr>
              <a:t>intact.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Two </a:t>
            </a:r>
            <a:r>
              <a:rPr lang="en-IN" sz="2800" dirty="0">
                <a:solidFill>
                  <a:schemeClr val="tx1"/>
                </a:solidFill>
                <a:latin typeface="+mj-lt"/>
                <a:ea typeface="+mj-ea"/>
                <a:cs typeface="+mj-cs"/>
              </a:rPr>
              <a:t>major kinds of compression </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lossless </a:t>
            </a:r>
            <a:r>
              <a:rPr lang="en-IN" sz="2800" dirty="0" smtClean="0">
                <a:solidFill>
                  <a:schemeClr val="tx1"/>
                </a:solidFill>
                <a:latin typeface="+mj-lt"/>
                <a:ea typeface="+mj-ea"/>
                <a:cs typeface="+mj-cs"/>
              </a:rPr>
              <a:t>and </a:t>
            </a:r>
            <a:r>
              <a:rPr lang="en-IN" sz="2800" dirty="0" err="1" smtClean="0">
                <a:solidFill>
                  <a:schemeClr val="tx1"/>
                </a:solidFill>
                <a:latin typeface="+mj-lt"/>
                <a:ea typeface="+mj-ea"/>
                <a:cs typeface="+mj-cs"/>
              </a:rPr>
              <a:t>lossy</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compression.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All </a:t>
            </a:r>
            <a:r>
              <a:rPr lang="en-IN" sz="2800" dirty="0">
                <a:solidFill>
                  <a:schemeClr val="tx1"/>
                </a:solidFill>
                <a:latin typeface="+mj-lt"/>
                <a:ea typeface="+mj-ea"/>
                <a:cs typeface="+mj-cs"/>
              </a:rPr>
              <a:t>compression algorithms fall in one of these two categories</a:t>
            </a:r>
            <a:r>
              <a:rPr lang="en-IN" sz="2800" dirty="0"/>
              <a:t>.</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58587693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Many </a:t>
            </a:r>
            <a:r>
              <a:rPr lang="en-IN" sz="2800" dirty="0">
                <a:solidFill>
                  <a:schemeClr val="tx1"/>
                </a:solidFill>
                <a:latin typeface="+mj-lt"/>
                <a:ea typeface="+mj-ea"/>
                <a:cs typeface="+mj-cs"/>
              </a:rPr>
              <a:t>different types of files have information in them that has some kind of </a:t>
            </a:r>
            <a:r>
              <a:rPr lang="en-IN" sz="2800" dirty="0" smtClean="0">
                <a:solidFill>
                  <a:schemeClr val="tx1"/>
                </a:solidFill>
                <a:latin typeface="+mj-lt"/>
                <a:ea typeface="+mj-ea"/>
                <a:cs typeface="+mj-cs"/>
              </a:rPr>
              <a:t>redundancy and/or </a:t>
            </a:r>
            <a:r>
              <a:rPr lang="en-IN" sz="2800" dirty="0">
                <a:solidFill>
                  <a:schemeClr val="tx1"/>
                </a:solidFill>
                <a:latin typeface="+mj-lt"/>
                <a:ea typeface="+mj-ea"/>
                <a:cs typeface="+mj-cs"/>
              </a:rPr>
              <a:t>can be represented using less information than the original </a:t>
            </a:r>
            <a:r>
              <a:rPr lang="en-IN" sz="2800" dirty="0" smtClean="0">
                <a:solidFill>
                  <a:schemeClr val="tx1"/>
                </a:solidFill>
                <a:latin typeface="+mj-lt"/>
                <a:ea typeface="+mj-ea"/>
                <a:cs typeface="+mj-cs"/>
              </a:rPr>
              <a:t>data.</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example, in a database it might be acceptable to represent a person’s </a:t>
            </a:r>
            <a:r>
              <a:rPr lang="en-IN" sz="2800" dirty="0" smtClean="0">
                <a:solidFill>
                  <a:schemeClr val="tx1"/>
                </a:solidFill>
                <a:latin typeface="+mj-lt"/>
                <a:ea typeface="+mj-ea"/>
                <a:cs typeface="+mj-cs"/>
              </a:rPr>
              <a:t>birth month </a:t>
            </a:r>
            <a:r>
              <a:rPr lang="en-IN" sz="2800" dirty="0">
                <a:solidFill>
                  <a:schemeClr val="tx1"/>
                </a:solidFill>
                <a:latin typeface="+mj-lt"/>
                <a:ea typeface="+mj-ea"/>
                <a:cs typeface="+mj-cs"/>
              </a:rPr>
              <a:t>using a </a:t>
            </a:r>
            <a:r>
              <a:rPr lang="en-IN" sz="2800" dirty="0" smtClean="0">
                <a:solidFill>
                  <a:schemeClr val="tx1"/>
                </a:solidFill>
                <a:latin typeface="+mj-lt"/>
                <a:ea typeface="+mj-ea"/>
                <a:cs typeface="+mj-cs"/>
              </a:rPr>
              <a:t>number between </a:t>
            </a:r>
            <a:r>
              <a:rPr lang="en-IN" sz="2800" dirty="0">
                <a:solidFill>
                  <a:schemeClr val="tx1"/>
                </a:solidFill>
                <a:latin typeface="+mj-lt"/>
                <a:ea typeface="+mj-ea"/>
                <a:cs typeface="+mj-cs"/>
              </a:rPr>
              <a:t>1 and 12 instead of a string for the month’s </a:t>
            </a:r>
            <a:r>
              <a:rPr lang="en-IN" sz="2800" dirty="0" smtClean="0">
                <a:solidFill>
                  <a:schemeClr val="tx1"/>
                </a:solidFill>
                <a:latin typeface="+mj-lt"/>
                <a:ea typeface="+mj-ea"/>
                <a:cs typeface="+mj-cs"/>
              </a:rPr>
              <a:t>text.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Another </a:t>
            </a:r>
            <a:r>
              <a:rPr lang="en-IN" sz="2800" dirty="0">
                <a:solidFill>
                  <a:schemeClr val="tx1"/>
                </a:solidFill>
                <a:latin typeface="+mj-lt"/>
                <a:ea typeface="+mj-ea"/>
                <a:cs typeface="+mj-cs"/>
              </a:rPr>
              <a:t>example is an image file that might have large numbers of consecutive </a:t>
            </a:r>
            <a:r>
              <a:rPr lang="en-IN" sz="2800" dirty="0" smtClean="0">
                <a:solidFill>
                  <a:schemeClr val="tx1"/>
                </a:solidFill>
                <a:latin typeface="+mj-lt"/>
                <a:ea typeface="+mj-ea"/>
                <a:cs typeface="+mj-cs"/>
              </a:rPr>
              <a:t>pixels that </a:t>
            </a:r>
            <a:r>
              <a:rPr lang="en-IN" sz="2800" dirty="0">
                <a:solidFill>
                  <a:schemeClr val="tx1"/>
                </a:solidFill>
                <a:latin typeface="+mj-lt"/>
                <a:ea typeface="+mj-ea"/>
                <a:cs typeface="+mj-cs"/>
              </a:rPr>
              <a:t>use the same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value throughout the picture. Compression is all about</a:t>
            </a:r>
          </a:p>
          <a:p>
            <a:pPr algn="just"/>
            <a:r>
              <a:rPr lang="en-IN" sz="2800" dirty="0">
                <a:solidFill>
                  <a:schemeClr val="tx1"/>
                </a:solidFill>
                <a:latin typeface="+mj-lt"/>
                <a:ea typeface="+mj-ea"/>
                <a:cs typeface="+mj-cs"/>
              </a:rPr>
              <a:t>taking advantage of short cuts that a piece of data can allow so that the </a:t>
            </a:r>
            <a:r>
              <a:rPr lang="en-IN" sz="2800" dirty="0" smtClean="0">
                <a:solidFill>
                  <a:schemeClr val="tx1"/>
                </a:solidFill>
                <a:latin typeface="+mj-lt"/>
                <a:ea typeface="+mj-ea"/>
                <a:cs typeface="+mj-cs"/>
              </a:rPr>
              <a:t>information is </a:t>
            </a:r>
            <a:r>
              <a:rPr lang="en-IN" sz="2800" dirty="0">
                <a:solidFill>
                  <a:schemeClr val="tx1"/>
                </a:solidFill>
                <a:latin typeface="+mj-lt"/>
                <a:ea typeface="+mj-ea"/>
                <a:cs typeface="+mj-cs"/>
              </a:rPr>
              <a:t>the same or is close to the same.</a:t>
            </a:r>
          </a:p>
        </p:txBody>
      </p:sp>
    </p:spTree>
    <p:extLst>
      <p:ext uri="{BB962C8B-B14F-4D97-AF65-F5344CB8AC3E}">
        <p14:creationId xmlns:p14="http://schemas.microsoft.com/office/powerpoint/2010/main" val="137388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smtClean="0">
                <a:solidFill>
                  <a:schemeClr val="tx1"/>
                </a:solidFill>
                <a:latin typeface="+mj-lt"/>
                <a:ea typeface="+mj-ea"/>
                <a:cs typeface="+mj-cs"/>
              </a:rPr>
              <a:t>5. </a:t>
            </a:r>
            <a:r>
              <a:rPr lang="en-IN" sz="2800" b="1" dirty="0">
                <a:solidFill>
                  <a:schemeClr val="tx1"/>
                </a:solidFill>
                <a:latin typeface="+mj-lt"/>
                <a:ea typeface="+mj-ea"/>
                <a:cs typeface="+mj-cs"/>
              </a:rPr>
              <a:t>Storyline and plot:</a:t>
            </a:r>
          </a:p>
          <a:p>
            <a:pPr marL="457200" indent="-457200" algn="just">
              <a:buFont typeface="Arial" panose="020B0604020202020204" pitchFamily="34" charset="0"/>
              <a:buChar char="•"/>
            </a:pPr>
            <a:r>
              <a:rPr lang="en-IN" sz="2800" dirty="0" smtClean="0">
                <a:solidFill>
                  <a:schemeClr val="tx1"/>
                </a:solidFill>
              </a:rPr>
              <a:t>Because </a:t>
            </a:r>
            <a:r>
              <a:rPr lang="en-IN" sz="2800" dirty="0">
                <a:solidFill>
                  <a:schemeClr val="tx1"/>
                </a:solidFill>
              </a:rPr>
              <a:t>of this, most narrative elements in games are created unconsciously and intuitively.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However</a:t>
            </a:r>
            <a:r>
              <a:rPr lang="en-IN" sz="2800" dirty="0">
                <a:solidFill>
                  <a:schemeClr val="tx1"/>
                </a:solidFill>
              </a:rPr>
              <a:t>, as a general rule, game narratives increase in complexity and scale as player choice or game mechanics increase in complexity and scale.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One </a:t>
            </a:r>
            <a:r>
              <a:rPr lang="en-IN" sz="2800" dirty="0">
                <a:solidFill>
                  <a:schemeClr val="tx1"/>
                </a:solidFill>
              </a:rPr>
              <a:t>example of this is removing a players ability to directly affect the plot for a limited time.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This </a:t>
            </a:r>
            <a:r>
              <a:rPr lang="en-IN" sz="2800" dirty="0">
                <a:solidFill>
                  <a:schemeClr val="tx1"/>
                </a:solidFill>
              </a:rPr>
              <a:t>lack of player choice necessitates an increase in mechanical complexity and could be used as a metaphor to symbolize depression that is felt by a character in the narrative.</a:t>
            </a:r>
          </a:p>
        </p:txBody>
      </p:sp>
    </p:spTree>
    <p:extLst>
      <p:ext uri="{BB962C8B-B14F-4D97-AF65-F5344CB8AC3E}">
        <p14:creationId xmlns:p14="http://schemas.microsoft.com/office/powerpoint/2010/main" val="25810513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800" b="1" dirty="0" smtClean="0">
                <a:solidFill>
                  <a:schemeClr val="tx1"/>
                </a:solidFill>
                <a:latin typeface="+mj-lt"/>
                <a:ea typeface="+mj-ea"/>
                <a:cs typeface="+mj-cs"/>
              </a:rPr>
              <a:t>LOSSLESS </a:t>
            </a:r>
            <a:r>
              <a:rPr lang="en-IN" sz="2800" b="1" dirty="0">
                <a:solidFill>
                  <a:schemeClr val="tx1"/>
                </a:solidFill>
                <a:latin typeface="+mj-lt"/>
                <a:ea typeface="+mj-ea"/>
                <a:cs typeface="+mj-cs"/>
              </a:rPr>
              <a:t>VERSUS LOSSY </a:t>
            </a:r>
            <a:r>
              <a:rPr lang="en-IN" sz="2800" b="1" dirty="0" smtClean="0">
                <a:solidFill>
                  <a:schemeClr val="tx1"/>
                </a:solidFill>
                <a:latin typeface="+mj-lt"/>
                <a:ea typeface="+mj-ea"/>
                <a:cs typeface="+mj-cs"/>
              </a:rPr>
              <a:t>COMPRESSION</a:t>
            </a:r>
          </a:p>
          <a:p>
            <a:pPr marL="457200" indent="-457200" algn="just">
              <a:buFont typeface="Arial" panose="020B0604020202020204" pitchFamily="34" charset="0"/>
              <a:buChar char="•"/>
            </a:pPr>
            <a:r>
              <a:rPr lang="en-IN" sz="2800" dirty="0">
                <a:solidFill>
                  <a:schemeClr val="tx1"/>
                </a:solidFill>
                <a:latin typeface="+mj-lt"/>
                <a:ea typeface="+mj-ea"/>
                <a:cs typeface="+mj-cs"/>
              </a:rPr>
              <a:t>Lossless compression refers to a compression algorithm that can take </a:t>
            </a:r>
            <a:r>
              <a:rPr lang="en-IN" sz="2800" dirty="0" smtClean="0">
                <a:solidFill>
                  <a:schemeClr val="tx1"/>
                </a:solidFill>
                <a:latin typeface="+mj-lt"/>
                <a:ea typeface="+mj-ea"/>
                <a:cs typeface="+mj-cs"/>
              </a:rPr>
              <a:t>information and </a:t>
            </a:r>
            <a:r>
              <a:rPr lang="en-IN" sz="2800" dirty="0">
                <a:solidFill>
                  <a:schemeClr val="tx1"/>
                </a:solidFill>
                <a:latin typeface="+mj-lt"/>
                <a:ea typeface="+mj-ea"/>
                <a:cs typeface="+mj-cs"/>
              </a:rPr>
              <a:t>compress it without sacrificing the original data’s quality.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With </a:t>
            </a:r>
            <a:r>
              <a:rPr lang="en-IN" sz="2800" dirty="0">
                <a:solidFill>
                  <a:schemeClr val="tx1"/>
                </a:solidFill>
                <a:latin typeface="+mj-lt"/>
                <a:ea typeface="+mj-ea"/>
                <a:cs typeface="+mj-cs"/>
              </a:rPr>
              <a:t>a </a:t>
            </a:r>
            <a:r>
              <a:rPr lang="en-IN" sz="2800" dirty="0" smtClean="0">
                <a:solidFill>
                  <a:schemeClr val="tx1"/>
                </a:solidFill>
                <a:latin typeface="+mj-lt"/>
                <a:ea typeface="+mj-ea"/>
                <a:cs typeface="+mj-cs"/>
              </a:rPr>
              <a:t>lossless compression</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scheme </a:t>
            </a:r>
            <a:r>
              <a:rPr lang="en-IN" sz="2800" dirty="0">
                <a:solidFill>
                  <a:schemeClr val="tx1"/>
                </a:solidFill>
                <a:latin typeface="+mj-lt"/>
                <a:ea typeface="+mj-ea"/>
                <a:cs typeface="+mj-cs"/>
              </a:rPr>
              <a:t>it is possible to compress data and then decompress that </a:t>
            </a:r>
            <a:r>
              <a:rPr lang="en-IN" sz="2800" dirty="0" smtClean="0">
                <a:solidFill>
                  <a:schemeClr val="tx1"/>
                </a:solidFill>
                <a:latin typeface="+mj-lt"/>
                <a:ea typeface="+mj-ea"/>
                <a:cs typeface="+mj-cs"/>
              </a:rPr>
              <a:t>data back </a:t>
            </a:r>
            <a:r>
              <a:rPr lang="en-IN" sz="2800" dirty="0">
                <a:solidFill>
                  <a:schemeClr val="tx1"/>
                </a:solidFill>
                <a:latin typeface="+mj-lt"/>
                <a:ea typeface="+mj-ea"/>
                <a:cs typeface="+mj-cs"/>
              </a:rPr>
              <a:t>into its original form and in its original condition and quality.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kind </a:t>
            </a:r>
            <a:r>
              <a:rPr lang="en-IN" sz="2800" dirty="0" smtClean="0">
                <a:solidFill>
                  <a:schemeClr val="tx1"/>
                </a:solidFill>
                <a:latin typeface="+mj-lt"/>
                <a:ea typeface="+mj-ea"/>
                <a:cs typeface="+mj-cs"/>
              </a:rPr>
              <a:t>of file </a:t>
            </a:r>
            <a:r>
              <a:rPr lang="en-IN" sz="2800" dirty="0">
                <a:solidFill>
                  <a:schemeClr val="tx1"/>
                </a:solidFill>
                <a:latin typeface="+mj-lt"/>
                <a:ea typeface="+mj-ea"/>
                <a:cs typeface="+mj-cs"/>
              </a:rPr>
              <a:t>being compressed determines whether lossless compression is desired or </a:t>
            </a:r>
            <a:r>
              <a:rPr lang="en-IN" sz="2800" dirty="0" smtClean="0">
                <a:solidFill>
                  <a:schemeClr val="tx1"/>
                </a:solidFill>
                <a:latin typeface="+mj-lt"/>
                <a:ea typeface="+mj-ea"/>
                <a:cs typeface="+mj-cs"/>
              </a:rPr>
              <a:t>is essential</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120963899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712968"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800" b="1" dirty="0" smtClean="0">
                <a:solidFill>
                  <a:schemeClr val="tx1"/>
                </a:solidFill>
                <a:latin typeface="+mj-lt"/>
                <a:ea typeface="+mj-ea"/>
                <a:cs typeface="+mj-cs"/>
              </a:rPr>
              <a:t>LOSSLESS </a:t>
            </a:r>
            <a:r>
              <a:rPr lang="en-IN" sz="2800" b="1" dirty="0">
                <a:solidFill>
                  <a:schemeClr val="tx1"/>
                </a:solidFill>
                <a:latin typeface="+mj-lt"/>
                <a:ea typeface="+mj-ea"/>
                <a:cs typeface="+mj-cs"/>
              </a:rPr>
              <a:t>VERSUS LOSSY </a:t>
            </a:r>
            <a:r>
              <a:rPr lang="en-IN" sz="2800" b="1" dirty="0" smtClean="0">
                <a:solidFill>
                  <a:schemeClr val="tx1"/>
                </a:solidFill>
                <a:latin typeface="+mj-lt"/>
                <a:ea typeface="+mj-ea"/>
                <a:cs typeface="+mj-cs"/>
              </a:rPr>
              <a:t>COMPRESSION</a:t>
            </a:r>
          </a:p>
          <a:p>
            <a:pPr marL="457200" indent="-457200" algn="just">
              <a:buFont typeface="Arial" panose="020B0604020202020204" pitchFamily="34" charset="0"/>
              <a:buChar char="•"/>
            </a:pPr>
            <a:r>
              <a:rPr lang="en-IN" sz="2800" dirty="0" err="1" smtClean="0">
                <a:solidFill>
                  <a:schemeClr val="tx1"/>
                </a:solidFill>
                <a:latin typeface="+mj-lt"/>
                <a:ea typeface="+mj-ea"/>
                <a:cs typeface="+mj-cs"/>
              </a:rPr>
              <a:t>Lossy</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compression is the opposite of </a:t>
            </a:r>
            <a:r>
              <a:rPr lang="en-IN" sz="2800" dirty="0" smtClean="0">
                <a:solidFill>
                  <a:schemeClr val="tx1"/>
                </a:solidFill>
                <a:latin typeface="+mj-lt"/>
                <a:ea typeface="+mj-ea"/>
                <a:cs typeface="+mj-cs"/>
              </a:rPr>
              <a:t>lossless compression</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err="1" smtClean="0">
                <a:solidFill>
                  <a:schemeClr val="tx1"/>
                </a:solidFill>
                <a:latin typeface="+mj-lt"/>
                <a:ea typeface="+mj-ea"/>
                <a:cs typeface="+mj-cs"/>
              </a:rPr>
              <a:t>Lossy</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compression </a:t>
            </a:r>
            <a:r>
              <a:rPr lang="en-IN" sz="2800" dirty="0" smtClean="0">
                <a:solidFill>
                  <a:schemeClr val="tx1"/>
                </a:solidFill>
                <a:latin typeface="+mj-lt"/>
                <a:ea typeface="+mj-ea"/>
                <a:cs typeface="+mj-cs"/>
              </a:rPr>
              <a:t>is a </a:t>
            </a:r>
            <a:r>
              <a:rPr lang="en-IN" sz="2800" dirty="0">
                <a:solidFill>
                  <a:schemeClr val="tx1"/>
                </a:solidFill>
                <a:latin typeface="+mj-lt"/>
                <a:ea typeface="+mj-ea"/>
                <a:cs typeface="+mj-cs"/>
              </a:rPr>
              <a:t>compression algorithm that takes information and compress it as small as </a:t>
            </a:r>
            <a:r>
              <a:rPr lang="en-IN" sz="2800" dirty="0" smtClean="0">
                <a:solidFill>
                  <a:schemeClr val="tx1"/>
                </a:solidFill>
                <a:latin typeface="+mj-lt"/>
                <a:ea typeface="+mj-ea"/>
                <a:cs typeface="+mj-cs"/>
              </a:rPr>
              <a:t>possible by </a:t>
            </a:r>
            <a:r>
              <a:rPr lang="en-IN" sz="2800" dirty="0">
                <a:solidFill>
                  <a:schemeClr val="tx1"/>
                </a:solidFill>
                <a:latin typeface="+mj-lt"/>
                <a:ea typeface="+mj-ea"/>
                <a:cs typeface="+mj-cs"/>
              </a:rPr>
              <a:t>sacrificing the quality or accuracy of the data for file size.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Many </a:t>
            </a:r>
            <a:r>
              <a:rPr lang="en-IN" sz="2800" dirty="0">
                <a:solidFill>
                  <a:schemeClr val="tx1"/>
                </a:solidFill>
                <a:latin typeface="+mj-lt"/>
                <a:ea typeface="+mj-ea"/>
                <a:cs typeface="+mj-cs"/>
              </a:rPr>
              <a:t>algorithms </a:t>
            </a:r>
            <a:r>
              <a:rPr lang="en-IN" sz="2800" dirty="0" smtClean="0">
                <a:solidFill>
                  <a:schemeClr val="tx1"/>
                </a:solidFill>
                <a:latin typeface="+mj-lt"/>
                <a:ea typeface="+mj-ea"/>
                <a:cs typeface="+mj-cs"/>
              </a:rPr>
              <a:t>use </a:t>
            </a:r>
            <a:r>
              <a:rPr lang="en-IN" sz="2800" dirty="0" err="1" smtClean="0">
                <a:solidFill>
                  <a:schemeClr val="tx1"/>
                </a:solidFill>
                <a:latin typeface="+mj-lt"/>
                <a:ea typeface="+mj-ea"/>
                <a:cs typeface="+mj-cs"/>
              </a:rPr>
              <a:t>lossy</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compression. One famous file type that uses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compression is the </a:t>
            </a:r>
            <a:r>
              <a:rPr lang="en-IN" sz="2800" dirty="0" smtClean="0">
                <a:solidFill>
                  <a:schemeClr val="tx1"/>
                </a:solidFill>
                <a:latin typeface="+mj-lt"/>
                <a:ea typeface="+mj-ea"/>
                <a:cs typeface="+mj-cs"/>
              </a:rPr>
              <a:t>JPEG image </a:t>
            </a:r>
            <a:r>
              <a:rPr lang="en-IN" sz="2800" dirty="0">
                <a:solidFill>
                  <a:schemeClr val="tx1"/>
                </a:solidFill>
                <a:latin typeface="+mj-lt"/>
                <a:ea typeface="+mj-ea"/>
                <a:cs typeface="+mj-cs"/>
              </a:rPr>
              <a:t>file format. </a:t>
            </a:r>
          </a:p>
        </p:txBody>
      </p:sp>
    </p:spTree>
    <p:extLst>
      <p:ext uri="{BB962C8B-B14F-4D97-AF65-F5344CB8AC3E}">
        <p14:creationId xmlns:p14="http://schemas.microsoft.com/office/powerpoint/2010/main" val="192799870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712968"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800" b="1" dirty="0" smtClean="0">
                <a:solidFill>
                  <a:schemeClr val="tx1"/>
                </a:solidFill>
                <a:latin typeface="+mj-lt"/>
                <a:ea typeface="+mj-ea"/>
                <a:cs typeface="+mj-cs"/>
              </a:rPr>
              <a:t>LOSSLESS </a:t>
            </a:r>
            <a:r>
              <a:rPr lang="en-IN" sz="2800" b="1" dirty="0">
                <a:solidFill>
                  <a:schemeClr val="tx1"/>
                </a:solidFill>
                <a:latin typeface="+mj-lt"/>
                <a:ea typeface="+mj-ea"/>
                <a:cs typeface="+mj-cs"/>
              </a:rPr>
              <a:t>VERSUS LOSSY </a:t>
            </a:r>
            <a:r>
              <a:rPr lang="en-IN" sz="2800" b="1" dirty="0" smtClean="0">
                <a:solidFill>
                  <a:schemeClr val="tx1"/>
                </a:solidFill>
                <a:latin typeface="+mj-lt"/>
                <a:ea typeface="+mj-ea"/>
                <a:cs typeface="+mj-cs"/>
              </a:rPr>
              <a:t>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a JPEG the original quality of the image is lost so that the </a:t>
            </a:r>
            <a:r>
              <a:rPr lang="en-IN" sz="2800" dirty="0" smtClean="0">
                <a:solidFill>
                  <a:schemeClr val="tx1"/>
                </a:solidFill>
                <a:latin typeface="+mj-lt"/>
                <a:ea typeface="+mj-ea"/>
                <a:cs typeface="+mj-cs"/>
              </a:rPr>
              <a:t>image can </a:t>
            </a:r>
            <a:r>
              <a:rPr lang="en-IN" sz="2800" dirty="0">
                <a:solidFill>
                  <a:schemeClr val="tx1"/>
                </a:solidFill>
                <a:latin typeface="+mj-lt"/>
                <a:ea typeface="+mj-ea"/>
                <a:cs typeface="+mj-cs"/>
              </a:rPr>
              <a:t>be small</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If you try to save a JPEG to a lossless file format or try to compare </a:t>
            </a:r>
            <a:r>
              <a:rPr lang="en-IN" sz="2800" dirty="0" smtClean="0">
                <a:solidFill>
                  <a:schemeClr val="tx1"/>
                </a:solidFill>
                <a:latin typeface="+mj-lt"/>
                <a:ea typeface="+mj-ea"/>
                <a:cs typeface="+mj-cs"/>
              </a:rPr>
              <a:t>a JPEG </a:t>
            </a:r>
            <a:r>
              <a:rPr lang="en-IN" sz="2800" dirty="0">
                <a:solidFill>
                  <a:schemeClr val="tx1"/>
                </a:solidFill>
                <a:latin typeface="+mj-lt"/>
                <a:ea typeface="+mj-ea"/>
                <a:cs typeface="+mj-cs"/>
              </a:rPr>
              <a:t>to the original, depending on the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variations between the pixels in </a:t>
            </a:r>
            <a:r>
              <a:rPr lang="en-IN" sz="2800" dirty="0" smtClean="0">
                <a:solidFill>
                  <a:schemeClr val="tx1"/>
                </a:solidFill>
                <a:latin typeface="+mj-lt"/>
                <a:ea typeface="+mj-ea"/>
                <a:cs typeface="+mj-cs"/>
              </a:rPr>
              <a:t>the original </a:t>
            </a:r>
            <a:r>
              <a:rPr lang="en-IN" sz="2800" dirty="0">
                <a:solidFill>
                  <a:schemeClr val="tx1"/>
                </a:solidFill>
                <a:latin typeface="+mj-lt"/>
                <a:ea typeface="+mj-ea"/>
                <a:cs typeface="+mj-cs"/>
              </a:rPr>
              <a:t>file, you’ll see a clear difference in the image quality in most </a:t>
            </a:r>
            <a:r>
              <a:rPr lang="en-IN" sz="2800" dirty="0" smtClean="0">
                <a:solidFill>
                  <a:schemeClr val="tx1"/>
                </a:solidFill>
                <a:latin typeface="+mj-lt"/>
                <a:ea typeface="+mj-ea"/>
                <a:cs typeface="+mj-cs"/>
              </a:rPr>
              <a:t>cases.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Usually this </a:t>
            </a:r>
            <a:r>
              <a:rPr lang="en-IN" sz="2800" dirty="0">
                <a:solidFill>
                  <a:schemeClr val="tx1"/>
                </a:solidFill>
                <a:latin typeface="+mj-lt"/>
                <a:ea typeface="+mj-ea"/>
                <a:cs typeface="+mj-cs"/>
              </a:rPr>
              <a:t>loss of quality is more than acceptable.</a:t>
            </a:r>
          </a:p>
        </p:txBody>
      </p:sp>
    </p:spTree>
    <p:extLst>
      <p:ext uri="{BB962C8B-B14F-4D97-AF65-F5344CB8AC3E}">
        <p14:creationId xmlns:p14="http://schemas.microsoft.com/office/powerpoint/2010/main" val="2424710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712968"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800" b="1" dirty="0" smtClean="0">
                <a:solidFill>
                  <a:schemeClr val="tx1"/>
                </a:solidFill>
                <a:latin typeface="+mj-lt"/>
                <a:ea typeface="+mj-ea"/>
                <a:cs typeface="+mj-cs"/>
              </a:rPr>
              <a:t>LOSSLESS </a:t>
            </a:r>
            <a:r>
              <a:rPr lang="en-IN" sz="2800" b="1" dirty="0">
                <a:solidFill>
                  <a:schemeClr val="tx1"/>
                </a:solidFill>
                <a:latin typeface="+mj-lt"/>
                <a:ea typeface="+mj-ea"/>
                <a:cs typeface="+mj-cs"/>
              </a:rPr>
              <a:t>VERSUS LOSSY </a:t>
            </a:r>
            <a:r>
              <a:rPr lang="en-IN" sz="2800" b="1" dirty="0" smtClean="0">
                <a:solidFill>
                  <a:schemeClr val="tx1"/>
                </a:solidFill>
                <a:latin typeface="+mj-lt"/>
                <a:ea typeface="+mj-ea"/>
                <a:cs typeface="+mj-cs"/>
              </a:rPr>
              <a:t>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the case of transmitting JPEG </a:t>
            </a:r>
            <a:r>
              <a:rPr lang="en-IN" sz="2800" dirty="0" smtClean="0">
                <a:solidFill>
                  <a:schemeClr val="tx1"/>
                </a:solidFill>
                <a:latin typeface="+mj-lt"/>
                <a:ea typeface="+mj-ea"/>
                <a:cs typeface="+mj-cs"/>
              </a:rPr>
              <a:t>images across </a:t>
            </a:r>
            <a:r>
              <a:rPr lang="en-IN" sz="2800" dirty="0">
                <a:solidFill>
                  <a:schemeClr val="tx1"/>
                </a:solidFill>
                <a:latin typeface="+mj-lt"/>
                <a:ea typeface="+mj-ea"/>
                <a:cs typeface="+mj-cs"/>
              </a:rPr>
              <a:t>the Internet, most files are small enough in resolution that a loss in </a:t>
            </a:r>
            <a:r>
              <a:rPr lang="en-IN" sz="2800" dirty="0" smtClean="0">
                <a:solidFill>
                  <a:schemeClr val="tx1"/>
                </a:solidFill>
                <a:latin typeface="+mj-lt"/>
                <a:ea typeface="+mj-ea"/>
                <a:cs typeface="+mj-cs"/>
              </a:rPr>
              <a:t>quality can’t </a:t>
            </a:r>
            <a:r>
              <a:rPr lang="en-IN" sz="2800" dirty="0">
                <a:solidFill>
                  <a:schemeClr val="tx1"/>
                </a:solidFill>
                <a:latin typeface="+mj-lt"/>
                <a:ea typeface="+mj-ea"/>
                <a:cs typeface="+mj-cs"/>
              </a:rPr>
              <a:t>even be recognized by everyday Web surfers, especially if the compression </a:t>
            </a:r>
            <a:r>
              <a:rPr lang="en-IN" sz="2800" dirty="0" smtClean="0">
                <a:solidFill>
                  <a:schemeClr val="tx1"/>
                </a:solidFill>
                <a:latin typeface="+mj-lt"/>
                <a:ea typeface="+mj-ea"/>
                <a:cs typeface="+mj-cs"/>
              </a:rPr>
              <a:t>ratio is </a:t>
            </a:r>
            <a:r>
              <a:rPr lang="en-IN" sz="2800" dirty="0">
                <a:solidFill>
                  <a:schemeClr val="tx1"/>
                </a:solidFill>
                <a:latin typeface="+mj-lt"/>
                <a:ea typeface="+mj-ea"/>
                <a:cs typeface="+mj-cs"/>
              </a:rPr>
              <a:t>not very high to begin with.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Once </a:t>
            </a:r>
            <a:r>
              <a:rPr lang="en-IN" sz="2800" dirty="0">
                <a:solidFill>
                  <a:schemeClr val="tx1"/>
                </a:solidFill>
                <a:latin typeface="+mj-lt"/>
                <a:ea typeface="+mj-ea"/>
                <a:cs typeface="+mj-cs"/>
              </a:rPr>
              <a:t>data has been compressed using a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compression algorithm</a:t>
            </a:r>
            <a:r>
              <a:rPr lang="en-IN" sz="2800" dirty="0">
                <a:solidFill>
                  <a:schemeClr val="tx1"/>
                </a:solidFill>
                <a:latin typeface="+mj-lt"/>
                <a:ea typeface="+mj-ea"/>
                <a:cs typeface="+mj-cs"/>
              </a:rPr>
              <a:t>, if there is a drop in quality then there is little to nothing that </a:t>
            </a:r>
            <a:r>
              <a:rPr lang="en-IN" sz="2800" dirty="0" smtClean="0">
                <a:solidFill>
                  <a:schemeClr val="tx1"/>
                </a:solidFill>
                <a:latin typeface="+mj-lt"/>
                <a:ea typeface="+mj-ea"/>
                <a:cs typeface="+mj-cs"/>
              </a:rPr>
              <a:t>can be </a:t>
            </a:r>
            <a:r>
              <a:rPr lang="en-IN" sz="2800" dirty="0">
                <a:solidFill>
                  <a:schemeClr val="tx1"/>
                </a:solidFill>
                <a:latin typeface="+mj-lt"/>
                <a:ea typeface="+mj-ea"/>
                <a:cs typeface="+mj-cs"/>
              </a:rPr>
              <a:t>done to restore that data to the original form unless you keep a copy of the </a:t>
            </a:r>
            <a:r>
              <a:rPr lang="en-IN" sz="2800" dirty="0" smtClean="0">
                <a:solidFill>
                  <a:schemeClr val="tx1"/>
                </a:solidFill>
                <a:latin typeface="+mj-lt"/>
                <a:ea typeface="+mj-ea"/>
                <a:cs typeface="+mj-cs"/>
              </a:rPr>
              <a:t>original.</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5091314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712968"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LOSSLESS </a:t>
            </a:r>
            <a:r>
              <a:rPr lang="en-IN" sz="2400" b="1" dirty="0">
                <a:solidFill>
                  <a:schemeClr val="tx1"/>
                </a:solidFill>
                <a:latin typeface="+mj-lt"/>
                <a:ea typeface="+mj-ea"/>
                <a:cs typeface="+mj-cs"/>
              </a:rPr>
              <a:t>VERSUS LOSSY </a:t>
            </a:r>
            <a:r>
              <a:rPr lang="en-IN" sz="2400" b="1" dirty="0" smtClean="0">
                <a:solidFill>
                  <a:schemeClr val="tx1"/>
                </a:solidFill>
                <a:latin typeface="+mj-lt"/>
                <a:ea typeface="+mj-ea"/>
                <a:cs typeface="+mj-cs"/>
              </a:rPr>
              <a:t>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Also</a:t>
            </a:r>
            <a:r>
              <a:rPr lang="en-IN" sz="2800" dirty="0">
                <a:solidFill>
                  <a:schemeClr val="tx1"/>
                </a:solidFill>
                <a:latin typeface="+mj-lt"/>
                <a:ea typeface="+mj-ea"/>
                <a:cs typeface="+mj-cs"/>
              </a:rPr>
              <a:t>, recompressing data that has </a:t>
            </a:r>
            <a:r>
              <a:rPr lang="en-IN" sz="2800" dirty="0" smtClean="0">
                <a:solidFill>
                  <a:schemeClr val="tx1"/>
                </a:solidFill>
                <a:latin typeface="+mj-lt"/>
                <a:ea typeface="+mj-ea"/>
                <a:cs typeface="+mj-cs"/>
              </a:rPr>
              <a:t>been compressed </a:t>
            </a:r>
            <a:r>
              <a:rPr lang="en-IN" sz="2800" dirty="0">
                <a:solidFill>
                  <a:schemeClr val="tx1"/>
                </a:solidFill>
                <a:latin typeface="+mj-lt"/>
                <a:ea typeface="+mj-ea"/>
                <a:cs typeface="+mj-cs"/>
              </a:rPr>
              <a:t>using a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algorithm </a:t>
            </a:r>
            <a:r>
              <a:rPr lang="en-IN" sz="2800" dirty="0" smtClean="0">
                <a:solidFill>
                  <a:schemeClr val="tx1"/>
                </a:solidFill>
                <a:latin typeface="+mj-lt"/>
                <a:ea typeface="+mj-ea"/>
                <a:cs typeface="+mj-cs"/>
              </a:rPr>
              <a:t>will cause </a:t>
            </a:r>
            <a:r>
              <a:rPr lang="en-IN" sz="2800" dirty="0">
                <a:solidFill>
                  <a:schemeClr val="tx1"/>
                </a:solidFill>
                <a:latin typeface="+mj-lt"/>
                <a:ea typeface="+mj-ea"/>
                <a:cs typeface="+mj-cs"/>
              </a:rPr>
              <a:t>a further reduction in quality.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some cases this is okay, but </a:t>
            </a:r>
            <a:r>
              <a:rPr lang="en-IN" sz="2800" dirty="0" smtClean="0">
                <a:solidFill>
                  <a:schemeClr val="tx1"/>
                </a:solidFill>
                <a:latin typeface="+mj-lt"/>
                <a:ea typeface="+mj-ea"/>
                <a:cs typeface="+mj-cs"/>
              </a:rPr>
              <a:t>in others </a:t>
            </a:r>
            <a:r>
              <a:rPr lang="en-IN" sz="2800" dirty="0">
                <a:solidFill>
                  <a:schemeClr val="tx1"/>
                </a:solidFill>
                <a:latin typeface="+mj-lt"/>
                <a:ea typeface="+mj-ea"/>
                <a:cs typeface="+mj-cs"/>
              </a:rPr>
              <a:t>it </a:t>
            </a:r>
            <a:r>
              <a:rPr lang="en-IN" sz="2800" dirty="0" smtClean="0">
                <a:solidFill>
                  <a:schemeClr val="tx1"/>
                </a:solidFill>
                <a:latin typeface="+mj-lt"/>
                <a:ea typeface="+mj-ea"/>
                <a:cs typeface="+mj-cs"/>
              </a:rPr>
              <a:t>is important </a:t>
            </a:r>
            <a:r>
              <a:rPr lang="en-IN" sz="2800" dirty="0">
                <a:solidFill>
                  <a:schemeClr val="tx1"/>
                </a:solidFill>
                <a:latin typeface="+mj-lt"/>
                <a:ea typeface="+mj-ea"/>
                <a:cs typeface="+mj-cs"/>
              </a:rPr>
              <a:t>not to compress already compressed data but to instead keep a copy of </a:t>
            </a:r>
            <a:r>
              <a:rPr lang="en-IN" sz="2800" dirty="0" smtClean="0">
                <a:solidFill>
                  <a:schemeClr val="tx1"/>
                </a:solidFill>
                <a:latin typeface="+mj-lt"/>
                <a:ea typeface="+mj-ea"/>
                <a:cs typeface="+mj-cs"/>
              </a:rPr>
              <a:t>the original </a:t>
            </a:r>
            <a:r>
              <a:rPr lang="en-IN" sz="2800" dirty="0">
                <a:solidFill>
                  <a:schemeClr val="tx1"/>
                </a:solidFill>
                <a:latin typeface="+mj-lt"/>
                <a:ea typeface="+mj-ea"/>
                <a:cs typeface="+mj-cs"/>
              </a:rPr>
              <a:t>and perform compressions only on </a:t>
            </a:r>
            <a:r>
              <a:rPr lang="en-IN" sz="2800" dirty="0" smtClean="0">
                <a:solidFill>
                  <a:schemeClr val="tx1"/>
                </a:solidFill>
                <a:latin typeface="+mj-lt"/>
                <a:ea typeface="+mj-ea"/>
                <a:cs typeface="+mj-cs"/>
              </a:rPr>
              <a:t>that.</a:t>
            </a:r>
          </a:p>
        </p:txBody>
      </p:sp>
    </p:spTree>
    <p:extLst>
      <p:ext uri="{BB962C8B-B14F-4D97-AF65-F5344CB8AC3E}">
        <p14:creationId xmlns:p14="http://schemas.microsoft.com/office/powerpoint/2010/main" val="93374626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712968"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LOSSLESS </a:t>
            </a:r>
            <a:r>
              <a:rPr lang="en-IN" sz="2400" b="1" dirty="0">
                <a:solidFill>
                  <a:schemeClr val="tx1"/>
                </a:solidFill>
                <a:latin typeface="+mj-lt"/>
                <a:ea typeface="+mj-ea"/>
                <a:cs typeface="+mj-cs"/>
              </a:rPr>
              <a:t>VERSUS LOSSY </a:t>
            </a:r>
            <a:r>
              <a:rPr lang="en-IN" sz="2400" b="1" dirty="0" smtClean="0">
                <a:solidFill>
                  <a:schemeClr val="tx1"/>
                </a:solidFill>
                <a:latin typeface="+mj-lt"/>
                <a:ea typeface="+mj-ea"/>
                <a:cs typeface="+mj-cs"/>
              </a:rPr>
              <a:t>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choice to use either lossless compression or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compression </a:t>
            </a:r>
            <a:r>
              <a:rPr lang="en-IN" sz="2800" dirty="0" smtClean="0">
                <a:solidFill>
                  <a:schemeClr val="tx1"/>
                </a:solidFill>
                <a:latin typeface="+mj-lt"/>
                <a:ea typeface="+mj-ea"/>
                <a:cs typeface="+mj-cs"/>
              </a:rPr>
              <a:t>comes down </a:t>
            </a:r>
            <a:r>
              <a:rPr lang="en-IN" sz="2800" dirty="0">
                <a:solidFill>
                  <a:schemeClr val="tx1"/>
                </a:solidFill>
                <a:latin typeface="+mj-lt"/>
                <a:ea typeface="+mj-ea"/>
                <a:cs typeface="+mj-cs"/>
              </a:rPr>
              <a:t>to what is being compressed</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compression is often used on images </a:t>
            </a:r>
            <a:r>
              <a:rPr lang="en-IN" sz="2800" dirty="0" smtClean="0">
                <a:solidFill>
                  <a:schemeClr val="tx1"/>
                </a:solidFill>
                <a:latin typeface="+mj-lt"/>
                <a:ea typeface="+mj-ea"/>
                <a:cs typeface="+mj-cs"/>
              </a:rPr>
              <a:t>because the </a:t>
            </a:r>
            <a:r>
              <a:rPr lang="en-IN" sz="2800" dirty="0">
                <a:solidFill>
                  <a:schemeClr val="tx1"/>
                </a:solidFill>
                <a:latin typeface="+mj-lt"/>
                <a:ea typeface="+mj-ea"/>
                <a:cs typeface="+mj-cs"/>
              </a:rPr>
              <a:t>loss in quality can go unnoticed in some cases, but when data quality </a:t>
            </a:r>
            <a:r>
              <a:rPr lang="en-IN" sz="2800" dirty="0" smtClean="0">
                <a:solidFill>
                  <a:schemeClr val="tx1"/>
                </a:solidFill>
                <a:latin typeface="+mj-lt"/>
                <a:ea typeface="+mj-ea"/>
                <a:cs typeface="+mj-cs"/>
              </a:rPr>
              <a:t>and accuracy </a:t>
            </a:r>
            <a:r>
              <a:rPr lang="en-IN" sz="2800" dirty="0">
                <a:solidFill>
                  <a:schemeClr val="tx1"/>
                </a:solidFill>
                <a:latin typeface="+mj-lt"/>
                <a:ea typeface="+mj-ea"/>
                <a:cs typeface="+mj-cs"/>
              </a:rPr>
              <a:t>are essential, lossless compression is often the preferred solution.</a:t>
            </a:r>
          </a:p>
        </p:txBody>
      </p:sp>
    </p:spTree>
    <p:extLst>
      <p:ext uri="{BB962C8B-B14F-4D97-AF65-F5344CB8AC3E}">
        <p14:creationId xmlns:p14="http://schemas.microsoft.com/office/powerpoint/2010/main" val="23463961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RUN-LENGTH </a:t>
            </a:r>
            <a:r>
              <a:rPr lang="en-IN" sz="2400" b="1" dirty="0">
                <a:solidFill>
                  <a:schemeClr val="tx1"/>
                </a:solidFill>
                <a:latin typeface="+mj-lt"/>
                <a:ea typeface="+mj-ea"/>
                <a:cs typeface="+mj-cs"/>
              </a:rPr>
              <a:t>ENCODING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Traditional </a:t>
            </a:r>
            <a:r>
              <a:rPr lang="en-IN" sz="2800" dirty="0">
                <a:solidFill>
                  <a:schemeClr val="tx1"/>
                </a:solidFill>
                <a:latin typeface="+mj-lt"/>
                <a:ea typeface="+mj-ea"/>
                <a:cs typeface="+mj-cs"/>
              </a:rPr>
              <a:t>run-length encoding is a very well-known and popular lossless </a:t>
            </a:r>
            <a:r>
              <a:rPr lang="en-IN" sz="2800" dirty="0" smtClean="0">
                <a:solidFill>
                  <a:schemeClr val="tx1"/>
                </a:solidFill>
                <a:latin typeface="+mj-lt"/>
                <a:ea typeface="+mj-ea"/>
                <a:cs typeface="+mj-cs"/>
              </a:rPr>
              <a:t>compression algorithm</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run-length encoding a run is a number that defines how </a:t>
            </a:r>
            <a:r>
              <a:rPr lang="en-IN" sz="2800" dirty="0" smtClean="0">
                <a:solidFill>
                  <a:schemeClr val="tx1"/>
                </a:solidFill>
                <a:latin typeface="+mj-lt"/>
                <a:ea typeface="+mj-ea"/>
                <a:cs typeface="+mj-cs"/>
              </a:rPr>
              <a:t>many times </a:t>
            </a:r>
            <a:r>
              <a:rPr lang="en-IN" sz="2800" dirty="0">
                <a:solidFill>
                  <a:schemeClr val="tx1"/>
                </a:solidFill>
                <a:latin typeface="+mj-lt"/>
                <a:ea typeface="+mj-ea"/>
                <a:cs typeface="+mj-cs"/>
              </a:rPr>
              <a:t>a piece of information repeats itself consecutively. For example, take this string:</a:t>
            </a:r>
          </a:p>
          <a:p>
            <a:pPr algn="just"/>
            <a:r>
              <a:rPr lang="en-IN" sz="2800" dirty="0" smtClean="0">
                <a:solidFill>
                  <a:schemeClr val="tx1"/>
                </a:solidFill>
                <a:latin typeface="+mj-lt"/>
                <a:ea typeface="+mj-ea"/>
                <a:cs typeface="+mj-cs"/>
              </a:rPr>
              <a:t>              </a:t>
            </a:r>
            <a:r>
              <a:rPr lang="en-IN" sz="2800" dirty="0" err="1" smtClean="0">
                <a:solidFill>
                  <a:schemeClr val="tx1"/>
                </a:solidFill>
                <a:latin typeface="+mj-lt"/>
                <a:ea typeface="+mj-ea"/>
                <a:cs typeface="+mj-cs"/>
              </a:rPr>
              <a:t>AAAAAbbCCCCCCd</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a:solidFill>
                  <a:schemeClr val="tx1"/>
                </a:solidFill>
                <a:latin typeface="+mj-lt"/>
                <a:ea typeface="+mj-ea"/>
                <a:cs typeface="+mj-cs"/>
              </a:rPr>
              <a:t>In this string the letter “A” is repeated five times, “b” is repeated twice, “C” is </a:t>
            </a:r>
            <a:r>
              <a:rPr lang="en-IN" sz="2800" dirty="0" smtClean="0">
                <a:solidFill>
                  <a:schemeClr val="tx1"/>
                </a:solidFill>
                <a:latin typeface="+mj-lt"/>
                <a:ea typeface="+mj-ea"/>
                <a:cs typeface="+mj-cs"/>
              </a:rPr>
              <a:t>repeated six </a:t>
            </a:r>
            <a:r>
              <a:rPr lang="en-IN" sz="2800" dirty="0">
                <a:solidFill>
                  <a:schemeClr val="tx1"/>
                </a:solidFill>
                <a:latin typeface="+mj-lt"/>
                <a:ea typeface="+mj-ea"/>
                <a:cs typeface="+mj-cs"/>
              </a:rPr>
              <a:t>times, and “d” only appears once.</a:t>
            </a:r>
          </a:p>
        </p:txBody>
      </p:sp>
    </p:spTree>
    <p:extLst>
      <p:ext uri="{BB962C8B-B14F-4D97-AF65-F5344CB8AC3E}">
        <p14:creationId xmlns:p14="http://schemas.microsoft.com/office/powerpoint/2010/main" val="99114299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RUN-LENGTH </a:t>
            </a:r>
            <a:r>
              <a:rPr lang="en-IN" sz="2400" b="1" dirty="0">
                <a:solidFill>
                  <a:schemeClr val="tx1"/>
                </a:solidFill>
                <a:latin typeface="+mj-lt"/>
                <a:ea typeface="+mj-ea"/>
                <a:cs typeface="+mj-cs"/>
              </a:rPr>
              <a:t>ENCODING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run-length encoding was </a:t>
            </a:r>
            <a:r>
              <a:rPr lang="en-IN" sz="2800" dirty="0" smtClean="0">
                <a:solidFill>
                  <a:schemeClr val="tx1"/>
                </a:solidFill>
                <a:latin typeface="+mj-lt"/>
                <a:ea typeface="+mj-ea"/>
                <a:cs typeface="+mj-cs"/>
              </a:rPr>
              <a:t>performed on </a:t>
            </a:r>
            <a:r>
              <a:rPr lang="en-IN" sz="2800" dirty="0">
                <a:solidFill>
                  <a:schemeClr val="tx1"/>
                </a:solidFill>
                <a:latin typeface="+mj-lt"/>
                <a:ea typeface="+mj-ea"/>
                <a:cs typeface="+mj-cs"/>
              </a:rPr>
              <a:t>this string, the compressed result could look like the </a:t>
            </a:r>
            <a:r>
              <a:rPr lang="en-IN" sz="2800" dirty="0" smtClean="0">
                <a:solidFill>
                  <a:schemeClr val="tx1"/>
                </a:solidFill>
                <a:latin typeface="+mj-lt"/>
                <a:ea typeface="+mj-ea"/>
                <a:cs typeface="+mj-cs"/>
              </a:rPr>
              <a:t>following encoded data:5A2b6C1d</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a:solidFill>
                  <a:schemeClr val="tx1"/>
                </a:solidFill>
                <a:latin typeface="+mj-lt"/>
                <a:ea typeface="+mj-ea"/>
                <a:cs typeface="+mj-cs"/>
              </a:rPr>
              <a:t>In run-length encoding the run tells the algorithm how many times the data </a:t>
            </a:r>
            <a:r>
              <a:rPr lang="en-IN" sz="2800" dirty="0" smtClean="0">
                <a:solidFill>
                  <a:schemeClr val="tx1"/>
                </a:solidFill>
                <a:latin typeface="+mj-lt"/>
                <a:ea typeface="+mj-ea"/>
                <a:cs typeface="+mj-cs"/>
              </a:rPr>
              <a:t>that follows </a:t>
            </a:r>
            <a:r>
              <a:rPr lang="en-IN" sz="2800" dirty="0">
                <a:solidFill>
                  <a:schemeClr val="tx1"/>
                </a:solidFill>
                <a:latin typeface="+mj-lt"/>
                <a:ea typeface="+mj-ea"/>
                <a:cs typeface="+mj-cs"/>
              </a:rPr>
              <a:t>it is repeated.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the runs are large enough, this can lead to a </a:t>
            </a:r>
            <a:r>
              <a:rPr lang="en-IN" sz="2800" dirty="0" smtClean="0">
                <a:solidFill>
                  <a:schemeClr val="tx1"/>
                </a:solidFill>
                <a:latin typeface="+mj-lt"/>
                <a:ea typeface="+mj-ea"/>
                <a:cs typeface="+mj-cs"/>
              </a:rPr>
              <a:t>significant reduction </a:t>
            </a:r>
            <a:r>
              <a:rPr lang="en-IN" sz="2800" dirty="0">
                <a:solidFill>
                  <a:schemeClr val="tx1"/>
                </a:solidFill>
                <a:latin typeface="+mj-lt"/>
                <a:ea typeface="+mj-ea"/>
                <a:cs typeface="+mj-cs"/>
              </a:rPr>
              <a:t>in data size by replacing the original data with a shorter form that can </a:t>
            </a:r>
            <a:r>
              <a:rPr lang="en-IN" sz="2800" dirty="0" smtClean="0">
                <a:solidFill>
                  <a:schemeClr val="tx1"/>
                </a:solidFill>
                <a:latin typeface="+mj-lt"/>
                <a:ea typeface="+mj-ea"/>
                <a:cs typeface="+mj-cs"/>
              </a:rPr>
              <a:t>be translated </a:t>
            </a:r>
            <a:r>
              <a:rPr lang="en-IN" sz="2800" dirty="0">
                <a:solidFill>
                  <a:schemeClr val="tx1"/>
                </a:solidFill>
                <a:latin typeface="+mj-lt"/>
                <a:ea typeface="+mj-ea"/>
                <a:cs typeface="+mj-cs"/>
              </a:rPr>
              <a:t>back later. The compressed data in a run-length encoded piece of </a:t>
            </a:r>
            <a:r>
              <a:rPr lang="en-IN" sz="2800" dirty="0" smtClean="0">
                <a:solidFill>
                  <a:schemeClr val="tx1"/>
                </a:solidFill>
                <a:latin typeface="+mj-lt"/>
                <a:ea typeface="+mj-ea"/>
                <a:cs typeface="+mj-cs"/>
              </a:rPr>
              <a:t>information are </a:t>
            </a:r>
            <a:r>
              <a:rPr lang="en-IN" sz="2800" dirty="0">
                <a:solidFill>
                  <a:schemeClr val="tx1"/>
                </a:solidFill>
                <a:latin typeface="+mj-lt"/>
                <a:ea typeface="+mj-ea"/>
                <a:cs typeface="+mj-cs"/>
              </a:rPr>
              <a:t>abbreviated to shorten their representation.</a:t>
            </a:r>
          </a:p>
        </p:txBody>
      </p:sp>
    </p:spTree>
    <p:extLst>
      <p:ext uri="{BB962C8B-B14F-4D97-AF65-F5344CB8AC3E}">
        <p14:creationId xmlns:p14="http://schemas.microsoft.com/office/powerpoint/2010/main" val="232214591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RUN-LENGTH </a:t>
            </a:r>
            <a:r>
              <a:rPr lang="en-IN" sz="2400" b="1" dirty="0">
                <a:solidFill>
                  <a:schemeClr val="tx1"/>
                </a:solidFill>
                <a:latin typeface="+mj-lt"/>
                <a:ea typeface="+mj-ea"/>
                <a:cs typeface="+mj-cs"/>
              </a:rPr>
              <a:t>ENCODING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Generally </a:t>
            </a:r>
            <a:r>
              <a:rPr lang="en-IN" sz="2800" dirty="0">
                <a:solidFill>
                  <a:schemeClr val="tx1"/>
                </a:solidFill>
                <a:latin typeface="+mj-lt"/>
                <a:ea typeface="+mj-ea"/>
                <a:cs typeface="+mj-cs"/>
              </a:rPr>
              <a:t>every piece of </a:t>
            </a:r>
            <a:r>
              <a:rPr lang="en-IN" sz="2800" dirty="0" smtClean="0">
                <a:solidFill>
                  <a:schemeClr val="tx1"/>
                </a:solidFill>
                <a:latin typeface="+mj-lt"/>
                <a:ea typeface="+mj-ea"/>
                <a:cs typeface="+mj-cs"/>
              </a:rPr>
              <a:t>data is </a:t>
            </a:r>
            <a:r>
              <a:rPr lang="en-IN" sz="2800" dirty="0">
                <a:solidFill>
                  <a:schemeClr val="tx1"/>
                </a:solidFill>
                <a:latin typeface="+mj-lt"/>
                <a:ea typeface="+mj-ea"/>
                <a:cs typeface="+mj-cs"/>
              </a:rPr>
              <a:t>in the form of a (n, </a:t>
            </a:r>
            <a:r>
              <a:rPr lang="en-IN" sz="2800" dirty="0" err="1">
                <a:solidFill>
                  <a:schemeClr val="tx1"/>
                </a:solidFill>
                <a:latin typeface="+mj-lt"/>
                <a:ea typeface="+mj-ea"/>
                <a:cs typeface="+mj-cs"/>
              </a:rPr>
              <a:t>val</a:t>
            </a:r>
            <a:r>
              <a:rPr lang="en-IN" sz="2800" dirty="0">
                <a:solidFill>
                  <a:schemeClr val="tx1"/>
                </a:solidFill>
                <a:latin typeface="+mj-lt"/>
                <a:ea typeface="+mj-ea"/>
                <a:cs typeface="+mj-cs"/>
              </a:rPr>
              <a:t>) pair, where n is a number and </a:t>
            </a:r>
            <a:r>
              <a:rPr lang="en-IN" sz="2800" dirty="0" err="1">
                <a:solidFill>
                  <a:schemeClr val="tx1"/>
                </a:solidFill>
                <a:latin typeface="+mj-lt"/>
                <a:ea typeface="+mj-ea"/>
                <a:cs typeface="+mj-cs"/>
              </a:rPr>
              <a:t>val</a:t>
            </a:r>
            <a:r>
              <a:rPr lang="en-IN" sz="2800" dirty="0">
                <a:solidFill>
                  <a:schemeClr val="tx1"/>
                </a:solidFill>
                <a:latin typeface="+mj-lt"/>
                <a:ea typeface="+mj-ea"/>
                <a:cs typeface="+mj-cs"/>
              </a:rPr>
              <a:t> is the value that was </a:t>
            </a:r>
            <a:r>
              <a:rPr lang="en-IN" sz="2800" dirty="0" smtClean="0">
                <a:solidFill>
                  <a:schemeClr val="tx1"/>
                </a:solidFill>
                <a:latin typeface="+mj-lt"/>
                <a:ea typeface="+mj-ea"/>
                <a:cs typeface="+mj-cs"/>
              </a:rPr>
              <a:t>encoded.</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visual representation of run-length encoding is shown in Figure 14.1</a:t>
            </a:r>
            <a:r>
              <a:rPr lang="en-IN" sz="2800" dirty="0" smtClean="0">
                <a:solidFill>
                  <a:schemeClr val="tx1"/>
                </a:solidFill>
                <a:latin typeface="+mj-lt"/>
                <a:ea typeface="+mj-ea"/>
                <a:cs typeface="+mj-cs"/>
              </a:rPr>
              <a:t>.</a:t>
            </a:r>
          </a:p>
          <a:p>
            <a:pPr algn="l"/>
            <a:endParaRPr lang="en-IN" sz="2800" dirty="0">
              <a:solidFill>
                <a:schemeClr val="tx1"/>
              </a:solidFill>
              <a:latin typeface="+mj-lt"/>
              <a:ea typeface="+mj-ea"/>
              <a:cs typeface="+mj-cs"/>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789039"/>
            <a:ext cx="5976664" cy="2797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71868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RUN-LENGTH </a:t>
            </a:r>
            <a:r>
              <a:rPr lang="en-IN" sz="2400" b="1" dirty="0">
                <a:solidFill>
                  <a:schemeClr val="tx1"/>
                </a:solidFill>
                <a:latin typeface="+mj-lt"/>
                <a:ea typeface="+mj-ea"/>
                <a:cs typeface="+mj-cs"/>
              </a:rPr>
              <a:t>ENCODING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situation to consider when using run-length encoding is the number of </a:t>
            </a:r>
            <a:r>
              <a:rPr lang="en-IN" sz="2800" dirty="0" smtClean="0">
                <a:solidFill>
                  <a:schemeClr val="tx1"/>
                </a:solidFill>
                <a:latin typeface="+mj-lt"/>
                <a:ea typeface="+mj-ea"/>
                <a:cs typeface="+mj-cs"/>
              </a:rPr>
              <a:t>runs for </a:t>
            </a:r>
            <a:r>
              <a:rPr lang="en-IN" sz="2800" dirty="0">
                <a:solidFill>
                  <a:schemeClr val="tx1"/>
                </a:solidFill>
                <a:latin typeface="+mj-lt"/>
                <a:ea typeface="+mj-ea"/>
                <a:cs typeface="+mj-cs"/>
              </a:rPr>
              <a:t>each piece of information.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many runs are not greater than 1, then the </a:t>
            </a:r>
            <a:r>
              <a:rPr lang="en-IN" sz="2800" dirty="0" smtClean="0">
                <a:solidFill>
                  <a:schemeClr val="tx1"/>
                </a:solidFill>
                <a:latin typeface="+mj-lt"/>
                <a:ea typeface="+mj-ea"/>
                <a:cs typeface="+mj-cs"/>
              </a:rPr>
              <a:t>data used </a:t>
            </a:r>
            <a:r>
              <a:rPr lang="en-IN" sz="2800" dirty="0">
                <a:solidFill>
                  <a:schemeClr val="tx1"/>
                </a:solidFill>
                <a:latin typeface="+mj-lt"/>
                <a:ea typeface="+mj-ea"/>
                <a:cs typeface="+mj-cs"/>
              </a:rPr>
              <a:t>to represent the encoded value will be twice as long as the original value </a:t>
            </a:r>
            <a:r>
              <a:rPr lang="en-IN" sz="2800" dirty="0" smtClean="0">
                <a:solidFill>
                  <a:schemeClr val="tx1"/>
                </a:solidFill>
                <a:latin typeface="+mj-lt"/>
                <a:ea typeface="+mj-ea"/>
                <a:cs typeface="+mj-cs"/>
              </a:rPr>
              <a:t>itself.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example, take the following piece of information</a:t>
            </a:r>
            <a:r>
              <a:rPr lang="en-IN" sz="2800" dirty="0" smtClean="0">
                <a:solidFill>
                  <a:schemeClr val="tx1"/>
                </a:solidFill>
                <a:latin typeface="+mj-lt"/>
                <a:ea typeface="+mj-ea"/>
                <a:cs typeface="+mj-cs"/>
              </a:rPr>
              <a:t>:</a:t>
            </a:r>
          </a:p>
          <a:p>
            <a:pPr algn="just"/>
            <a:r>
              <a:rPr lang="en-IN" sz="2800" dirty="0" smtClean="0">
                <a:solidFill>
                  <a:schemeClr val="tx1"/>
                </a:solidFill>
                <a:latin typeface="+mj-lt"/>
                <a:ea typeface="+mj-ea"/>
                <a:cs typeface="+mj-cs"/>
              </a:rPr>
              <a:t>                     ABCCDEEEFFGH</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a:solidFill>
                  <a:schemeClr val="tx1"/>
                </a:solidFill>
                <a:latin typeface="+mj-lt"/>
                <a:ea typeface="+mj-ea"/>
                <a:cs typeface="+mj-cs"/>
              </a:rPr>
              <a:t>The encoded form of the string would look like the following:</a:t>
            </a:r>
          </a:p>
          <a:p>
            <a:pPr algn="just"/>
            <a:r>
              <a:rPr lang="en-IN" sz="2800" dirty="0" smtClean="0">
                <a:solidFill>
                  <a:schemeClr val="tx1"/>
                </a:solidFill>
                <a:latin typeface="+mj-lt"/>
                <a:ea typeface="+mj-ea"/>
                <a:cs typeface="+mj-cs"/>
              </a:rPr>
              <a:t>                      1A1B2C1D3E2F1G1H</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690281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smtClean="0">
                <a:solidFill>
                  <a:schemeClr val="tx1"/>
                </a:solidFill>
                <a:latin typeface="+mj-lt"/>
                <a:ea typeface="+mj-ea"/>
                <a:cs typeface="+mj-cs"/>
              </a:rPr>
              <a:t>6. </a:t>
            </a:r>
            <a:r>
              <a:rPr lang="en-IN" sz="2800" b="1" dirty="0">
                <a:solidFill>
                  <a:schemeClr val="tx1"/>
                </a:solidFill>
                <a:latin typeface="+mj-lt"/>
                <a:ea typeface="+mj-ea"/>
                <a:cs typeface="+mj-cs"/>
              </a:rPr>
              <a:t>Luck and strategy</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game's tools and rules will result in its requiring skill, strategy, luck, or a combination thereof, and are classified </a:t>
            </a:r>
            <a:r>
              <a:rPr lang="en-IN" sz="2800" dirty="0" smtClean="0">
                <a:solidFill>
                  <a:schemeClr val="tx1"/>
                </a:solidFill>
              </a:rPr>
              <a:t>accordingly. </a:t>
            </a:r>
          </a:p>
          <a:p>
            <a:pPr marL="457200" indent="-457200" algn="just">
              <a:buFont typeface="Arial" panose="020B0604020202020204" pitchFamily="34" charset="0"/>
              <a:buChar char="•"/>
            </a:pPr>
            <a:r>
              <a:rPr lang="en-IN" sz="2800" dirty="0" smtClean="0">
                <a:solidFill>
                  <a:schemeClr val="tx1"/>
                </a:solidFill>
              </a:rPr>
              <a:t>Games </a:t>
            </a:r>
            <a:r>
              <a:rPr lang="en-IN" sz="2800" dirty="0">
                <a:solidFill>
                  <a:schemeClr val="tx1"/>
                </a:solidFill>
              </a:rPr>
              <a:t>of skill include games of physical skill, such as wrestling, tug </a:t>
            </a:r>
            <a:r>
              <a:rPr lang="en-IN" sz="2800" dirty="0" smtClean="0">
                <a:solidFill>
                  <a:schemeClr val="tx1"/>
                </a:solidFill>
              </a:rPr>
              <a:t>of war</a:t>
            </a:r>
            <a:r>
              <a:rPr lang="en-IN" sz="2800" dirty="0">
                <a:solidFill>
                  <a:schemeClr val="tx1"/>
                </a:solidFill>
              </a:rPr>
              <a:t>, hopscotch, target shooting, and horseshoes, and games of mental skill such as checkers and chess. Games of strategy include checkers, chess, go, </a:t>
            </a:r>
            <a:r>
              <a:rPr lang="en-IN" sz="2800" dirty="0" err="1">
                <a:solidFill>
                  <a:schemeClr val="tx1"/>
                </a:solidFill>
              </a:rPr>
              <a:t>arimaa</a:t>
            </a:r>
            <a:r>
              <a:rPr lang="en-IN" sz="2800" dirty="0">
                <a:solidFill>
                  <a:schemeClr val="tx1"/>
                </a:solidFill>
              </a:rPr>
              <a:t>, and tic-tac-toe, and often require special equipment to play them. Games of chance include gambling games (blackjack, mah-jongg, roulette, etc.), as well as snakes and ladders and rock, paper, scissors; most require equipment such as cards or dice.</a:t>
            </a:r>
          </a:p>
        </p:txBody>
      </p:sp>
    </p:spTree>
    <p:extLst>
      <p:ext uri="{BB962C8B-B14F-4D97-AF65-F5344CB8AC3E}">
        <p14:creationId xmlns:p14="http://schemas.microsoft.com/office/powerpoint/2010/main" val="340766445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RUN-LENGTH </a:t>
            </a:r>
            <a:r>
              <a:rPr lang="en-IN" sz="2400" b="1" dirty="0">
                <a:solidFill>
                  <a:schemeClr val="tx1"/>
                </a:solidFill>
                <a:latin typeface="+mj-lt"/>
                <a:ea typeface="+mj-ea"/>
                <a:cs typeface="+mj-cs"/>
              </a:rPr>
              <a:t>ENCODING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games a common use for run-length encoding is for texture images.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Although run-length </a:t>
            </a:r>
            <a:r>
              <a:rPr lang="en-IN" sz="2800" dirty="0">
                <a:solidFill>
                  <a:schemeClr val="tx1"/>
                </a:solidFill>
                <a:latin typeface="+mj-lt"/>
                <a:ea typeface="+mj-ea"/>
                <a:cs typeface="+mj-cs"/>
              </a:rPr>
              <a:t>encoding-compressed data cannot be used directly on the graphics </a:t>
            </a:r>
            <a:r>
              <a:rPr lang="en-IN" sz="2800" dirty="0" smtClean="0">
                <a:solidFill>
                  <a:schemeClr val="tx1"/>
                </a:solidFill>
                <a:latin typeface="+mj-lt"/>
                <a:ea typeface="+mj-ea"/>
                <a:cs typeface="+mj-cs"/>
              </a:rPr>
              <a:t>hardware like </a:t>
            </a:r>
            <a:r>
              <a:rPr lang="en-IN" sz="2800" dirty="0">
                <a:solidFill>
                  <a:schemeClr val="tx1"/>
                </a:solidFill>
                <a:latin typeface="+mj-lt"/>
                <a:ea typeface="+mj-ea"/>
                <a:cs typeface="+mj-cs"/>
              </a:rPr>
              <a:t>some texture compression algorithms that will be discussed later, it can </a:t>
            </a:r>
            <a:r>
              <a:rPr lang="en-IN" sz="2800" dirty="0" smtClean="0">
                <a:solidFill>
                  <a:schemeClr val="tx1"/>
                </a:solidFill>
                <a:latin typeface="+mj-lt"/>
                <a:ea typeface="+mj-ea"/>
                <a:cs typeface="+mj-cs"/>
              </a:rPr>
              <a:t>be used </a:t>
            </a:r>
            <a:r>
              <a:rPr lang="en-IN" sz="2800" dirty="0">
                <a:solidFill>
                  <a:schemeClr val="tx1"/>
                </a:solidFill>
                <a:latin typeface="+mj-lt"/>
                <a:ea typeface="+mj-ea"/>
                <a:cs typeface="+mj-cs"/>
              </a:rPr>
              <a:t>to save disk space with images that can make good use of the technique.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the case </a:t>
            </a:r>
            <a:r>
              <a:rPr lang="en-IN" sz="2800" dirty="0">
                <a:solidFill>
                  <a:schemeClr val="tx1"/>
                </a:solidFill>
                <a:latin typeface="+mj-lt"/>
                <a:ea typeface="+mj-ea"/>
                <a:cs typeface="+mj-cs"/>
              </a:rPr>
              <a:t>of compressing an image with run-length encoding, the value of each </a:t>
            </a:r>
            <a:r>
              <a:rPr lang="en-IN" sz="2800" dirty="0" smtClean="0">
                <a:solidFill>
                  <a:schemeClr val="tx1"/>
                </a:solidFill>
                <a:latin typeface="+mj-lt"/>
                <a:ea typeface="+mj-ea"/>
                <a:cs typeface="+mj-cs"/>
              </a:rPr>
              <a:t>encoded piece </a:t>
            </a:r>
            <a:r>
              <a:rPr lang="en-IN" sz="2800" dirty="0">
                <a:solidFill>
                  <a:schemeClr val="tx1"/>
                </a:solidFill>
                <a:latin typeface="+mj-lt"/>
                <a:ea typeface="+mj-ea"/>
                <a:cs typeface="+mj-cs"/>
              </a:rPr>
              <a:t>of data is an image pixel.</a:t>
            </a:r>
          </a:p>
        </p:txBody>
      </p:sp>
    </p:spTree>
    <p:extLst>
      <p:ext uri="{BB962C8B-B14F-4D97-AF65-F5344CB8AC3E}">
        <p14:creationId xmlns:p14="http://schemas.microsoft.com/office/powerpoint/2010/main" val="14609482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RUN-LENGTH </a:t>
            </a:r>
            <a:r>
              <a:rPr lang="en-IN" sz="2400" b="1" dirty="0">
                <a:solidFill>
                  <a:schemeClr val="tx1"/>
                </a:solidFill>
                <a:latin typeface="+mj-lt"/>
                <a:ea typeface="+mj-ea"/>
                <a:cs typeface="+mj-cs"/>
              </a:rPr>
              <a:t>ENCODING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Because </a:t>
            </a:r>
            <a:r>
              <a:rPr lang="en-IN" sz="2800" dirty="0">
                <a:solidFill>
                  <a:schemeClr val="tx1"/>
                </a:solidFill>
                <a:latin typeface="+mj-lt"/>
                <a:ea typeface="+mj-ea"/>
                <a:cs typeface="+mj-cs"/>
              </a:rPr>
              <a:t>of the nature of images, this brings up </a:t>
            </a:r>
            <a:r>
              <a:rPr lang="en-IN" sz="2800" dirty="0" smtClean="0">
                <a:solidFill>
                  <a:schemeClr val="tx1"/>
                </a:solidFill>
                <a:latin typeface="+mj-lt"/>
                <a:ea typeface="+mj-ea"/>
                <a:cs typeface="+mj-cs"/>
              </a:rPr>
              <a:t>another point</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What </a:t>
            </a:r>
            <a:r>
              <a:rPr lang="en-IN" sz="2800" dirty="0">
                <a:solidFill>
                  <a:schemeClr val="tx1"/>
                </a:solidFill>
                <a:latin typeface="+mj-lt"/>
                <a:ea typeface="+mj-ea"/>
                <a:cs typeface="+mj-cs"/>
              </a:rPr>
              <a:t>if the following RGB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values were found: Five pixels of (</a:t>
            </a:r>
            <a:r>
              <a:rPr lang="en-IN" sz="2800" dirty="0" smtClean="0">
                <a:solidFill>
                  <a:schemeClr val="tx1"/>
                </a:solidFill>
                <a:latin typeface="+mj-lt"/>
                <a:ea typeface="+mj-ea"/>
                <a:cs typeface="+mj-cs"/>
              </a:rPr>
              <a:t>255,128</a:t>
            </a:r>
            <a:r>
              <a:rPr lang="en-IN" sz="2800" dirty="0">
                <a:solidFill>
                  <a:schemeClr val="tx1"/>
                </a:solidFill>
                <a:latin typeface="+mj-lt"/>
                <a:ea typeface="+mj-ea"/>
                <a:cs typeface="+mj-cs"/>
              </a:rPr>
              <a:t>, 74), five pixels of (255, 125, 70), and so 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there is a run of five pixels that </a:t>
            </a:r>
            <a:r>
              <a:rPr lang="en-IN" sz="2800" dirty="0" smtClean="0">
                <a:solidFill>
                  <a:schemeClr val="tx1"/>
                </a:solidFill>
                <a:latin typeface="+mj-lt"/>
                <a:ea typeface="+mj-ea"/>
                <a:cs typeface="+mj-cs"/>
              </a:rPr>
              <a:t>use (255</a:t>
            </a:r>
            <a:r>
              <a:rPr lang="en-IN" sz="2800" dirty="0">
                <a:solidFill>
                  <a:schemeClr val="tx1"/>
                </a:solidFill>
                <a:latin typeface="+mj-lt"/>
                <a:ea typeface="+mj-ea"/>
                <a:cs typeface="+mj-cs"/>
              </a:rPr>
              <a:t>, 128, 74) and a run of five pixels that use (255, 125, 70), then, since the two </a:t>
            </a:r>
            <a:r>
              <a:rPr lang="en-IN" sz="2800" dirty="0" err="1" smtClean="0">
                <a:solidFill>
                  <a:schemeClr val="tx1"/>
                </a:solidFill>
                <a:latin typeface="+mj-lt"/>
                <a:ea typeface="+mj-ea"/>
                <a:cs typeface="+mj-cs"/>
              </a:rPr>
              <a:t>colors</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are </a:t>
            </a:r>
            <a:r>
              <a:rPr lang="en-IN" sz="2800" dirty="0">
                <a:solidFill>
                  <a:schemeClr val="tx1"/>
                </a:solidFill>
                <a:latin typeface="+mj-lt"/>
                <a:ea typeface="+mj-ea"/>
                <a:cs typeface="+mj-cs"/>
              </a:rPr>
              <a:t>very close without any major noticeable difference, they can both </a:t>
            </a:r>
            <a:r>
              <a:rPr lang="en-IN" sz="2800" dirty="0" smtClean="0">
                <a:solidFill>
                  <a:schemeClr val="tx1"/>
                </a:solidFill>
                <a:latin typeface="+mj-lt"/>
                <a:ea typeface="+mj-ea"/>
                <a:cs typeface="+mj-cs"/>
              </a:rPr>
              <a:t>be represented</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as </a:t>
            </a:r>
            <a:r>
              <a:rPr lang="en-IN" sz="2800" dirty="0">
                <a:solidFill>
                  <a:schemeClr val="tx1"/>
                </a:solidFill>
                <a:latin typeface="+mj-lt"/>
                <a:ea typeface="+mj-ea"/>
                <a:cs typeface="+mj-cs"/>
              </a:rPr>
              <a:t>(255, 128, 74), which would give us 10 (255, 128, 74).</a:t>
            </a:r>
          </a:p>
        </p:txBody>
      </p:sp>
    </p:spTree>
    <p:extLst>
      <p:ext uri="{BB962C8B-B14F-4D97-AF65-F5344CB8AC3E}">
        <p14:creationId xmlns:p14="http://schemas.microsoft.com/office/powerpoint/2010/main" val="149771555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RUN-LENGTH ENCODING: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Adjusting </a:t>
            </a:r>
            <a:r>
              <a:rPr lang="en-IN" sz="2800" dirty="0">
                <a:solidFill>
                  <a:schemeClr val="tx1"/>
                </a:solidFill>
                <a:latin typeface="+mj-lt"/>
                <a:ea typeface="+mj-ea"/>
                <a:cs typeface="+mj-cs"/>
              </a:rPr>
              <a:t>close-by pixels to match one another to improve the </a:t>
            </a:r>
            <a:r>
              <a:rPr lang="en-IN" sz="2800" dirty="0" smtClean="0">
                <a:solidFill>
                  <a:schemeClr val="tx1"/>
                </a:solidFill>
                <a:latin typeface="+mj-lt"/>
                <a:ea typeface="+mj-ea"/>
                <a:cs typeface="+mj-cs"/>
              </a:rPr>
              <a:t>run-length encoding </a:t>
            </a:r>
            <a:r>
              <a:rPr lang="en-IN" sz="2800" dirty="0">
                <a:solidFill>
                  <a:schemeClr val="tx1"/>
                </a:solidFill>
                <a:latin typeface="+mj-lt"/>
                <a:ea typeface="+mj-ea"/>
                <a:cs typeface="+mj-cs"/>
              </a:rPr>
              <a:t>efficiency in this manner will turn the algorithm from lossless to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because the original data’s quality or accuracy has been altered.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this was done and </a:t>
            </a:r>
            <a:r>
              <a:rPr lang="en-IN" sz="2800" dirty="0" smtClean="0">
                <a:solidFill>
                  <a:schemeClr val="tx1"/>
                </a:solidFill>
                <a:latin typeface="+mj-lt"/>
                <a:ea typeface="+mj-ea"/>
                <a:cs typeface="+mj-cs"/>
              </a:rPr>
              <a:t>the image </a:t>
            </a:r>
            <a:r>
              <a:rPr lang="en-IN" sz="2800" dirty="0">
                <a:solidFill>
                  <a:schemeClr val="tx1"/>
                </a:solidFill>
                <a:latin typeface="+mj-lt"/>
                <a:ea typeface="+mj-ea"/>
                <a:cs typeface="+mj-cs"/>
              </a:rPr>
              <a:t>was decompressed and saved, the areas where there was once a slight change </a:t>
            </a:r>
            <a:r>
              <a:rPr lang="en-IN" sz="2800" dirty="0" smtClean="0">
                <a:solidFill>
                  <a:schemeClr val="tx1"/>
                </a:solidFill>
                <a:latin typeface="+mj-lt"/>
                <a:ea typeface="+mj-ea"/>
                <a:cs typeface="+mj-cs"/>
              </a:rPr>
              <a:t>in </a:t>
            </a:r>
            <a:r>
              <a:rPr lang="en-IN" sz="2800" dirty="0" err="1" smtClean="0">
                <a:solidFill>
                  <a:schemeClr val="tx1"/>
                </a:solidFill>
                <a:latin typeface="+mj-lt"/>
                <a:ea typeface="+mj-ea"/>
                <a:cs typeface="+mj-cs"/>
              </a:rPr>
              <a:t>color</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would now be one solid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a:t>
            </a:r>
          </a:p>
        </p:txBody>
      </p:sp>
    </p:spTree>
    <p:extLst>
      <p:ext uri="{BB962C8B-B14F-4D97-AF65-F5344CB8AC3E}">
        <p14:creationId xmlns:p14="http://schemas.microsoft.com/office/powerpoint/2010/main" val="286331277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RUN-LENGTH ENCODING: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Recompressing </a:t>
            </a:r>
            <a:r>
              <a:rPr lang="en-IN" sz="2800" dirty="0">
                <a:solidFill>
                  <a:schemeClr val="tx1"/>
                </a:solidFill>
                <a:latin typeface="+mj-lt"/>
                <a:ea typeface="+mj-ea"/>
                <a:cs typeface="+mj-cs"/>
              </a:rPr>
              <a:t>the compressed data might </a:t>
            </a:r>
            <a:r>
              <a:rPr lang="en-IN" sz="2800" dirty="0" smtClean="0">
                <a:solidFill>
                  <a:schemeClr val="tx1"/>
                </a:solidFill>
                <a:latin typeface="+mj-lt"/>
                <a:ea typeface="+mj-ea"/>
                <a:cs typeface="+mj-cs"/>
              </a:rPr>
              <a:t>even cause </a:t>
            </a:r>
            <a:r>
              <a:rPr lang="en-IN" sz="2800" dirty="0">
                <a:solidFill>
                  <a:schemeClr val="tx1"/>
                </a:solidFill>
                <a:latin typeface="+mj-lt"/>
                <a:ea typeface="+mj-ea"/>
                <a:cs typeface="+mj-cs"/>
              </a:rPr>
              <a:t>pixels that were originally not close to one another but were close after the </a:t>
            </a:r>
            <a:r>
              <a:rPr lang="en-IN" sz="2800" dirty="0" smtClean="0">
                <a:solidFill>
                  <a:schemeClr val="tx1"/>
                </a:solidFill>
                <a:latin typeface="+mj-lt"/>
                <a:ea typeface="+mj-ea"/>
                <a:cs typeface="+mj-cs"/>
              </a:rPr>
              <a:t>first compression </a:t>
            </a:r>
            <a:r>
              <a:rPr lang="en-IN" sz="2800" dirty="0">
                <a:solidFill>
                  <a:schemeClr val="tx1"/>
                </a:solidFill>
                <a:latin typeface="+mj-lt"/>
                <a:ea typeface="+mj-ea"/>
                <a:cs typeface="+mj-cs"/>
              </a:rPr>
              <a:t>to be further optimized into a longer run of the same value.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a:t>
            </a:r>
            <a:r>
              <a:rPr lang="en-IN" sz="2800" dirty="0" smtClean="0">
                <a:solidFill>
                  <a:schemeClr val="tx1"/>
                </a:solidFill>
                <a:latin typeface="+mj-lt"/>
                <a:ea typeface="+mj-ea"/>
                <a:cs typeface="+mj-cs"/>
              </a:rPr>
              <a:t>one reason </a:t>
            </a:r>
            <a:r>
              <a:rPr lang="en-IN" sz="2800" dirty="0">
                <a:solidFill>
                  <a:schemeClr val="tx1"/>
                </a:solidFill>
                <a:latin typeface="+mj-lt"/>
                <a:ea typeface="+mj-ea"/>
                <a:cs typeface="+mj-cs"/>
              </a:rPr>
              <a:t>it is not always desirable to recompress compressed information when using </a:t>
            </a:r>
            <a:r>
              <a:rPr lang="en-IN" sz="2800" dirty="0" smtClean="0">
                <a:solidFill>
                  <a:schemeClr val="tx1"/>
                </a:solidFill>
                <a:latin typeface="+mj-lt"/>
                <a:ea typeface="+mj-ea"/>
                <a:cs typeface="+mj-cs"/>
              </a:rPr>
              <a:t>a </a:t>
            </a:r>
            <a:r>
              <a:rPr lang="en-IN" sz="2800" dirty="0" err="1" smtClean="0">
                <a:solidFill>
                  <a:schemeClr val="tx1"/>
                </a:solidFill>
                <a:latin typeface="+mj-lt"/>
                <a:ea typeface="+mj-ea"/>
                <a:cs typeface="+mj-cs"/>
              </a:rPr>
              <a:t>lossy</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algorithm and to instead just compress the original data again.</a:t>
            </a:r>
          </a:p>
        </p:txBody>
      </p:sp>
    </p:spTree>
    <p:extLst>
      <p:ext uri="{BB962C8B-B14F-4D97-AF65-F5344CB8AC3E}">
        <p14:creationId xmlns:p14="http://schemas.microsoft.com/office/powerpoint/2010/main" val="379460234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Huffman coding algorithm is a lossless </a:t>
            </a:r>
            <a:r>
              <a:rPr lang="en-IN" sz="2800" dirty="0" smtClean="0">
                <a:solidFill>
                  <a:schemeClr val="tx1"/>
                </a:solidFill>
                <a:latin typeface="+mj-lt"/>
                <a:ea typeface="+mj-ea"/>
                <a:cs typeface="+mj-cs"/>
              </a:rPr>
              <a:t>data compression </a:t>
            </a:r>
            <a:r>
              <a:rPr lang="en-IN" sz="2800" dirty="0">
                <a:solidFill>
                  <a:schemeClr val="tx1"/>
                </a:solidFill>
                <a:latin typeface="+mj-lt"/>
                <a:ea typeface="+mj-ea"/>
                <a:cs typeface="+mj-cs"/>
              </a:rPr>
              <a:t>algorithm </a:t>
            </a:r>
            <a:r>
              <a:rPr lang="en-IN" sz="2800" dirty="0" smtClean="0">
                <a:solidFill>
                  <a:schemeClr val="tx1"/>
                </a:solidFill>
                <a:latin typeface="+mj-lt"/>
                <a:ea typeface="+mj-ea"/>
                <a:cs typeface="+mj-cs"/>
              </a:rPr>
              <a:t>created by </a:t>
            </a:r>
            <a:r>
              <a:rPr lang="en-IN" sz="2800" dirty="0">
                <a:solidFill>
                  <a:schemeClr val="tx1"/>
                </a:solidFill>
                <a:latin typeface="+mj-lt"/>
                <a:ea typeface="+mj-ea"/>
                <a:cs typeface="+mj-cs"/>
              </a:rPr>
              <a:t>David A</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Huffman in the 1950s. The Huffman coding algorithm uses various </a:t>
            </a:r>
            <a:r>
              <a:rPr lang="en-IN" sz="2800" dirty="0" smtClean="0">
                <a:solidFill>
                  <a:schemeClr val="tx1"/>
                </a:solidFill>
                <a:latin typeface="+mj-lt"/>
                <a:ea typeface="+mj-ea"/>
                <a:cs typeface="+mj-cs"/>
              </a:rPr>
              <a:t>data structures </a:t>
            </a:r>
            <a:r>
              <a:rPr lang="en-IN" sz="2800" dirty="0">
                <a:solidFill>
                  <a:schemeClr val="tx1"/>
                </a:solidFill>
                <a:latin typeface="+mj-lt"/>
                <a:ea typeface="+mj-ea"/>
                <a:cs typeface="+mj-cs"/>
              </a:rPr>
              <a:t>such as the binary tree and priority queue to compress data </a:t>
            </a:r>
            <a:r>
              <a:rPr lang="en-IN" sz="2800" dirty="0" smtClean="0">
                <a:solidFill>
                  <a:schemeClr val="tx1"/>
                </a:solidFill>
                <a:latin typeface="+mj-lt"/>
                <a:ea typeface="+mj-ea"/>
                <a:cs typeface="+mj-cs"/>
              </a:rPr>
              <a:t>efficiently.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Huffman code uses binary digits to traverse a binary tree. For example, </a:t>
            </a:r>
            <a:r>
              <a:rPr lang="en-IN" sz="2800" dirty="0" smtClean="0">
                <a:solidFill>
                  <a:schemeClr val="tx1"/>
                </a:solidFill>
                <a:latin typeface="+mj-lt"/>
                <a:ea typeface="+mj-ea"/>
                <a:cs typeface="+mj-cs"/>
              </a:rPr>
              <a:t>if 0 </a:t>
            </a:r>
            <a:r>
              <a:rPr lang="en-IN" sz="2800" dirty="0">
                <a:solidFill>
                  <a:schemeClr val="tx1"/>
                </a:solidFill>
                <a:latin typeface="+mj-lt"/>
                <a:ea typeface="+mj-ea"/>
                <a:cs typeface="+mj-cs"/>
              </a:rPr>
              <a:t>means to go left and 1 means to go right, a binary tree of letters in the </a:t>
            </a:r>
            <a:r>
              <a:rPr lang="en-IN" sz="2800" dirty="0" smtClean="0">
                <a:solidFill>
                  <a:schemeClr val="tx1"/>
                </a:solidFill>
                <a:latin typeface="+mj-lt"/>
                <a:ea typeface="+mj-ea"/>
                <a:cs typeface="+mj-cs"/>
              </a:rPr>
              <a:t>alphabet could </a:t>
            </a:r>
            <a:r>
              <a:rPr lang="en-IN" sz="2800" dirty="0">
                <a:solidFill>
                  <a:schemeClr val="tx1"/>
                </a:solidFill>
                <a:latin typeface="+mj-lt"/>
                <a:ea typeface="+mj-ea"/>
                <a:cs typeface="+mj-cs"/>
              </a:rPr>
              <a:t>look like Figure 14.3</a:t>
            </a:r>
          </a:p>
        </p:txBody>
      </p:sp>
    </p:spTree>
    <p:extLst>
      <p:ext uri="{BB962C8B-B14F-4D97-AF65-F5344CB8AC3E}">
        <p14:creationId xmlns:p14="http://schemas.microsoft.com/office/powerpoint/2010/main" val="322695315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p>
          <a:p>
            <a:pPr algn="just"/>
            <a:endParaRPr lang="en-IN" sz="2800" dirty="0">
              <a:solidFill>
                <a:schemeClr val="tx1"/>
              </a:solidFill>
              <a:latin typeface="+mj-lt"/>
              <a:ea typeface="+mj-ea"/>
              <a:cs typeface="+mj-cs"/>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700808"/>
            <a:ext cx="5904656"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787238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In Figure 14.3 only 3 bits are used to represent the letter “A” instead of </a:t>
            </a:r>
            <a:r>
              <a:rPr lang="en-IN" sz="2800" dirty="0" smtClean="0">
                <a:solidFill>
                  <a:schemeClr val="tx1"/>
                </a:solidFill>
                <a:latin typeface="+mj-lt"/>
                <a:ea typeface="+mj-ea"/>
                <a:cs typeface="+mj-cs"/>
              </a:rPr>
              <a:t>the normal </a:t>
            </a:r>
            <a:r>
              <a:rPr lang="en-IN" sz="2800" dirty="0">
                <a:solidFill>
                  <a:schemeClr val="tx1"/>
                </a:solidFill>
                <a:latin typeface="+mj-lt"/>
                <a:ea typeface="+mj-ea"/>
                <a:cs typeface="+mj-cs"/>
              </a:rPr>
              <a:t>8 bits that a byte normally uses</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Doing this with all bytes in a source of data can allow the data to be compressed very tightly while remaining lossless in </a:t>
            </a:r>
            <a:r>
              <a:rPr lang="en-IN" sz="2800" dirty="0" smtClean="0">
                <a:solidFill>
                  <a:schemeClr val="tx1"/>
                </a:solidFill>
                <a:latin typeface="+mj-lt"/>
                <a:ea typeface="+mj-ea"/>
                <a:cs typeface="+mj-cs"/>
              </a:rPr>
              <a:t>its compression scheme.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Huffman algorithm is generally quite simple to implement for those </a:t>
            </a:r>
            <a:r>
              <a:rPr lang="en-IN" sz="2800" dirty="0" smtClean="0">
                <a:solidFill>
                  <a:schemeClr val="tx1"/>
                </a:solidFill>
                <a:latin typeface="+mj-lt"/>
                <a:ea typeface="+mj-ea"/>
                <a:cs typeface="+mj-cs"/>
              </a:rPr>
              <a:t>with knowledge </a:t>
            </a:r>
            <a:r>
              <a:rPr lang="en-IN" sz="2800" dirty="0">
                <a:solidFill>
                  <a:schemeClr val="tx1"/>
                </a:solidFill>
                <a:latin typeface="+mj-lt"/>
                <a:ea typeface="+mj-ea"/>
                <a:cs typeface="+mj-cs"/>
              </a:rPr>
              <a:t>of priority queues and binary trees. </a:t>
            </a: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61257430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this section, to make the </a:t>
            </a:r>
            <a:r>
              <a:rPr lang="en-IN" sz="2800" dirty="0" smtClean="0">
                <a:solidFill>
                  <a:schemeClr val="tx1"/>
                </a:solidFill>
                <a:latin typeface="+mj-lt"/>
                <a:ea typeface="+mj-ea"/>
                <a:cs typeface="+mj-cs"/>
              </a:rPr>
              <a:t>visualization easier</a:t>
            </a:r>
            <a:r>
              <a:rPr lang="en-IN" sz="2800" dirty="0">
                <a:solidFill>
                  <a:schemeClr val="tx1"/>
                </a:solidFill>
                <a:latin typeface="+mj-lt"/>
                <a:ea typeface="+mj-ea"/>
                <a:cs typeface="+mj-cs"/>
              </a:rPr>
              <a:t>, we will use the letters of the alphabet as an example of data that </a:t>
            </a:r>
            <a:r>
              <a:rPr lang="en-IN" sz="2800" dirty="0" smtClean="0">
                <a:solidFill>
                  <a:schemeClr val="tx1"/>
                </a:solidFill>
                <a:latin typeface="+mj-lt"/>
                <a:ea typeface="+mj-ea"/>
                <a:cs typeface="+mj-cs"/>
              </a:rPr>
              <a:t>are being </a:t>
            </a:r>
            <a:r>
              <a:rPr lang="en-IN" sz="2800" dirty="0">
                <a:solidFill>
                  <a:schemeClr val="tx1"/>
                </a:solidFill>
                <a:latin typeface="+mj-lt"/>
                <a:ea typeface="+mj-ea"/>
                <a:cs typeface="+mj-cs"/>
              </a:rPr>
              <a:t>compressed</a:t>
            </a:r>
            <a:r>
              <a:rPr lang="en-IN" sz="2800"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a:solidFill>
                  <a:schemeClr val="tx1"/>
                </a:solidFill>
                <a:latin typeface="+mj-lt"/>
                <a:ea typeface="+mj-ea"/>
                <a:cs typeface="+mj-cs"/>
              </a:rPr>
              <a:t>For example, take the following string:</a:t>
            </a:r>
          </a:p>
          <a:p>
            <a:pPr algn="l"/>
            <a:r>
              <a:rPr lang="en-IN" sz="2800" dirty="0" smtClean="0">
                <a:solidFill>
                  <a:schemeClr val="tx1"/>
                </a:solidFill>
                <a:latin typeface="+mj-lt"/>
                <a:ea typeface="+mj-ea"/>
                <a:cs typeface="+mj-cs"/>
              </a:rPr>
              <a:t>                  </a:t>
            </a:r>
            <a:r>
              <a:rPr lang="en-IN" sz="2800" b="1" dirty="0" smtClean="0">
                <a:solidFill>
                  <a:schemeClr val="tx1"/>
                </a:solidFill>
                <a:latin typeface="+mj-lt"/>
                <a:ea typeface="+mj-ea"/>
                <a:cs typeface="+mj-cs"/>
              </a:rPr>
              <a:t>Susie </a:t>
            </a:r>
            <a:r>
              <a:rPr lang="en-IN" sz="2800" b="1" dirty="0">
                <a:solidFill>
                  <a:schemeClr val="tx1"/>
                </a:solidFill>
                <a:latin typeface="+mj-lt"/>
                <a:ea typeface="+mj-ea"/>
                <a:cs typeface="+mj-cs"/>
              </a:rPr>
              <a:t>sells sea shells at the sea shore</a:t>
            </a:r>
          </a:p>
          <a:p>
            <a:pPr marL="457200" indent="-457200" algn="just">
              <a:buFont typeface="Arial" panose="020B0604020202020204" pitchFamily="34" charset="0"/>
              <a:buChar char="•"/>
            </a:pPr>
            <a:r>
              <a:rPr lang="en-IN" sz="2800" dirty="0">
                <a:solidFill>
                  <a:schemeClr val="tx1"/>
                </a:solidFill>
                <a:latin typeface="+mj-lt"/>
                <a:ea typeface="+mj-ea"/>
                <a:cs typeface="+mj-cs"/>
              </a:rPr>
              <a:t>The first step of the algorithm is to figure the frequency of every letter in </a:t>
            </a:r>
            <a:r>
              <a:rPr lang="en-IN" sz="2800" dirty="0" smtClean="0">
                <a:solidFill>
                  <a:schemeClr val="tx1"/>
                </a:solidFill>
                <a:latin typeface="+mj-lt"/>
                <a:ea typeface="+mj-ea"/>
                <a:cs typeface="+mj-cs"/>
              </a:rPr>
              <a:t>the string</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the letter “S” this frequency is the number of times it shows up in </a:t>
            </a:r>
            <a:r>
              <a:rPr lang="en-IN" sz="2800" dirty="0" smtClean="0">
                <a:solidFill>
                  <a:schemeClr val="tx1"/>
                </a:solidFill>
                <a:latin typeface="+mj-lt"/>
                <a:ea typeface="+mj-ea"/>
                <a:cs typeface="+mj-cs"/>
              </a:rPr>
              <a:t>the data</a:t>
            </a:r>
            <a:r>
              <a:rPr lang="en-IN" sz="2800" dirty="0">
                <a:solidFill>
                  <a:schemeClr val="tx1"/>
                </a:solidFill>
                <a:latin typeface="+mj-lt"/>
                <a:ea typeface="+mj-ea"/>
                <a:cs typeface="+mj-cs"/>
              </a:rPr>
              <a:t>, which is </a:t>
            </a:r>
            <a:r>
              <a:rPr lang="en-IN" sz="2800" dirty="0" smtClean="0">
                <a:solidFill>
                  <a:schemeClr val="tx1"/>
                </a:solidFill>
                <a:latin typeface="+mj-lt"/>
                <a:ea typeface="+mj-ea"/>
                <a:cs typeface="+mj-cs"/>
              </a:rPr>
              <a:t>nine </a:t>
            </a:r>
            <a:r>
              <a:rPr lang="en-IN" sz="2800" dirty="0" smtClean="0">
                <a:solidFill>
                  <a:schemeClr val="tx1"/>
                </a:solidFill>
                <a:latin typeface="+mj-lt"/>
                <a:ea typeface="+mj-ea"/>
                <a:cs typeface="+mj-cs"/>
              </a:rPr>
              <a:t>times.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Every </a:t>
            </a:r>
            <a:r>
              <a:rPr lang="en-IN" sz="2800" dirty="0">
                <a:solidFill>
                  <a:schemeClr val="tx1"/>
                </a:solidFill>
                <a:latin typeface="+mj-lt"/>
                <a:ea typeface="+mj-ea"/>
                <a:cs typeface="+mj-cs"/>
              </a:rPr>
              <a:t>letter in the message has a frequency that is </a:t>
            </a:r>
            <a:r>
              <a:rPr lang="en-IN" sz="2800" dirty="0" smtClean="0">
                <a:solidFill>
                  <a:schemeClr val="tx1"/>
                </a:solidFill>
                <a:latin typeface="+mj-lt"/>
                <a:ea typeface="+mj-ea"/>
                <a:cs typeface="+mj-cs"/>
              </a:rPr>
              <a:t>determined by </a:t>
            </a:r>
            <a:r>
              <a:rPr lang="en-IN" sz="2800" dirty="0">
                <a:solidFill>
                  <a:schemeClr val="tx1"/>
                </a:solidFill>
                <a:latin typeface="+mj-lt"/>
                <a:ea typeface="+mj-ea"/>
                <a:cs typeface="+mj-cs"/>
              </a:rPr>
              <a:t>the algorithm.</a:t>
            </a: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51994921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next step is to create a node for each letter in the message and to store </a:t>
            </a:r>
            <a:r>
              <a:rPr lang="en-IN" sz="2800" dirty="0" smtClean="0">
                <a:solidFill>
                  <a:schemeClr val="tx1"/>
                </a:solidFill>
                <a:latin typeface="+mj-lt"/>
                <a:ea typeface="+mj-ea"/>
                <a:cs typeface="+mj-cs"/>
              </a:rPr>
              <a:t>each of </a:t>
            </a:r>
            <a:r>
              <a:rPr lang="en-IN" sz="2800" dirty="0">
                <a:solidFill>
                  <a:schemeClr val="tx1"/>
                </a:solidFill>
                <a:latin typeface="+mj-lt"/>
                <a:ea typeface="+mj-ea"/>
                <a:cs typeface="+mj-cs"/>
              </a:rPr>
              <a:t>these nodes in a priority queue.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node in a Huffman tree has pointers to the </a:t>
            </a:r>
            <a:r>
              <a:rPr lang="en-IN" sz="2800" dirty="0" smtClean="0">
                <a:solidFill>
                  <a:schemeClr val="tx1"/>
                </a:solidFill>
                <a:latin typeface="+mj-lt"/>
                <a:ea typeface="+mj-ea"/>
                <a:cs typeface="+mj-cs"/>
              </a:rPr>
              <a:t>left and </a:t>
            </a:r>
            <a:r>
              <a:rPr lang="en-IN" sz="2800" dirty="0">
                <a:solidFill>
                  <a:schemeClr val="tx1"/>
                </a:solidFill>
                <a:latin typeface="+mj-lt"/>
                <a:ea typeface="+mj-ea"/>
                <a:cs typeface="+mj-cs"/>
              </a:rPr>
              <a:t>right child nodes and a frequency number.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priority queue will sort </a:t>
            </a:r>
            <a:r>
              <a:rPr lang="en-IN" sz="2800" dirty="0" smtClean="0">
                <a:solidFill>
                  <a:schemeClr val="tx1"/>
                </a:solidFill>
                <a:latin typeface="+mj-lt"/>
                <a:ea typeface="+mj-ea"/>
                <a:cs typeface="+mj-cs"/>
              </a:rPr>
              <a:t>the nodes </a:t>
            </a:r>
            <a:r>
              <a:rPr lang="en-IN" sz="2800" dirty="0">
                <a:solidFill>
                  <a:schemeClr val="tx1"/>
                </a:solidFill>
                <a:latin typeface="+mj-lt"/>
                <a:ea typeface="+mj-ea"/>
                <a:cs typeface="+mj-cs"/>
              </a:rPr>
              <a:t>by frequency from least to greatest.</a:t>
            </a:r>
          </a:p>
        </p:txBody>
      </p:sp>
    </p:spTree>
    <p:extLst>
      <p:ext uri="{BB962C8B-B14F-4D97-AF65-F5344CB8AC3E}">
        <p14:creationId xmlns:p14="http://schemas.microsoft.com/office/powerpoint/2010/main" val="165904565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third step is to use a loop to remove the top two nodes from the </a:t>
            </a:r>
            <a:r>
              <a:rPr lang="en-IN" sz="2800" dirty="0" smtClean="0">
                <a:solidFill>
                  <a:schemeClr val="tx1"/>
                </a:solidFill>
                <a:latin typeface="+mj-lt"/>
                <a:ea typeface="+mj-ea"/>
                <a:cs typeface="+mj-cs"/>
              </a:rPr>
              <a:t>priority queue</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Since </a:t>
            </a:r>
            <a:r>
              <a:rPr lang="en-IN" sz="2800" dirty="0">
                <a:solidFill>
                  <a:schemeClr val="tx1"/>
                </a:solidFill>
                <a:latin typeface="+mj-lt"/>
                <a:ea typeface="+mj-ea"/>
                <a:cs typeface="+mj-cs"/>
              </a:rPr>
              <a:t>the priority queue stores its elements from least to greatest, these </a:t>
            </a:r>
            <a:r>
              <a:rPr lang="en-IN" sz="2800" dirty="0" smtClean="0">
                <a:solidFill>
                  <a:schemeClr val="tx1"/>
                </a:solidFill>
                <a:latin typeface="+mj-lt"/>
                <a:ea typeface="+mj-ea"/>
                <a:cs typeface="+mj-cs"/>
              </a:rPr>
              <a:t>two nodes </a:t>
            </a:r>
            <a:r>
              <a:rPr lang="en-IN" sz="2800" dirty="0">
                <a:solidFill>
                  <a:schemeClr val="tx1"/>
                </a:solidFill>
                <a:latin typeface="+mj-lt"/>
                <a:ea typeface="+mj-ea"/>
                <a:cs typeface="+mj-cs"/>
              </a:rPr>
              <a:t>are the nodes with the smallest frequencies.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two removed nodes </a:t>
            </a:r>
            <a:r>
              <a:rPr lang="en-IN" sz="2800" dirty="0" smtClean="0">
                <a:solidFill>
                  <a:schemeClr val="tx1"/>
                </a:solidFill>
                <a:latin typeface="+mj-lt"/>
                <a:ea typeface="+mj-ea"/>
                <a:cs typeface="+mj-cs"/>
              </a:rPr>
              <a:t>are made </a:t>
            </a:r>
            <a:r>
              <a:rPr lang="en-IN" sz="2800" dirty="0">
                <a:solidFill>
                  <a:schemeClr val="tx1"/>
                </a:solidFill>
                <a:latin typeface="+mj-lt"/>
                <a:ea typeface="+mj-ea"/>
                <a:cs typeface="+mj-cs"/>
              </a:rPr>
              <a:t>child nodes of a new node, and the new node has a frequency that equals </a:t>
            </a:r>
            <a:r>
              <a:rPr lang="en-IN" sz="2800" dirty="0" smtClean="0">
                <a:solidFill>
                  <a:schemeClr val="tx1"/>
                </a:solidFill>
                <a:latin typeface="+mj-lt"/>
                <a:ea typeface="+mj-ea"/>
                <a:cs typeface="+mj-cs"/>
              </a:rPr>
              <a:t>the first </a:t>
            </a:r>
            <a:r>
              <a:rPr lang="en-IN" sz="2800" dirty="0">
                <a:solidFill>
                  <a:schemeClr val="tx1"/>
                </a:solidFill>
                <a:latin typeface="+mj-lt"/>
                <a:ea typeface="+mj-ea"/>
                <a:cs typeface="+mj-cs"/>
              </a:rPr>
              <a:t>node’s plus the second node’s frequency.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new node is then inserted </a:t>
            </a:r>
            <a:r>
              <a:rPr lang="en-IN" sz="2800" dirty="0" smtClean="0">
                <a:solidFill>
                  <a:schemeClr val="tx1"/>
                </a:solidFill>
                <a:latin typeface="+mj-lt"/>
                <a:ea typeface="+mj-ea"/>
                <a:cs typeface="+mj-cs"/>
              </a:rPr>
              <a:t>into the </a:t>
            </a:r>
            <a:r>
              <a:rPr lang="en-IN" sz="2800" dirty="0">
                <a:solidFill>
                  <a:schemeClr val="tx1"/>
                </a:solidFill>
                <a:latin typeface="+mj-lt"/>
                <a:ea typeface="+mj-ea"/>
                <a:cs typeface="+mj-cs"/>
              </a:rPr>
              <a:t>priority queue, which is shown in Figure 14.4.</a:t>
            </a:r>
          </a:p>
        </p:txBody>
      </p:sp>
    </p:spTree>
    <p:extLst>
      <p:ext uri="{BB962C8B-B14F-4D97-AF65-F5344CB8AC3E}">
        <p14:creationId xmlns:p14="http://schemas.microsoft.com/office/powerpoint/2010/main" val="322356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smtClean="0">
                <a:solidFill>
                  <a:schemeClr val="tx1"/>
                </a:solidFill>
                <a:latin typeface="+mj-lt"/>
                <a:ea typeface="+mj-ea"/>
                <a:cs typeface="+mj-cs"/>
              </a:rPr>
              <a:t>6. </a:t>
            </a:r>
            <a:r>
              <a:rPr lang="en-IN" sz="2800" b="1" dirty="0">
                <a:solidFill>
                  <a:schemeClr val="tx1"/>
                </a:solidFill>
                <a:latin typeface="+mj-lt"/>
                <a:ea typeface="+mj-ea"/>
                <a:cs typeface="+mj-cs"/>
              </a:rPr>
              <a:t>Luck and strategy</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rPr>
              <a:t>Most </a:t>
            </a:r>
            <a:r>
              <a:rPr lang="en-IN" sz="2800" dirty="0">
                <a:solidFill>
                  <a:schemeClr val="tx1"/>
                </a:solidFill>
              </a:rPr>
              <a:t>games contain two or all three of these elements. For example, American football and baseball involve both physical skill and strategy while tiddlywinks, poker, and Monopoly combine strategy and chance.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Many </a:t>
            </a:r>
            <a:r>
              <a:rPr lang="en-IN" sz="2800" dirty="0">
                <a:solidFill>
                  <a:schemeClr val="tx1"/>
                </a:solidFill>
              </a:rPr>
              <a:t>card and board games combine all three; most trick-taking games involve mental skill, strategy, and an element of chance, as do many strategic board games such as Risk, Settlers of </a:t>
            </a:r>
            <a:r>
              <a:rPr lang="en-IN" sz="2800" dirty="0" err="1">
                <a:solidFill>
                  <a:schemeClr val="tx1"/>
                </a:solidFill>
              </a:rPr>
              <a:t>Catan</a:t>
            </a:r>
            <a:r>
              <a:rPr lang="en-IN" sz="2800" dirty="0">
                <a:solidFill>
                  <a:schemeClr val="tx1"/>
                </a:solidFill>
              </a:rPr>
              <a:t>, and Carcassonne.</a:t>
            </a:r>
          </a:p>
        </p:txBody>
      </p:sp>
    </p:spTree>
    <p:extLst>
      <p:ext uri="{BB962C8B-B14F-4D97-AF65-F5344CB8AC3E}">
        <p14:creationId xmlns:p14="http://schemas.microsoft.com/office/powerpoint/2010/main" val="268870095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algn="l"/>
            <a:endParaRPr lang="en-IN" sz="2400" b="1" dirty="0" smtClean="0">
              <a:solidFill>
                <a:schemeClr val="tx1"/>
              </a:solidFill>
              <a:latin typeface="+mj-lt"/>
              <a:ea typeface="+mj-ea"/>
              <a:cs typeface="+mj-cs"/>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772816"/>
            <a:ext cx="640871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39189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Performing this until there is only one large node left in the priority queue </a:t>
            </a:r>
            <a:r>
              <a:rPr lang="en-IN" sz="2800" dirty="0" smtClean="0">
                <a:solidFill>
                  <a:schemeClr val="tx1"/>
                </a:solidFill>
                <a:latin typeface="+mj-lt"/>
                <a:ea typeface="+mj-ea"/>
                <a:cs typeface="+mj-cs"/>
              </a:rPr>
              <a:t>will create </a:t>
            </a:r>
            <a:r>
              <a:rPr lang="en-IN" sz="2800" dirty="0">
                <a:solidFill>
                  <a:schemeClr val="tx1"/>
                </a:solidFill>
                <a:latin typeface="+mj-lt"/>
                <a:ea typeface="+mj-ea"/>
                <a:cs typeface="+mj-cs"/>
              </a:rPr>
              <a:t>the Huffman tree.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Huffman tree is a binary tree of all the pieces </a:t>
            </a:r>
            <a:r>
              <a:rPr lang="en-IN" sz="2800" dirty="0" smtClean="0">
                <a:solidFill>
                  <a:schemeClr val="tx1"/>
                </a:solidFill>
                <a:latin typeface="+mj-lt"/>
                <a:ea typeface="+mj-ea"/>
                <a:cs typeface="+mj-cs"/>
              </a:rPr>
              <a:t>of information </a:t>
            </a:r>
            <a:r>
              <a:rPr lang="en-IN" sz="2800" dirty="0">
                <a:solidFill>
                  <a:schemeClr val="tx1"/>
                </a:solidFill>
                <a:latin typeface="+mj-lt"/>
                <a:ea typeface="+mj-ea"/>
                <a:cs typeface="+mj-cs"/>
              </a:rPr>
              <a:t>that make up the data.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the value 0 means to go left and 1 means </a:t>
            </a:r>
            <a:r>
              <a:rPr lang="en-IN" sz="2800" dirty="0" smtClean="0">
                <a:solidFill>
                  <a:schemeClr val="tx1"/>
                </a:solidFill>
                <a:latin typeface="+mj-lt"/>
                <a:ea typeface="+mj-ea"/>
                <a:cs typeface="+mj-cs"/>
              </a:rPr>
              <a:t>to go </a:t>
            </a:r>
            <a:r>
              <a:rPr lang="en-IN" sz="2800" dirty="0">
                <a:solidFill>
                  <a:schemeClr val="tx1"/>
                </a:solidFill>
                <a:latin typeface="+mj-lt"/>
                <a:ea typeface="+mj-ea"/>
                <a:cs typeface="+mj-cs"/>
              </a:rPr>
              <a:t>right, then every letter in the example string can be mapped to a few binary </a:t>
            </a:r>
            <a:r>
              <a:rPr lang="en-IN" sz="2800" dirty="0" smtClean="0">
                <a:solidFill>
                  <a:schemeClr val="tx1"/>
                </a:solidFill>
                <a:latin typeface="+mj-lt"/>
                <a:ea typeface="+mj-ea"/>
                <a:cs typeface="+mj-cs"/>
              </a:rPr>
              <a:t>digits.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higher the frequency (i.e., the most times a letter is used in the data), </a:t>
            </a:r>
            <a:r>
              <a:rPr lang="en-IN" sz="2800" dirty="0" smtClean="0">
                <a:solidFill>
                  <a:schemeClr val="tx1"/>
                </a:solidFill>
                <a:latin typeface="+mj-lt"/>
                <a:ea typeface="+mj-ea"/>
                <a:cs typeface="+mj-cs"/>
              </a:rPr>
              <a:t>the lower </a:t>
            </a:r>
            <a:r>
              <a:rPr lang="en-IN" sz="2800" dirty="0">
                <a:solidFill>
                  <a:schemeClr val="tx1"/>
                </a:solidFill>
                <a:latin typeface="+mj-lt"/>
                <a:ea typeface="+mj-ea"/>
                <a:cs typeface="+mj-cs"/>
              </a:rPr>
              <a:t>the number of bits that are used to store it.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 </a:t>
            </a:r>
            <a:r>
              <a:rPr lang="en-IN" sz="2800" dirty="0">
                <a:solidFill>
                  <a:schemeClr val="tx1"/>
                </a:solidFill>
                <a:latin typeface="+mj-lt"/>
                <a:ea typeface="+mj-ea"/>
                <a:cs typeface="+mj-cs"/>
              </a:rPr>
              <a:t>example of this Huffman </a:t>
            </a:r>
            <a:r>
              <a:rPr lang="en-IN" sz="2800" dirty="0" smtClean="0">
                <a:solidFill>
                  <a:schemeClr val="tx1"/>
                </a:solidFill>
                <a:latin typeface="+mj-lt"/>
                <a:ea typeface="+mj-ea"/>
                <a:cs typeface="+mj-cs"/>
              </a:rPr>
              <a:t>tree is </a:t>
            </a:r>
            <a:r>
              <a:rPr lang="en-IN" sz="2800" dirty="0">
                <a:solidFill>
                  <a:schemeClr val="tx1"/>
                </a:solidFill>
                <a:latin typeface="+mj-lt"/>
                <a:ea typeface="+mj-ea"/>
                <a:cs typeface="+mj-cs"/>
              </a:rPr>
              <a:t>shown in Figure 14.5.</a:t>
            </a:r>
          </a:p>
        </p:txBody>
      </p:sp>
    </p:spTree>
    <p:extLst>
      <p:ext uri="{BB962C8B-B14F-4D97-AF65-F5344CB8AC3E}">
        <p14:creationId xmlns:p14="http://schemas.microsoft.com/office/powerpoint/2010/main" val="23533013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algn="l"/>
            <a:endParaRPr lang="en-IN" sz="2400" b="1" dirty="0" smtClean="0">
              <a:solidFill>
                <a:schemeClr val="tx1"/>
              </a:solidFill>
              <a:latin typeface="+mj-lt"/>
              <a:ea typeface="+mj-ea"/>
              <a:cs typeface="+mj-cs"/>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1" y="1619250"/>
            <a:ext cx="7327528" cy="433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82808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The next step to the Huffman coding algorithm is to create a Huffman table.</a:t>
            </a:r>
          </a:p>
          <a:p>
            <a:pPr marL="457200" indent="-457200" algn="just">
              <a:buFont typeface="Arial" panose="020B0604020202020204" pitchFamily="34" charset="0"/>
              <a:buChar char="•"/>
            </a:pPr>
            <a:r>
              <a:rPr lang="en-IN" sz="2800" dirty="0">
                <a:solidFill>
                  <a:schemeClr val="tx1"/>
                </a:solidFill>
                <a:latin typeface="+mj-lt"/>
                <a:ea typeface="+mj-ea"/>
                <a:cs typeface="+mj-cs"/>
              </a:rPr>
              <a:t>This table is an array that holds the bits necessary to traverse through the binary </a:t>
            </a:r>
            <a:r>
              <a:rPr lang="en-IN" sz="2800" dirty="0" smtClean="0">
                <a:solidFill>
                  <a:schemeClr val="tx1"/>
                </a:solidFill>
                <a:latin typeface="+mj-lt"/>
                <a:ea typeface="+mj-ea"/>
                <a:cs typeface="+mj-cs"/>
              </a:rPr>
              <a:t>tree to </a:t>
            </a:r>
            <a:r>
              <a:rPr lang="en-IN" sz="2800" dirty="0">
                <a:solidFill>
                  <a:schemeClr val="tx1"/>
                </a:solidFill>
                <a:latin typeface="+mj-lt"/>
                <a:ea typeface="+mj-ea"/>
                <a:cs typeface="+mj-cs"/>
              </a:rPr>
              <a:t>find a letter</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An example of this is shown in Figure 14.6.</a:t>
            </a:r>
          </a:p>
          <a:p>
            <a:pPr algn="l"/>
            <a:endParaRPr lang="en-IN" sz="2400" b="1" dirty="0" smtClean="0">
              <a:solidFill>
                <a:schemeClr val="tx1"/>
              </a:solidFill>
              <a:latin typeface="+mj-lt"/>
              <a:ea typeface="+mj-ea"/>
              <a:cs typeface="+mj-cs"/>
            </a:endParaRPr>
          </a:p>
        </p:txBody>
      </p:sp>
    </p:spTree>
    <p:extLst>
      <p:ext uri="{BB962C8B-B14F-4D97-AF65-F5344CB8AC3E}">
        <p14:creationId xmlns:p14="http://schemas.microsoft.com/office/powerpoint/2010/main" val="337787440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algn="l"/>
            <a:endParaRPr lang="en-IN" sz="2400" b="1" dirty="0" smtClean="0">
              <a:solidFill>
                <a:schemeClr val="tx1"/>
              </a:solidFill>
              <a:latin typeface="+mj-lt"/>
              <a:ea typeface="+mj-ea"/>
              <a:cs typeface="+mj-cs"/>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060848"/>
            <a:ext cx="6264696"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10367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Encoding data using the Huffman coding algorithm would require a loop to </a:t>
            </a:r>
            <a:r>
              <a:rPr lang="en-IN" sz="2800" dirty="0" smtClean="0">
                <a:solidFill>
                  <a:schemeClr val="tx1"/>
                </a:solidFill>
                <a:latin typeface="+mj-lt"/>
                <a:ea typeface="+mj-ea"/>
                <a:cs typeface="+mj-cs"/>
              </a:rPr>
              <a:t>go through </a:t>
            </a:r>
            <a:r>
              <a:rPr lang="en-IN" sz="2800" dirty="0">
                <a:solidFill>
                  <a:schemeClr val="tx1"/>
                </a:solidFill>
                <a:latin typeface="+mj-lt"/>
                <a:ea typeface="+mj-ea"/>
                <a:cs typeface="+mj-cs"/>
              </a:rPr>
              <a:t>the original data and replace each (using strings as an example) letter </a:t>
            </a:r>
            <a:r>
              <a:rPr lang="en-IN" sz="2800" dirty="0" smtClean="0">
                <a:solidFill>
                  <a:schemeClr val="tx1"/>
                </a:solidFill>
                <a:latin typeface="+mj-lt"/>
                <a:ea typeface="+mj-ea"/>
                <a:cs typeface="+mj-cs"/>
              </a:rPr>
              <a:t>with the </a:t>
            </a:r>
            <a:r>
              <a:rPr lang="en-IN" sz="2800" dirty="0">
                <a:solidFill>
                  <a:schemeClr val="tx1"/>
                </a:solidFill>
                <a:latin typeface="+mj-lt"/>
                <a:ea typeface="+mj-ea"/>
                <a:cs typeface="+mj-cs"/>
              </a:rPr>
              <a:t>binary digits necessary to look it up in the binary tree</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This encoded data </a:t>
            </a:r>
            <a:r>
              <a:rPr lang="en-IN" sz="2800" dirty="0" smtClean="0">
                <a:solidFill>
                  <a:schemeClr val="tx1"/>
                </a:solidFill>
                <a:latin typeface="+mj-lt"/>
                <a:ea typeface="+mj-ea"/>
                <a:cs typeface="+mj-cs"/>
              </a:rPr>
              <a:t>along with </a:t>
            </a:r>
            <a:r>
              <a:rPr lang="en-IN" sz="2800" dirty="0">
                <a:solidFill>
                  <a:schemeClr val="tx1"/>
                </a:solidFill>
                <a:latin typeface="+mj-lt"/>
                <a:ea typeface="+mj-ea"/>
                <a:cs typeface="+mj-cs"/>
              </a:rPr>
              <a:t>the Huffman table can be saved and decoded later.</a:t>
            </a:r>
          </a:p>
          <a:p>
            <a:pPr algn="l"/>
            <a:endParaRPr lang="en-IN" sz="2400" b="1" dirty="0" smtClean="0">
              <a:solidFill>
                <a:schemeClr val="tx1"/>
              </a:solidFill>
              <a:latin typeface="+mj-lt"/>
              <a:ea typeface="+mj-ea"/>
              <a:cs typeface="+mj-cs"/>
            </a:endParaRPr>
          </a:p>
        </p:txBody>
      </p:sp>
    </p:spTree>
    <p:extLst>
      <p:ext uri="{BB962C8B-B14F-4D97-AF65-F5344CB8AC3E}">
        <p14:creationId xmlns:p14="http://schemas.microsoft.com/office/powerpoint/2010/main" val="35637298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251520" y="548680"/>
            <a:ext cx="8568952" cy="6048672"/>
          </a:xfrm>
        </p:spPr>
        <p:txBody>
          <a:bodyPr>
            <a:noAutofit/>
          </a:bodyPr>
          <a:lstStyle/>
          <a:p>
            <a:pPr algn="l"/>
            <a:r>
              <a:rPr lang="en-IN" sz="2800" b="1" dirty="0" smtClean="0">
                <a:solidFill>
                  <a:schemeClr val="tx1"/>
                </a:solidFill>
                <a:latin typeface="+mj-lt"/>
                <a:ea typeface="+mj-ea"/>
                <a:cs typeface="+mj-cs"/>
              </a:rPr>
              <a:t>Data Compression:</a:t>
            </a:r>
          </a:p>
          <a:p>
            <a:pPr algn="l"/>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To </a:t>
            </a:r>
            <a:r>
              <a:rPr lang="en-IN" sz="2800" dirty="0">
                <a:solidFill>
                  <a:schemeClr val="tx1"/>
                </a:solidFill>
                <a:latin typeface="+mj-lt"/>
                <a:ea typeface="+mj-ea"/>
                <a:cs typeface="+mj-cs"/>
              </a:rPr>
              <a:t>decode the </a:t>
            </a:r>
            <a:r>
              <a:rPr lang="en-IN" sz="2800" dirty="0" smtClean="0">
                <a:solidFill>
                  <a:schemeClr val="tx1"/>
                </a:solidFill>
                <a:latin typeface="+mj-lt"/>
                <a:ea typeface="+mj-ea"/>
                <a:cs typeface="+mj-cs"/>
              </a:rPr>
              <a:t>information the </a:t>
            </a:r>
            <a:r>
              <a:rPr lang="en-IN" sz="2800" dirty="0">
                <a:solidFill>
                  <a:schemeClr val="tx1"/>
                </a:solidFill>
                <a:latin typeface="+mj-lt"/>
                <a:ea typeface="+mj-ea"/>
                <a:cs typeface="+mj-cs"/>
              </a:rPr>
              <a:t>Huffman tree can be generated out of the Huffman table, and the binary digits of the encoded message can be processed and decompressed.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 </a:t>
            </a:r>
            <a:r>
              <a:rPr lang="en-IN" sz="2800" dirty="0">
                <a:solidFill>
                  <a:schemeClr val="tx1"/>
                </a:solidFill>
                <a:latin typeface="+mj-lt"/>
                <a:ea typeface="+mj-ea"/>
                <a:cs typeface="+mj-cs"/>
              </a:rPr>
              <a:t>example of this </a:t>
            </a:r>
            <a:r>
              <a:rPr lang="en-IN" sz="2800" dirty="0" smtClean="0">
                <a:solidFill>
                  <a:schemeClr val="tx1"/>
                </a:solidFill>
                <a:latin typeface="+mj-lt"/>
                <a:ea typeface="+mj-ea"/>
                <a:cs typeface="+mj-cs"/>
              </a:rPr>
              <a:t>is shown </a:t>
            </a:r>
            <a:r>
              <a:rPr lang="en-IN" sz="2800" dirty="0">
                <a:solidFill>
                  <a:schemeClr val="tx1"/>
                </a:solidFill>
                <a:latin typeface="+mj-lt"/>
                <a:ea typeface="+mj-ea"/>
                <a:cs typeface="+mj-cs"/>
              </a:rPr>
              <a:t>in Figure 14.7</a:t>
            </a:r>
            <a:r>
              <a:rPr lang="en-IN" sz="2800" dirty="0" smtClean="0">
                <a:solidFill>
                  <a:schemeClr val="tx1"/>
                </a:solidFill>
                <a:latin typeface="+mj-lt"/>
                <a:ea typeface="+mj-ea"/>
                <a:cs typeface="+mj-cs"/>
              </a:rPr>
              <a:t>.</a:t>
            </a:r>
          </a:p>
          <a:p>
            <a:pPr algn="just"/>
            <a:endParaRPr lang="en-IN" sz="2800" dirty="0">
              <a:solidFill>
                <a:schemeClr val="tx1"/>
              </a:solidFill>
              <a:latin typeface="+mj-lt"/>
              <a:ea typeface="+mj-ea"/>
              <a:cs typeface="+mj-cs"/>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861048"/>
            <a:ext cx="496855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7594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476672"/>
            <a:ext cx="8568952" cy="6264696"/>
          </a:xfrm>
        </p:spPr>
        <p:txBody>
          <a:bodyPr>
            <a:noAutofit/>
          </a:bodyPr>
          <a:lstStyle/>
          <a:p>
            <a:pPr algn="l"/>
            <a:r>
              <a:rPr lang="en-IN" sz="2800" b="1" dirty="0" smtClean="0">
                <a:solidFill>
                  <a:schemeClr val="tx1"/>
                </a:solidFill>
                <a:latin typeface="+mj-lt"/>
                <a:ea typeface="+mj-ea"/>
                <a:cs typeface="+mj-cs"/>
              </a:rPr>
              <a:t>Data Compression:</a:t>
            </a:r>
          </a:p>
          <a:p>
            <a:pPr algn="just"/>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r>
              <a:rPr lang="en-IN" sz="2400" dirty="0">
                <a:solidFill>
                  <a:schemeClr val="tx1"/>
                </a:solidFill>
                <a:latin typeface="+mj-lt"/>
                <a:ea typeface="+mj-ea"/>
                <a:cs typeface="+mj-cs"/>
              </a:rPr>
              <a:t>The Huffman coding algorithm for encoding can be summarized as the following:</a:t>
            </a:r>
          </a:p>
          <a:p>
            <a:pPr algn="just"/>
            <a:r>
              <a:rPr lang="en-IN" sz="2400" dirty="0">
                <a:solidFill>
                  <a:schemeClr val="tx1"/>
                </a:solidFill>
                <a:latin typeface="+mj-lt"/>
                <a:ea typeface="+mj-ea"/>
                <a:cs typeface="+mj-cs"/>
              </a:rPr>
              <a:t>1. Get the frequency for every piece of data.</a:t>
            </a:r>
          </a:p>
          <a:p>
            <a:pPr algn="just"/>
            <a:r>
              <a:rPr lang="en-IN" sz="2400" dirty="0">
                <a:solidFill>
                  <a:schemeClr val="tx1"/>
                </a:solidFill>
                <a:latin typeface="+mj-lt"/>
                <a:ea typeface="+mj-ea"/>
                <a:cs typeface="+mj-cs"/>
              </a:rPr>
              <a:t>2. Create a node for each of these pieces and place them into a priority </a:t>
            </a:r>
            <a:r>
              <a:rPr lang="en-IN" sz="2400" dirty="0" smtClean="0">
                <a:solidFill>
                  <a:schemeClr val="tx1"/>
                </a:solidFill>
                <a:latin typeface="+mj-lt"/>
                <a:ea typeface="+mj-ea"/>
                <a:cs typeface="+mj-cs"/>
              </a:rPr>
              <a:t>queue based </a:t>
            </a:r>
            <a:r>
              <a:rPr lang="en-IN" sz="2400" dirty="0">
                <a:solidFill>
                  <a:schemeClr val="tx1"/>
                </a:solidFill>
                <a:latin typeface="+mj-lt"/>
                <a:ea typeface="+mj-ea"/>
                <a:cs typeface="+mj-cs"/>
              </a:rPr>
              <a:t>on their frequencies from least to greatest.</a:t>
            </a:r>
          </a:p>
          <a:p>
            <a:pPr algn="just"/>
            <a:r>
              <a:rPr lang="en-IN" sz="2400" dirty="0">
                <a:solidFill>
                  <a:schemeClr val="tx1"/>
                </a:solidFill>
                <a:latin typeface="+mj-lt"/>
                <a:ea typeface="+mj-ea"/>
                <a:cs typeface="+mj-cs"/>
              </a:rPr>
              <a:t>3. Remove two nodes at a time from the priority queue. Make those </a:t>
            </a:r>
            <a:r>
              <a:rPr lang="en-IN" sz="2400" dirty="0" smtClean="0">
                <a:solidFill>
                  <a:schemeClr val="tx1"/>
                </a:solidFill>
                <a:latin typeface="+mj-lt"/>
                <a:ea typeface="+mj-ea"/>
                <a:cs typeface="+mj-cs"/>
              </a:rPr>
              <a:t>nodes child </a:t>
            </a:r>
            <a:r>
              <a:rPr lang="en-IN" sz="2400" dirty="0">
                <a:solidFill>
                  <a:schemeClr val="tx1"/>
                </a:solidFill>
                <a:latin typeface="+mj-lt"/>
                <a:ea typeface="+mj-ea"/>
                <a:cs typeface="+mj-cs"/>
              </a:rPr>
              <a:t>nodes of a new node, where the new node’s frequency is equal to </a:t>
            </a:r>
            <a:r>
              <a:rPr lang="en-IN" sz="2400" dirty="0" smtClean="0">
                <a:solidFill>
                  <a:schemeClr val="tx1"/>
                </a:solidFill>
                <a:latin typeface="+mj-lt"/>
                <a:ea typeface="+mj-ea"/>
                <a:cs typeface="+mj-cs"/>
              </a:rPr>
              <a:t>the frequencies </a:t>
            </a:r>
            <a:r>
              <a:rPr lang="en-IN" sz="2400" dirty="0">
                <a:solidFill>
                  <a:schemeClr val="tx1"/>
                </a:solidFill>
                <a:latin typeface="+mj-lt"/>
                <a:ea typeface="+mj-ea"/>
                <a:cs typeface="+mj-cs"/>
              </a:rPr>
              <a:t>of its children added together, and place the new node </a:t>
            </a:r>
            <a:r>
              <a:rPr lang="en-IN" sz="2400" dirty="0" smtClean="0">
                <a:solidFill>
                  <a:schemeClr val="tx1"/>
                </a:solidFill>
                <a:latin typeface="+mj-lt"/>
                <a:ea typeface="+mj-ea"/>
                <a:cs typeface="+mj-cs"/>
              </a:rPr>
              <a:t>into the </a:t>
            </a:r>
            <a:r>
              <a:rPr lang="en-IN" sz="2400" dirty="0">
                <a:solidFill>
                  <a:schemeClr val="tx1"/>
                </a:solidFill>
                <a:latin typeface="+mj-lt"/>
                <a:ea typeface="+mj-ea"/>
                <a:cs typeface="+mj-cs"/>
              </a:rPr>
              <a:t>priority queue. Continue until there is only one node left, which is </a:t>
            </a:r>
            <a:r>
              <a:rPr lang="en-IN" sz="2400" dirty="0" smtClean="0">
                <a:solidFill>
                  <a:schemeClr val="tx1"/>
                </a:solidFill>
                <a:latin typeface="+mj-lt"/>
                <a:ea typeface="+mj-ea"/>
                <a:cs typeface="+mj-cs"/>
              </a:rPr>
              <a:t>the Huffman </a:t>
            </a:r>
            <a:r>
              <a:rPr lang="en-IN" sz="2400" dirty="0">
                <a:solidFill>
                  <a:schemeClr val="tx1"/>
                </a:solidFill>
                <a:latin typeface="+mj-lt"/>
                <a:ea typeface="+mj-ea"/>
                <a:cs typeface="+mj-cs"/>
              </a:rPr>
              <a:t>tree.</a:t>
            </a:r>
          </a:p>
          <a:p>
            <a:pPr algn="just"/>
            <a:r>
              <a:rPr lang="en-IN" sz="2400" dirty="0">
                <a:solidFill>
                  <a:schemeClr val="tx1"/>
                </a:solidFill>
                <a:latin typeface="+mj-lt"/>
                <a:ea typeface="+mj-ea"/>
                <a:cs typeface="+mj-cs"/>
              </a:rPr>
              <a:t>4. Go through all the leaf nodes of the Huffman tree to determine what </a:t>
            </a:r>
            <a:r>
              <a:rPr lang="en-IN" sz="2400" dirty="0" smtClean="0">
                <a:solidFill>
                  <a:schemeClr val="tx1"/>
                </a:solidFill>
                <a:latin typeface="+mj-lt"/>
                <a:ea typeface="+mj-ea"/>
                <a:cs typeface="+mj-cs"/>
              </a:rPr>
              <a:t>path is </a:t>
            </a:r>
            <a:r>
              <a:rPr lang="en-IN" sz="2400" dirty="0">
                <a:solidFill>
                  <a:schemeClr val="tx1"/>
                </a:solidFill>
                <a:latin typeface="+mj-lt"/>
                <a:ea typeface="+mj-ea"/>
                <a:cs typeface="+mj-cs"/>
              </a:rPr>
              <a:t>necessary to get to each piece of data. Store this path data of 0s and 1s </a:t>
            </a:r>
            <a:r>
              <a:rPr lang="en-IN" sz="2400" dirty="0" smtClean="0">
                <a:solidFill>
                  <a:schemeClr val="tx1"/>
                </a:solidFill>
                <a:latin typeface="+mj-lt"/>
                <a:ea typeface="+mj-ea"/>
                <a:cs typeface="+mj-cs"/>
              </a:rPr>
              <a:t>in an </a:t>
            </a:r>
            <a:r>
              <a:rPr lang="en-IN" sz="2400" dirty="0">
                <a:solidFill>
                  <a:schemeClr val="tx1"/>
                </a:solidFill>
                <a:latin typeface="+mj-lt"/>
                <a:ea typeface="+mj-ea"/>
                <a:cs typeface="+mj-cs"/>
              </a:rPr>
              <a:t>array known as a Huffman table.</a:t>
            </a:r>
          </a:p>
          <a:p>
            <a:pPr algn="just"/>
            <a:r>
              <a:rPr lang="en-IN" sz="2400" dirty="0">
                <a:solidFill>
                  <a:schemeClr val="tx1"/>
                </a:solidFill>
                <a:latin typeface="+mj-lt"/>
                <a:ea typeface="+mj-ea"/>
                <a:cs typeface="+mj-cs"/>
              </a:rPr>
              <a:t>5. Encode the data using the Huffman table.</a:t>
            </a:r>
          </a:p>
        </p:txBody>
      </p:sp>
    </p:spTree>
    <p:extLst>
      <p:ext uri="{BB962C8B-B14F-4D97-AF65-F5344CB8AC3E}">
        <p14:creationId xmlns:p14="http://schemas.microsoft.com/office/powerpoint/2010/main" val="350598410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476672"/>
            <a:ext cx="8568952" cy="6264696"/>
          </a:xfrm>
        </p:spPr>
        <p:txBody>
          <a:bodyPr>
            <a:noAutofit/>
          </a:bodyPr>
          <a:lstStyle/>
          <a:p>
            <a:pPr algn="l"/>
            <a:r>
              <a:rPr lang="en-IN" sz="2800" b="1" dirty="0" smtClean="0">
                <a:solidFill>
                  <a:schemeClr val="tx1"/>
                </a:solidFill>
                <a:latin typeface="+mj-lt"/>
                <a:ea typeface="+mj-ea"/>
                <a:cs typeface="+mj-cs"/>
              </a:rPr>
              <a:t>Data Compression:</a:t>
            </a:r>
          </a:p>
          <a:p>
            <a:pPr algn="just"/>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400" dirty="0">
              <a:solidFill>
                <a:schemeClr val="tx1"/>
              </a:solidFill>
              <a:latin typeface="+mj-lt"/>
              <a:ea typeface="+mj-ea"/>
              <a:cs typeface="+mj-cs"/>
            </a:endParaRPr>
          </a:p>
          <a:p>
            <a:pPr algn="just"/>
            <a:r>
              <a:rPr lang="en-IN" sz="2800" dirty="0">
                <a:solidFill>
                  <a:schemeClr val="tx1"/>
                </a:solidFill>
                <a:latin typeface="+mj-lt"/>
                <a:ea typeface="+mj-ea"/>
                <a:cs typeface="+mj-cs"/>
              </a:rPr>
              <a:t>The Huffman coding algorithm for decoding can be summarized as the following:</a:t>
            </a:r>
          </a:p>
          <a:p>
            <a:pPr algn="just"/>
            <a:r>
              <a:rPr lang="en-IN" sz="2800" dirty="0">
                <a:solidFill>
                  <a:schemeClr val="tx1"/>
                </a:solidFill>
                <a:latin typeface="+mj-lt"/>
                <a:ea typeface="+mj-ea"/>
                <a:cs typeface="+mj-cs"/>
              </a:rPr>
              <a:t>1. When decoding the data, use the Huffman table to generate the </a:t>
            </a:r>
            <a:r>
              <a:rPr lang="en-IN" sz="2800" dirty="0" smtClean="0">
                <a:solidFill>
                  <a:schemeClr val="tx1"/>
                </a:solidFill>
                <a:latin typeface="+mj-lt"/>
                <a:ea typeface="+mj-ea"/>
                <a:cs typeface="+mj-cs"/>
              </a:rPr>
              <a:t>Huffman tree</a:t>
            </a:r>
            <a:r>
              <a:rPr lang="en-IN" sz="2800" dirty="0">
                <a:solidFill>
                  <a:schemeClr val="tx1"/>
                </a:solidFill>
                <a:latin typeface="+mj-lt"/>
                <a:ea typeface="+mj-ea"/>
                <a:cs typeface="+mj-cs"/>
              </a:rPr>
              <a:t>.</a:t>
            </a:r>
          </a:p>
          <a:p>
            <a:pPr algn="just"/>
            <a:r>
              <a:rPr lang="en-IN" sz="2800" dirty="0">
                <a:solidFill>
                  <a:schemeClr val="tx1"/>
                </a:solidFill>
                <a:latin typeface="+mj-lt"/>
                <a:ea typeface="+mj-ea"/>
                <a:cs typeface="+mj-cs"/>
              </a:rPr>
              <a:t>2. When processing the data to be decoded, use each bit as a direction for </a:t>
            </a:r>
            <a:r>
              <a:rPr lang="en-IN" sz="2800" dirty="0" smtClean="0">
                <a:solidFill>
                  <a:schemeClr val="tx1"/>
                </a:solidFill>
                <a:latin typeface="+mj-lt"/>
                <a:ea typeface="+mj-ea"/>
                <a:cs typeface="+mj-cs"/>
              </a:rPr>
              <a:t>traversing the </a:t>
            </a:r>
            <a:r>
              <a:rPr lang="en-IN" sz="2800" dirty="0">
                <a:solidFill>
                  <a:schemeClr val="tx1"/>
                </a:solidFill>
                <a:latin typeface="+mj-lt"/>
                <a:ea typeface="+mj-ea"/>
                <a:cs typeface="+mj-cs"/>
              </a:rPr>
              <a:t>Huffman tree.</a:t>
            </a:r>
          </a:p>
          <a:p>
            <a:pPr algn="just"/>
            <a:r>
              <a:rPr lang="en-IN" sz="2800" dirty="0">
                <a:solidFill>
                  <a:schemeClr val="tx1"/>
                </a:solidFill>
                <a:latin typeface="+mj-lt"/>
                <a:ea typeface="+mj-ea"/>
                <a:cs typeface="+mj-cs"/>
              </a:rPr>
              <a:t>3. When a leaf node is reached, that piece of data at the node is the </a:t>
            </a:r>
            <a:r>
              <a:rPr lang="en-IN" sz="2800" dirty="0" smtClean="0">
                <a:solidFill>
                  <a:schemeClr val="tx1"/>
                </a:solidFill>
                <a:latin typeface="+mj-lt"/>
                <a:ea typeface="+mj-ea"/>
                <a:cs typeface="+mj-cs"/>
              </a:rPr>
              <a:t>decoded value</a:t>
            </a:r>
            <a:r>
              <a:rPr lang="en-IN" sz="2800" dirty="0">
                <a:solidFill>
                  <a:schemeClr val="tx1"/>
                </a:solidFill>
                <a:latin typeface="+mj-lt"/>
                <a:ea typeface="+mj-ea"/>
                <a:cs typeface="+mj-cs"/>
              </a:rPr>
              <a:t>.</a:t>
            </a:r>
          </a:p>
          <a:p>
            <a:pPr algn="just"/>
            <a:r>
              <a:rPr lang="en-IN" sz="2800" dirty="0">
                <a:solidFill>
                  <a:schemeClr val="tx1"/>
                </a:solidFill>
                <a:latin typeface="+mj-lt"/>
                <a:ea typeface="+mj-ea"/>
                <a:cs typeface="+mj-cs"/>
              </a:rPr>
              <a:t>4. Continue until all compressed data have been processed.</a:t>
            </a:r>
          </a:p>
        </p:txBody>
      </p:sp>
    </p:spTree>
    <p:extLst>
      <p:ext uri="{BB962C8B-B14F-4D97-AF65-F5344CB8AC3E}">
        <p14:creationId xmlns:p14="http://schemas.microsoft.com/office/powerpoint/2010/main" val="130163716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476672"/>
            <a:ext cx="8568952" cy="6264696"/>
          </a:xfrm>
        </p:spPr>
        <p:txBody>
          <a:bodyPr>
            <a:noAutofit/>
          </a:bodyPr>
          <a:lstStyle/>
          <a:p>
            <a:pPr algn="l"/>
            <a:r>
              <a:rPr lang="en-IN" sz="2800" b="1" dirty="0" smtClean="0">
                <a:solidFill>
                  <a:schemeClr val="tx1"/>
                </a:solidFill>
                <a:latin typeface="+mj-lt"/>
                <a:ea typeface="+mj-ea"/>
                <a:cs typeface="+mj-cs"/>
              </a:rPr>
              <a:t>Data Compression:</a:t>
            </a:r>
          </a:p>
          <a:p>
            <a:pPr algn="just"/>
            <a:r>
              <a:rPr lang="en-IN" sz="2400" b="1" dirty="0" smtClean="0">
                <a:solidFill>
                  <a:schemeClr val="tx1"/>
                </a:solidFill>
                <a:latin typeface="+mj-lt"/>
                <a:ea typeface="+mj-ea"/>
                <a:cs typeface="+mj-cs"/>
              </a:rPr>
              <a:t>HUFFMAN </a:t>
            </a:r>
            <a:r>
              <a:rPr lang="en-IN" sz="2400" b="1" dirty="0">
                <a:solidFill>
                  <a:schemeClr val="tx1"/>
                </a:solidFill>
                <a:latin typeface="+mj-lt"/>
                <a:ea typeface="+mj-ea"/>
                <a:cs typeface="+mj-cs"/>
              </a:rPr>
              <a:t>CODING</a:t>
            </a:r>
            <a:r>
              <a:rPr lang="en-IN" sz="24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4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To </a:t>
            </a:r>
            <a:r>
              <a:rPr lang="en-IN" sz="2800" dirty="0">
                <a:solidFill>
                  <a:schemeClr val="tx1"/>
                </a:solidFill>
                <a:latin typeface="+mj-lt"/>
                <a:ea typeface="+mj-ea"/>
                <a:cs typeface="+mj-cs"/>
              </a:rPr>
              <a:t>decode data the algorithm you will need is either the Huffman table, so </a:t>
            </a:r>
            <a:r>
              <a:rPr lang="en-IN" sz="2800" dirty="0" smtClean="0">
                <a:solidFill>
                  <a:schemeClr val="tx1"/>
                </a:solidFill>
                <a:latin typeface="+mj-lt"/>
                <a:ea typeface="+mj-ea"/>
                <a:cs typeface="+mj-cs"/>
              </a:rPr>
              <a:t>that the </a:t>
            </a:r>
            <a:r>
              <a:rPr lang="en-IN" sz="2800" dirty="0">
                <a:solidFill>
                  <a:schemeClr val="tx1"/>
                </a:solidFill>
                <a:latin typeface="+mj-lt"/>
                <a:ea typeface="+mj-ea"/>
                <a:cs typeface="+mj-cs"/>
              </a:rPr>
              <a:t>Huffman tree can be generated, or the Huffman tree itself.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Huffman </a:t>
            </a:r>
            <a:r>
              <a:rPr lang="en-IN" sz="2800" dirty="0" smtClean="0">
                <a:solidFill>
                  <a:schemeClr val="tx1"/>
                </a:solidFill>
                <a:latin typeface="+mj-lt"/>
                <a:ea typeface="+mj-ea"/>
                <a:cs typeface="+mj-cs"/>
              </a:rPr>
              <a:t>table can </a:t>
            </a:r>
            <a:r>
              <a:rPr lang="en-IN" sz="2800" dirty="0">
                <a:solidFill>
                  <a:schemeClr val="tx1"/>
                </a:solidFill>
                <a:latin typeface="+mj-lt"/>
                <a:ea typeface="+mj-ea"/>
                <a:cs typeface="+mj-cs"/>
              </a:rPr>
              <a:t>easily be saved to a file with the compressed data or transferred across a connection much more easily and efficiently than a tree that uses pointers to nodes.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tree </a:t>
            </a:r>
            <a:r>
              <a:rPr lang="en-IN" sz="2800" dirty="0">
                <a:solidFill>
                  <a:schemeClr val="tx1"/>
                </a:solidFill>
                <a:latin typeface="+mj-lt"/>
                <a:ea typeface="+mj-ea"/>
                <a:cs typeface="+mj-cs"/>
              </a:rPr>
              <a:t>itself is used for decoding a message and for creating the Huffman table. </a:t>
            </a:r>
            <a:r>
              <a:rPr lang="en-IN" sz="2800" dirty="0" smtClean="0">
                <a:solidFill>
                  <a:schemeClr val="tx1"/>
                </a:solidFill>
                <a:latin typeface="+mj-lt"/>
                <a:ea typeface="+mj-ea"/>
                <a:cs typeface="+mj-cs"/>
              </a:rPr>
              <a:t>The Huffman </a:t>
            </a:r>
            <a:r>
              <a:rPr lang="en-IN" sz="2800" dirty="0">
                <a:solidFill>
                  <a:schemeClr val="tx1"/>
                </a:solidFill>
                <a:latin typeface="+mj-lt"/>
                <a:ea typeface="+mj-ea"/>
                <a:cs typeface="+mj-cs"/>
              </a:rPr>
              <a:t>table, along with being used for generating the tree if needed, serves as </a:t>
            </a:r>
            <a:r>
              <a:rPr lang="en-IN" sz="2800" dirty="0" smtClean="0">
                <a:solidFill>
                  <a:schemeClr val="tx1"/>
                </a:solidFill>
                <a:latin typeface="+mj-lt"/>
                <a:ea typeface="+mj-ea"/>
                <a:cs typeface="+mj-cs"/>
              </a:rPr>
              <a:t>a look-up </a:t>
            </a:r>
            <a:r>
              <a:rPr lang="en-IN" sz="2800" dirty="0">
                <a:solidFill>
                  <a:schemeClr val="tx1"/>
                </a:solidFill>
                <a:latin typeface="+mj-lt"/>
                <a:ea typeface="+mj-ea"/>
                <a:cs typeface="+mj-cs"/>
              </a:rPr>
              <a:t>table for encoding the original data.</a:t>
            </a:r>
          </a:p>
        </p:txBody>
      </p:sp>
    </p:spTree>
    <p:extLst>
      <p:ext uri="{BB962C8B-B14F-4D97-AF65-F5344CB8AC3E}">
        <p14:creationId xmlns:p14="http://schemas.microsoft.com/office/powerpoint/2010/main" val="2304689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a:solidFill>
                  <a:schemeClr val="tx1"/>
                </a:solidFill>
                <a:latin typeface="+mj-lt"/>
                <a:ea typeface="+mj-ea"/>
                <a:cs typeface="+mj-cs"/>
              </a:rPr>
              <a:t>7</a:t>
            </a:r>
            <a:r>
              <a:rPr lang="en-IN" sz="2800" b="1" dirty="0" smtClean="0">
                <a:solidFill>
                  <a:schemeClr val="tx1"/>
                </a:solidFill>
                <a:latin typeface="+mj-lt"/>
                <a:ea typeface="+mj-ea"/>
                <a:cs typeface="+mj-cs"/>
              </a:rPr>
              <a:t>. Use </a:t>
            </a:r>
            <a:r>
              <a:rPr lang="en-IN" sz="2800" b="1" dirty="0">
                <a:solidFill>
                  <a:schemeClr val="tx1"/>
                </a:solidFill>
                <a:latin typeface="+mj-lt"/>
                <a:ea typeface="+mj-ea"/>
                <a:cs typeface="+mj-cs"/>
              </a:rPr>
              <a:t>as educational tool:</a:t>
            </a:r>
          </a:p>
          <a:p>
            <a:pPr marL="457200" indent="-457200" algn="just">
              <a:buFont typeface="Arial" panose="020B0604020202020204" pitchFamily="34" charset="0"/>
              <a:buChar char="•"/>
            </a:pPr>
            <a:r>
              <a:rPr lang="en-IN" sz="2800" dirty="0" smtClean="0">
                <a:solidFill>
                  <a:schemeClr val="tx1"/>
                </a:solidFill>
              </a:rPr>
              <a:t>By </a:t>
            </a:r>
            <a:r>
              <a:rPr lang="en-IN" sz="2800" dirty="0">
                <a:solidFill>
                  <a:schemeClr val="tx1"/>
                </a:solidFill>
              </a:rPr>
              <a:t>learning through </a:t>
            </a:r>
            <a:r>
              <a:rPr lang="en-IN" sz="2800" dirty="0" smtClean="0">
                <a:solidFill>
                  <a:schemeClr val="tx1"/>
                </a:solidFill>
              </a:rPr>
              <a:t>play</a:t>
            </a:r>
            <a:r>
              <a:rPr lang="en-IN" sz="2800" dirty="0">
                <a:solidFill>
                  <a:schemeClr val="tx1"/>
                </a:solidFill>
              </a:rPr>
              <a:t> children can develop social and cognitive skills, mature emotionally, and gain the self-confidence required to engage in new experiences and environments</a:t>
            </a:r>
            <a:r>
              <a:rPr lang="en-IN" sz="2800" dirty="0" smtClean="0">
                <a:solidFill>
                  <a:schemeClr val="tx1"/>
                </a:solidFill>
              </a:rPr>
              <a:t>.</a:t>
            </a:r>
            <a:r>
              <a:rPr lang="en-IN" sz="2800" dirty="0">
                <a:solidFill>
                  <a:schemeClr val="tx1"/>
                </a:solidFill>
              </a:rPr>
              <a:t>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Key </a:t>
            </a:r>
            <a:r>
              <a:rPr lang="en-IN" sz="2800" dirty="0">
                <a:solidFill>
                  <a:schemeClr val="tx1"/>
                </a:solidFill>
              </a:rPr>
              <a:t>ways that young children learn include playing, being with other people, being active, exploring and new experiences, talking to themselves, communicating with others, meeting physical and mental challenges, being shown how to do new things, practicing and repeating skills, and having fun</a:t>
            </a:r>
            <a:r>
              <a:rPr lang="en-IN" sz="2800" dirty="0" smtClean="0">
                <a:solidFill>
                  <a:schemeClr val="tx1"/>
                </a:solidFill>
              </a:rPr>
              <a:t>.</a:t>
            </a:r>
            <a:endParaRPr lang="en-IN" sz="2800" dirty="0">
              <a:solidFill>
                <a:schemeClr val="tx1"/>
              </a:solidFill>
            </a:endParaRPr>
          </a:p>
        </p:txBody>
      </p:sp>
    </p:spTree>
    <p:extLst>
      <p:ext uri="{BB962C8B-B14F-4D97-AF65-F5344CB8AC3E}">
        <p14:creationId xmlns:p14="http://schemas.microsoft.com/office/powerpoint/2010/main" val="70982476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a:t>
            </a:r>
            <a:r>
              <a:rPr lang="en-IN" sz="28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a:solidFill>
                  <a:schemeClr val="tx1"/>
                </a:solidFill>
                <a:latin typeface="+mj-lt"/>
                <a:ea typeface="+mj-ea"/>
                <a:cs typeface="+mj-cs"/>
              </a:rPr>
              <a:t>The amount of data used to represent virtual worlds in a video game is </a:t>
            </a:r>
            <a:r>
              <a:rPr lang="en-IN" sz="2800" dirty="0" smtClean="0">
                <a:solidFill>
                  <a:schemeClr val="tx1"/>
                </a:solidFill>
                <a:latin typeface="+mj-lt"/>
                <a:ea typeface="+mj-ea"/>
                <a:cs typeface="+mj-cs"/>
              </a:rPr>
              <a:t>growing with </a:t>
            </a:r>
            <a:r>
              <a:rPr lang="en-IN" sz="2800" dirty="0">
                <a:solidFill>
                  <a:schemeClr val="tx1"/>
                </a:solidFill>
                <a:latin typeface="+mj-lt"/>
                <a:ea typeface="+mj-ea"/>
                <a:cs typeface="+mj-cs"/>
              </a:rPr>
              <a:t>every generation.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lot of this increase in data comes from increased </a:t>
            </a:r>
            <a:r>
              <a:rPr lang="en-IN" sz="2800" dirty="0" smtClean="0">
                <a:solidFill>
                  <a:schemeClr val="tx1"/>
                </a:solidFill>
                <a:latin typeface="+mj-lt"/>
                <a:ea typeface="+mj-ea"/>
                <a:cs typeface="+mj-cs"/>
              </a:rPr>
              <a:t>numbers of </a:t>
            </a:r>
            <a:r>
              <a:rPr lang="en-IN" sz="2800" dirty="0">
                <a:solidFill>
                  <a:schemeClr val="tx1"/>
                </a:solidFill>
                <a:latin typeface="+mj-lt"/>
                <a:ea typeface="+mj-ea"/>
                <a:cs typeface="+mj-cs"/>
              </a:rPr>
              <a:t>textures and an increase in their resolutions.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Texture </a:t>
            </a:r>
            <a:r>
              <a:rPr lang="en-IN" sz="2800" dirty="0">
                <a:solidFill>
                  <a:schemeClr val="tx1"/>
                </a:solidFill>
                <a:latin typeface="+mj-lt"/>
                <a:ea typeface="+mj-ea"/>
                <a:cs typeface="+mj-cs"/>
              </a:rPr>
              <a:t>data takes up a lot of </a:t>
            </a:r>
            <a:r>
              <a:rPr lang="en-IN" sz="2800" dirty="0" smtClean="0">
                <a:solidFill>
                  <a:schemeClr val="tx1"/>
                </a:solidFill>
                <a:latin typeface="+mj-lt"/>
                <a:ea typeface="+mj-ea"/>
                <a:cs typeface="+mj-cs"/>
              </a:rPr>
              <a:t>space. Of </a:t>
            </a:r>
            <a:r>
              <a:rPr lang="en-IN" sz="2800" dirty="0">
                <a:solidFill>
                  <a:schemeClr val="tx1"/>
                </a:solidFill>
                <a:latin typeface="+mj-lt"/>
                <a:ea typeface="+mj-ea"/>
                <a:cs typeface="+mj-cs"/>
              </a:rPr>
              <a:t>course, there are </a:t>
            </a:r>
            <a:r>
              <a:rPr lang="en-IN" sz="2800" dirty="0" smtClean="0">
                <a:solidFill>
                  <a:schemeClr val="tx1"/>
                </a:solidFill>
                <a:latin typeface="+mj-lt"/>
                <a:ea typeface="+mj-ea"/>
                <a:cs typeface="+mj-cs"/>
              </a:rPr>
              <a:t>other resources </a:t>
            </a:r>
            <a:r>
              <a:rPr lang="en-IN" sz="2800" dirty="0">
                <a:solidFill>
                  <a:schemeClr val="tx1"/>
                </a:solidFill>
                <a:latin typeface="+mj-lt"/>
                <a:ea typeface="+mj-ea"/>
                <a:cs typeface="+mj-cs"/>
              </a:rPr>
              <a:t>that take up a lot of space such as video, </a:t>
            </a:r>
            <a:r>
              <a:rPr lang="en-IN" sz="2800" dirty="0" smtClean="0">
                <a:solidFill>
                  <a:schemeClr val="tx1"/>
                </a:solidFill>
                <a:latin typeface="+mj-lt"/>
                <a:ea typeface="+mj-ea"/>
                <a:cs typeface="+mj-cs"/>
              </a:rPr>
              <a:t>audio, geometry</a:t>
            </a:r>
            <a:r>
              <a:rPr lang="en-IN" sz="2800" dirty="0">
                <a:solidFill>
                  <a:schemeClr val="tx1"/>
                </a:solidFill>
                <a:latin typeface="+mj-lt"/>
                <a:ea typeface="+mj-ea"/>
                <a:cs typeface="+mj-cs"/>
              </a:rPr>
              <a:t>, and so on, but textures have become a major focus for compression.</a:t>
            </a:r>
          </a:p>
        </p:txBody>
      </p:sp>
    </p:spTree>
    <p:extLst>
      <p:ext uri="{BB962C8B-B14F-4D97-AF65-F5344CB8AC3E}">
        <p14:creationId xmlns:p14="http://schemas.microsoft.com/office/powerpoint/2010/main" val="416087099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548680"/>
            <a:ext cx="8568952" cy="6192688"/>
          </a:xfrm>
        </p:spPr>
        <p:txBody>
          <a:bodyPr>
            <a:noAutofit/>
          </a:bodyPr>
          <a:lstStyle/>
          <a:p>
            <a:pPr algn="l"/>
            <a:r>
              <a:rPr lang="en-IN" sz="2800" b="1" dirty="0">
                <a:solidFill>
                  <a:schemeClr val="tx1"/>
                </a:solidFill>
                <a:latin typeface="+mj-lt"/>
                <a:ea typeface="+mj-ea"/>
                <a:cs typeface="+mj-cs"/>
              </a:rPr>
              <a:t>INTRODUCTION TO TEXTURE COMPRESSION </a:t>
            </a:r>
            <a:r>
              <a:rPr lang="en-IN" sz="28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Compressing </a:t>
            </a:r>
            <a:r>
              <a:rPr lang="en-IN" sz="2800" dirty="0">
                <a:solidFill>
                  <a:schemeClr val="tx1"/>
                </a:solidFill>
                <a:latin typeface="+mj-lt"/>
                <a:ea typeface="+mj-ea"/>
                <a:cs typeface="+mj-cs"/>
              </a:rPr>
              <a:t>textures have quite a few benefits in game development.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 first benefit </a:t>
            </a:r>
            <a:r>
              <a:rPr lang="en-IN" sz="2800" dirty="0">
                <a:solidFill>
                  <a:schemeClr val="tx1"/>
                </a:solidFill>
                <a:latin typeface="+mj-lt"/>
                <a:ea typeface="+mj-ea"/>
                <a:cs typeface="+mj-cs"/>
              </a:rPr>
              <a:t>is that the textures take up less space on the storage device.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With </a:t>
            </a:r>
            <a:r>
              <a:rPr lang="en-IN" sz="2800" dirty="0">
                <a:solidFill>
                  <a:schemeClr val="tx1"/>
                </a:solidFill>
                <a:latin typeface="+mj-lt"/>
                <a:ea typeface="+mj-ea"/>
                <a:cs typeface="+mj-cs"/>
              </a:rPr>
              <a:t>the </a:t>
            </a:r>
            <a:r>
              <a:rPr lang="en-IN" sz="2800" dirty="0" smtClean="0">
                <a:solidFill>
                  <a:schemeClr val="tx1"/>
                </a:solidFill>
                <a:latin typeface="+mj-lt"/>
                <a:ea typeface="+mj-ea"/>
                <a:cs typeface="+mj-cs"/>
              </a:rPr>
              <a:t>number of </a:t>
            </a:r>
            <a:r>
              <a:rPr lang="en-IN" sz="2800" dirty="0">
                <a:solidFill>
                  <a:schemeClr val="tx1"/>
                </a:solidFill>
                <a:latin typeface="+mj-lt"/>
                <a:ea typeface="+mj-ea"/>
                <a:cs typeface="+mj-cs"/>
              </a:rPr>
              <a:t>textures a game uses increasing, the extra space </a:t>
            </a:r>
            <a:r>
              <a:rPr lang="en-IN" sz="2800" dirty="0" smtClean="0">
                <a:solidFill>
                  <a:schemeClr val="tx1"/>
                </a:solidFill>
                <a:latin typeface="+mj-lt"/>
                <a:ea typeface="+mj-ea"/>
                <a:cs typeface="+mj-cs"/>
              </a:rPr>
              <a:t>can come </a:t>
            </a:r>
            <a:r>
              <a:rPr lang="en-IN" sz="2800" dirty="0">
                <a:solidFill>
                  <a:schemeClr val="tx1"/>
                </a:solidFill>
                <a:latin typeface="+mj-lt"/>
                <a:ea typeface="+mj-ea"/>
                <a:cs typeface="+mj-cs"/>
              </a:rPr>
              <a:t>in handy. Using </a:t>
            </a:r>
            <a:r>
              <a:rPr lang="en-IN" sz="2800" dirty="0" smtClean="0">
                <a:solidFill>
                  <a:schemeClr val="tx1"/>
                </a:solidFill>
                <a:latin typeface="+mj-lt"/>
                <a:ea typeface="+mj-ea"/>
                <a:cs typeface="+mj-cs"/>
              </a:rPr>
              <a:t>a compression </a:t>
            </a:r>
            <a:r>
              <a:rPr lang="en-IN" sz="2800" dirty="0">
                <a:solidFill>
                  <a:schemeClr val="tx1"/>
                </a:solidFill>
                <a:latin typeface="+mj-lt"/>
                <a:ea typeface="+mj-ea"/>
                <a:cs typeface="+mj-cs"/>
              </a:rPr>
              <a:t>algorithm that gives a 4:1 compression ratio on a 32-bit 1024 × </a:t>
            </a:r>
            <a:r>
              <a:rPr lang="en-IN" sz="2800" dirty="0" smtClean="0">
                <a:solidFill>
                  <a:schemeClr val="tx1"/>
                </a:solidFill>
                <a:latin typeface="+mj-lt"/>
                <a:ea typeface="+mj-ea"/>
                <a:cs typeface="+mj-cs"/>
              </a:rPr>
              <a:t>1024 texture </a:t>
            </a:r>
            <a:r>
              <a:rPr lang="en-IN" sz="2800" dirty="0">
                <a:solidFill>
                  <a:schemeClr val="tx1"/>
                </a:solidFill>
                <a:latin typeface="+mj-lt"/>
                <a:ea typeface="+mj-ea"/>
                <a:cs typeface="+mj-cs"/>
              </a:rPr>
              <a:t>would give you the following comparison</a:t>
            </a:r>
            <a:r>
              <a:rPr lang="en-IN" sz="2800" dirty="0" smtClean="0">
                <a:solidFill>
                  <a:schemeClr val="tx1"/>
                </a:solidFill>
                <a:latin typeface="+mj-lt"/>
                <a:ea typeface="+mj-ea"/>
                <a:cs typeface="+mj-cs"/>
              </a:rPr>
              <a:t>:</a:t>
            </a:r>
          </a:p>
          <a:p>
            <a:pPr algn="l"/>
            <a:r>
              <a:rPr lang="en-IN" sz="2800" b="1" dirty="0" smtClean="0">
                <a:solidFill>
                  <a:schemeClr val="tx1"/>
                </a:solidFill>
                <a:latin typeface="+mj-lt"/>
                <a:ea typeface="+mj-ea"/>
                <a:cs typeface="+mj-cs"/>
              </a:rPr>
              <a:t>Original </a:t>
            </a:r>
            <a:r>
              <a:rPr lang="en-IN" sz="2800" b="1" dirty="0">
                <a:solidFill>
                  <a:schemeClr val="tx1"/>
                </a:solidFill>
                <a:latin typeface="+mj-lt"/>
                <a:ea typeface="+mj-ea"/>
                <a:cs typeface="+mj-cs"/>
              </a:rPr>
              <a:t>data size: 4 bytes per pixel × (1024 × 1024) = 4,194,304 bytes or 4.2 </a:t>
            </a:r>
            <a:r>
              <a:rPr lang="en-IN" sz="2800" b="1" dirty="0" smtClean="0">
                <a:solidFill>
                  <a:schemeClr val="tx1"/>
                </a:solidFill>
                <a:latin typeface="+mj-lt"/>
                <a:ea typeface="+mj-ea"/>
                <a:cs typeface="+mj-cs"/>
              </a:rPr>
              <a:t>MB </a:t>
            </a:r>
          </a:p>
          <a:p>
            <a:pPr algn="l"/>
            <a:r>
              <a:rPr lang="en-IN" sz="2800" b="1" dirty="0" smtClean="0">
                <a:solidFill>
                  <a:schemeClr val="tx1"/>
                </a:solidFill>
                <a:latin typeface="+mj-lt"/>
                <a:ea typeface="+mj-ea"/>
                <a:cs typeface="+mj-cs"/>
              </a:rPr>
              <a:t>Compressed </a:t>
            </a:r>
            <a:r>
              <a:rPr lang="en-IN" sz="2800" b="1" dirty="0">
                <a:solidFill>
                  <a:schemeClr val="tx1"/>
                </a:solidFill>
                <a:latin typeface="+mj-lt"/>
                <a:ea typeface="+mj-ea"/>
                <a:cs typeface="+mj-cs"/>
              </a:rPr>
              <a:t>size: Original size/4 = 1 MB (give or take a few kilobytes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p:txBody>
      </p:sp>
    </p:spTree>
    <p:extLst>
      <p:ext uri="{BB962C8B-B14F-4D97-AF65-F5344CB8AC3E}">
        <p14:creationId xmlns:p14="http://schemas.microsoft.com/office/powerpoint/2010/main" val="208248327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a:t>
            </a:r>
            <a:r>
              <a:rPr lang="en-IN" sz="28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the compression ratio was 6:1, like one of the techniques that will be </a:t>
            </a:r>
            <a:r>
              <a:rPr lang="en-IN" sz="2800" dirty="0" smtClean="0">
                <a:solidFill>
                  <a:schemeClr val="tx1"/>
                </a:solidFill>
                <a:latin typeface="+mj-lt"/>
                <a:ea typeface="+mj-ea"/>
                <a:cs typeface="+mj-cs"/>
              </a:rPr>
              <a:t>discussed shortly</a:t>
            </a:r>
            <a:r>
              <a:rPr lang="en-IN" sz="2800" dirty="0">
                <a:solidFill>
                  <a:schemeClr val="tx1"/>
                </a:solidFill>
                <a:latin typeface="+mj-lt"/>
                <a:ea typeface="+mj-ea"/>
                <a:cs typeface="+mj-cs"/>
              </a:rPr>
              <a:t>, the compressed size for a 32-bit 1024 × 1024 texture would be 700 </a:t>
            </a:r>
            <a:r>
              <a:rPr lang="en-IN" sz="2800" dirty="0" smtClean="0">
                <a:solidFill>
                  <a:schemeClr val="tx1"/>
                </a:solidFill>
                <a:latin typeface="+mj-lt"/>
                <a:ea typeface="+mj-ea"/>
                <a:cs typeface="+mj-cs"/>
              </a:rPr>
              <a:t>kilobytes.  Such </a:t>
            </a:r>
            <a:r>
              <a:rPr lang="en-IN" sz="2800" dirty="0">
                <a:solidFill>
                  <a:schemeClr val="tx1"/>
                </a:solidFill>
                <a:latin typeface="+mj-lt"/>
                <a:ea typeface="+mj-ea"/>
                <a:cs typeface="+mj-cs"/>
              </a:rPr>
              <a:t>a savings is huge for a large </a:t>
            </a:r>
            <a:r>
              <a:rPr lang="en-IN" sz="2800" dirty="0" smtClean="0">
                <a:solidFill>
                  <a:schemeClr val="tx1"/>
                </a:solidFill>
                <a:latin typeface="+mj-lt"/>
                <a:ea typeface="+mj-ea"/>
                <a:cs typeface="+mj-cs"/>
              </a:rPr>
              <a:t>texture.</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advantage about </a:t>
            </a:r>
            <a:r>
              <a:rPr lang="en-IN" sz="2800" dirty="0">
                <a:solidFill>
                  <a:schemeClr val="tx1"/>
                </a:solidFill>
                <a:latin typeface="+mj-lt"/>
                <a:ea typeface="+mj-ea"/>
                <a:cs typeface="+mj-cs"/>
              </a:rPr>
              <a:t>texture compression is that the compressed </a:t>
            </a:r>
            <a:r>
              <a:rPr lang="en-IN" sz="2800" dirty="0" smtClean="0">
                <a:solidFill>
                  <a:schemeClr val="tx1"/>
                </a:solidFill>
                <a:latin typeface="+mj-lt"/>
                <a:ea typeface="+mj-ea"/>
                <a:cs typeface="+mj-cs"/>
              </a:rPr>
              <a:t>data take </a:t>
            </a:r>
            <a:r>
              <a:rPr lang="en-IN" sz="2800" dirty="0">
                <a:solidFill>
                  <a:schemeClr val="tx1"/>
                </a:solidFill>
                <a:latin typeface="+mj-lt"/>
                <a:ea typeface="+mj-ea"/>
                <a:cs typeface="+mj-cs"/>
              </a:rPr>
              <a:t>up less storage space on a disk, but it also takes up less bandwidth and </a:t>
            </a:r>
            <a:r>
              <a:rPr lang="en-IN" sz="2800" dirty="0" smtClean="0">
                <a:solidFill>
                  <a:schemeClr val="tx1"/>
                </a:solidFill>
                <a:latin typeface="+mj-lt"/>
                <a:ea typeface="+mj-ea"/>
                <a:cs typeface="+mj-cs"/>
              </a:rPr>
              <a:t>memory inside </a:t>
            </a:r>
            <a:r>
              <a:rPr lang="en-IN" sz="2800" dirty="0">
                <a:solidFill>
                  <a:schemeClr val="tx1"/>
                </a:solidFill>
                <a:latin typeface="+mj-lt"/>
                <a:ea typeface="+mj-ea"/>
                <a:cs typeface="+mj-cs"/>
              </a:rPr>
              <a:t>the game. The faster a texture can be moved through the pipeline, the </a:t>
            </a:r>
            <a:r>
              <a:rPr lang="en-IN" sz="2800" dirty="0" smtClean="0">
                <a:solidFill>
                  <a:schemeClr val="tx1"/>
                </a:solidFill>
                <a:latin typeface="+mj-lt"/>
                <a:ea typeface="+mj-ea"/>
                <a:cs typeface="+mj-cs"/>
              </a:rPr>
              <a:t>better the </a:t>
            </a:r>
            <a:r>
              <a:rPr lang="en-IN" sz="2800" dirty="0">
                <a:solidFill>
                  <a:schemeClr val="tx1"/>
                </a:solidFill>
                <a:latin typeface="+mj-lt"/>
                <a:ea typeface="+mj-ea"/>
                <a:cs typeface="+mj-cs"/>
              </a:rPr>
              <a:t>performance. When it comes to rendering, one of the most expensive </a:t>
            </a:r>
            <a:r>
              <a:rPr lang="en-IN" sz="2800" dirty="0" smtClean="0">
                <a:solidFill>
                  <a:schemeClr val="tx1"/>
                </a:solidFill>
                <a:latin typeface="+mj-lt"/>
                <a:ea typeface="+mj-ea"/>
                <a:cs typeface="+mj-cs"/>
              </a:rPr>
              <a:t>operations is </a:t>
            </a:r>
            <a:r>
              <a:rPr lang="en-IN" sz="2800" dirty="0">
                <a:solidFill>
                  <a:schemeClr val="tx1"/>
                </a:solidFill>
                <a:latin typeface="+mj-lt"/>
                <a:ea typeface="+mj-ea"/>
                <a:cs typeface="+mj-cs"/>
              </a:rPr>
              <a:t>switching textures. This cost can be minimized by using state-management </a:t>
            </a:r>
            <a:r>
              <a:rPr lang="en-IN" sz="2800" dirty="0" smtClean="0">
                <a:solidFill>
                  <a:schemeClr val="tx1"/>
                </a:solidFill>
                <a:latin typeface="+mj-lt"/>
                <a:ea typeface="+mj-ea"/>
                <a:cs typeface="+mj-cs"/>
              </a:rPr>
              <a:t>techniques.</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85505244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a:t>
            </a:r>
            <a:r>
              <a:rPr lang="en-IN" sz="28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Because </a:t>
            </a:r>
            <a:r>
              <a:rPr lang="en-IN" sz="2800" dirty="0">
                <a:solidFill>
                  <a:schemeClr val="tx1"/>
                </a:solidFill>
                <a:latin typeface="+mj-lt"/>
                <a:ea typeface="+mj-ea"/>
                <a:cs typeface="+mj-cs"/>
              </a:rPr>
              <a:t>graphics hardware is </a:t>
            </a:r>
            <a:r>
              <a:rPr lang="en-IN" sz="2800" dirty="0" smtClean="0">
                <a:solidFill>
                  <a:schemeClr val="tx1"/>
                </a:solidFill>
                <a:latin typeface="+mj-lt"/>
                <a:ea typeface="+mj-ea"/>
                <a:cs typeface="+mj-cs"/>
              </a:rPr>
              <a:t>able to </a:t>
            </a:r>
            <a:r>
              <a:rPr lang="en-IN" sz="2800" dirty="0">
                <a:solidFill>
                  <a:schemeClr val="tx1"/>
                </a:solidFill>
                <a:latin typeface="+mj-lt"/>
                <a:ea typeface="+mj-ea"/>
                <a:cs typeface="+mj-cs"/>
              </a:rPr>
              <a:t>load and work with compressed data, there are many opportunities to </a:t>
            </a:r>
            <a:r>
              <a:rPr lang="en-IN" sz="2800" dirty="0" smtClean="0">
                <a:solidFill>
                  <a:schemeClr val="tx1"/>
                </a:solidFill>
                <a:latin typeface="+mj-lt"/>
                <a:ea typeface="+mj-ea"/>
                <a:cs typeface="+mj-cs"/>
              </a:rPr>
              <a:t>use high-definition </a:t>
            </a:r>
            <a:r>
              <a:rPr lang="en-IN" sz="2800" dirty="0">
                <a:solidFill>
                  <a:schemeClr val="tx1"/>
                </a:solidFill>
                <a:latin typeface="+mj-lt"/>
                <a:ea typeface="+mj-ea"/>
                <a:cs typeface="+mj-cs"/>
              </a:rPr>
              <a:t>content in video games.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Using </a:t>
            </a:r>
            <a:r>
              <a:rPr lang="en-IN" sz="2800" dirty="0">
                <a:solidFill>
                  <a:schemeClr val="tx1"/>
                </a:solidFill>
                <a:latin typeface="+mj-lt"/>
                <a:ea typeface="+mj-ea"/>
                <a:cs typeface="+mj-cs"/>
              </a:rPr>
              <a:t>the best compression method for </a:t>
            </a:r>
            <a:r>
              <a:rPr lang="en-IN" sz="2800" dirty="0" smtClean="0">
                <a:solidFill>
                  <a:schemeClr val="tx1"/>
                </a:solidFill>
                <a:latin typeface="+mj-lt"/>
                <a:ea typeface="+mj-ea"/>
                <a:cs typeface="+mj-cs"/>
              </a:rPr>
              <a:t>the type </a:t>
            </a:r>
            <a:r>
              <a:rPr lang="en-IN" sz="2800" dirty="0">
                <a:solidFill>
                  <a:schemeClr val="tx1"/>
                </a:solidFill>
                <a:latin typeface="+mj-lt"/>
                <a:ea typeface="+mj-ea"/>
                <a:cs typeface="+mj-cs"/>
              </a:rPr>
              <a:t>of texture you are dealing with can go a long way toward create stunning, </a:t>
            </a:r>
            <a:r>
              <a:rPr lang="en-IN" sz="2800" dirty="0" smtClean="0">
                <a:solidFill>
                  <a:schemeClr val="tx1"/>
                </a:solidFill>
                <a:latin typeface="+mj-lt"/>
                <a:ea typeface="+mj-ea"/>
                <a:cs typeface="+mj-cs"/>
              </a:rPr>
              <a:t>high definition</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and </a:t>
            </a:r>
            <a:r>
              <a:rPr lang="en-IN" sz="2800" dirty="0">
                <a:solidFill>
                  <a:schemeClr val="tx1"/>
                </a:solidFill>
                <a:latin typeface="+mj-lt"/>
                <a:ea typeface="+mj-ea"/>
                <a:cs typeface="+mj-cs"/>
              </a:rPr>
              <a:t>high-resolution virtual scenes.</a:t>
            </a:r>
          </a:p>
        </p:txBody>
      </p:sp>
    </p:spTree>
    <p:extLst>
      <p:ext uri="{BB962C8B-B14F-4D97-AF65-F5344CB8AC3E}">
        <p14:creationId xmlns:p14="http://schemas.microsoft.com/office/powerpoint/2010/main" val="308775895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a:t>
            </a:r>
            <a:r>
              <a:rPr lang="en-IN" sz="28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a:solidFill>
                  <a:schemeClr val="tx1"/>
                </a:solidFill>
                <a:latin typeface="+mj-lt"/>
                <a:ea typeface="+mj-ea"/>
                <a:cs typeface="+mj-cs"/>
              </a:rPr>
              <a:t>S</a:t>
            </a:r>
            <a:r>
              <a:rPr lang="en-IN" sz="2800" dirty="0" smtClean="0">
                <a:solidFill>
                  <a:schemeClr val="tx1"/>
                </a:solidFill>
                <a:latin typeface="+mj-lt"/>
                <a:ea typeface="+mj-ea"/>
                <a:cs typeface="+mj-cs"/>
              </a:rPr>
              <a:t>ome </a:t>
            </a:r>
            <a:r>
              <a:rPr lang="en-IN" sz="2800" dirty="0">
                <a:solidFill>
                  <a:schemeClr val="tx1"/>
                </a:solidFill>
                <a:latin typeface="+mj-lt"/>
                <a:ea typeface="+mj-ea"/>
                <a:cs typeface="+mj-cs"/>
              </a:rPr>
              <a:t>popular compression methods used in </a:t>
            </a:r>
            <a:r>
              <a:rPr lang="en-IN" sz="2800" dirty="0" smtClean="0">
                <a:solidFill>
                  <a:schemeClr val="tx1"/>
                </a:solidFill>
                <a:latin typeface="+mj-lt"/>
                <a:ea typeface="+mj-ea"/>
                <a:cs typeface="+mj-cs"/>
              </a:rPr>
              <a:t>the game </a:t>
            </a:r>
            <a:r>
              <a:rPr lang="en-IN" sz="2800" dirty="0">
                <a:solidFill>
                  <a:schemeClr val="tx1"/>
                </a:solidFill>
                <a:latin typeface="+mj-lt"/>
                <a:ea typeface="+mj-ea"/>
                <a:cs typeface="+mj-cs"/>
              </a:rPr>
              <a:t>industry for compressing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maps and normal maps.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Each </a:t>
            </a:r>
            <a:r>
              <a:rPr lang="en-IN" sz="2800" dirty="0">
                <a:solidFill>
                  <a:schemeClr val="tx1"/>
                </a:solidFill>
                <a:latin typeface="+mj-lt"/>
                <a:ea typeface="+mj-ea"/>
                <a:cs typeface="+mj-cs"/>
              </a:rPr>
              <a:t>method has </a:t>
            </a:r>
            <a:r>
              <a:rPr lang="en-IN" sz="2800" dirty="0" smtClean="0">
                <a:solidFill>
                  <a:schemeClr val="tx1"/>
                </a:solidFill>
                <a:latin typeface="+mj-lt"/>
                <a:ea typeface="+mj-ea"/>
                <a:cs typeface="+mj-cs"/>
              </a:rPr>
              <a:t>its strengths </a:t>
            </a:r>
            <a:r>
              <a:rPr lang="en-IN" sz="2800" dirty="0">
                <a:solidFill>
                  <a:schemeClr val="tx1"/>
                </a:solidFill>
                <a:latin typeface="+mj-lt"/>
                <a:ea typeface="+mj-ea"/>
                <a:cs typeface="+mj-cs"/>
              </a:rPr>
              <a:t>and </a:t>
            </a:r>
            <a:r>
              <a:rPr lang="en-IN" sz="2800" dirty="0" smtClean="0">
                <a:solidFill>
                  <a:schemeClr val="tx1"/>
                </a:solidFill>
                <a:latin typeface="+mj-lt"/>
                <a:ea typeface="+mj-ea"/>
                <a:cs typeface="+mj-cs"/>
              </a:rPr>
              <a:t>weaknesses.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The </a:t>
            </a:r>
            <a:r>
              <a:rPr lang="en-IN" sz="2800" dirty="0">
                <a:solidFill>
                  <a:schemeClr val="tx1"/>
                </a:solidFill>
                <a:latin typeface="+mj-lt"/>
                <a:ea typeface="+mj-ea"/>
                <a:cs typeface="+mj-cs"/>
              </a:rPr>
              <a:t>first types of image compression algorithms that will be discussed for </a:t>
            </a:r>
            <a:r>
              <a:rPr lang="en-IN" sz="2800" dirty="0" smtClean="0">
                <a:solidFill>
                  <a:schemeClr val="tx1"/>
                </a:solidFill>
                <a:latin typeface="+mj-lt"/>
                <a:ea typeface="+mj-ea"/>
                <a:cs typeface="+mj-cs"/>
              </a:rPr>
              <a:t>textures are </a:t>
            </a:r>
            <a:r>
              <a:rPr lang="en-IN" sz="2800" dirty="0">
                <a:solidFill>
                  <a:schemeClr val="tx1"/>
                </a:solidFill>
                <a:latin typeface="+mj-lt"/>
                <a:ea typeface="+mj-ea"/>
                <a:cs typeface="+mj-cs"/>
              </a:rPr>
              <a:t>S3 texture compression algorithm formats (the OpenGL version of </a:t>
            </a:r>
            <a:r>
              <a:rPr lang="en-IN" sz="2800" dirty="0" smtClean="0">
                <a:solidFill>
                  <a:schemeClr val="tx1"/>
                </a:solidFill>
                <a:latin typeface="+mj-lt"/>
                <a:ea typeface="+mj-ea"/>
                <a:cs typeface="+mj-cs"/>
              </a:rPr>
              <a:t>DirectX DXTC</a:t>
            </a:r>
            <a:r>
              <a:rPr lang="en-IN" sz="2800" dirty="0">
                <a:solidFill>
                  <a:schemeClr val="tx1"/>
                </a:solidFill>
                <a:latin typeface="+mj-lt"/>
                <a:ea typeface="+mj-ea"/>
                <a:cs typeface="+mj-cs"/>
              </a:rPr>
              <a:t>), which include DXT1 through DXT5. Before moving on let’s briefly </a:t>
            </a:r>
            <a:r>
              <a:rPr lang="en-IN" sz="2800" dirty="0" smtClean="0">
                <a:solidFill>
                  <a:schemeClr val="tx1"/>
                </a:solidFill>
                <a:latin typeface="+mj-lt"/>
                <a:ea typeface="+mj-ea"/>
                <a:cs typeface="+mj-cs"/>
              </a:rPr>
              <a:t>discuss normal </a:t>
            </a:r>
            <a:r>
              <a:rPr lang="en-IN" sz="2800" dirty="0">
                <a:solidFill>
                  <a:schemeClr val="tx1"/>
                </a:solidFill>
                <a:latin typeface="+mj-lt"/>
                <a:ea typeface="+mj-ea"/>
                <a:cs typeface="+mj-cs"/>
              </a:rPr>
              <a:t>maps.</a:t>
            </a:r>
          </a:p>
        </p:txBody>
      </p:sp>
    </p:spTree>
    <p:extLst>
      <p:ext uri="{BB962C8B-B14F-4D97-AF65-F5344CB8AC3E}">
        <p14:creationId xmlns:p14="http://schemas.microsoft.com/office/powerpoint/2010/main" val="235190658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400" b="1" dirty="0">
                <a:solidFill>
                  <a:schemeClr val="tx1"/>
                </a:solidFill>
                <a:latin typeface="+mj-lt"/>
                <a:ea typeface="+mj-ea"/>
                <a:cs typeface="+mj-cs"/>
              </a:rPr>
              <a:t>INTRODUCTION TO TEXTURE COMPRESSION </a:t>
            </a:r>
            <a:r>
              <a:rPr lang="en-IN" sz="2400" b="1" dirty="0" smtClean="0">
                <a:solidFill>
                  <a:schemeClr val="tx1"/>
                </a:solidFill>
                <a:latin typeface="+mj-lt"/>
                <a:ea typeface="+mj-ea"/>
                <a:cs typeface="+mj-cs"/>
              </a:rPr>
              <a:t>:</a:t>
            </a:r>
            <a:r>
              <a:rPr lang="en-IN" sz="2400" dirty="0" smtClean="0">
                <a:solidFill>
                  <a:schemeClr val="tx1"/>
                </a:solidFill>
                <a:latin typeface="+mj-lt"/>
                <a:ea typeface="+mj-ea"/>
                <a:cs typeface="+mj-cs"/>
              </a:rPr>
              <a:t> </a:t>
            </a:r>
            <a:endParaRPr lang="en-IN" sz="2400" dirty="0">
              <a:solidFill>
                <a:schemeClr val="tx1"/>
              </a:solidFill>
              <a:latin typeface="+mj-lt"/>
              <a:ea typeface="+mj-ea"/>
              <a:cs typeface="+mj-cs"/>
            </a:endParaRPr>
          </a:p>
          <a:p>
            <a:pPr marL="457200" indent="-457200" algn="just">
              <a:buFont typeface="Arial" panose="020B0604020202020204" pitchFamily="34" charset="0"/>
              <a:buChar char="•"/>
            </a:pPr>
            <a:r>
              <a:rPr lang="en-IN" sz="2400" dirty="0" smtClean="0">
                <a:solidFill>
                  <a:schemeClr val="tx1"/>
                </a:solidFill>
                <a:latin typeface="+mj-lt"/>
                <a:ea typeface="+mj-ea"/>
                <a:cs typeface="+mj-cs"/>
              </a:rPr>
              <a:t>Bump mapping(</a:t>
            </a:r>
            <a:r>
              <a:rPr lang="en-IN" sz="2400" dirty="0">
                <a:solidFill>
                  <a:schemeClr val="tx1"/>
                </a:solidFill>
                <a:latin typeface="+mj-lt"/>
                <a:ea typeface="+mj-ea"/>
                <a:cs typeface="+mj-cs"/>
              </a:rPr>
              <a:t>Bump mapping is a texture mapping technique in computer graphics for simulating bumps and wrinkles on the surface of an </a:t>
            </a:r>
            <a:r>
              <a:rPr lang="en-IN" sz="2400" dirty="0" smtClean="0">
                <a:solidFill>
                  <a:schemeClr val="tx1"/>
                </a:solidFill>
                <a:latin typeface="+mj-lt"/>
                <a:ea typeface="+mj-ea"/>
                <a:cs typeface="+mj-cs"/>
              </a:rPr>
              <a:t>object) is </a:t>
            </a:r>
            <a:r>
              <a:rPr lang="en-IN" sz="2400" dirty="0">
                <a:solidFill>
                  <a:schemeClr val="tx1"/>
                </a:solidFill>
                <a:latin typeface="+mj-lt"/>
                <a:ea typeface="+mj-ea"/>
                <a:cs typeface="+mj-cs"/>
              </a:rPr>
              <a:t>an extension to per-pixel lighting. In per-pixel lighting </a:t>
            </a:r>
            <a:r>
              <a:rPr lang="en-IN" sz="2400" dirty="0" smtClean="0">
                <a:solidFill>
                  <a:schemeClr val="tx1"/>
                </a:solidFill>
                <a:latin typeface="+mj-lt"/>
                <a:ea typeface="+mj-ea"/>
                <a:cs typeface="+mj-cs"/>
              </a:rPr>
              <a:t>the lighting </a:t>
            </a:r>
            <a:r>
              <a:rPr lang="en-IN" sz="2400" dirty="0">
                <a:solidFill>
                  <a:schemeClr val="tx1"/>
                </a:solidFill>
                <a:latin typeface="+mj-lt"/>
                <a:ea typeface="+mj-ea"/>
                <a:cs typeface="+mj-cs"/>
              </a:rPr>
              <a:t>algorithms are performed on each fragment of a rendered object. </a:t>
            </a:r>
            <a:endParaRPr lang="en-IN" sz="24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400" dirty="0">
                <a:solidFill>
                  <a:schemeClr val="tx1"/>
                </a:solidFill>
                <a:latin typeface="+mj-lt"/>
                <a:ea typeface="+mj-ea"/>
                <a:cs typeface="+mj-cs"/>
              </a:rPr>
              <a:t>Bump mapping is a 3-D graphics simulation technique that uses object lighting calculations to alter texture map surface bumps without additional polygons.</a:t>
            </a:r>
          </a:p>
          <a:p>
            <a:pPr marL="457200" indent="-457200" algn="just">
              <a:buFont typeface="Arial" panose="020B0604020202020204" pitchFamily="34" charset="0"/>
              <a:buChar char="•"/>
            </a:pPr>
            <a:r>
              <a:rPr lang="en-IN" sz="2400" dirty="0" smtClean="0">
                <a:solidFill>
                  <a:schemeClr val="tx1"/>
                </a:solidFill>
                <a:latin typeface="+mj-lt"/>
                <a:ea typeface="+mj-ea"/>
                <a:cs typeface="+mj-cs"/>
              </a:rPr>
              <a:t>In traditional per-pixel </a:t>
            </a:r>
            <a:r>
              <a:rPr lang="en-IN" sz="2400" dirty="0">
                <a:solidFill>
                  <a:schemeClr val="tx1"/>
                </a:solidFill>
                <a:latin typeface="+mj-lt"/>
                <a:ea typeface="+mj-ea"/>
                <a:cs typeface="+mj-cs"/>
              </a:rPr>
              <a:t>lighting this leads to smooth lighting contributions across an </a:t>
            </a:r>
            <a:r>
              <a:rPr lang="en-IN" sz="2400" dirty="0" smtClean="0">
                <a:solidFill>
                  <a:schemeClr val="tx1"/>
                </a:solidFill>
                <a:latin typeface="+mj-lt"/>
                <a:ea typeface="+mj-ea"/>
                <a:cs typeface="+mj-cs"/>
              </a:rPr>
              <a:t>entire surface</a:t>
            </a:r>
            <a:r>
              <a:rPr lang="en-IN" sz="2400" dirty="0">
                <a:solidFill>
                  <a:schemeClr val="tx1"/>
                </a:solidFill>
                <a:latin typeface="+mj-lt"/>
                <a:ea typeface="+mj-ea"/>
                <a:cs typeface="+mj-cs"/>
              </a:rPr>
              <a:t>. </a:t>
            </a:r>
            <a:endParaRPr lang="en-IN" sz="24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400" dirty="0" smtClean="0">
                <a:solidFill>
                  <a:schemeClr val="tx1"/>
                </a:solidFill>
                <a:latin typeface="+mj-lt"/>
                <a:ea typeface="+mj-ea"/>
                <a:cs typeface="+mj-cs"/>
              </a:rPr>
              <a:t>With </a:t>
            </a:r>
            <a:r>
              <a:rPr lang="en-IN" sz="2400" dirty="0">
                <a:solidFill>
                  <a:schemeClr val="tx1"/>
                </a:solidFill>
                <a:latin typeface="+mj-lt"/>
                <a:ea typeface="+mj-ea"/>
                <a:cs typeface="+mj-cs"/>
              </a:rPr>
              <a:t>per-vertex lighting, the lighting quality mostly depended on the </a:t>
            </a:r>
            <a:r>
              <a:rPr lang="en-IN" sz="2400" dirty="0" smtClean="0">
                <a:solidFill>
                  <a:schemeClr val="tx1"/>
                </a:solidFill>
                <a:latin typeface="+mj-lt"/>
                <a:ea typeface="+mj-ea"/>
                <a:cs typeface="+mj-cs"/>
              </a:rPr>
              <a:t>number of </a:t>
            </a:r>
            <a:r>
              <a:rPr lang="en-IN" sz="2400" dirty="0">
                <a:solidFill>
                  <a:schemeClr val="tx1"/>
                </a:solidFill>
                <a:latin typeface="+mj-lt"/>
                <a:ea typeface="+mj-ea"/>
                <a:cs typeface="+mj-cs"/>
              </a:rPr>
              <a:t>vertices in the mesh, while in per-pixel lighting it mostly depends on </a:t>
            </a:r>
            <a:r>
              <a:rPr lang="en-IN" sz="2400" dirty="0" smtClean="0">
                <a:solidFill>
                  <a:schemeClr val="tx1"/>
                </a:solidFill>
                <a:latin typeface="+mj-lt"/>
                <a:ea typeface="+mj-ea"/>
                <a:cs typeface="+mj-cs"/>
              </a:rPr>
              <a:t>the screen </a:t>
            </a:r>
            <a:r>
              <a:rPr lang="en-IN" sz="2400" dirty="0">
                <a:solidFill>
                  <a:schemeClr val="tx1"/>
                </a:solidFill>
                <a:latin typeface="+mj-lt"/>
                <a:ea typeface="+mj-ea"/>
                <a:cs typeface="+mj-cs"/>
              </a:rPr>
              <a:t>resolution of the rendered scene.</a:t>
            </a:r>
          </a:p>
        </p:txBody>
      </p:sp>
    </p:spTree>
    <p:extLst>
      <p:ext uri="{BB962C8B-B14F-4D97-AF65-F5344CB8AC3E}">
        <p14:creationId xmlns:p14="http://schemas.microsoft.com/office/powerpoint/2010/main" val="4859906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a:t>
            </a:r>
            <a:r>
              <a:rPr lang="en-IN" sz="28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Bump </a:t>
            </a:r>
            <a:r>
              <a:rPr lang="en-IN" sz="2800" dirty="0">
                <a:solidFill>
                  <a:schemeClr val="tx1"/>
                </a:solidFill>
                <a:latin typeface="+mj-lt"/>
                <a:ea typeface="+mj-ea"/>
                <a:cs typeface="+mj-cs"/>
              </a:rPr>
              <a:t>mapping extends per-pixel lighting by varying the </a:t>
            </a:r>
            <a:r>
              <a:rPr lang="en-IN" sz="2800" dirty="0" err="1">
                <a:solidFill>
                  <a:schemeClr val="tx1"/>
                </a:solidFill>
                <a:latin typeface="+mj-lt"/>
                <a:ea typeface="+mj-ea"/>
                <a:cs typeface="+mj-cs"/>
              </a:rPr>
              <a:t>normals</a:t>
            </a:r>
            <a:r>
              <a:rPr lang="en-IN" sz="2800" dirty="0">
                <a:solidFill>
                  <a:schemeClr val="tx1"/>
                </a:solidFill>
                <a:latin typeface="+mj-lt"/>
                <a:ea typeface="+mj-ea"/>
                <a:cs typeface="+mj-cs"/>
              </a:rPr>
              <a:t> at the </a:t>
            </a:r>
            <a:r>
              <a:rPr lang="en-IN" sz="2800" dirty="0" smtClean="0">
                <a:solidFill>
                  <a:schemeClr val="tx1"/>
                </a:solidFill>
                <a:latin typeface="+mj-lt"/>
                <a:ea typeface="+mj-ea"/>
                <a:cs typeface="+mj-cs"/>
              </a:rPr>
              <a:t>fragment level </a:t>
            </a:r>
            <a:r>
              <a:rPr lang="en-IN" sz="2800" dirty="0">
                <a:solidFill>
                  <a:schemeClr val="tx1"/>
                </a:solidFill>
                <a:latin typeface="+mj-lt"/>
                <a:ea typeface="+mj-ea"/>
                <a:cs typeface="+mj-cs"/>
              </a:rPr>
              <a:t>to create patterns that have different lighting contributions.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These patterns can </a:t>
            </a:r>
            <a:r>
              <a:rPr lang="en-IN" sz="2800" dirty="0">
                <a:solidFill>
                  <a:schemeClr val="tx1"/>
                </a:solidFill>
                <a:latin typeface="+mj-lt"/>
                <a:ea typeface="+mj-ea"/>
                <a:cs typeface="+mj-cs"/>
              </a:rPr>
              <a:t>give the illusion of detail on an object. Bump maps are images that </a:t>
            </a:r>
            <a:r>
              <a:rPr lang="en-IN" sz="2800" dirty="0" smtClean="0">
                <a:solidFill>
                  <a:schemeClr val="tx1"/>
                </a:solidFill>
                <a:latin typeface="+mj-lt"/>
                <a:ea typeface="+mj-ea"/>
                <a:cs typeface="+mj-cs"/>
              </a:rPr>
              <a:t>store the </a:t>
            </a:r>
            <a:r>
              <a:rPr lang="en-IN" sz="2800" dirty="0">
                <a:solidFill>
                  <a:schemeClr val="tx1"/>
                </a:solidFill>
                <a:latin typeface="+mj-lt"/>
                <a:ea typeface="+mj-ea"/>
                <a:cs typeface="+mj-cs"/>
              </a:rPr>
              <a:t>normal X, Y, Z in the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components R, G, B.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Texture </a:t>
            </a:r>
            <a:r>
              <a:rPr lang="en-IN" sz="2800" dirty="0">
                <a:solidFill>
                  <a:schemeClr val="tx1"/>
                </a:solidFill>
                <a:latin typeface="+mj-lt"/>
                <a:ea typeface="+mj-ea"/>
                <a:cs typeface="+mj-cs"/>
              </a:rPr>
              <a:t>mapping can apply </a:t>
            </a:r>
            <a:r>
              <a:rPr lang="en-IN" sz="2800" dirty="0" smtClean="0">
                <a:solidFill>
                  <a:schemeClr val="tx1"/>
                </a:solidFill>
                <a:latin typeface="+mj-lt"/>
                <a:ea typeface="+mj-ea"/>
                <a:cs typeface="+mj-cs"/>
              </a:rPr>
              <a:t>a bump </a:t>
            </a:r>
            <a:r>
              <a:rPr lang="en-IN" sz="2800" dirty="0">
                <a:solidFill>
                  <a:schemeClr val="tx1"/>
                </a:solidFill>
                <a:latin typeface="+mj-lt"/>
                <a:ea typeface="+mj-ea"/>
                <a:cs typeface="+mj-cs"/>
              </a:rPr>
              <a:t>map onto a surface that allows the pixel </a:t>
            </a:r>
            <a:r>
              <a:rPr lang="en-IN" sz="2800" dirty="0" err="1">
                <a:solidFill>
                  <a:schemeClr val="tx1"/>
                </a:solidFill>
                <a:latin typeface="+mj-lt"/>
                <a:ea typeface="+mj-ea"/>
                <a:cs typeface="+mj-cs"/>
              </a:rPr>
              <a:t>shader</a:t>
            </a:r>
            <a:r>
              <a:rPr lang="en-IN" sz="2800" dirty="0">
                <a:solidFill>
                  <a:schemeClr val="tx1"/>
                </a:solidFill>
                <a:latin typeface="+mj-lt"/>
                <a:ea typeface="+mj-ea"/>
                <a:cs typeface="+mj-cs"/>
              </a:rPr>
              <a:t> to access that </a:t>
            </a:r>
            <a:r>
              <a:rPr lang="en-IN" sz="2800" dirty="0" smtClean="0">
                <a:solidFill>
                  <a:schemeClr val="tx1"/>
                </a:solidFill>
                <a:latin typeface="+mj-lt"/>
                <a:ea typeface="+mj-ea"/>
                <a:cs typeface="+mj-cs"/>
              </a:rPr>
              <a:t>information.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main difference between bump mapping and per-pixel lighting is the </a:t>
            </a:r>
            <a:r>
              <a:rPr lang="en-IN" sz="2800" dirty="0" smtClean="0">
                <a:solidFill>
                  <a:schemeClr val="tx1"/>
                </a:solidFill>
                <a:latin typeface="+mj-lt"/>
                <a:ea typeface="+mj-ea"/>
                <a:cs typeface="+mj-cs"/>
              </a:rPr>
              <a:t>normal it </a:t>
            </a:r>
            <a:r>
              <a:rPr lang="en-IN" sz="2800" dirty="0">
                <a:solidFill>
                  <a:schemeClr val="tx1"/>
                </a:solidFill>
                <a:latin typeface="+mj-lt"/>
                <a:ea typeface="+mj-ea"/>
                <a:cs typeface="+mj-cs"/>
              </a:rPr>
              <a:t>uses for the lighting.</a:t>
            </a:r>
          </a:p>
        </p:txBody>
      </p:sp>
    </p:spTree>
    <p:extLst>
      <p:ext uri="{BB962C8B-B14F-4D97-AF65-F5344CB8AC3E}">
        <p14:creationId xmlns:p14="http://schemas.microsoft.com/office/powerpoint/2010/main" val="159587739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a:t>
            </a:r>
            <a:r>
              <a:rPr lang="en-IN" sz="28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bump mapping this is a normal it fetches from the</a:t>
            </a:r>
          </a:p>
          <a:p>
            <a:pPr algn="just"/>
            <a:r>
              <a:rPr lang="en-IN" sz="2800" dirty="0" smtClean="0">
                <a:solidFill>
                  <a:schemeClr val="tx1"/>
                </a:solidFill>
                <a:latin typeface="+mj-lt"/>
                <a:ea typeface="+mj-ea"/>
                <a:cs typeface="+mj-cs"/>
              </a:rPr>
              <a:t>      bump </a:t>
            </a:r>
            <a:r>
              <a:rPr lang="en-IN" sz="2800" dirty="0">
                <a:solidFill>
                  <a:schemeClr val="tx1"/>
                </a:solidFill>
                <a:latin typeface="+mj-lt"/>
                <a:ea typeface="+mj-ea"/>
                <a:cs typeface="+mj-cs"/>
              </a:rPr>
              <a:t>map, while for per-pixel lighting it is the </a:t>
            </a:r>
            <a:r>
              <a:rPr lang="en-IN" sz="2800" dirty="0" smtClean="0">
                <a:solidFill>
                  <a:schemeClr val="tx1"/>
                </a:solidFill>
                <a:latin typeface="+mj-lt"/>
                <a:ea typeface="+mj-ea"/>
                <a:cs typeface="+mj-cs"/>
              </a:rPr>
              <a:t>normal       at </a:t>
            </a:r>
            <a:r>
              <a:rPr lang="en-IN" sz="2800" dirty="0">
                <a:solidFill>
                  <a:schemeClr val="tx1"/>
                </a:solidFill>
                <a:latin typeface="+mj-lt"/>
                <a:ea typeface="+mj-ea"/>
                <a:cs typeface="+mj-cs"/>
              </a:rPr>
              <a:t>the surface normal.</a:t>
            </a:r>
          </a:p>
          <a:p>
            <a:pPr marL="457200" indent="-457200" algn="just">
              <a:buFont typeface="Arial" panose="020B0604020202020204" pitchFamily="34" charset="0"/>
              <a:buChar char="•"/>
            </a:pPr>
            <a:r>
              <a:rPr lang="en-IN" sz="2800" dirty="0">
                <a:solidFill>
                  <a:schemeClr val="tx1"/>
                </a:solidFill>
                <a:latin typeface="+mj-lt"/>
                <a:ea typeface="+mj-ea"/>
                <a:cs typeface="+mj-cs"/>
              </a:rPr>
              <a:t>Bump maps are height maps that specify a </a:t>
            </a:r>
            <a:r>
              <a:rPr lang="en-IN" sz="2800" dirty="0" smtClean="0">
                <a:solidFill>
                  <a:schemeClr val="tx1"/>
                </a:solidFill>
                <a:latin typeface="+mj-lt"/>
                <a:ea typeface="+mj-ea"/>
                <a:cs typeface="+mj-cs"/>
              </a:rPr>
              <a:t>pattern.</a:t>
            </a:r>
            <a:endParaRPr lang="en-IN" sz="2800" dirty="0">
              <a:solidFill>
                <a:schemeClr val="tx1"/>
              </a:solidFill>
            </a:endParaRPr>
          </a:p>
          <a:p>
            <a:pPr marL="457200" indent="-457200" algn="just">
              <a:buFont typeface="Arial" panose="020B0604020202020204" pitchFamily="34" charset="0"/>
              <a:buChar char="•"/>
            </a:pPr>
            <a:r>
              <a:rPr lang="en-IN" sz="2800" dirty="0" smtClean="0">
                <a:solidFill>
                  <a:schemeClr val="tx1"/>
                </a:solidFill>
              </a:rPr>
              <a:t>Normal </a:t>
            </a:r>
            <a:r>
              <a:rPr lang="en-IN" sz="2800" dirty="0">
                <a:solidFill>
                  <a:schemeClr val="tx1"/>
                </a:solidFill>
              </a:rPr>
              <a:t>mapping is essentially bump mapping, but instead of using a height map with a pattern, which is normally created by an artist, normal maps use height maps that are calculated from a low-polygon mesh and a high-polygon mesh. </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90770364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a:t>
            </a:r>
            <a:r>
              <a:rPr lang="en-IN" sz="2800" b="1" dirty="0" smtClean="0">
                <a:solidFill>
                  <a:schemeClr val="tx1"/>
                </a:solidFill>
                <a:latin typeface="+mj-lt"/>
                <a:ea typeface="+mj-ea"/>
                <a:cs typeface="+mj-cs"/>
              </a:rPr>
              <a:t>:</a:t>
            </a:r>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Calculating</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difference between a low- and high-polygon model, the resulting </a:t>
            </a:r>
            <a:r>
              <a:rPr lang="en-IN" sz="2800" dirty="0" smtClean="0">
                <a:solidFill>
                  <a:schemeClr val="tx1"/>
                </a:solidFill>
                <a:latin typeface="+mj-lt"/>
                <a:ea typeface="+mj-ea"/>
                <a:cs typeface="+mj-cs"/>
              </a:rPr>
              <a:t>normal map </a:t>
            </a:r>
            <a:r>
              <a:rPr lang="en-IN" sz="2800" dirty="0">
                <a:solidFill>
                  <a:schemeClr val="tx1"/>
                </a:solidFill>
                <a:latin typeface="+mj-lt"/>
                <a:ea typeface="+mj-ea"/>
                <a:cs typeface="+mj-cs"/>
              </a:rPr>
              <a:t>can be used to perform bump mapping on the low-polygon model so </a:t>
            </a:r>
            <a:r>
              <a:rPr lang="en-IN" sz="2800" dirty="0" smtClean="0">
                <a:solidFill>
                  <a:schemeClr val="tx1"/>
                </a:solidFill>
                <a:latin typeface="+mj-lt"/>
                <a:ea typeface="+mj-ea"/>
                <a:cs typeface="+mj-cs"/>
              </a:rPr>
              <a:t>that it </a:t>
            </a:r>
            <a:r>
              <a:rPr lang="en-IN" sz="2800" dirty="0">
                <a:solidFill>
                  <a:schemeClr val="tx1"/>
                </a:solidFill>
                <a:latin typeface="+mj-lt"/>
                <a:ea typeface="+mj-ea"/>
                <a:cs typeface="+mj-cs"/>
              </a:rPr>
              <a:t>looks like the high-polygon version.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technique is used in many of </a:t>
            </a:r>
            <a:r>
              <a:rPr lang="en-IN" sz="2800" dirty="0" smtClean="0">
                <a:solidFill>
                  <a:schemeClr val="tx1"/>
                </a:solidFill>
                <a:latin typeface="+mj-lt"/>
                <a:ea typeface="+mj-ea"/>
                <a:cs typeface="+mj-cs"/>
              </a:rPr>
              <a:t>today’s games </a:t>
            </a:r>
            <a:r>
              <a:rPr lang="en-IN" sz="2800" dirty="0">
                <a:solidFill>
                  <a:schemeClr val="tx1"/>
                </a:solidFill>
                <a:latin typeface="+mj-lt"/>
                <a:ea typeface="+mj-ea"/>
                <a:cs typeface="+mj-cs"/>
              </a:rPr>
              <a:t>to give models and environments the appearance of detail and </a:t>
            </a:r>
            <a:r>
              <a:rPr lang="en-IN" sz="2800" dirty="0" smtClean="0">
                <a:solidFill>
                  <a:schemeClr val="tx1"/>
                </a:solidFill>
                <a:latin typeface="+mj-lt"/>
                <a:ea typeface="+mj-ea"/>
                <a:cs typeface="+mj-cs"/>
              </a:rPr>
              <a:t>complexity while </a:t>
            </a:r>
            <a:r>
              <a:rPr lang="en-IN" sz="2800" dirty="0">
                <a:solidFill>
                  <a:schemeClr val="tx1"/>
                </a:solidFill>
                <a:latin typeface="+mj-lt"/>
                <a:ea typeface="+mj-ea"/>
                <a:cs typeface="+mj-cs"/>
              </a:rPr>
              <a:t>keeping the polygon count low enough for real-time rendering.</a:t>
            </a:r>
          </a:p>
        </p:txBody>
      </p:sp>
    </p:spTree>
    <p:extLst>
      <p:ext uri="{BB962C8B-B14F-4D97-AF65-F5344CB8AC3E}">
        <p14:creationId xmlns:p14="http://schemas.microsoft.com/office/powerpoint/2010/main" val="280592955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a:solidFill>
                  <a:schemeClr val="tx1"/>
                </a:solidFill>
                <a:latin typeface="+mj-lt"/>
                <a:ea typeface="+mj-ea"/>
                <a:cs typeface="+mj-cs"/>
              </a:rPr>
              <a:t>The DXTC image compression methods are texture compression formats that </a:t>
            </a:r>
            <a:r>
              <a:rPr lang="en-IN" sz="2800" dirty="0" smtClean="0">
                <a:solidFill>
                  <a:schemeClr val="tx1"/>
                </a:solidFill>
                <a:latin typeface="+mj-lt"/>
                <a:ea typeface="+mj-ea"/>
                <a:cs typeface="+mj-cs"/>
              </a:rPr>
              <a:t>are good </a:t>
            </a:r>
            <a:r>
              <a:rPr lang="en-IN" sz="2800" dirty="0">
                <a:solidFill>
                  <a:schemeClr val="tx1"/>
                </a:solidFill>
                <a:latin typeface="+mj-lt"/>
                <a:ea typeface="+mj-ea"/>
                <a:cs typeface="+mj-cs"/>
              </a:rPr>
              <a:t>for getting a compression ratio of 6:1 on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images using DXT1 and a </a:t>
            </a:r>
            <a:r>
              <a:rPr lang="en-IN" sz="2800" dirty="0" smtClean="0">
                <a:solidFill>
                  <a:schemeClr val="tx1"/>
                </a:solidFill>
                <a:latin typeface="+mj-lt"/>
                <a:ea typeface="+mj-ea"/>
                <a:cs typeface="+mj-cs"/>
              </a:rPr>
              <a:t>4:1 compression </a:t>
            </a:r>
            <a:r>
              <a:rPr lang="en-IN" sz="2800" dirty="0">
                <a:solidFill>
                  <a:schemeClr val="tx1"/>
                </a:solidFill>
                <a:latin typeface="+mj-lt"/>
                <a:ea typeface="+mj-ea"/>
                <a:cs typeface="+mj-cs"/>
              </a:rPr>
              <a:t>ratio using the other DXT formats.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DXTC compression </a:t>
            </a:r>
            <a:r>
              <a:rPr lang="en-IN" sz="2800" dirty="0" smtClean="0">
                <a:solidFill>
                  <a:schemeClr val="tx1"/>
                </a:solidFill>
                <a:latin typeface="+mj-lt"/>
                <a:ea typeface="+mj-ea"/>
                <a:cs typeface="+mj-cs"/>
              </a:rPr>
              <a:t>formats use </a:t>
            </a:r>
            <a:r>
              <a:rPr lang="en-IN" sz="2800" dirty="0">
                <a:solidFill>
                  <a:schemeClr val="tx1"/>
                </a:solidFill>
                <a:latin typeface="+mj-lt"/>
                <a:ea typeface="+mj-ea"/>
                <a:cs typeface="+mj-cs"/>
              </a:rPr>
              <a:t>a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type of compression, so the quality of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maps can be less than </a:t>
            </a:r>
            <a:r>
              <a:rPr lang="en-IN" sz="2800" dirty="0" smtClean="0">
                <a:solidFill>
                  <a:schemeClr val="tx1"/>
                </a:solidFill>
                <a:latin typeface="+mj-lt"/>
                <a:ea typeface="+mj-ea"/>
                <a:cs typeface="+mj-cs"/>
              </a:rPr>
              <a:t>the original</a:t>
            </a:r>
            <a:r>
              <a:rPr lang="en-IN" sz="2800" dirty="0">
                <a:solidFill>
                  <a:schemeClr val="tx1"/>
                </a:solidFill>
                <a:latin typeface="+mj-lt"/>
                <a:ea typeface="+mj-ea"/>
                <a:cs typeface="+mj-cs"/>
              </a:rPr>
              <a:t>, and they are not the best choice for compressing normal map images. </a:t>
            </a: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4283919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a:solidFill>
                  <a:schemeClr val="tx1"/>
                </a:solidFill>
                <a:latin typeface="+mj-lt"/>
                <a:ea typeface="+mj-ea"/>
                <a:cs typeface="+mj-cs"/>
              </a:rPr>
              <a:t>7</a:t>
            </a:r>
            <a:r>
              <a:rPr lang="en-IN" sz="2800" b="1" dirty="0" smtClean="0">
                <a:solidFill>
                  <a:schemeClr val="tx1"/>
                </a:solidFill>
                <a:latin typeface="+mj-lt"/>
                <a:ea typeface="+mj-ea"/>
                <a:cs typeface="+mj-cs"/>
              </a:rPr>
              <a:t>. Use </a:t>
            </a:r>
            <a:r>
              <a:rPr lang="en-IN" sz="2800" b="1" dirty="0">
                <a:solidFill>
                  <a:schemeClr val="tx1"/>
                </a:solidFill>
                <a:latin typeface="+mj-lt"/>
                <a:ea typeface="+mj-ea"/>
                <a:cs typeface="+mj-cs"/>
              </a:rPr>
              <a:t>as educational tool:</a:t>
            </a:r>
          </a:p>
          <a:p>
            <a:pPr marL="457200" indent="-457200" algn="just">
              <a:buFont typeface="Arial" panose="020B0604020202020204" pitchFamily="34" charset="0"/>
              <a:buChar char="•"/>
            </a:pPr>
            <a:r>
              <a:rPr lang="en-IN" sz="2800" dirty="0" smtClean="0">
                <a:solidFill>
                  <a:schemeClr val="tx1"/>
                </a:solidFill>
              </a:rPr>
              <a:t>Play </a:t>
            </a:r>
            <a:r>
              <a:rPr lang="en-IN" sz="2800" dirty="0">
                <a:solidFill>
                  <a:schemeClr val="tx1"/>
                </a:solidFill>
              </a:rPr>
              <a:t>develops children's content knowledge and provides children the opportunity to develop social skills, competencies, and disposition to learn.</a:t>
            </a:r>
          </a:p>
          <a:p>
            <a:pPr marL="457200" indent="-457200" algn="just">
              <a:buFont typeface="Arial" panose="020B0604020202020204" pitchFamily="34" charset="0"/>
              <a:buChar char="•"/>
            </a:pPr>
            <a:r>
              <a:rPr lang="en-IN" sz="2800" dirty="0">
                <a:solidFill>
                  <a:schemeClr val="tx1"/>
                </a:solidFill>
              </a:rPr>
              <a:t>When children engage in real-life and imaginary activities, play can be challenging in children's thinking</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To </a:t>
            </a:r>
            <a:r>
              <a:rPr lang="en-IN" sz="2800" dirty="0">
                <a:solidFill>
                  <a:schemeClr val="tx1"/>
                </a:solidFill>
              </a:rPr>
              <a:t>extend the learning process, sensitive intervention can be provided with adult support when necessary during play-based learning</a:t>
            </a:r>
            <a:r>
              <a:rPr lang="en-IN" sz="2800" dirty="0" smtClean="0">
                <a:solidFill>
                  <a:schemeClr val="tx1"/>
                </a:solidFill>
              </a:rPr>
              <a:t>.</a:t>
            </a:r>
            <a:endParaRPr lang="en-IN" sz="2800" dirty="0">
              <a:solidFill>
                <a:schemeClr val="tx1"/>
              </a:solidFill>
            </a:endParaRPr>
          </a:p>
        </p:txBody>
      </p:sp>
    </p:spTree>
    <p:extLst>
      <p:ext uri="{BB962C8B-B14F-4D97-AF65-F5344CB8AC3E}">
        <p14:creationId xmlns:p14="http://schemas.microsoft.com/office/powerpoint/2010/main" val="283272438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reason </a:t>
            </a:r>
            <a:r>
              <a:rPr lang="en-IN" sz="2800" dirty="0">
                <a:solidFill>
                  <a:schemeClr val="tx1"/>
                </a:solidFill>
                <a:latin typeface="+mj-lt"/>
                <a:ea typeface="+mj-ea"/>
                <a:cs typeface="+mj-cs"/>
              </a:rPr>
              <a:t>they are not good to use with normal maps lies with the normal </a:t>
            </a:r>
            <a:r>
              <a:rPr lang="en-IN" sz="2800" dirty="0" smtClean="0">
                <a:solidFill>
                  <a:schemeClr val="tx1"/>
                </a:solidFill>
                <a:latin typeface="+mj-lt"/>
                <a:ea typeface="+mj-ea"/>
                <a:cs typeface="+mj-cs"/>
              </a:rPr>
              <a:t>values themselves.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To </a:t>
            </a:r>
            <a:r>
              <a:rPr lang="en-IN" sz="2800" dirty="0">
                <a:solidFill>
                  <a:schemeClr val="tx1"/>
                </a:solidFill>
                <a:latin typeface="+mj-lt"/>
                <a:ea typeface="+mj-ea"/>
                <a:cs typeface="+mj-cs"/>
              </a:rPr>
              <a:t>provide accurate lighting across a surface, the </a:t>
            </a:r>
            <a:r>
              <a:rPr lang="en-IN" sz="2800" dirty="0" err="1">
                <a:solidFill>
                  <a:schemeClr val="tx1"/>
                </a:solidFill>
                <a:latin typeface="+mj-lt"/>
                <a:ea typeface="+mj-ea"/>
                <a:cs typeface="+mj-cs"/>
              </a:rPr>
              <a:t>normals</a:t>
            </a:r>
            <a:r>
              <a:rPr lang="en-IN" sz="2800" dirty="0">
                <a:solidFill>
                  <a:schemeClr val="tx1"/>
                </a:solidFill>
                <a:latin typeface="+mj-lt"/>
                <a:ea typeface="+mj-ea"/>
                <a:cs typeface="+mj-cs"/>
              </a:rPr>
              <a:t> will need </a:t>
            </a:r>
            <a:r>
              <a:rPr lang="en-IN" sz="2800" dirty="0" smtClean="0">
                <a:solidFill>
                  <a:schemeClr val="tx1"/>
                </a:solidFill>
                <a:latin typeface="+mj-lt"/>
                <a:ea typeface="+mj-ea"/>
                <a:cs typeface="+mj-cs"/>
              </a:rPr>
              <a:t>to be </a:t>
            </a:r>
            <a:r>
              <a:rPr lang="en-IN" sz="2800" dirty="0">
                <a:solidFill>
                  <a:schemeClr val="tx1"/>
                </a:solidFill>
                <a:latin typeface="+mj-lt"/>
                <a:ea typeface="+mj-ea"/>
                <a:cs typeface="+mj-cs"/>
              </a:rPr>
              <a:t>relatively intact.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screenshot of a normal map using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compression is </a:t>
            </a:r>
            <a:r>
              <a:rPr lang="en-IN" sz="2800" dirty="0" smtClean="0">
                <a:solidFill>
                  <a:schemeClr val="tx1"/>
                </a:solidFill>
                <a:latin typeface="+mj-lt"/>
                <a:ea typeface="+mj-ea"/>
                <a:cs typeface="+mj-cs"/>
              </a:rPr>
              <a:t>shown in </a:t>
            </a:r>
            <a:r>
              <a:rPr lang="en-IN" sz="2800" dirty="0">
                <a:solidFill>
                  <a:schemeClr val="tx1"/>
                </a:solidFill>
                <a:latin typeface="+mj-lt"/>
                <a:ea typeface="+mj-ea"/>
                <a:cs typeface="+mj-cs"/>
              </a:rPr>
              <a:t>Figure </a:t>
            </a:r>
            <a:r>
              <a:rPr lang="en-IN" sz="2800" dirty="0" smtClean="0">
                <a:solidFill>
                  <a:schemeClr val="tx1"/>
                </a:solidFill>
                <a:latin typeface="+mj-lt"/>
                <a:ea typeface="+mj-ea"/>
                <a:cs typeface="+mj-cs"/>
              </a:rPr>
              <a:t>14.8.</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By </a:t>
            </a:r>
            <a:r>
              <a:rPr lang="en-IN" sz="2800" dirty="0">
                <a:solidFill>
                  <a:schemeClr val="tx1"/>
                </a:solidFill>
                <a:latin typeface="+mj-lt"/>
                <a:ea typeface="+mj-ea"/>
                <a:cs typeface="+mj-cs"/>
              </a:rPr>
              <a:t>using a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compression like the DXTC formats on</a:t>
            </a:r>
          </a:p>
          <a:p>
            <a:pPr algn="just"/>
            <a:r>
              <a:rPr lang="en-IN" sz="2800" dirty="0">
                <a:solidFill>
                  <a:schemeClr val="tx1"/>
                </a:solidFill>
                <a:latin typeface="+mj-lt"/>
                <a:ea typeface="+mj-ea"/>
                <a:cs typeface="+mj-cs"/>
              </a:rPr>
              <a:t>normal maps you will be giving up lighting accuracy and quality, and this can </a:t>
            </a:r>
            <a:r>
              <a:rPr lang="en-IN" sz="2800" dirty="0" smtClean="0">
                <a:solidFill>
                  <a:schemeClr val="tx1"/>
                </a:solidFill>
                <a:latin typeface="+mj-lt"/>
                <a:ea typeface="+mj-ea"/>
                <a:cs typeface="+mj-cs"/>
              </a:rPr>
              <a:t>hurt the </a:t>
            </a:r>
            <a:r>
              <a:rPr lang="en-IN" sz="2800" dirty="0">
                <a:solidFill>
                  <a:schemeClr val="tx1"/>
                </a:solidFill>
                <a:latin typeface="+mj-lt"/>
                <a:ea typeface="+mj-ea"/>
                <a:cs typeface="+mj-cs"/>
              </a:rPr>
              <a:t>look of a scene.</a:t>
            </a:r>
          </a:p>
        </p:txBody>
      </p:sp>
    </p:spTree>
    <p:extLst>
      <p:ext uri="{BB962C8B-B14F-4D97-AF65-F5344CB8AC3E}">
        <p14:creationId xmlns:p14="http://schemas.microsoft.com/office/powerpoint/2010/main" val="340420105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algn="l"/>
            <a:endParaRPr lang="en-IN" sz="2800" b="1" dirty="0" smtClean="0">
              <a:solidFill>
                <a:schemeClr val="tx1"/>
              </a:solidFill>
              <a:latin typeface="+mj-lt"/>
              <a:ea typeface="+mj-ea"/>
              <a:cs typeface="+mj-cs"/>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00808"/>
            <a:ext cx="5544616" cy="4907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59411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a:solidFill>
                  <a:schemeClr val="tx1"/>
                </a:solidFill>
                <a:latin typeface="+mj-lt"/>
                <a:ea typeface="+mj-ea"/>
                <a:cs typeface="+mj-cs"/>
              </a:rPr>
              <a:t>The DXTC formats are great for decal images, but the format version </a:t>
            </a:r>
            <a:r>
              <a:rPr lang="en-IN" sz="2800" dirty="0" smtClean="0">
                <a:solidFill>
                  <a:schemeClr val="tx1"/>
                </a:solidFill>
                <a:latin typeface="+mj-lt"/>
                <a:ea typeface="+mj-ea"/>
                <a:cs typeface="+mj-cs"/>
              </a:rPr>
              <a:t>used depends </a:t>
            </a:r>
            <a:r>
              <a:rPr lang="en-IN" sz="2800" dirty="0">
                <a:solidFill>
                  <a:schemeClr val="tx1"/>
                </a:solidFill>
                <a:latin typeface="+mj-lt"/>
                <a:ea typeface="+mj-ea"/>
                <a:cs typeface="+mj-cs"/>
              </a:rPr>
              <a:t>on the quality given from the compression.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DXT1 gives the </a:t>
            </a:r>
            <a:r>
              <a:rPr lang="en-IN" sz="2800" dirty="0" smtClean="0">
                <a:solidFill>
                  <a:schemeClr val="tx1"/>
                </a:solidFill>
                <a:latin typeface="+mj-lt"/>
                <a:ea typeface="+mj-ea"/>
                <a:cs typeface="+mj-cs"/>
              </a:rPr>
              <a:t>lowest overall </a:t>
            </a:r>
            <a:r>
              <a:rPr lang="en-IN" sz="2800" dirty="0">
                <a:solidFill>
                  <a:schemeClr val="tx1"/>
                </a:solidFill>
                <a:latin typeface="+mj-lt"/>
                <a:ea typeface="+mj-ea"/>
                <a:cs typeface="+mj-cs"/>
              </a:rPr>
              <a:t>quality but also gives the most compression.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Each </a:t>
            </a:r>
            <a:r>
              <a:rPr lang="en-IN" sz="2800" dirty="0">
                <a:solidFill>
                  <a:schemeClr val="tx1"/>
                </a:solidFill>
                <a:latin typeface="+mj-lt"/>
                <a:ea typeface="+mj-ea"/>
                <a:cs typeface="+mj-cs"/>
              </a:rPr>
              <a:t>version above the </a:t>
            </a:r>
            <a:r>
              <a:rPr lang="en-IN" sz="2800" dirty="0" smtClean="0">
                <a:solidFill>
                  <a:schemeClr val="tx1"/>
                </a:solidFill>
                <a:latin typeface="+mj-lt"/>
                <a:ea typeface="+mj-ea"/>
                <a:cs typeface="+mj-cs"/>
              </a:rPr>
              <a:t>DXT1 has </a:t>
            </a:r>
            <a:r>
              <a:rPr lang="en-IN" sz="2800" dirty="0">
                <a:solidFill>
                  <a:schemeClr val="tx1"/>
                </a:solidFill>
                <a:latin typeface="+mj-lt"/>
                <a:ea typeface="+mj-ea"/>
                <a:cs typeface="+mj-cs"/>
              </a:rPr>
              <a:t>better quality than the one that came before it but at the cost of compression </a:t>
            </a:r>
            <a:r>
              <a:rPr lang="en-IN" sz="2800" dirty="0" smtClean="0">
                <a:solidFill>
                  <a:schemeClr val="tx1"/>
                </a:solidFill>
                <a:latin typeface="+mj-lt"/>
                <a:ea typeface="+mj-ea"/>
                <a:cs typeface="+mj-cs"/>
              </a:rPr>
              <a:t>size.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DXT5 often gives the best quality but does not get the most compression. </a:t>
            </a:r>
          </a:p>
        </p:txBody>
      </p:sp>
    </p:spTree>
    <p:extLst>
      <p:ext uri="{BB962C8B-B14F-4D97-AF65-F5344CB8AC3E}">
        <p14:creationId xmlns:p14="http://schemas.microsoft.com/office/powerpoint/2010/main" val="379442481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r>
              <a:rPr lang="en-IN" sz="2800" dirty="0" smtClean="0">
                <a:solidFill>
                  <a:schemeClr val="tx1"/>
                </a:solidFill>
                <a:latin typeface="+mj-lt"/>
                <a:ea typeface="+mj-ea"/>
                <a:cs typeface="+mj-cs"/>
              </a:rPr>
              <a:t>A comparison </a:t>
            </a:r>
            <a:r>
              <a:rPr lang="en-IN" sz="2800" dirty="0">
                <a:solidFill>
                  <a:schemeClr val="tx1"/>
                </a:solidFill>
                <a:latin typeface="+mj-lt"/>
                <a:ea typeface="+mj-ea"/>
                <a:cs typeface="+mj-cs"/>
              </a:rPr>
              <a:t>of a texture image compressed with DXT1 and DXT5 is shown in </a:t>
            </a:r>
            <a:r>
              <a:rPr lang="en-IN" sz="2800" dirty="0" smtClean="0">
                <a:solidFill>
                  <a:schemeClr val="tx1"/>
                </a:solidFill>
                <a:latin typeface="+mj-lt"/>
                <a:ea typeface="+mj-ea"/>
                <a:cs typeface="+mj-cs"/>
              </a:rPr>
              <a:t>Figure 14.9</a:t>
            </a:r>
            <a:r>
              <a:rPr lang="en-IN" sz="2800" dirty="0">
                <a:solidFill>
                  <a:schemeClr val="tx1"/>
                </a:solidFill>
                <a:latin typeface="+mj-lt"/>
                <a:ea typeface="+mj-ea"/>
                <a:cs typeface="+mj-cs"/>
              </a:rPr>
              <a:t>. A comparison of these formats on a normal map is shown in Figure 14.10</a:t>
            </a:r>
            <a:r>
              <a:rPr lang="en-IN" sz="2800" dirty="0" smtClean="0">
                <a:solidFill>
                  <a:schemeClr val="tx1"/>
                </a:solidFill>
                <a:latin typeface="+mj-lt"/>
                <a:ea typeface="+mj-ea"/>
                <a:cs typeface="+mj-cs"/>
              </a:rPr>
              <a:t>.</a:t>
            </a:r>
          </a:p>
          <a:p>
            <a:pPr algn="just"/>
            <a:endParaRPr lang="en-IN" sz="2800" dirty="0">
              <a:solidFill>
                <a:schemeClr val="tx1"/>
              </a:solidFill>
              <a:latin typeface="+mj-lt"/>
              <a:ea typeface="+mj-ea"/>
              <a:cs typeface="+mj-cs"/>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708919"/>
            <a:ext cx="8029575" cy="412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75518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algn="just"/>
            <a:endParaRPr lang="en-IN" sz="2800" dirty="0">
              <a:solidFill>
                <a:schemeClr val="tx1"/>
              </a:solidFill>
              <a:latin typeface="+mj-lt"/>
              <a:ea typeface="+mj-ea"/>
              <a:cs typeface="+mj-cs"/>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 y="1916832"/>
            <a:ext cx="795337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829239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a:solidFill>
                  <a:schemeClr val="tx1"/>
                </a:solidFill>
                <a:latin typeface="+mj-lt"/>
                <a:ea typeface="+mj-ea"/>
                <a:cs typeface="+mj-cs"/>
              </a:rPr>
              <a:t>Normal maps are not good </a:t>
            </a: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DXTC compression because the </a:t>
            </a:r>
            <a:r>
              <a:rPr lang="en-IN" sz="2800" dirty="0" smtClean="0">
                <a:solidFill>
                  <a:schemeClr val="tx1"/>
                </a:solidFill>
                <a:latin typeface="+mj-lt"/>
                <a:ea typeface="+mj-ea"/>
                <a:cs typeface="+mj-cs"/>
              </a:rPr>
              <a:t>DXTC formats </a:t>
            </a:r>
            <a:r>
              <a:rPr lang="en-IN" sz="2800" dirty="0">
                <a:solidFill>
                  <a:schemeClr val="tx1"/>
                </a:solidFill>
                <a:latin typeface="+mj-lt"/>
                <a:ea typeface="+mj-ea"/>
                <a:cs typeface="+mj-cs"/>
              </a:rPr>
              <a:t>assume that the image data are smooth across its pixels.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a normal </a:t>
            </a:r>
            <a:r>
              <a:rPr lang="en-IN" sz="2800" dirty="0" smtClean="0">
                <a:solidFill>
                  <a:schemeClr val="tx1"/>
                </a:solidFill>
                <a:latin typeface="+mj-lt"/>
                <a:ea typeface="+mj-ea"/>
                <a:cs typeface="+mj-cs"/>
              </a:rPr>
              <a:t>map there </a:t>
            </a:r>
            <a:r>
              <a:rPr lang="en-IN" sz="2800" dirty="0">
                <a:solidFill>
                  <a:schemeClr val="tx1"/>
                </a:solidFill>
                <a:latin typeface="+mj-lt"/>
                <a:ea typeface="+mj-ea"/>
                <a:cs typeface="+mj-cs"/>
              </a:rPr>
              <a:t>are often sharp changes that are used to give detail and variations for the </a:t>
            </a:r>
            <a:r>
              <a:rPr lang="en-IN" sz="2800" dirty="0" smtClean="0">
                <a:solidFill>
                  <a:schemeClr val="tx1"/>
                </a:solidFill>
                <a:latin typeface="+mj-lt"/>
                <a:ea typeface="+mj-ea"/>
                <a:cs typeface="+mj-cs"/>
              </a:rPr>
              <a:t>lighting algorithms</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Because </a:t>
            </a:r>
            <a:r>
              <a:rPr lang="en-IN" sz="2800" dirty="0">
                <a:solidFill>
                  <a:schemeClr val="tx1"/>
                </a:solidFill>
                <a:latin typeface="+mj-lt"/>
                <a:ea typeface="+mj-ea"/>
                <a:cs typeface="+mj-cs"/>
              </a:rPr>
              <a:t>normal maps are often not smooth, the </a:t>
            </a:r>
            <a:r>
              <a:rPr lang="en-IN" sz="2800" dirty="0" err="1">
                <a:solidFill>
                  <a:schemeClr val="tx1"/>
                </a:solidFill>
                <a:latin typeface="+mj-lt"/>
                <a:ea typeface="+mj-ea"/>
                <a:cs typeface="+mj-cs"/>
              </a:rPr>
              <a:t>normals</a:t>
            </a:r>
            <a:r>
              <a:rPr lang="en-IN" sz="2800" dirty="0">
                <a:solidFill>
                  <a:schemeClr val="tx1"/>
                </a:solidFill>
                <a:latin typeface="+mj-lt"/>
                <a:ea typeface="+mj-ea"/>
                <a:cs typeface="+mj-cs"/>
              </a:rPr>
              <a:t> can </a:t>
            </a:r>
            <a:r>
              <a:rPr lang="en-IN" sz="2800" dirty="0" smtClean="0">
                <a:solidFill>
                  <a:schemeClr val="tx1"/>
                </a:solidFill>
                <a:latin typeface="+mj-lt"/>
                <a:ea typeface="+mj-ea"/>
                <a:cs typeface="+mj-cs"/>
              </a:rPr>
              <a:t>be compressed </a:t>
            </a:r>
            <a:r>
              <a:rPr lang="en-IN" sz="2800" dirty="0">
                <a:solidFill>
                  <a:schemeClr val="tx1"/>
                </a:solidFill>
                <a:latin typeface="+mj-lt"/>
                <a:ea typeface="+mj-ea"/>
                <a:cs typeface="+mj-cs"/>
              </a:rPr>
              <a:t>and altered to a point where the detail is lost and the lighting does </a:t>
            </a:r>
            <a:r>
              <a:rPr lang="en-IN" sz="2800" dirty="0" smtClean="0">
                <a:solidFill>
                  <a:schemeClr val="tx1"/>
                </a:solidFill>
                <a:latin typeface="+mj-lt"/>
                <a:ea typeface="+mj-ea"/>
                <a:cs typeface="+mj-cs"/>
              </a:rPr>
              <a:t>not look </a:t>
            </a:r>
            <a:r>
              <a:rPr lang="en-IN" sz="2800" dirty="0">
                <a:solidFill>
                  <a:schemeClr val="tx1"/>
                </a:solidFill>
                <a:latin typeface="+mj-lt"/>
                <a:ea typeface="+mj-ea"/>
                <a:cs typeface="+mj-cs"/>
              </a:rPr>
              <a:t>as intended. </a:t>
            </a:r>
          </a:p>
        </p:txBody>
      </p:sp>
    </p:spTree>
    <p:extLst>
      <p:ext uri="{BB962C8B-B14F-4D97-AF65-F5344CB8AC3E}">
        <p14:creationId xmlns:p14="http://schemas.microsoft.com/office/powerpoint/2010/main" val="94011766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Using </a:t>
            </a:r>
            <a:r>
              <a:rPr lang="en-IN" sz="2800" dirty="0">
                <a:solidFill>
                  <a:schemeClr val="tx1"/>
                </a:solidFill>
                <a:latin typeface="+mj-lt"/>
                <a:ea typeface="+mj-ea"/>
                <a:cs typeface="+mj-cs"/>
              </a:rPr>
              <a:t>only 16 bits for each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component is not enough </a:t>
            </a:r>
            <a:r>
              <a:rPr lang="en-IN" sz="2800" dirty="0" smtClean="0">
                <a:solidFill>
                  <a:schemeClr val="tx1"/>
                </a:solidFill>
                <a:latin typeface="+mj-lt"/>
                <a:ea typeface="+mj-ea"/>
                <a:cs typeface="+mj-cs"/>
              </a:rPr>
              <a:t>precision for </a:t>
            </a:r>
            <a:r>
              <a:rPr lang="en-IN" sz="2800" dirty="0" err="1">
                <a:solidFill>
                  <a:schemeClr val="tx1"/>
                </a:solidFill>
                <a:latin typeface="+mj-lt"/>
                <a:ea typeface="+mj-ea"/>
                <a:cs typeface="+mj-cs"/>
              </a:rPr>
              <a:t>normals</a:t>
            </a:r>
            <a:r>
              <a:rPr lang="en-IN" sz="2800" dirty="0">
                <a:solidFill>
                  <a:schemeClr val="tx1"/>
                </a:solidFill>
                <a:latin typeface="+mj-lt"/>
                <a:ea typeface="+mj-ea"/>
                <a:cs typeface="+mj-cs"/>
              </a:rPr>
              <a:t> in a normal map. Also, specular lighting and normal maps </a:t>
            </a:r>
            <a:r>
              <a:rPr lang="en-IN" sz="2800" dirty="0" smtClean="0">
                <a:solidFill>
                  <a:schemeClr val="tx1"/>
                </a:solidFill>
                <a:latin typeface="+mj-lt"/>
                <a:ea typeface="+mj-ea"/>
                <a:cs typeface="+mj-cs"/>
              </a:rPr>
              <a:t>compressed with </a:t>
            </a:r>
            <a:r>
              <a:rPr lang="en-IN" sz="2800" dirty="0">
                <a:solidFill>
                  <a:schemeClr val="tx1"/>
                </a:solidFill>
                <a:latin typeface="+mj-lt"/>
                <a:ea typeface="+mj-ea"/>
                <a:cs typeface="+mj-cs"/>
              </a:rPr>
              <a:t>a DXTC format can further amplify the rendering </a:t>
            </a:r>
            <a:r>
              <a:rPr lang="en-IN" sz="2800" dirty="0" err="1">
                <a:solidFill>
                  <a:schemeClr val="tx1"/>
                </a:solidFill>
                <a:latin typeface="+mj-lt"/>
                <a:ea typeface="+mj-ea"/>
                <a:cs typeface="+mj-cs"/>
              </a:rPr>
              <a:t>artifacts</a:t>
            </a:r>
            <a:r>
              <a:rPr lang="en-IN" sz="2800" dirty="0">
                <a:solidFill>
                  <a:schemeClr val="tx1"/>
                </a:solidFill>
                <a:latin typeface="+mj-lt"/>
                <a:ea typeface="+mj-ea"/>
                <a:cs typeface="+mj-cs"/>
              </a:rPr>
              <a:t> that </a:t>
            </a:r>
            <a:r>
              <a:rPr lang="en-IN" sz="2800" dirty="0" smtClean="0">
                <a:solidFill>
                  <a:schemeClr val="tx1"/>
                </a:solidFill>
                <a:latin typeface="+mj-lt"/>
                <a:ea typeface="+mj-ea"/>
                <a:cs typeface="+mj-cs"/>
              </a:rPr>
              <a:t>exist on </a:t>
            </a:r>
            <a:r>
              <a:rPr lang="en-IN" sz="2800" dirty="0">
                <a:solidFill>
                  <a:schemeClr val="tx1"/>
                </a:solidFill>
                <a:latin typeface="+mj-lt"/>
                <a:ea typeface="+mj-ea"/>
                <a:cs typeface="+mj-cs"/>
              </a:rPr>
              <a:t>the rendered </a:t>
            </a:r>
            <a:r>
              <a:rPr lang="en-IN" sz="2800" dirty="0" smtClean="0">
                <a:solidFill>
                  <a:schemeClr val="tx1"/>
                </a:solidFill>
                <a:latin typeface="+mj-lt"/>
                <a:ea typeface="+mj-ea"/>
                <a:cs typeface="+mj-cs"/>
              </a:rPr>
              <a:t>surface.</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There </a:t>
            </a:r>
            <a:r>
              <a:rPr lang="en-IN" sz="2800" dirty="0">
                <a:solidFill>
                  <a:schemeClr val="tx1"/>
                </a:solidFill>
                <a:latin typeface="+mj-lt"/>
                <a:ea typeface="+mj-ea"/>
                <a:cs typeface="+mj-cs"/>
              </a:rPr>
              <a:t>are a few tricks to getting normal maps to compress with DXTC </a:t>
            </a:r>
            <a:r>
              <a:rPr lang="en-IN" sz="2800" dirty="0" smtClean="0">
                <a:solidFill>
                  <a:schemeClr val="tx1"/>
                </a:solidFill>
                <a:latin typeface="+mj-lt"/>
                <a:ea typeface="+mj-ea"/>
                <a:cs typeface="+mj-cs"/>
              </a:rPr>
              <a:t>formats while </a:t>
            </a:r>
            <a:r>
              <a:rPr lang="en-IN" sz="2800" dirty="0">
                <a:solidFill>
                  <a:schemeClr val="tx1"/>
                </a:solidFill>
                <a:latin typeface="+mj-lt"/>
                <a:ea typeface="+mj-ea"/>
                <a:cs typeface="+mj-cs"/>
              </a:rPr>
              <a:t>retaining an acceptable level of quality.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These </a:t>
            </a:r>
            <a:r>
              <a:rPr lang="en-IN" sz="2800" dirty="0">
                <a:solidFill>
                  <a:schemeClr val="tx1"/>
                </a:solidFill>
                <a:latin typeface="+mj-lt"/>
                <a:ea typeface="+mj-ea"/>
                <a:cs typeface="+mj-cs"/>
              </a:rPr>
              <a:t>options are not as useful as </a:t>
            </a:r>
            <a:r>
              <a:rPr lang="en-IN" sz="2800" dirty="0" smtClean="0">
                <a:solidFill>
                  <a:schemeClr val="tx1"/>
                </a:solidFill>
                <a:latin typeface="+mj-lt"/>
                <a:ea typeface="+mj-ea"/>
                <a:cs typeface="+mj-cs"/>
              </a:rPr>
              <a:t>the 3Dc </a:t>
            </a:r>
            <a:r>
              <a:rPr lang="en-IN" sz="2800" dirty="0">
                <a:solidFill>
                  <a:schemeClr val="tx1"/>
                </a:solidFill>
                <a:latin typeface="+mj-lt"/>
                <a:ea typeface="+mj-ea"/>
                <a:cs typeface="+mj-cs"/>
              </a:rPr>
              <a:t>compression format, which will be examined later, but they can work if </a:t>
            </a:r>
            <a:r>
              <a:rPr lang="en-IN" sz="2800" dirty="0" smtClean="0">
                <a:solidFill>
                  <a:schemeClr val="tx1"/>
                </a:solidFill>
                <a:latin typeface="+mj-lt"/>
                <a:ea typeface="+mj-ea"/>
                <a:cs typeface="+mj-cs"/>
              </a:rPr>
              <a:t>DXTC must </a:t>
            </a:r>
            <a:r>
              <a:rPr lang="en-IN" sz="2800" dirty="0">
                <a:solidFill>
                  <a:schemeClr val="tx1"/>
                </a:solidFill>
                <a:latin typeface="+mj-lt"/>
                <a:ea typeface="+mj-ea"/>
                <a:cs typeface="+mj-cs"/>
              </a:rPr>
              <a:t>be used.</a:t>
            </a: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18573322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tricks that can be used to increase the quality of a normal </a:t>
            </a:r>
            <a:r>
              <a:rPr lang="en-IN" sz="2800" dirty="0" smtClean="0">
                <a:solidFill>
                  <a:schemeClr val="tx1"/>
                </a:solidFill>
                <a:latin typeface="+mj-lt"/>
                <a:ea typeface="+mj-ea"/>
                <a:cs typeface="+mj-cs"/>
              </a:rPr>
              <a:t>map using </a:t>
            </a:r>
            <a:r>
              <a:rPr lang="en-IN" sz="2800" dirty="0">
                <a:solidFill>
                  <a:schemeClr val="tx1"/>
                </a:solidFill>
                <a:latin typeface="+mj-lt"/>
                <a:ea typeface="+mj-ea"/>
                <a:cs typeface="+mj-cs"/>
              </a:rPr>
              <a:t>a DXTC format </a:t>
            </a:r>
            <a:r>
              <a:rPr lang="en-IN" sz="2800" dirty="0" smtClean="0">
                <a:solidFill>
                  <a:schemeClr val="tx1"/>
                </a:solidFill>
                <a:latin typeface="+mj-lt"/>
                <a:ea typeface="+mj-ea"/>
                <a:cs typeface="+mj-cs"/>
              </a:rPr>
              <a:t>include: Renormalizing </a:t>
            </a:r>
            <a:r>
              <a:rPr lang="en-IN" sz="2800" dirty="0" err="1">
                <a:solidFill>
                  <a:schemeClr val="tx1"/>
                </a:solidFill>
                <a:latin typeface="+mj-lt"/>
                <a:ea typeface="+mj-ea"/>
                <a:cs typeface="+mj-cs"/>
              </a:rPr>
              <a:t>normals</a:t>
            </a:r>
            <a:r>
              <a:rPr lang="en-IN" sz="2800" dirty="0">
                <a:solidFill>
                  <a:schemeClr val="tx1"/>
                </a:solidFill>
                <a:latin typeface="+mj-lt"/>
                <a:ea typeface="+mj-ea"/>
                <a:cs typeface="+mj-cs"/>
              </a:rPr>
              <a:t> as they are fetched from a </a:t>
            </a:r>
            <a:r>
              <a:rPr lang="en-IN" sz="2800" dirty="0" smtClean="0">
                <a:solidFill>
                  <a:schemeClr val="tx1"/>
                </a:solidFill>
                <a:latin typeface="+mj-lt"/>
                <a:ea typeface="+mj-ea"/>
                <a:cs typeface="+mj-cs"/>
              </a:rPr>
              <a:t>texture.</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Placing </a:t>
            </a:r>
            <a:r>
              <a:rPr lang="en-IN" sz="2800" dirty="0">
                <a:solidFill>
                  <a:schemeClr val="tx1"/>
                </a:solidFill>
                <a:latin typeface="+mj-lt"/>
                <a:ea typeface="+mj-ea"/>
                <a:cs typeface="+mj-cs"/>
              </a:rPr>
              <a:t>the x-axis of a normal in the alpha channel of a DXT5 </a:t>
            </a:r>
            <a:r>
              <a:rPr lang="en-IN" sz="2800" dirty="0" smtClean="0">
                <a:solidFill>
                  <a:schemeClr val="tx1"/>
                </a:solidFill>
                <a:latin typeface="+mj-lt"/>
                <a:ea typeface="+mj-ea"/>
                <a:cs typeface="+mj-cs"/>
              </a:rPr>
              <a:t>compression since </a:t>
            </a:r>
            <a:r>
              <a:rPr lang="en-IN" sz="2800" dirty="0">
                <a:solidFill>
                  <a:schemeClr val="tx1"/>
                </a:solidFill>
                <a:latin typeface="+mj-lt"/>
                <a:ea typeface="+mj-ea"/>
                <a:cs typeface="+mj-cs"/>
              </a:rPr>
              <a:t>the alpha channel is compressed </a:t>
            </a:r>
            <a:r>
              <a:rPr lang="en-IN" sz="2800" dirty="0" smtClean="0">
                <a:solidFill>
                  <a:schemeClr val="tx1"/>
                </a:solidFill>
                <a:latin typeface="+mj-lt"/>
                <a:ea typeface="+mj-ea"/>
                <a:cs typeface="+mj-cs"/>
              </a:rPr>
              <a:t>separately.</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Taking </a:t>
            </a:r>
            <a:r>
              <a:rPr lang="en-IN" sz="2800" dirty="0">
                <a:solidFill>
                  <a:schemeClr val="tx1"/>
                </a:solidFill>
                <a:latin typeface="+mj-lt"/>
                <a:ea typeface="+mj-ea"/>
                <a:cs typeface="+mj-cs"/>
              </a:rPr>
              <a:t>the previous trick, fetching the y-axis from the normal, and </a:t>
            </a:r>
            <a:r>
              <a:rPr lang="en-IN" sz="2800" dirty="0" smtClean="0">
                <a:solidFill>
                  <a:schemeClr val="tx1"/>
                </a:solidFill>
                <a:latin typeface="+mj-lt"/>
                <a:ea typeface="+mj-ea"/>
                <a:cs typeface="+mj-cs"/>
              </a:rPr>
              <a:t>generating the </a:t>
            </a:r>
            <a:r>
              <a:rPr lang="en-IN" sz="2800" dirty="0">
                <a:solidFill>
                  <a:schemeClr val="tx1"/>
                </a:solidFill>
                <a:latin typeface="+mj-lt"/>
                <a:ea typeface="+mj-ea"/>
                <a:cs typeface="+mj-cs"/>
              </a:rPr>
              <a:t>z-axis instead of using the one from the normal map.</a:t>
            </a:r>
          </a:p>
        </p:txBody>
      </p:sp>
    </p:spTree>
    <p:extLst>
      <p:ext uri="{BB962C8B-B14F-4D97-AF65-F5344CB8AC3E}">
        <p14:creationId xmlns:p14="http://schemas.microsoft.com/office/powerpoint/2010/main" val="40073596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algn="just"/>
            <a:r>
              <a:rPr lang="en-IN" sz="2800" dirty="0" smtClean="0">
                <a:solidFill>
                  <a:schemeClr val="tx1"/>
                </a:solidFill>
                <a:latin typeface="+mj-lt"/>
                <a:ea typeface="+mj-ea"/>
                <a:cs typeface="+mj-cs"/>
              </a:rPr>
              <a:t>Generating </a:t>
            </a:r>
            <a:r>
              <a:rPr lang="en-IN" sz="2800" dirty="0">
                <a:solidFill>
                  <a:schemeClr val="tx1"/>
                </a:solidFill>
                <a:latin typeface="+mj-lt"/>
                <a:ea typeface="+mj-ea"/>
                <a:cs typeface="+mj-cs"/>
              </a:rPr>
              <a:t>the z-axis is a clever and easy means of working with </a:t>
            </a:r>
            <a:r>
              <a:rPr lang="en-IN" sz="2800" dirty="0" smtClean="0">
                <a:solidFill>
                  <a:schemeClr val="tx1"/>
                </a:solidFill>
                <a:latin typeface="+mj-lt"/>
                <a:ea typeface="+mj-ea"/>
                <a:cs typeface="+mj-cs"/>
              </a:rPr>
              <a:t>compressed </a:t>
            </a:r>
            <a:r>
              <a:rPr lang="en-IN" sz="2800" dirty="0" err="1" smtClean="0">
                <a:solidFill>
                  <a:schemeClr val="tx1"/>
                </a:solidFill>
                <a:latin typeface="+mj-lt"/>
                <a:ea typeface="+mj-ea"/>
                <a:cs typeface="+mj-cs"/>
              </a:rPr>
              <a:t>normals</a:t>
            </a:r>
            <a:r>
              <a:rPr lang="en-IN" sz="2800" dirty="0">
                <a:solidFill>
                  <a:schemeClr val="tx1"/>
                </a:solidFill>
                <a:latin typeface="+mj-lt"/>
                <a:ea typeface="+mj-ea"/>
                <a:cs typeface="+mj-cs"/>
              </a:rPr>
              <a:t>. By generating the z-axis, the normal can always be unit-length without</a:t>
            </a:r>
          </a:p>
          <a:p>
            <a:pPr algn="just"/>
            <a:r>
              <a:rPr lang="en-IN" sz="2800" dirty="0">
                <a:solidFill>
                  <a:schemeClr val="tx1"/>
                </a:solidFill>
                <a:latin typeface="+mj-lt"/>
                <a:ea typeface="+mj-ea"/>
                <a:cs typeface="+mj-cs"/>
              </a:rPr>
              <a:t>needing to renormalize the vector. A unit normal is a vector whose length (</a:t>
            </a:r>
            <a:r>
              <a:rPr lang="en-IN" sz="2800" dirty="0" smtClean="0">
                <a:solidFill>
                  <a:schemeClr val="tx1"/>
                </a:solidFill>
                <a:latin typeface="+mj-lt"/>
                <a:ea typeface="+mj-ea"/>
                <a:cs typeface="+mj-cs"/>
              </a:rPr>
              <a:t>magnitude) equals </a:t>
            </a:r>
            <a:r>
              <a:rPr lang="en-IN" sz="2800" dirty="0">
                <a:solidFill>
                  <a:schemeClr val="tx1"/>
                </a:solidFill>
                <a:latin typeface="+mj-lt"/>
                <a:ea typeface="+mj-ea"/>
                <a:cs typeface="+mj-cs"/>
              </a:rPr>
              <a:t>1, like so:</a:t>
            </a:r>
          </a:p>
          <a:p>
            <a:pPr algn="just"/>
            <a:r>
              <a:rPr lang="en-IN" sz="2800" dirty="0">
                <a:solidFill>
                  <a:schemeClr val="tx1"/>
                </a:solidFill>
                <a:latin typeface="+mj-lt"/>
                <a:ea typeface="+mj-ea"/>
                <a:cs typeface="+mj-cs"/>
              </a:rPr>
              <a:t>1 = </a:t>
            </a:r>
            <a:r>
              <a:rPr lang="en-IN" sz="2800" dirty="0" err="1">
                <a:solidFill>
                  <a:schemeClr val="tx1"/>
                </a:solidFill>
                <a:latin typeface="+mj-lt"/>
                <a:ea typeface="+mj-ea"/>
                <a:cs typeface="+mj-cs"/>
              </a:rPr>
              <a:t>square_root</a:t>
            </a:r>
            <a:r>
              <a:rPr lang="en-IN" sz="2800" dirty="0">
                <a:solidFill>
                  <a:schemeClr val="tx1"/>
                </a:solidFill>
                <a:latin typeface="+mj-lt"/>
                <a:ea typeface="+mj-ea"/>
                <a:cs typeface="+mj-cs"/>
              </a:rPr>
              <a:t>(X * X + Y * Y + Z * Z).</a:t>
            </a:r>
          </a:p>
          <a:p>
            <a:pPr algn="just"/>
            <a:r>
              <a:rPr lang="en-IN" sz="2800" dirty="0">
                <a:solidFill>
                  <a:schemeClr val="tx1"/>
                </a:solidFill>
                <a:latin typeface="+mj-lt"/>
                <a:ea typeface="+mj-ea"/>
                <a:cs typeface="+mj-cs"/>
              </a:rPr>
              <a:t>If we know the x-axis and the y-axis, the z-axis can be calculated using the simple</a:t>
            </a:r>
          </a:p>
          <a:p>
            <a:pPr algn="just"/>
            <a:r>
              <a:rPr lang="en-IN" sz="2800" dirty="0" smtClean="0">
                <a:solidFill>
                  <a:schemeClr val="tx1"/>
                </a:solidFill>
                <a:latin typeface="+mj-lt"/>
                <a:ea typeface="+mj-ea"/>
                <a:cs typeface="+mj-cs"/>
              </a:rPr>
              <a:t>Formula </a:t>
            </a:r>
            <a:r>
              <a:rPr lang="es-ES" sz="2800" dirty="0" smtClean="0">
                <a:solidFill>
                  <a:schemeClr val="tx1"/>
                </a:solidFill>
                <a:latin typeface="+mj-lt"/>
                <a:ea typeface="+mj-ea"/>
                <a:cs typeface="+mj-cs"/>
              </a:rPr>
              <a:t>Z </a:t>
            </a:r>
            <a:r>
              <a:rPr lang="es-ES" sz="2800" dirty="0">
                <a:solidFill>
                  <a:schemeClr val="tx1"/>
                </a:solidFill>
                <a:latin typeface="+mj-lt"/>
                <a:ea typeface="+mj-ea"/>
                <a:cs typeface="+mj-cs"/>
              </a:rPr>
              <a:t>= </a:t>
            </a:r>
            <a:r>
              <a:rPr lang="es-ES" sz="2800" dirty="0" err="1">
                <a:solidFill>
                  <a:schemeClr val="tx1"/>
                </a:solidFill>
                <a:latin typeface="+mj-lt"/>
                <a:ea typeface="+mj-ea"/>
                <a:cs typeface="+mj-cs"/>
              </a:rPr>
              <a:t>square_root</a:t>
            </a:r>
            <a:r>
              <a:rPr lang="es-ES" sz="2800" dirty="0">
                <a:solidFill>
                  <a:schemeClr val="tx1"/>
                </a:solidFill>
                <a:latin typeface="+mj-lt"/>
                <a:ea typeface="+mj-ea"/>
                <a:cs typeface="+mj-cs"/>
              </a:rPr>
              <a:t>(1 – (X * X – Y * Y)).</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88938156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algn="just"/>
            <a:r>
              <a:rPr lang="en-IN" sz="2800" dirty="0" smtClean="0">
                <a:solidFill>
                  <a:schemeClr val="tx1"/>
                </a:solidFill>
                <a:latin typeface="+mj-lt"/>
                <a:ea typeface="+mj-ea"/>
                <a:cs typeface="+mj-cs"/>
              </a:rPr>
              <a:t>Generating </a:t>
            </a:r>
            <a:r>
              <a:rPr lang="en-IN" sz="2800" dirty="0">
                <a:solidFill>
                  <a:schemeClr val="tx1"/>
                </a:solidFill>
                <a:latin typeface="+mj-lt"/>
                <a:ea typeface="+mj-ea"/>
                <a:cs typeface="+mj-cs"/>
              </a:rPr>
              <a:t>the z-axis and using DXT5 with the x-axis stored in the alpha </a:t>
            </a:r>
            <a:r>
              <a:rPr lang="en-IN" sz="2800" dirty="0" smtClean="0">
                <a:solidFill>
                  <a:schemeClr val="tx1"/>
                </a:solidFill>
                <a:latin typeface="+mj-lt"/>
                <a:ea typeface="+mj-ea"/>
                <a:cs typeface="+mj-cs"/>
              </a:rPr>
              <a:t>channel can </a:t>
            </a:r>
            <a:r>
              <a:rPr lang="en-IN" sz="2800" dirty="0">
                <a:solidFill>
                  <a:schemeClr val="tx1"/>
                </a:solidFill>
                <a:latin typeface="+mj-lt"/>
                <a:ea typeface="+mj-ea"/>
                <a:cs typeface="+mj-cs"/>
              </a:rPr>
              <a:t>give you the best results when compressing normal maps using the </a:t>
            </a:r>
            <a:r>
              <a:rPr lang="en-IN" sz="2800" dirty="0" smtClean="0">
                <a:solidFill>
                  <a:schemeClr val="tx1"/>
                </a:solidFill>
                <a:latin typeface="+mj-lt"/>
                <a:ea typeface="+mj-ea"/>
                <a:cs typeface="+mj-cs"/>
              </a:rPr>
              <a:t>DXTC formats</a:t>
            </a:r>
            <a:r>
              <a:rPr lang="en-IN" sz="2800" dirty="0">
                <a:solidFill>
                  <a:schemeClr val="tx1"/>
                </a:solidFill>
                <a:latin typeface="+mj-lt"/>
                <a:ea typeface="+mj-ea"/>
                <a:cs typeface="+mj-cs"/>
              </a:rPr>
              <a:t>. A screenshot is shown in Figure 14.11</a:t>
            </a:r>
            <a:r>
              <a:rPr lang="en-IN" sz="2800" dirty="0" smtClean="0">
                <a:solidFill>
                  <a:schemeClr val="tx1"/>
                </a:solidFill>
                <a:latin typeface="+mj-lt"/>
                <a:ea typeface="+mj-ea"/>
                <a:cs typeface="+mj-cs"/>
              </a:rPr>
              <a:t>.</a:t>
            </a:r>
          </a:p>
          <a:p>
            <a:pPr algn="just"/>
            <a:endParaRPr lang="en-IN" sz="2800" dirty="0">
              <a:solidFill>
                <a:schemeClr val="tx1"/>
              </a:solidFill>
              <a:latin typeface="+mj-lt"/>
              <a:ea typeface="+mj-ea"/>
              <a:cs typeface="+mj-cs"/>
            </a:endParaRPr>
          </a:p>
          <a:p>
            <a:endParaRPr lang="en-IN" sz="2800" dirty="0">
              <a:solidFill>
                <a:schemeClr val="tx1"/>
              </a:solidFill>
              <a:latin typeface="+mj-lt"/>
              <a:ea typeface="+mj-ea"/>
              <a:cs typeface="+mj-cs"/>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407866"/>
            <a:ext cx="5524500" cy="3429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533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836712"/>
            <a:ext cx="8352928" cy="5832648"/>
          </a:xfrm>
        </p:spPr>
        <p:txBody>
          <a:bodyPr>
            <a:noAutofit/>
          </a:bodyPr>
          <a:lstStyle/>
          <a:p>
            <a:pPr algn="l"/>
            <a:r>
              <a:rPr lang="en-IN" sz="2800" dirty="0" smtClean="0">
                <a:solidFill>
                  <a:schemeClr val="tx1"/>
                </a:solidFill>
              </a:rPr>
              <a:t>DEFINITION </a:t>
            </a:r>
            <a:r>
              <a:rPr lang="en-IN" sz="2800" dirty="0">
                <a:solidFill>
                  <a:schemeClr val="tx1"/>
                </a:solidFill>
              </a:rPr>
              <a:t>OF DATA STRUCTURES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data structure defines how data is arranged </a:t>
            </a:r>
            <a:r>
              <a:rPr lang="en-IN" sz="2800" dirty="0" smtClean="0">
                <a:solidFill>
                  <a:schemeClr val="tx1"/>
                </a:solidFill>
              </a:rPr>
              <a:t>in memory </a:t>
            </a:r>
            <a:r>
              <a:rPr lang="en-IN" sz="2800" dirty="0">
                <a:solidFill>
                  <a:schemeClr val="tx1"/>
                </a:solidFill>
              </a:rPr>
              <a:t>and can be operated </a:t>
            </a:r>
            <a:r>
              <a:rPr lang="en-IN" sz="2800" dirty="0" smtClean="0">
                <a:solidFill>
                  <a:schemeClr val="tx1"/>
                </a:solidFill>
              </a:rPr>
              <a:t>on by </a:t>
            </a:r>
            <a:r>
              <a:rPr lang="en-IN" sz="2800" dirty="0">
                <a:solidFill>
                  <a:schemeClr val="tx1"/>
                </a:solidFill>
              </a:rPr>
              <a:t>using various algorithms.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One </a:t>
            </a:r>
            <a:r>
              <a:rPr lang="en-IN" sz="2800" dirty="0">
                <a:solidFill>
                  <a:schemeClr val="tx1"/>
                </a:solidFill>
              </a:rPr>
              <a:t>of the most basic data structures used in </a:t>
            </a:r>
            <a:r>
              <a:rPr lang="en-IN" sz="2800" dirty="0" smtClean="0">
                <a:solidFill>
                  <a:schemeClr val="tx1"/>
                </a:solidFill>
              </a:rPr>
              <a:t>general computer </a:t>
            </a:r>
            <a:r>
              <a:rPr lang="en-IN" sz="2800" dirty="0">
                <a:solidFill>
                  <a:schemeClr val="tx1"/>
                </a:solidFill>
              </a:rPr>
              <a:t>programming is the array.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An </a:t>
            </a:r>
            <a:r>
              <a:rPr lang="en-IN" sz="2800" dirty="0">
                <a:solidFill>
                  <a:schemeClr val="tx1"/>
                </a:solidFill>
              </a:rPr>
              <a:t>array is a data structure because it </a:t>
            </a:r>
            <a:r>
              <a:rPr lang="en-IN" sz="2800" dirty="0" smtClean="0">
                <a:solidFill>
                  <a:schemeClr val="tx1"/>
                </a:solidFill>
              </a:rPr>
              <a:t>defines how </a:t>
            </a:r>
            <a:r>
              <a:rPr lang="en-IN" sz="2800" dirty="0">
                <a:solidFill>
                  <a:schemeClr val="tx1"/>
                </a:solidFill>
              </a:rPr>
              <a:t>data </a:t>
            </a:r>
            <a:r>
              <a:rPr lang="en-IN" sz="2800" dirty="0" smtClean="0">
                <a:solidFill>
                  <a:schemeClr val="tx1"/>
                </a:solidFill>
              </a:rPr>
              <a:t>is arranged </a:t>
            </a:r>
            <a:r>
              <a:rPr lang="en-IN" sz="2800" dirty="0">
                <a:solidFill>
                  <a:schemeClr val="tx1"/>
                </a:solidFill>
              </a:rPr>
              <a:t>in memory, in this case a heap of variables or objects of </a:t>
            </a:r>
            <a:r>
              <a:rPr lang="en-IN" sz="2800" dirty="0" smtClean="0">
                <a:solidFill>
                  <a:schemeClr val="tx1"/>
                </a:solidFill>
              </a:rPr>
              <a:t>a specific </a:t>
            </a:r>
            <a:r>
              <a:rPr lang="en-IN" sz="2800" dirty="0">
                <a:solidFill>
                  <a:schemeClr val="tx1"/>
                </a:solidFill>
              </a:rPr>
              <a:t>type (or types in </a:t>
            </a:r>
            <a:r>
              <a:rPr lang="en-IN" sz="2800" dirty="0" err="1">
                <a:solidFill>
                  <a:schemeClr val="tx1"/>
                </a:solidFill>
              </a:rPr>
              <a:t>typeless</a:t>
            </a:r>
            <a:r>
              <a:rPr lang="en-IN" sz="2800" dirty="0">
                <a:solidFill>
                  <a:schemeClr val="tx1"/>
                </a:solidFill>
              </a:rPr>
              <a:t> languages), which can be operated on by </a:t>
            </a:r>
            <a:r>
              <a:rPr lang="en-IN" sz="2800" dirty="0" smtClean="0">
                <a:solidFill>
                  <a:schemeClr val="tx1"/>
                </a:solidFill>
              </a:rPr>
              <a:t>various algorithms </a:t>
            </a:r>
            <a:r>
              <a:rPr lang="en-IN" sz="2800" dirty="0">
                <a:solidFill>
                  <a:schemeClr val="tx1"/>
                </a:solidFill>
              </a:rPr>
              <a:t>(e.g., insertion into the array, deletion, searching, sorting, and so forth</a:t>
            </a:r>
            <a:r>
              <a:rPr lang="en-IN" sz="2800" dirty="0" smtClean="0">
                <a:solidFill>
                  <a:schemeClr val="tx1"/>
                </a:solidFill>
              </a:rPr>
              <a:t>). </a:t>
            </a:r>
            <a:endParaRPr lang="en-IN" sz="2800" dirty="0">
              <a:solidFill>
                <a:schemeClr val="tx1"/>
              </a:solidFill>
            </a:endParaRPr>
          </a:p>
        </p:txBody>
      </p:sp>
    </p:spTree>
    <p:extLst>
      <p:ext uri="{BB962C8B-B14F-4D97-AF65-F5344CB8AC3E}">
        <p14:creationId xmlns:p14="http://schemas.microsoft.com/office/powerpoint/2010/main" val="159348175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DXT1 format gives the most compression at a ratio of 8:1 but does not </a:t>
            </a:r>
            <a:r>
              <a:rPr lang="en-IN" sz="2800" dirty="0" smtClean="0">
                <a:solidFill>
                  <a:schemeClr val="tx1"/>
                </a:solidFill>
                <a:latin typeface="+mj-lt"/>
                <a:ea typeface="+mj-ea"/>
                <a:cs typeface="+mj-cs"/>
              </a:rPr>
              <a:t>use an </a:t>
            </a:r>
            <a:r>
              <a:rPr lang="en-IN" sz="2800" dirty="0">
                <a:solidFill>
                  <a:schemeClr val="tx1"/>
                </a:solidFill>
                <a:latin typeface="+mj-lt"/>
                <a:ea typeface="+mj-ea"/>
                <a:cs typeface="+mj-cs"/>
              </a:rPr>
              <a:t>alpha channel. The DXT1 format uses 16-bit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values at 5-6-5 (red 5, </a:t>
            </a:r>
            <a:r>
              <a:rPr lang="en-IN" sz="2800" dirty="0" smtClean="0">
                <a:solidFill>
                  <a:schemeClr val="tx1"/>
                </a:solidFill>
                <a:latin typeface="+mj-lt"/>
                <a:ea typeface="+mj-ea"/>
                <a:cs typeface="+mj-cs"/>
              </a:rPr>
              <a:t>green 5</a:t>
            </a:r>
            <a:r>
              <a:rPr lang="en-IN" sz="2800" dirty="0">
                <a:solidFill>
                  <a:schemeClr val="tx1"/>
                </a:solidFill>
                <a:latin typeface="+mj-lt"/>
                <a:ea typeface="+mj-ea"/>
                <a:cs typeface="+mj-cs"/>
              </a:rPr>
              <a:t>, blue 5).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algorithm for the DXT1 format splits the image up into 4 x 4 </a:t>
            </a:r>
            <a:r>
              <a:rPr lang="en-IN" sz="2800" dirty="0" smtClean="0">
                <a:solidFill>
                  <a:schemeClr val="tx1"/>
                </a:solidFill>
                <a:latin typeface="+mj-lt"/>
                <a:ea typeface="+mj-ea"/>
                <a:cs typeface="+mj-cs"/>
              </a:rPr>
              <a:t>pixel blocks</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Each </a:t>
            </a:r>
            <a:r>
              <a:rPr lang="en-IN" sz="2800" dirty="0">
                <a:solidFill>
                  <a:schemeClr val="tx1"/>
                </a:solidFill>
                <a:latin typeface="+mj-lt"/>
                <a:ea typeface="+mj-ea"/>
                <a:cs typeface="+mj-cs"/>
              </a:rPr>
              <a:t>block stores only two unique </a:t>
            </a:r>
            <a:r>
              <a:rPr lang="en-IN" sz="2800" dirty="0" err="1">
                <a:solidFill>
                  <a:schemeClr val="tx1"/>
                </a:solidFill>
                <a:latin typeface="+mj-lt"/>
                <a:ea typeface="+mj-ea"/>
                <a:cs typeface="+mj-cs"/>
              </a:rPr>
              <a:t>colors</a:t>
            </a:r>
            <a:r>
              <a:rPr lang="en-IN" sz="2800" dirty="0">
                <a:solidFill>
                  <a:schemeClr val="tx1"/>
                </a:solidFill>
                <a:latin typeface="+mj-lt"/>
                <a:ea typeface="+mj-ea"/>
                <a:cs typeface="+mj-cs"/>
              </a:rPr>
              <a:t> and uses a 16-bit palette. </a:t>
            </a: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1340306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pixels in </a:t>
            </a:r>
            <a:r>
              <a:rPr lang="en-IN" sz="2800" dirty="0">
                <a:solidFill>
                  <a:schemeClr val="tx1"/>
                </a:solidFill>
                <a:latin typeface="+mj-lt"/>
                <a:ea typeface="+mj-ea"/>
                <a:cs typeface="+mj-cs"/>
              </a:rPr>
              <a:t>each block reference an entry in the block’s palette, allowing the </a:t>
            </a:r>
            <a:r>
              <a:rPr lang="en-IN" sz="2800" dirty="0" err="1">
                <a:solidFill>
                  <a:schemeClr val="tx1"/>
                </a:solidFill>
                <a:latin typeface="+mj-lt"/>
                <a:ea typeface="+mj-ea"/>
                <a:cs typeface="+mj-cs"/>
              </a:rPr>
              <a:t>colors</a:t>
            </a:r>
            <a:r>
              <a:rPr lang="en-IN" sz="2800" dirty="0">
                <a:solidFill>
                  <a:schemeClr val="tx1"/>
                </a:solidFill>
                <a:latin typeface="+mj-lt"/>
                <a:ea typeface="+mj-ea"/>
                <a:cs typeface="+mj-cs"/>
              </a:rPr>
              <a:t> to be represented using less data.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Because </a:t>
            </a:r>
            <a:r>
              <a:rPr lang="en-IN" sz="2800" dirty="0">
                <a:solidFill>
                  <a:schemeClr val="tx1"/>
                </a:solidFill>
                <a:latin typeface="+mj-lt"/>
                <a:ea typeface="+mj-ea"/>
                <a:cs typeface="+mj-cs"/>
              </a:rPr>
              <a:t>the format uses 4 × 4 blocks, gradient </a:t>
            </a:r>
            <a:r>
              <a:rPr lang="en-IN" sz="2800" dirty="0" smtClean="0">
                <a:solidFill>
                  <a:schemeClr val="tx1"/>
                </a:solidFill>
                <a:latin typeface="+mj-lt"/>
                <a:ea typeface="+mj-ea"/>
                <a:cs typeface="+mj-cs"/>
              </a:rPr>
              <a:t>information often </a:t>
            </a:r>
            <a:r>
              <a:rPr lang="en-IN" sz="2800" dirty="0">
                <a:solidFill>
                  <a:schemeClr val="tx1"/>
                </a:solidFill>
                <a:latin typeface="+mj-lt"/>
                <a:ea typeface="+mj-ea"/>
                <a:cs typeface="+mj-cs"/>
              </a:rPr>
              <a:t>becomes clearly blocky, with many unwanted visual </a:t>
            </a:r>
            <a:r>
              <a:rPr lang="en-IN" sz="2800" dirty="0" err="1" smtClean="0">
                <a:solidFill>
                  <a:schemeClr val="tx1"/>
                </a:solidFill>
                <a:latin typeface="+mj-lt"/>
                <a:ea typeface="+mj-ea"/>
                <a:cs typeface="+mj-cs"/>
              </a:rPr>
              <a:t>artifacts</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These </a:t>
            </a:r>
            <a:r>
              <a:rPr lang="en-IN" sz="2800" dirty="0" err="1" smtClean="0">
                <a:solidFill>
                  <a:schemeClr val="tx1"/>
                </a:solidFill>
                <a:latin typeface="+mj-lt"/>
                <a:ea typeface="+mj-ea"/>
                <a:cs typeface="+mj-cs"/>
              </a:rPr>
              <a:t>artifacts</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can be seen on the three-dimensional object that is textured with a </a:t>
            </a:r>
            <a:r>
              <a:rPr lang="en-IN" sz="2800" dirty="0" smtClean="0">
                <a:solidFill>
                  <a:schemeClr val="tx1"/>
                </a:solidFill>
                <a:latin typeface="+mj-lt"/>
                <a:ea typeface="+mj-ea"/>
                <a:cs typeface="+mj-cs"/>
              </a:rPr>
              <a:t>DXT1 compressed </a:t>
            </a:r>
            <a:r>
              <a:rPr lang="en-IN" sz="2800" dirty="0">
                <a:solidFill>
                  <a:schemeClr val="tx1"/>
                </a:solidFill>
                <a:latin typeface="+mj-lt"/>
                <a:ea typeface="+mj-ea"/>
                <a:cs typeface="+mj-cs"/>
              </a:rPr>
              <a:t>image in Figure 14.12.</a:t>
            </a:r>
          </a:p>
        </p:txBody>
      </p:sp>
    </p:spTree>
    <p:extLst>
      <p:ext uri="{BB962C8B-B14F-4D97-AF65-F5344CB8AC3E}">
        <p14:creationId xmlns:p14="http://schemas.microsoft.com/office/powerpoint/2010/main" val="281026668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algn="l"/>
            <a:endParaRPr lang="en-IN" sz="2800" b="1" dirty="0" smtClean="0">
              <a:solidFill>
                <a:schemeClr val="tx1"/>
              </a:solidFill>
              <a:latin typeface="+mj-lt"/>
              <a:ea typeface="+mj-ea"/>
              <a:cs typeface="+mj-cs"/>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88" y="2204864"/>
            <a:ext cx="7991475" cy="4149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9812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a:solidFill>
                  <a:schemeClr val="tx1"/>
                </a:solidFill>
                <a:latin typeface="+mj-lt"/>
                <a:ea typeface="+mj-ea"/>
                <a:cs typeface="+mj-cs"/>
              </a:rPr>
              <a:t>The DXT2 format is similar to the DXT1 format, with the exception that </a:t>
            </a:r>
            <a:r>
              <a:rPr lang="en-IN" sz="2800" dirty="0" smtClean="0">
                <a:solidFill>
                  <a:schemeClr val="tx1"/>
                </a:solidFill>
                <a:latin typeface="+mj-lt"/>
                <a:ea typeface="+mj-ea"/>
                <a:cs typeface="+mj-cs"/>
              </a:rPr>
              <a:t>the DXT2 </a:t>
            </a:r>
            <a:r>
              <a:rPr lang="en-IN" sz="2800" dirty="0">
                <a:solidFill>
                  <a:schemeClr val="tx1"/>
                </a:solidFill>
                <a:latin typeface="+mj-lt"/>
                <a:ea typeface="+mj-ea"/>
                <a:cs typeface="+mj-cs"/>
              </a:rPr>
              <a:t>format uses a 4-bit alpha that is multiplied before the compression so </a:t>
            </a:r>
            <a:r>
              <a:rPr lang="en-IN" sz="2800" dirty="0" smtClean="0">
                <a:solidFill>
                  <a:schemeClr val="tx1"/>
                </a:solidFill>
                <a:latin typeface="+mj-lt"/>
                <a:ea typeface="+mj-ea"/>
                <a:cs typeface="+mj-cs"/>
              </a:rPr>
              <a:t>that more </a:t>
            </a:r>
            <a:r>
              <a:rPr lang="en-IN" sz="2800" dirty="0">
                <a:solidFill>
                  <a:schemeClr val="tx1"/>
                </a:solidFill>
                <a:latin typeface="+mj-lt"/>
                <a:ea typeface="+mj-ea"/>
                <a:cs typeface="+mj-cs"/>
              </a:rPr>
              <a:t>transparent pixels appear darker than opaque </a:t>
            </a:r>
            <a:r>
              <a:rPr lang="en-IN" sz="2800" dirty="0" smtClean="0">
                <a:solidFill>
                  <a:schemeClr val="tx1"/>
                </a:solidFill>
                <a:latin typeface="+mj-lt"/>
                <a:ea typeface="+mj-ea"/>
                <a:cs typeface="+mj-cs"/>
              </a:rPr>
              <a:t>ones.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DXT3 format </a:t>
            </a:r>
            <a:r>
              <a:rPr lang="en-IN" sz="2800" dirty="0" smtClean="0">
                <a:solidFill>
                  <a:schemeClr val="tx1"/>
                </a:solidFill>
                <a:latin typeface="+mj-lt"/>
                <a:ea typeface="+mj-ea"/>
                <a:cs typeface="+mj-cs"/>
              </a:rPr>
              <a:t>is similar </a:t>
            </a:r>
            <a:r>
              <a:rPr lang="en-IN" sz="2800" dirty="0">
                <a:solidFill>
                  <a:schemeClr val="tx1"/>
                </a:solidFill>
                <a:latin typeface="+mj-lt"/>
                <a:ea typeface="+mj-ea"/>
                <a:cs typeface="+mj-cs"/>
              </a:rPr>
              <a:t>to the DXT2 format, with the exception that the DXT2 format </a:t>
            </a:r>
            <a:r>
              <a:rPr lang="en-IN" sz="2800" dirty="0" err="1" smtClean="0">
                <a:solidFill>
                  <a:schemeClr val="tx1"/>
                </a:solidFill>
                <a:latin typeface="+mj-lt"/>
                <a:ea typeface="+mj-ea"/>
                <a:cs typeface="+mj-cs"/>
              </a:rPr>
              <a:t>premultiplies</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data by the alpha channel and the DXT3 does not. </a:t>
            </a:r>
            <a:endParaRPr lang="en-IN" sz="2800" dirty="0" smtClean="0">
              <a:solidFill>
                <a:schemeClr val="tx1"/>
              </a:solidFill>
              <a:latin typeface="+mj-lt"/>
              <a:ea typeface="+mj-ea"/>
              <a:cs typeface="+mj-cs"/>
            </a:endParaRP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92324097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DXTC COMPRESSION: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DXT4 and DXT5 </a:t>
            </a:r>
            <a:r>
              <a:rPr lang="en-IN" sz="2800" dirty="0" smtClean="0">
                <a:solidFill>
                  <a:schemeClr val="tx1"/>
                </a:solidFill>
                <a:latin typeface="+mj-lt"/>
                <a:ea typeface="+mj-ea"/>
                <a:cs typeface="+mj-cs"/>
              </a:rPr>
              <a:t>compression formats </a:t>
            </a:r>
            <a:r>
              <a:rPr lang="en-IN" sz="2800" dirty="0">
                <a:solidFill>
                  <a:schemeClr val="tx1"/>
                </a:solidFill>
                <a:latin typeface="+mj-lt"/>
                <a:ea typeface="+mj-ea"/>
                <a:cs typeface="+mj-cs"/>
              </a:rPr>
              <a:t>are similar to the DXT3 format, but the DXT4 alpha channel </a:t>
            </a:r>
            <a:r>
              <a:rPr lang="en-IN" sz="2800" dirty="0" smtClean="0">
                <a:solidFill>
                  <a:schemeClr val="tx1"/>
                </a:solidFill>
                <a:latin typeface="+mj-lt"/>
                <a:ea typeface="+mj-ea"/>
                <a:cs typeface="+mj-cs"/>
              </a:rPr>
              <a:t>is </a:t>
            </a:r>
            <a:r>
              <a:rPr lang="en-IN" sz="2800" dirty="0" err="1" smtClean="0">
                <a:solidFill>
                  <a:schemeClr val="tx1"/>
                </a:solidFill>
                <a:latin typeface="+mj-lt"/>
                <a:ea typeface="+mj-ea"/>
                <a:cs typeface="+mj-cs"/>
              </a:rPr>
              <a:t>premultiplied</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as it is with the DXT2 format, and the DXT5 format interpolates </a:t>
            </a:r>
            <a:r>
              <a:rPr lang="en-IN" sz="2800" dirty="0" smtClean="0">
                <a:solidFill>
                  <a:schemeClr val="tx1"/>
                </a:solidFill>
                <a:latin typeface="+mj-lt"/>
                <a:ea typeface="+mj-ea"/>
                <a:cs typeface="+mj-cs"/>
              </a:rPr>
              <a:t>the alpha </a:t>
            </a:r>
            <a:r>
              <a:rPr lang="en-IN" sz="2800" dirty="0">
                <a:solidFill>
                  <a:schemeClr val="tx1"/>
                </a:solidFill>
                <a:latin typeface="+mj-lt"/>
                <a:ea typeface="+mj-ea"/>
                <a:cs typeface="+mj-cs"/>
              </a:rPr>
              <a:t>channel when compressing the original image data.</a:t>
            </a: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13504343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3Dc </a:t>
            </a:r>
            <a:r>
              <a:rPr lang="en-IN" sz="2800" b="1" dirty="0">
                <a:solidFill>
                  <a:schemeClr val="tx1"/>
                </a:solidFill>
                <a:latin typeface="+mj-lt"/>
                <a:ea typeface="+mj-ea"/>
                <a:cs typeface="+mj-cs"/>
              </a:rPr>
              <a:t>COMPRESSION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3Dc texture compression, created by ATI, is a </a:t>
            </a:r>
            <a:r>
              <a:rPr lang="en-IN" sz="2800" dirty="0" err="1" smtClean="0">
                <a:solidFill>
                  <a:schemeClr val="tx1"/>
                </a:solidFill>
                <a:latin typeface="+mj-lt"/>
                <a:ea typeface="+mj-ea"/>
                <a:cs typeface="+mj-cs"/>
              </a:rPr>
              <a:t>lossy</a:t>
            </a:r>
            <a:r>
              <a:rPr lang="en-IN" sz="2800" dirty="0" smtClean="0">
                <a:solidFill>
                  <a:schemeClr val="tx1"/>
                </a:solidFill>
                <a:latin typeface="+mj-lt"/>
                <a:ea typeface="+mj-ea"/>
                <a:cs typeface="+mj-cs"/>
              </a:rPr>
              <a:t> compression format used for normal map images.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3Dc texture compression offers a compression ratio of 4:1. With the 3Dc format a texture is broken up into 4 x 4 blocks of pixels of 16 values each.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Each of these values has two components that are compressed separately.</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When compressing normal maps, this is good because the z-axis can be calculated and the x and y axes can be compressed and stored. A comparison of the 3Dc and DXT5 formats and an uncompressed normal map is shown in Figure 14.14.</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21014936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3Dc </a:t>
            </a:r>
            <a:r>
              <a:rPr lang="en-IN" sz="2800" b="1" dirty="0">
                <a:solidFill>
                  <a:schemeClr val="tx1"/>
                </a:solidFill>
                <a:latin typeface="+mj-lt"/>
                <a:ea typeface="+mj-ea"/>
                <a:cs typeface="+mj-cs"/>
              </a:rPr>
              <a:t>COMPRESSION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comparison of the 3Dc </a:t>
            </a:r>
            <a:r>
              <a:rPr lang="en-IN" sz="2800" dirty="0" smtClean="0">
                <a:solidFill>
                  <a:schemeClr val="tx1"/>
                </a:solidFill>
                <a:latin typeface="+mj-lt"/>
                <a:ea typeface="+mj-ea"/>
                <a:cs typeface="+mj-cs"/>
              </a:rPr>
              <a:t>and DXT5 </a:t>
            </a:r>
            <a:r>
              <a:rPr lang="en-IN" sz="2800" dirty="0">
                <a:solidFill>
                  <a:schemeClr val="tx1"/>
                </a:solidFill>
                <a:latin typeface="+mj-lt"/>
                <a:ea typeface="+mj-ea"/>
                <a:cs typeface="+mj-cs"/>
              </a:rPr>
              <a:t>formats and an uncompressed normal map is shown in Figure 14.14</a:t>
            </a:r>
            <a:r>
              <a:rPr lang="en-IN" sz="2800" dirty="0" smtClean="0">
                <a:solidFill>
                  <a:schemeClr val="tx1"/>
                </a:solidFill>
                <a:latin typeface="+mj-lt"/>
                <a:ea typeface="+mj-ea"/>
                <a:cs typeface="+mj-cs"/>
              </a:rPr>
              <a:t>.</a:t>
            </a:r>
          </a:p>
          <a:p>
            <a:pPr algn="just"/>
            <a:endParaRPr lang="en-IN" sz="2800" dirty="0">
              <a:solidFill>
                <a:schemeClr val="tx1"/>
              </a:solidFill>
              <a:latin typeface="+mj-lt"/>
              <a:ea typeface="+mj-ea"/>
              <a:cs typeface="+mj-cs"/>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 y="2276872"/>
            <a:ext cx="804862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76215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3Dc </a:t>
            </a:r>
            <a:r>
              <a:rPr lang="en-IN" sz="2800" b="1" dirty="0">
                <a:solidFill>
                  <a:schemeClr val="tx1"/>
                </a:solidFill>
                <a:latin typeface="+mj-lt"/>
                <a:ea typeface="+mj-ea"/>
                <a:cs typeface="+mj-cs"/>
              </a:rPr>
              <a:t>COMPRESSION :</a:t>
            </a:r>
          </a:p>
          <a:p>
            <a:pPr marL="457200" indent="-457200" algn="l">
              <a:buFont typeface="Arial" panose="020B0604020202020204" pitchFamily="34" charset="0"/>
              <a:buChar char="•"/>
            </a:pPr>
            <a:r>
              <a:rPr lang="en-IN" sz="2800" dirty="0">
                <a:solidFill>
                  <a:schemeClr val="tx1"/>
                </a:solidFill>
                <a:latin typeface="+mj-lt"/>
                <a:ea typeface="+mj-ea"/>
                <a:cs typeface="+mj-cs"/>
              </a:rPr>
              <a:t>3Dc is the compression format of choice for normal map images, while </a:t>
            </a:r>
            <a:r>
              <a:rPr lang="en-IN" sz="2800" dirty="0" smtClean="0">
                <a:solidFill>
                  <a:schemeClr val="tx1"/>
                </a:solidFill>
                <a:latin typeface="+mj-lt"/>
                <a:ea typeface="+mj-ea"/>
                <a:cs typeface="+mj-cs"/>
              </a:rPr>
              <a:t>DXT5 can </a:t>
            </a:r>
            <a:r>
              <a:rPr lang="en-IN" sz="2800" dirty="0">
                <a:solidFill>
                  <a:schemeClr val="tx1"/>
                </a:solidFill>
                <a:latin typeface="+mj-lt"/>
                <a:ea typeface="+mj-ea"/>
                <a:cs typeface="+mj-cs"/>
              </a:rPr>
              <a:t>be a good general choice for </a:t>
            </a:r>
            <a:r>
              <a:rPr lang="en-IN" sz="2800" dirty="0" err="1">
                <a:solidFill>
                  <a:schemeClr val="tx1"/>
                </a:solidFill>
                <a:latin typeface="+mj-lt"/>
                <a:ea typeface="+mj-ea"/>
                <a:cs typeface="+mj-cs"/>
              </a:rPr>
              <a:t>color</a:t>
            </a:r>
            <a:r>
              <a:rPr lang="en-IN" sz="2800" dirty="0">
                <a:solidFill>
                  <a:schemeClr val="tx1"/>
                </a:solidFill>
                <a:latin typeface="+mj-lt"/>
                <a:ea typeface="+mj-ea"/>
                <a:cs typeface="+mj-cs"/>
              </a:rPr>
              <a:t> maps (depending on the texture and the </a:t>
            </a:r>
            <a:r>
              <a:rPr lang="en-IN" sz="2800" dirty="0" smtClean="0">
                <a:solidFill>
                  <a:schemeClr val="tx1"/>
                </a:solidFill>
                <a:latin typeface="+mj-lt"/>
                <a:ea typeface="+mj-ea"/>
                <a:cs typeface="+mj-cs"/>
              </a:rPr>
              <a:t>visual requirements</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free tool to create 3Dc texture images can be found on </a:t>
            </a:r>
            <a:r>
              <a:rPr lang="en-IN" sz="2800" dirty="0" smtClean="0">
                <a:solidFill>
                  <a:schemeClr val="tx1"/>
                </a:solidFill>
                <a:latin typeface="+mj-lt"/>
                <a:ea typeface="+mj-ea"/>
                <a:cs typeface="+mj-cs"/>
              </a:rPr>
              <a:t>ATI’s Web </a:t>
            </a:r>
            <a:r>
              <a:rPr lang="en-IN" sz="2800" dirty="0">
                <a:solidFill>
                  <a:schemeClr val="tx1"/>
                </a:solidFill>
                <a:latin typeface="+mj-lt"/>
                <a:ea typeface="+mj-ea"/>
                <a:cs typeface="+mj-cs"/>
              </a:rPr>
              <a:t>site and is called the ATI </a:t>
            </a:r>
            <a:r>
              <a:rPr lang="en-IN" sz="2800" dirty="0" err="1">
                <a:solidFill>
                  <a:schemeClr val="tx1"/>
                </a:solidFill>
                <a:latin typeface="+mj-lt"/>
                <a:ea typeface="+mj-ea"/>
                <a:cs typeface="+mj-cs"/>
              </a:rPr>
              <a:t>Compressonator</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161763784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A8L8 </a:t>
            </a:r>
            <a:r>
              <a:rPr lang="en-IN" sz="2800" b="1" dirty="0">
                <a:solidFill>
                  <a:schemeClr val="tx1"/>
                </a:solidFill>
                <a:latin typeface="+mj-lt"/>
                <a:ea typeface="+mj-ea"/>
                <a:cs typeface="+mj-cs"/>
              </a:rPr>
              <a:t>FORMAT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format that will be discussed next is not </a:t>
            </a:r>
            <a:r>
              <a:rPr lang="en-IN" sz="2800" dirty="0" smtClean="0">
                <a:solidFill>
                  <a:schemeClr val="tx1"/>
                </a:solidFill>
                <a:latin typeface="+mj-lt"/>
                <a:ea typeface="+mj-ea"/>
                <a:cs typeface="+mj-cs"/>
              </a:rPr>
              <a:t>a compression </a:t>
            </a:r>
            <a:r>
              <a:rPr lang="en-IN" sz="2800" dirty="0">
                <a:solidFill>
                  <a:schemeClr val="tx1"/>
                </a:solidFill>
                <a:latin typeface="+mj-lt"/>
                <a:ea typeface="+mj-ea"/>
                <a:cs typeface="+mj-cs"/>
              </a:rPr>
              <a:t>format as much as it </a:t>
            </a:r>
            <a:r>
              <a:rPr lang="en-IN" sz="2800" dirty="0" smtClean="0">
                <a:solidFill>
                  <a:schemeClr val="tx1"/>
                </a:solidFill>
                <a:latin typeface="+mj-lt"/>
                <a:ea typeface="+mj-ea"/>
                <a:cs typeface="+mj-cs"/>
              </a:rPr>
              <a:t>is a </a:t>
            </a:r>
            <a:r>
              <a:rPr lang="en-IN" sz="2800" dirty="0">
                <a:solidFill>
                  <a:schemeClr val="tx1"/>
                </a:solidFill>
                <a:latin typeface="+mj-lt"/>
                <a:ea typeface="+mj-ea"/>
                <a:cs typeface="+mj-cs"/>
              </a:rPr>
              <a:t>format used for normal maps.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normal map can calculate the z-axis (or any </a:t>
            </a:r>
            <a:r>
              <a:rPr lang="en-IN" sz="2800" dirty="0" smtClean="0">
                <a:solidFill>
                  <a:schemeClr val="tx1"/>
                </a:solidFill>
                <a:latin typeface="+mj-lt"/>
                <a:ea typeface="+mj-ea"/>
                <a:cs typeface="+mj-cs"/>
              </a:rPr>
              <a:t>axis for </a:t>
            </a:r>
            <a:r>
              <a:rPr lang="en-IN" sz="2800" dirty="0">
                <a:solidFill>
                  <a:schemeClr val="tx1"/>
                </a:solidFill>
                <a:latin typeface="+mj-lt"/>
                <a:ea typeface="+mj-ea"/>
                <a:cs typeface="+mj-cs"/>
              </a:rPr>
              <a:t>that matter, as long as two are already known).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With </a:t>
            </a:r>
            <a:r>
              <a:rPr lang="en-IN" sz="2800" dirty="0">
                <a:solidFill>
                  <a:schemeClr val="tx1"/>
                </a:solidFill>
                <a:latin typeface="+mj-lt"/>
                <a:ea typeface="+mj-ea"/>
                <a:cs typeface="+mj-cs"/>
              </a:rPr>
              <a:t>the A8L8 format </a:t>
            </a:r>
            <a:r>
              <a:rPr lang="en-IN" sz="2800" dirty="0" smtClean="0">
                <a:solidFill>
                  <a:schemeClr val="tx1"/>
                </a:solidFill>
                <a:latin typeface="+mj-lt"/>
                <a:ea typeface="+mj-ea"/>
                <a:cs typeface="+mj-cs"/>
              </a:rPr>
              <a:t>the texture </a:t>
            </a:r>
            <a:r>
              <a:rPr lang="en-IN" sz="2800" dirty="0">
                <a:solidFill>
                  <a:schemeClr val="tx1"/>
                </a:solidFill>
                <a:latin typeface="+mj-lt"/>
                <a:ea typeface="+mj-ea"/>
                <a:cs typeface="+mj-cs"/>
              </a:rPr>
              <a:t>data are represented just as they are for a normal texture, but minus the </a:t>
            </a:r>
            <a:r>
              <a:rPr lang="en-IN" sz="2800" dirty="0" smtClean="0">
                <a:solidFill>
                  <a:schemeClr val="tx1"/>
                </a:solidFill>
                <a:latin typeface="+mj-lt"/>
                <a:ea typeface="+mj-ea"/>
                <a:cs typeface="+mj-cs"/>
              </a:rPr>
              <a:t>blue component </a:t>
            </a:r>
            <a:r>
              <a:rPr lang="en-IN" sz="2800" dirty="0">
                <a:solidFill>
                  <a:schemeClr val="tx1"/>
                </a:solidFill>
                <a:latin typeface="+mj-lt"/>
                <a:ea typeface="+mj-ea"/>
                <a:cs typeface="+mj-cs"/>
              </a:rPr>
              <a:t>(z-axis).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Direct3D and OpenGL graphics API allows for two </a:t>
            </a:r>
            <a:r>
              <a:rPr lang="en-IN" sz="2800" dirty="0" smtClean="0">
                <a:solidFill>
                  <a:schemeClr val="tx1"/>
                </a:solidFill>
                <a:latin typeface="+mj-lt"/>
                <a:ea typeface="+mj-ea"/>
                <a:cs typeface="+mj-cs"/>
              </a:rPr>
              <a:t>component texture </a:t>
            </a:r>
            <a:r>
              <a:rPr lang="en-IN" sz="2800" dirty="0">
                <a:solidFill>
                  <a:schemeClr val="tx1"/>
                </a:solidFill>
                <a:latin typeface="+mj-lt"/>
                <a:ea typeface="+mj-ea"/>
                <a:cs typeface="+mj-cs"/>
              </a:rPr>
              <a:t>images to be created and used.</a:t>
            </a:r>
          </a:p>
        </p:txBody>
      </p:sp>
    </p:spTree>
    <p:extLst>
      <p:ext uri="{BB962C8B-B14F-4D97-AF65-F5344CB8AC3E}">
        <p14:creationId xmlns:p14="http://schemas.microsoft.com/office/powerpoint/2010/main" val="40755699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a:solidFill>
                  <a:schemeClr val="tx1"/>
                </a:solidFill>
                <a:latin typeface="+mj-lt"/>
                <a:ea typeface="+mj-ea"/>
                <a:cs typeface="+mj-cs"/>
              </a:rPr>
              <a:t>INTRODUCTION TO TEXTURE COMPRESSION : </a:t>
            </a:r>
            <a:endParaRPr lang="en-IN" sz="2800" b="1" dirty="0" smtClean="0">
              <a:solidFill>
                <a:schemeClr val="tx1"/>
              </a:solidFill>
              <a:latin typeface="+mj-lt"/>
              <a:ea typeface="+mj-ea"/>
              <a:cs typeface="+mj-cs"/>
            </a:endParaRPr>
          </a:p>
          <a:p>
            <a:pPr algn="l"/>
            <a:r>
              <a:rPr lang="en-IN" sz="2800" b="1" dirty="0" smtClean="0">
                <a:solidFill>
                  <a:schemeClr val="tx1"/>
                </a:solidFill>
                <a:latin typeface="+mj-lt"/>
                <a:ea typeface="+mj-ea"/>
                <a:cs typeface="+mj-cs"/>
              </a:rPr>
              <a:t>A8L8 </a:t>
            </a:r>
            <a:r>
              <a:rPr lang="en-IN" sz="2800" b="1" dirty="0">
                <a:solidFill>
                  <a:schemeClr val="tx1"/>
                </a:solidFill>
                <a:latin typeface="+mj-lt"/>
                <a:ea typeface="+mj-ea"/>
                <a:cs typeface="+mj-cs"/>
              </a:rPr>
              <a:t>FORMAT :</a:t>
            </a:r>
          </a:p>
          <a:p>
            <a:pPr marL="457200" indent="-457200" algn="l">
              <a:buFont typeface="Arial" panose="020B0604020202020204" pitchFamily="34" charset="0"/>
              <a:buChar char="•"/>
            </a:pPr>
            <a:r>
              <a:rPr lang="en-IN" sz="2800" dirty="0" smtClean="0">
                <a:solidFill>
                  <a:schemeClr val="tx1"/>
                </a:solidFill>
                <a:latin typeface="+mj-lt"/>
                <a:ea typeface="+mj-ea"/>
                <a:cs typeface="+mj-cs"/>
              </a:rPr>
              <a:t>Because </a:t>
            </a:r>
            <a:r>
              <a:rPr lang="en-IN" sz="2800" dirty="0">
                <a:solidFill>
                  <a:schemeClr val="tx1"/>
                </a:solidFill>
                <a:latin typeface="+mj-lt"/>
                <a:ea typeface="+mj-ea"/>
                <a:cs typeface="+mj-cs"/>
              </a:rPr>
              <a:t>of this, a file that uses only two components in this manner can be used directly in the API, and </a:t>
            </a:r>
            <a:r>
              <a:rPr lang="en-IN" sz="2800" dirty="0" smtClean="0">
                <a:solidFill>
                  <a:schemeClr val="tx1"/>
                </a:solidFill>
                <a:latin typeface="+mj-lt"/>
                <a:ea typeface="+mj-ea"/>
                <a:cs typeface="+mj-cs"/>
              </a:rPr>
              <a:t>the missing</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component </a:t>
            </a:r>
            <a:r>
              <a:rPr lang="en-IN" sz="2800" dirty="0">
                <a:solidFill>
                  <a:schemeClr val="tx1"/>
                </a:solidFill>
                <a:latin typeface="+mj-lt"/>
                <a:ea typeface="+mj-ea"/>
                <a:cs typeface="+mj-cs"/>
              </a:rPr>
              <a:t>can be calculated in a pixel </a:t>
            </a:r>
            <a:r>
              <a:rPr lang="en-IN" sz="2800" dirty="0" err="1" smtClean="0">
                <a:solidFill>
                  <a:schemeClr val="tx1"/>
                </a:solidFill>
                <a:latin typeface="+mj-lt"/>
                <a:ea typeface="+mj-ea"/>
                <a:cs typeface="+mj-cs"/>
              </a:rPr>
              <a:t>shader</a:t>
            </a:r>
            <a:r>
              <a:rPr lang="en-IN" sz="2800"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Note </a:t>
            </a:r>
            <a:r>
              <a:rPr lang="en-IN" sz="2800" dirty="0">
                <a:solidFill>
                  <a:schemeClr val="tx1"/>
                </a:solidFill>
                <a:latin typeface="+mj-lt"/>
                <a:ea typeface="+mj-ea"/>
                <a:cs typeface="+mj-cs"/>
              </a:rPr>
              <a:t>that because the data in </a:t>
            </a:r>
            <a:r>
              <a:rPr lang="en-IN" sz="2800" dirty="0" smtClean="0">
                <a:solidFill>
                  <a:schemeClr val="tx1"/>
                </a:solidFill>
                <a:latin typeface="+mj-lt"/>
                <a:ea typeface="+mj-ea"/>
                <a:cs typeface="+mj-cs"/>
              </a:rPr>
              <a:t>an A8L8 </a:t>
            </a:r>
            <a:r>
              <a:rPr lang="en-IN" sz="2800" dirty="0">
                <a:solidFill>
                  <a:schemeClr val="tx1"/>
                </a:solidFill>
                <a:latin typeface="+mj-lt"/>
                <a:ea typeface="+mj-ea"/>
                <a:cs typeface="+mj-cs"/>
              </a:rPr>
              <a:t>texture are not </a:t>
            </a:r>
            <a:r>
              <a:rPr lang="en-IN" sz="2800" dirty="0" err="1">
                <a:solidFill>
                  <a:schemeClr val="tx1"/>
                </a:solidFill>
                <a:latin typeface="+mj-lt"/>
                <a:ea typeface="+mj-ea"/>
                <a:cs typeface="+mj-cs"/>
              </a:rPr>
              <a:t>lossy</a:t>
            </a:r>
            <a:r>
              <a:rPr lang="en-IN" sz="2800" dirty="0">
                <a:solidFill>
                  <a:schemeClr val="tx1"/>
                </a:solidFill>
                <a:latin typeface="+mj-lt"/>
                <a:ea typeface="+mj-ea"/>
                <a:cs typeface="+mj-cs"/>
              </a:rPr>
              <a:t> compressed, the quality of the data </a:t>
            </a:r>
            <a:r>
              <a:rPr lang="en-IN" sz="2800" dirty="0" smtClean="0">
                <a:solidFill>
                  <a:schemeClr val="tx1"/>
                </a:solidFill>
                <a:latin typeface="+mj-lt"/>
                <a:ea typeface="+mj-ea"/>
                <a:cs typeface="+mj-cs"/>
              </a:rPr>
              <a:t>remains unaffected.</a:t>
            </a:r>
          </a:p>
        </p:txBody>
      </p:sp>
    </p:spTree>
    <p:extLst>
      <p:ext uri="{BB962C8B-B14F-4D97-AF65-F5344CB8AC3E}">
        <p14:creationId xmlns:p14="http://schemas.microsoft.com/office/powerpoint/2010/main" val="3753749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88640"/>
            <a:ext cx="8352928" cy="6480720"/>
          </a:xfrm>
        </p:spPr>
        <p:txBody>
          <a:bodyPr>
            <a:noAutofit/>
          </a:bodyPr>
          <a:lstStyle/>
          <a:p>
            <a:pPr marL="457200" indent="-457200" algn="just">
              <a:buFont typeface="Arial" panose="020B0604020202020204" pitchFamily="34" charset="0"/>
              <a:buChar char="•"/>
            </a:pP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Game design</a:t>
            </a:r>
            <a:r>
              <a:rPr lang="en-IN" sz="2800" dirty="0">
                <a:solidFill>
                  <a:schemeClr val="tx1"/>
                </a:solidFill>
                <a:latin typeface="+mj-lt"/>
                <a:ea typeface="+mj-ea"/>
                <a:cs typeface="+mj-cs"/>
              </a:rPr>
              <a:t> is the art of applying design and aesthetics to create a game for entertainment or for educational, exercise, or experimental </a:t>
            </a:r>
            <a:r>
              <a:rPr lang="en-IN" sz="2800" dirty="0" smtClean="0">
                <a:solidFill>
                  <a:schemeClr val="tx1"/>
                </a:solidFill>
                <a:latin typeface="+mj-lt"/>
                <a:ea typeface="+mj-ea"/>
                <a:cs typeface="+mj-cs"/>
              </a:rPr>
              <a:t>purposes.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Increasingly</a:t>
            </a:r>
            <a:r>
              <a:rPr lang="en-IN" sz="2800" dirty="0">
                <a:solidFill>
                  <a:schemeClr val="tx1"/>
                </a:solidFill>
                <a:latin typeface="+mj-lt"/>
                <a:ea typeface="+mj-ea"/>
                <a:cs typeface="+mj-cs"/>
              </a:rPr>
              <a:t>, elements and principles of game design are also applied to other interactions, in the form of gamification.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Game </a:t>
            </a:r>
            <a:r>
              <a:rPr lang="en-IN" sz="2800" dirty="0">
                <a:solidFill>
                  <a:schemeClr val="tx1"/>
                </a:solidFill>
                <a:latin typeface="+mj-lt"/>
                <a:ea typeface="+mj-ea"/>
                <a:cs typeface="+mj-cs"/>
              </a:rPr>
              <a:t>designer and developer Robert </a:t>
            </a:r>
            <a:r>
              <a:rPr lang="en-IN" sz="2800" dirty="0" err="1">
                <a:solidFill>
                  <a:schemeClr val="tx1"/>
                </a:solidFill>
                <a:latin typeface="+mj-lt"/>
                <a:ea typeface="+mj-ea"/>
                <a:cs typeface="+mj-cs"/>
              </a:rPr>
              <a:t>Zubek</a:t>
            </a:r>
            <a:r>
              <a:rPr lang="en-IN" sz="2800" dirty="0">
                <a:solidFill>
                  <a:schemeClr val="tx1"/>
                </a:solidFill>
                <a:latin typeface="+mj-lt"/>
                <a:ea typeface="+mj-ea"/>
                <a:cs typeface="+mj-cs"/>
              </a:rPr>
              <a:t> defines game design by breaking it down into its elements, which he says are the following</a:t>
            </a:r>
            <a:r>
              <a:rPr lang="en-IN" sz="2800" dirty="0" smtClean="0">
                <a:solidFill>
                  <a:schemeClr val="tx1"/>
                </a:solidFill>
                <a:latin typeface="+mj-lt"/>
                <a:ea typeface="+mj-ea"/>
                <a:cs typeface="+mj-cs"/>
              </a:rPr>
              <a:t>:</a:t>
            </a:r>
            <a:endParaRPr lang="en-IN" sz="2800" dirty="0">
              <a:solidFill>
                <a:schemeClr val="tx1"/>
              </a:solidFill>
              <a:latin typeface="+mj-lt"/>
              <a:ea typeface="+mj-ea"/>
              <a:cs typeface="+mj-cs"/>
            </a:endParaRPr>
          </a:p>
          <a:p>
            <a:pPr marL="457200" indent="-457200" algn="just">
              <a:buFont typeface="Wingdings" panose="05000000000000000000" pitchFamily="2" charset="2"/>
              <a:buChar char="Ø"/>
            </a:pPr>
            <a:r>
              <a:rPr lang="en-IN" sz="2800" dirty="0">
                <a:solidFill>
                  <a:schemeClr val="tx1"/>
                </a:solidFill>
                <a:latin typeface="+mj-lt"/>
                <a:ea typeface="+mj-ea"/>
                <a:cs typeface="+mj-cs"/>
              </a:rPr>
              <a:t>Gameplay, which is the interaction between the player and the mechanics and </a:t>
            </a:r>
            <a:r>
              <a:rPr lang="en-IN" sz="2800" dirty="0" smtClean="0">
                <a:solidFill>
                  <a:schemeClr val="tx1"/>
                </a:solidFill>
                <a:latin typeface="+mj-lt"/>
                <a:ea typeface="+mj-ea"/>
                <a:cs typeface="+mj-cs"/>
              </a:rPr>
              <a:t>systems </a:t>
            </a:r>
          </a:p>
          <a:p>
            <a:pPr marL="457200" indent="-457200" algn="just">
              <a:buFont typeface="Wingdings" panose="05000000000000000000" pitchFamily="2" charset="2"/>
              <a:buChar char="Ø"/>
            </a:pPr>
            <a:r>
              <a:rPr lang="en-IN" sz="2800" dirty="0" smtClean="0">
                <a:solidFill>
                  <a:schemeClr val="tx1"/>
                </a:solidFill>
                <a:latin typeface="+mj-lt"/>
                <a:ea typeface="+mj-ea"/>
                <a:cs typeface="+mj-cs"/>
              </a:rPr>
              <a:t>Mechanics </a:t>
            </a:r>
            <a:r>
              <a:rPr lang="en-IN" sz="2800" dirty="0">
                <a:solidFill>
                  <a:schemeClr val="tx1"/>
                </a:solidFill>
                <a:latin typeface="+mj-lt"/>
                <a:ea typeface="+mj-ea"/>
                <a:cs typeface="+mj-cs"/>
              </a:rPr>
              <a:t>and systems, which are the rules and objects in the </a:t>
            </a:r>
            <a:r>
              <a:rPr lang="en-IN" sz="2800" dirty="0" smtClean="0">
                <a:solidFill>
                  <a:schemeClr val="tx1"/>
                </a:solidFill>
                <a:latin typeface="+mj-lt"/>
                <a:ea typeface="+mj-ea"/>
                <a:cs typeface="+mj-cs"/>
              </a:rPr>
              <a:t>game</a:t>
            </a:r>
          </a:p>
          <a:p>
            <a:pPr algn="just"/>
            <a:r>
              <a:rPr lang="en-IN" sz="2800" dirty="0" smtClean="0">
                <a:solidFill>
                  <a:schemeClr val="tx1"/>
                </a:solidFill>
                <a:latin typeface="+mj-lt"/>
                <a:ea typeface="+mj-ea"/>
                <a:cs typeface="+mj-cs"/>
              </a:rPr>
              <a:t> </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817357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836712"/>
            <a:ext cx="8352928" cy="5832648"/>
          </a:xfrm>
        </p:spPr>
        <p:txBody>
          <a:bodyPr>
            <a:noAutofit/>
          </a:bodyPr>
          <a:lstStyle/>
          <a:p>
            <a:pPr algn="l"/>
            <a:r>
              <a:rPr lang="en-IN" sz="2800" dirty="0" smtClean="0">
                <a:solidFill>
                  <a:schemeClr val="tx1"/>
                </a:solidFill>
              </a:rPr>
              <a:t>DEFINITION </a:t>
            </a:r>
            <a:r>
              <a:rPr lang="en-IN" sz="2800" dirty="0">
                <a:solidFill>
                  <a:schemeClr val="tx1"/>
                </a:solidFill>
              </a:rPr>
              <a:t>OF DATA STRUCTURES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rPr>
              <a:t>Arrays</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Link lists</a:t>
            </a:r>
          </a:p>
          <a:p>
            <a:pPr marL="457200" indent="-457200" algn="l">
              <a:buFont typeface="Arial" panose="020B0604020202020204" pitchFamily="34" charset="0"/>
              <a:buChar char="•"/>
            </a:pPr>
            <a:r>
              <a:rPr lang="en-IN" sz="2800" dirty="0" smtClean="0">
                <a:solidFill>
                  <a:schemeClr val="tx1"/>
                </a:solidFill>
              </a:rPr>
              <a:t>Queues</a:t>
            </a:r>
          </a:p>
          <a:p>
            <a:pPr marL="457200" indent="-457200" algn="l">
              <a:buFont typeface="Arial" panose="020B0604020202020204" pitchFamily="34" charset="0"/>
              <a:buChar char="•"/>
            </a:pPr>
            <a:r>
              <a:rPr lang="en-IN" sz="2800" dirty="0" smtClean="0">
                <a:solidFill>
                  <a:schemeClr val="tx1"/>
                </a:solidFill>
              </a:rPr>
              <a:t>Stacks</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Heaps</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Graphs</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Scene graphs</a:t>
            </a:r>
          </a:p>
          <a:p>
            <a:pPr marL="457200" indent="-457200" algn="l">
              <a:buFont typeface="Arial" panose="020B0604020202020204" pitchFamily="34" charset="0"/>
              <a:buChar char="•"/>
            </a:pPr>
            <a:r>
              <a:rPr lang="en-IN" sz="2800" dirty="0" smtClean="0">
                <a:solidFill>
                  <a:schemeClr val="tx1"/>
                </a:solidFill>
              </a:rPr>
              <a:t>Octrees</a:t>
            </a:r>
            <a:endParaRPr lang="en-IN" sz="2800" dirty="0">
              <a:solidFill>
                <a:schemeClr val="tx1"/>
              </a:solidFill>
            </a:endParaRPr>
          </a:p>
        </p:txBody>
      </p:sp>
    </p:spTree>
    <p:extLst>
      <p:ext uri="{BB962C8B-B14F-4D97-AF65-F5344CB8AC3E}">
        <p14:creationId xmlns:p14="http://schemas.microsoft.com/office/powerpoint/2010/main" val="123952209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TO TEXTURE COMPRESSION : </a:t>
            </a:r>
          </a:p>
          <a:p>
            <a:pPr algn="l"/>
            <a:r>
              <a:rPr lang="en-IN" sz="2800" b="1" dirty="0" smtClean="0">
                <a:solidFill>
                  <a:schemeClr val="tx1"/>
                </a:solidFill>
                <a:latin typeface="+mj-lt"/>
                <a:ea typeface="+mj-ea"/>
                <a:cs typeface="+mj-cs"/>
              </a:rPr>
              <a:t>A8L8 </a:t>
            </a:r>
            <a:r>
              <a:rPr lang="en-IN" sz="2800" b="1" dirty="0">
                <a:solidFill>
                  <a:schemeClr val="tx1"/>
                </a:solidFill>
                <a:latin typeface="+mj-lt"/>
                <a:ea typeface="+mj-ea"/>
                <a:cs typeface="+mj-cs"/>
              </a:rPr>
              <a:t>FORMAT :</a:t>
            </a:r>
          </a:p>
          <a:p>
            <a:pPr marL="457200" indent="-457200" algn="just">
              <a:buFont typeface="Arial" panose="020B0604020202020204" pitchFamily="34" charset="0"/>
              <a:buChar char="•"/>
            </a:pPr>
            <a:r>
              <a:rPr lang="en-IN" sz="2800" dirty="0">
                <a:solidFill>
                  <a:schemeClr val="tx1"/>
                </a:solidFill>
                <a:latin typeface="+mj-lt"/>
                <a:ea typeface="+mj-ea"/>
                <a:cs typeface="+mj-cs"/>
              </a:rPr>
              <a:t>I</a:t>
            </a:r>
            <a:r>
              <a:rPr lang="en-IN" sz="2800" dirty="0" smtClean="0">
                <a:solidFill>
                  <a:schemeClr val="tx1"/>
                </a:solidFill>
                <a:latin typeface="+mj-lt"/>
                <a:ea typeface="+mj-ea"/>
                <a:cs typeface="+mj-cs"/>
              </a:rPr>
              <a:t>mplementation </a:t>
            </a:r>
            <a:r>
              <a:rPr lang="en-IN" sz="2800" dirty="0">
                <a:solidFill>
                  <a:schemeClr val="tx1"/>
                </a:solidFill>
                <a:latin typeface="+mj-lt"/>
                <a:ea typeface="+mj-ea"/>
                <a:cs typeface="+mj-cs"/>
              </a:rPr>
              <a:t>will use OpenGL as the rendering API and will also use </a:t>
            </a:r>
            <a:r>
              <a:rPr lang="en-IN" sz="2800" dirty="0" smtClean="0">
                <a:solidFill>
                  <a:schemeClr val="tx1"/>
                </a:solidFill>
                <a:latin typeface="+mj-lt"/>
                <a:ea typeface="+mj-ea"/>
                <a:cs typeface="+mj-cs"/>
              </a:rPr>
              <a:t>the DDS </a:t>
            </a:r>
            <a:r>
              <a:rPr lang="en-IN" sz="2800" dirty="0">
                <a:solidFill>
                  <a:schemeClr val="tx1"/>
                </a:solidFill>
                <a:latin typeface="+mj-lt"/>
                <a:ea typeface="+mj-ea"/>
                <a:cs typeface="+mj-cs"/>
              </a:rPr>
              <a:t>(Direct-Draw Surface) image format.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DDS file format is a DirectX </a:t>
            </a:r>
            <a:r>
              <a:rPr lang="en-IN" sz="2800" dirty="0" smtClean="0">
                <a:solidFill>
                  <a:schemeClr val="tx1"/>
                </a:solidFill>
                <a:latin typeface="+mj-lt"/>
                <a:ea typeface="+mj-ea"/>
                <a:cs typeface="+mj-cs"/>
              </a:rPr>
              <a:t>file format </a:t>
            </a:r>
            <a:r>
              <a:rPr lang="en-IN" sz="2800" dirty="0">
                <a:solidFill>
                  <a:schemeClr val="tx1"/>
                </a:solidFill>
                <a:latin typeface="+mj-lt"/>
                <a:ea typeface="+mj-ea"/>
                <a:cs typeface="+mj-cs"/>
              </a:rPr>
              <a:t>used for storing image information.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Although </a:t>
            </a:r>
            <a:r>
              <a:rPr lang="en-IN" sz="2800" dirty="0">
                <a:solidFill>
                  <a:schemeClr val="tx1"/>
                </a:solidFill>
                <a:latin typeface="+mj-lt"/>
                <a:ea typeface="+mj-ea"/>
                <a:cs typeface="+mj-cs"/>
              </a:rPr>
              <a:t>the file format was first </a:t>
            </a:r>
            <a:r>
              <a:rPr lang="en-IN" sz="2800" dirty="0" smtClean="0">
                <a:solidFill>
                  <a:schemeClr val="tx1"/>
                </a:solidFill>
                <a:latin typeface="+mj-lt"/>
                <a:ea typeface="+mj-ea"/>
                <a:cs typeface="+mj-cs"/>
              </a:rPr>
              <a:t>used in </a:t>
            </a:r>
            <a:r>
              <a:rPr lang="en-IN" sz="2800" dirty="0">
                <a:solidFill>
                  <a:schemeClr val="tx1"/>
                </a:solidFill>
                <a:latin typeface="+mj-lt"/>
                <a:ea typeface="+mj-ea"/>
                <a:cs typeface="+mj-cs"/>
              </a:rPr>
              <a:t>DirectX, it can be easily loaded and used outside of the Windows graphics </a:t>
            </a:r>
            <a:r>
              <a:rPr lang="en-IN" sz="2800" dirty="0" smtClean="0">
                <a:solidFill>
                  <a:schemeClr val="tx1"/>
                </a:solidFill>
                <a:latin typeface="+mj-lt"/>
                <a:ea typeface="+mj-ea"/>
                <a:cs typeface="+mj-cs"/>
              </a:rPr>
              <a:t>API. When </a:t>
            </a:r>
            <a:r>
              <a:rPr lang="en-IN" sz="2800" dirty="0">
                <a:solidFill>
                  <a:schemeClr val="tx1"/>
                </a:solidFill>
                <a:latin typeface="+mj-lt"/>
                <a:ea typeface="+mj-ea"/>
                <a:cs typeface="+mj-cs"/>
              </a:rPr>
              <a:t>loading a DXTC-compressed image in OpenGL, the compressed </a:t>
            </a:r>
            <a:r>
              <a:rPr lang="en-IN" sz="2800" dirty="0" smtClean="0">
                <a:solidFill>
                  <a:schemeClr val="tx1"/>
                </a:solidFill>
                <a:latin typeface="+mj-lt"/>
                <a:ea typeface="+mj-ea"/>
                <a:cs typeface="+mj-cs"/>
              </a:rPr>
              <a:t>contents can </a:t>
            </a:r>
            <a:r>
              <a:rPr lang="en-IN" sz="2800" dirty="0">
                <a:solidFill>
                  <a:schemeClr val="tx1"/>
                </a:solidFill>
                <a:latin typeface="+mj-lt"/>
                <a:ea typeface="+mj-ea"/>
                <a:cs typeface="+mj-cs"/>
              </a:rPr>
              <a:t>be loaded directly into the rending API so that the compressed information </a:t>
            </a:r>
            <a:r>
              <a:rPr lang="en-IN" sz="2800" dirty="0" smtClean="0">
                <a:solidFill>
                  <a:schemeClr val="tx1"/>
                </a:solidFill>
                <a:latin typeface="+mj-lt"/>
                <a:ea typeface="+mj-ea"/>
                <a:cs typeface="+mj-cs"/>
              </a:rPr>
              <a:t>is used </a:t>
            </a:r>
            <a:r>
              <a:rPr lang="en-IN" sz="2800" dirty="0">
                <a:solidFill>
                  <a:schemeClr val="tx1"/>
                </a:solidFill>
                <a:latin typeface="+mj-lt"/>
                <a:ea typeface="+mj-ea"/>
                <a:cs typeface="+mj-cs"/>
              </a:rPr>
              <a:t>internally.</a:t>
            </a:r>
          </a:p>
        </p:txBody>
      </p:sp>
    </p:spTree>
    <p:extLst>
      <p:ext uri="{BB962C8B-B14F-4D97-AF65-F5344CB8AC3E}">
        <p14:creationId xmlns:p14="http://schemas.microsoft.com/office/powerpoint/2010/main" val="243553426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a:t>
            </a:r>
            <a:r>
              <a:rPr lang="en-IN" sz="2800" b="1" dirty="0">
                <a:solidFill>
                  <a:schemeClr val="tx1"/>
                </a:solidFill>
                <a:latin typeface="+mj-lt"/>
                <a:ea typeface="+mj-ea"/>
                <a:cs typeface="+mj-cs"/>
              </a:rPr>
              <a:t>TO DATA ENCRYPTION :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Another </a:t>
            </a:r>
            <a:r>
              <a:rPr lang="en-IN" sz="2800" dirty="0">
                <a:solidFill>
                  <a:schemeClr val="tx1"/>
                </a:solidFill>
                <a:latin typeface="+mj-lt"/>
                <a:ea typeface="+mj-ea"/>
                <a:cs typeface="+mj-cs"/>
              </a:rPr>
              <a:t>topic that is important to software development is encryption. </a:t>
            </a:r>
            <a:r>
              <a:rPr lang="en-IN" sz="2800" dirty="0" smtClean="0">
                <a:solidFill>
                  <a:schemeClr val="tx1"/>
                </a:solidFill>
                <a:latin typeface="+mj-lt"/>
                <a:ea typeface="+mj-ea"/>
                <a:cs typeface="+mj-cs"/>
              </a:rPr>
              <a:t>Information has </a:t>
            </a:r>
            <a:r>
              <a:rPr lang="en-IN" sz="2800" dirty="0">
                <a:solidFill>
                  <a:schemeClr val="tx1"/>
                </a:solidFill>
                <a:latin typeface="+mj-lt"/>
                <a:ea typeface="+mj-ea"/>
                <a:cs typeface="+mj-cs"/>
              </a:rPr>
              <a:t>become an important part of the age we live in.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Information </a:t>
            </a:r>
            <a:r>
              <a:rPr lang="en-IN" sz="2800" dirty="0">
                <a:solidFill>
                  <a:schemeClr val="tx1"/>
                </a:solidFill>
                <a:latin typeface="+mj-lt"/>
                <a:ea typeface="+mj-ea"/>
                <a:cs typeface="+mj-cs"/>
              </a:rPr>
              <a:t>on </a:t>
            </a:r>
            <a:r>
              <a:rPr lang="en-IN" sz="2800" dirty="0" smtClean="0">
                <a:solidFill>
                  <a:schemeClr val="tx1"/>
                </a:solidFill>
                <a:latin typeface="+mj-lt"/>
                <a:ea typeface="+mj-ea"/>
                <a:cs typeface="+mj-cs"/>
              </a:rPr>
              <a:t>everything and </a:t>
            </a:r>
            <a:r>
              <a:rPr lang="en-IN" sz="2800" dirty="0">
                <a:solidFill>
                  <a:schemeClr val="tx1"/>
                </a:solidFill>
                <a:latin typeface="+mj-lt"/>
                <a:ea typeface="+mj-ea"/>
                <a:cs typeface="+mj-cs"/>
              </a:rPr>
              <a:t>anything can be shared by billions through media like the Internet, and </a:t>
            </a:r>
            <a:r>
              <a:rPr lang="en-IN" sz="2800" dirty="0" smtClean="0">
                <a:solidFill>
                  <a:schemeClr val="tx1"/>
                </a:solidFill>
                <a:latin typeface="+mj-lt"/>
                <a:ea typeface="+mj-ea"/>
                <a:cs typeface="+mj-cs"/>
              </a:rPr>
              <a:t>the need </a:t>
            </a:r>
            <a:r>
              <a:rPr lang="en-IN" sz="2800" dirty="0">
                <a:solidFill>
                  <a:schemeClr val="tx1"/>
                </a:solidFill>
                <a:latin typeface="+mj-lt"/>
                <a:ea typeface="+mj-ea"/>
                <a:cs typeface="+mj-cs"/>
              </a:rPr>
              <a:t>to protect this information is very important.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Not </a:t>
            </a:r>
            <a:r>
              <a:rPr lang="en-IN" sz="2800" dirty="0">
                <a:solidFill>
                  <a:schemeClr val="tx1"/>
                </a:solidFill>
                <a:latin typeface="+mj-lt"/>
                <a:ea typeface="+mj-ea"/>
                <a:cs typeface="+mj-cs"/>
              </a:rPr>
              <a:t>only is this needed to </a:t>
            </a:r>
            <a:r>
              <a:rPr lang="en-IN" sz="2800" dirty="0" smtClean="0">
                <a:solidFill>
                  <a:schemeClr val="tx1"/>
                </a:solidFill>
                <a:latin typeface="+mj-lt"/>
                <a:ea typeface="+mj-ea"/>
                <a:cs typeface="+mj-cs"/>
              </a:rPr>
              <a:t>protect sensitive </a:t>
            </a:r>
            <a:r>
              <a:rPr lang="en-IN" sz="2800" dirty="0">
                <a:solidFill>
                  <a:schemeClr val="tx1"/>
                </a:solidFill>
                <a:latin typeface="+mj-lt"/>
                <a:ea typeface="+mj-ea"/>
                <a:cs typeface="+mj-cs"/>
              </a:rPr>
              <a:t>data such as credit card numbers, but in video games data </a:t>
            </a:r>
            <a:r>
              <a:rPr lang="en-IN" sz="2800" dirty="0" smtClean="0">
                <a:solidFill>
                  <a:schemeClr val="tx1"/>
                </a:solidFill>
                <a:latin typeface="+mj-lt"/>
                <a:ea typeface="+mj-ea"/>
                <a:cs typeface="+mj-cs"/>
              </a:rPr>
              <a:t>sometimes needs </a:t>
            </a:r>
            <a:r>
              <a:rPr lang="en-IN" sz="2800" dirty="0">
                <a:solidFill>
                  <a:schemeClr val="tx1"/>
                </a:solidFill>
                <a:latin typeface="+mj-lt"/>
                <a:ea typeface="+mj-ea"/>
                <a:cs typeface="+mj-cs"/>
              </a:rPr>
              <a:t>protecting from malicious users who intend to cheat or disrupt a network.</a:t>
            </a:r>
          </a:p>
        </p:txBody>
      </p:sp>
    </p:spTree>
    <p:extLst>
      <p:ext uri="{BB962C8B-B14F-4D97-AF65-F5344CB8AC3E}">
        <p14:creationId xmlns:p14="http://schemas.microsoft.com/office/powerpoint/2010/main" val="1063687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a:t>
            </a:r>
            <a:r>
              <a:rPr lang="en-IN" sz="2800" b="1" dirty="0">
                <a:solidFill>
                  <a:schemeClr val="tx1"/>
                </a:solidFill>
                <a:latin typeface="+mj-lt"/>
                <a:ea typeface="+mj-ea"/>
                <a:cs typeface="+mj-cs"/>
              </a:rPr>
              <a:t>TO DATA ENCRYPTION :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Another </a:t>
            </a:r>
            <a:r>
              <a:rPr lang="en-IN" sz="2800" dirty="0">
                <a:solidFill>
                  <a:schemeClr val="tx1"/>
                </a:solidFill>
                <a:latin typeface="+mj-lt"/>
                <a:ea typeface="+mj-ea"/>
                <a:cs typeface="+mj-cs"/>
              </a:rPr>
              <a:t>topic that is important to software development is encryption. </a:t>
            </a:r>
            <a:r>
              <a:rPr lang="en-IN" sz="2800" dirty="0" smtClean="0">
                <a:solidFill>
                  <a:schemeClr val="tx1"/>
                </a:solidFill>
                <a:latin typeface="+mj-lt"/>
                <a:ea typeface="+mj-ea"/>
                <a:cs typeface="+mj-cs"/>
              </a:rPr>
              <a:t>Information has </a:t>
            </a:r>
            <a:r>
              <a:rPr lang="en-IN" sz="2800" dirty="0">
                <a:solidFill>
                  <a:schemeClr val="tx1"/>
                </a:solidFill>
                <a:latin typeface="+mj-lt"/>
                <a:ea typeface="+mj-ea"/>
                <a:cs typeface="+mj-cs"/>
              </a:rPr>
              <a:t>become an important part of the age we live in.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Information </a:t>
            </a:r>
            <a:r>
              <a:rPr lang="en-IN" sz="2800" dirty="0">
                <a:solidFill>
                  <a:schemeClr val="tx1"/>
                </a:solidFill>
                <a:latin typeface="+mj-lt"/>
                <a:ea typeface="+mj-ea"/>
                <a:cs typeface="+mj-cs"/>
              </a:rPr>
              <a:t>on </a:t>
            </a:r>
            <a:r>
              <a:rPr lang="en-IN" sz="2800" dirty="0" smtClean="0">
                <a:solidFill>
                  <a:schemeClr val="tx1"/>
                </a:solidFill>
                <a:latin typeface="+mj-lt"/>
                <a:ea typeface="+mj-ea"/>
                <a:cs typeface="+mj-cs"/>
              </a:rPr>
              <a:t>everything and </a:t>
            </a:r>
            <a:r>
              <a:rPr lang="en-IN" sz="2800" dirty="0">
                <a:solidFill>
                  <a:schemeClr val="tx1"/>
                </a:solidFill>
                <a:latin typeface="+mj-lt"/>
                <a:ea typeface="+mj-ea"/>
                <a:cs typeface="+mj-cs"/>
              </a:rPr>
              <a:t>anything can be shared by billions through media like the Internet, and </a:t>
            </a:r>
            <a:r>
              <a:rPr lang="en-IN" sz="2800" dirty="0" smtClean="0">
                <a:solidFill>
                  <a:schemeClr val="tx1"/>
                </a:solidFill>
                <a:latin typeface="+mj-lt"/>
                <a:ea typeface="+mj-ea"/>
                <a:cs typeface="+mj-cs"/>
              </a:rPr>
              <a:t>the need </a:t>
            </a:r>
            <a:r>
              <a:rPr lang="en-IN" sz="2800" dirty="0">
                <a:solidFill>
                  <a:schemeClr val="tx1"/>
                </a:solidFill>
                <a:latin typeface="+mj-lt"/>
                <a:ea typeface="+mj-ea"/>
                <a:cs typeface="+mj-cs"/>
              </a:rPr>
              <a:t>to protect this information is very important.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Not </a:t>
            </a:r>
            <a:r>
              <a:rPr lang="en-IN" sz="2800" dirty="0">
                <a:solidFill>
                  <a:schemeClr val="tx1"/>
                </a:solidFill>
                <a:latin typeface="+mj-lt"/>
                <a:ea typeface="+mj-ea"/>
                <a:cs typeface="+mj-cs"/>
              </a:rPr>
              <a:t>only is this needed to </a:t>
            </a:r>
            <a:r>
              <a:rPr lang="en-IN" sz="2800" dirty="0" smtClean="0">
                <a:solidFill>
                  <a:schemeClr val="tx1"/>
                </a:solidFill>
                <a:latin typeface="+mj-lt"/>
                <a:ea typeface="+mj-ea"/>
                <a:cs typeface="+mj-cs"/>
              </a:rPr>
              <a:t>protect sensitive </a:t>
            </a:r>
            <a:r>
              <a:rPr lang="en-IN" sz="2800" dirty="0">
                <a:solidFill>
                  <a:schemeClr val="tx1"/>
                </a:solidFill>
                <a:latin typeface="+mj-lt"/>
                <a:ea typeface="+mj-ea"/>
                <a:cs typeface="+mj-cs"/>
              </a:rPr>
              <a:t>data such as credit card numbers, but in video games data </a:t>
            </a:r>
            <a:r>
              <a:rPr lang="en-IN" sz="2800" dirty="0" smtClean="0">
                <a:solidFill>
                  <a:schemeClr val="tx1"/>
                </a:solidFill>
                <a:latin typeface="+mj-lt"/>
                <a:ea typeface="+mj-ea"/>
                <a:cs typeface="+mj-cs"/>
              </a:rPr>
              <a:t>sometimes needs </a:t>
            </a:r>
            <a:r>
              <a:rPr lang="en-IN" sz="2800" dirty="0">
                <a:solidFill>
                  <a:schemeClr val="tx1"/>
                </a:solidFill>
                <a:latin typeface="+mj-lt"/>
                <a:ea typeface="+mj-ea"/>
                <a:cs typeface="+mj-cs"/>
              </a:rPr>
              <a:t>protecting from malicious users who intend to cheat or disrupt a network.</a:t>
            </a:r>
          </a:p>
        </p:txBody>
      </p:sp>
    </p:spTree>
    <p:extLst>
      <p:ext uri="{BB962C8B-B14F-4D97-AF65-F5344CB8AC3E}">
        <p14:creationId xmlns:p14="http://schemas.microsoft.com/office/powerpoint/2010/main" val="207591114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a:t>
            </a:r>
            <a:r>
              <a:rPr lang="en-IN" sz="2800" b="1" dirty="0">
                <a:solidFill>
                  <a:schemeClr val="tx1"/>
                </a:solidFill>
                <a:latin typeface="+mj-lt"/>
                <a:ea typeface="+mj-ea"/>
                <a:cs typeface="+mj-cs"/>
              </a:rPr>
              <a:t>TO DATA ENCRYPTION :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Cryptography </a:t>
            </a:r>
            <a:r>
              <a:rPr lang="en-IN" sz="2800" dirty="0">
                <a:solidFill>
                  <a:schemeClr val="tx1"/>
                </a:solidFill>
                <a:latin typeface="+mj-lt"/>
                <a:ea typeface="+mj-ea"/>
                <a:cs typeface="+mj-cs"/>
              </a:rPr>
              <a:t>is the process of scrambling data into a form that is </a:t>
            </a:r>
            <a:r>
              <a:rPr lang="en-IN" sz="2800" dirty="0" smtClean="0">
                <a:solidFill>
                  <a:schemeClr val="tx1"/>
                </a:solidFill>
                <a:latin typeface="+mj-lt"/>
                <a:ea typeface="+mj-ea"/>
                <a:cs typeface="+mj-cs"/>
              </a:rPr>
              <a:t>unreadable without </a:t>
            </a:r>
            <a:r>
              <a:rPr lang="en-IN" sz="2800" dirty="0">
                <a:solidFill>
                  <a:schemeClr val="tx1"/>
                </a:solidFill>
                <a:latin typeface="+mj-lt"/>
                <a:ea typeface="+mj-ea"/>
                <a:cs typeface="+mj-cs"/>
              </a:rPr>
              <a:t>some special way to translate the information.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cryptography a cipher </a:t>
            </a:r>
            <a:r>
              <a:rPr lang="en-IN" sz="2800" dirty="0" smtClean="0">
                <a:solidFill>
                  <a:schemeClr val="tx1"/>
                </a:solidFill>
                <a:latin typeface="+mj-lt"/>
                <a:ea typeface="+mj-ea"/>
                <a:cs typeface="+mj-cs"/>
              </a:rPr>
              <a:t>is used </a:t>
            </a:r>
            <a:r>
              <a:rPr lang="en-IN" sz="2800" dirty="0">
                <a:solidFill>
                  <a:schemeClr val="tx1"/>
                </a:solidFill>
                <a:latin typeface="+mj-lt"/>
                <a:ea typeface="+mj-ea"/>
                <a:cs typeface="+mj-cs"/>
              </a:rPr>
              <a:t>to perform encryption and decryption</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A cipher is an algorithm that is </a:t>
            </a:r>
            <a:r>
              <a:rPr lang="en-IN" sz="2800" dirty="0" smtClean="0">
                <a:solidFill>
                  <a:schemeClr val="tx1"/>
                </a:solidFill>
                <a:latin typeface="+mj-lt"/>
                <a:ea typeface="+mj-ea"/>
                <a:cs typeface="+mj-cs"/>
              </a:rPr>
              <a:t>performed on </a:t>
            </a:r>
            <a:r>
              <a:rPr lang="en-IN" sz="2800" dirty="0">
                <a:solidFill>
                  <a:schemeClr val="tx1"/>
                </a:solidFill>
                <a:latin typeface="+mj-lt"/>
                <a:ea typeface="+mj-ea"/>
                <a:cs typeface="+mj-cs"/>
              </a:rPr>
              <a:t>the data. These algorithms often depend on a key that the algorithm </a:t>
            </a:r>
            <a:r>
              <a:rPr lang="en-IN" sz="2800" dirty="0" smtClean="0">
                <a:solidFill>
                  <a:schemeClr val="tx1"/>
                </a:solidFill>
                <a:latin typeface="+mj-lt"/>
                <a:ea typeface="+mj-ea"/>
                <a:cs typeface="+mj-cs"/>
              </a:rPr>
              <a:t>uses to </a:t>
            </a:r>
            <a:r>
              <a:rPr lang="en-IN" sz="2800" dirty="0">
                <a:solidFill>
                  <a:schemeClr val="tx1"/>
                </a:solidFill>
                <a:latin typeface="+mj-lt"/>
                <a:ea typeface="+mj-ea"/>
                <a:cs typeface="+mj-cs"/>
              </a:rPr>
              <a:t>transform the data.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key is like a password, and without it the encrypted </a:t>
            </a:r>
            <a:r>
              <a:rPr lang="en-IN" sz="2800" dirty="0" smtClean="0">
                <a:solidFill>
                  <a:schemeClr val="tx1"/>
                </a:solidFill>
                <a:latin typeface="+mj-lt"/>
                <a:ea typeface="+mj-ea"/>
                <a:cs typeface="+mj-cs"/>
              </a:rPr>
              <a:t>message can </a:t>
            </a:r>
            <a:r>
              <a:rPr lang="en-IN" sz="2800" dirty="0">
                <a:solidFill>
                  <a:schemeClr val="tx1"/>
                </a:solidFill>
                <a:latin typeface="+mj-lt"/>
                <a:ea typeface="+mj-ea"/>
                <a:cs typeface="+mj-cs"/>
              </a:rPr>
              <a:t>not be decrypted, or at least it would be very difficult. </a:t>
            </a:r>
          </a:p>
        </p:txBody>
      </p:sp>
    </p:spTree>
    <p:extLst>
      <p:ext uri="{BB962C8B-B14F-4D97-AF65-F5344CB8AC3E}">
        <p14:creationId xmlns:p14="http://schemas.microsoft.com/office/powerpoint/2010/main" val="145846881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a:t>
            </a:r>
            <a:r>
              <a:rPr lang="en-IN" sz="2800" b="1" dirty="0">
                <a:solidFill>
                  <a:schemeClr val="tx1"/>
                </a:solidFill>
                <a:latin typeface="+mj-lt"/>
                <a:ea typeface="+mj-ea"/>
                <a:cs typeface="+mj-cs"/>
              </a:rPr>
              <a:t>TO DATA ENCRYPTION :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different </a:t>
            </a:r>
            <a:r>
              <a:rPr lang="en-IN" sz="2800" dirty="0" smtClean="0">
                <a:solidFill>
                  <a:schemeClr val="tx1"/>
                </a:solidFill>
                <a:latin typeface="+mj-lt"/>
                <a:ea typeface="+mj-ea"/>
                <a:cs typeface="+mj-cs"/>
              </a:rPr>
              <a:t>kinds of </a:t>
            </a:r>
            <a:r>
              <a:rPr lang="en-IN" sz="2800" dirty="0">
                <a:solidFill>
                  <a:schemeClr val="tx1"/>
                </a:solidFill>
                <a:latin typeface="+mj-lt"/>
                <a:ea typeface="+mj-ea"/>
                <a:cs typeface="+mj-cs"/>
              </a:rPr>
              <a:t>ciphers include stream ciphers and block ciphers.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different kinds of </a:t>
            </a:r>
            <a:r>
              <a:rPr lang="en-IN" sz="2800" dirty="0" smtClean="0">
                <a:solidFill>
                  <a:schemeClr val="tx1"/>
                </a:solidFill>
                <a:latin typeface="+mj-lt"/>
                <a:ea typeface="+mj-ea"/>
                <a:cs typeface="+mj-cs"/>
              </a:rPr>
              <a:t>keys include </a:t>
            </a:r>
            <a:r>
              <a:rPr lang="en-IN" sz="2800" dirty="0">
                <a:solidFill>
                  <a:schemeClr val="tx1"/>
                </a:solidFill>
                <a:latin typeface="+mj-lt"/>
                <a:ea typeface="+mj-ea"/>
                <a:cs typeface="+mj-cs"/>
              </a:rPr>
              <a:t>asymmetric and symmetric keys.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symmetric key is a key that is used </a:t>
            </a:r>
            <a:r>
              <a:rPr lang="en-IN" sz="2800" dirty="0" smtClean="0">
                <a:solidFill>
                  <a:schemeClr val="tx1"/>
                </a:solidFill>
                <a:latin typeface="+mj-lt"/>
                <a:ea typeface="+mj-ea"/>
                <a:cs typeface="+mj-cs"/>
              </a:rPr>
              <a:t>for both </a:t>
            </a:r>
            <a:r>
              <a:rPr lang="en-IN" sz="2800" dirty="0">
                <a:solidFill>
                  <a:schemeClr val="tx1"/>
                </a:solidFill>
                <a:latin typeface="+mj-lt"/>
                <a:ea typeface="+mj-ea"/>
                <a:cs typeface="+mj-cs"/>
              </a:rPr>
              <a:t>the encryption and the decryption, while an asymmetric key is used in </a:t>
            </a:r>
            <a:r>
              <a:rPr lang="en-IN" sz="2800" dirty="0" smtClean="0">
                <a:solidFill>
                  <a:schemeClr val="tx1"/>
                </a:solidFill>
                <a:latin typeface="+mj-lt"/>
                <a:ea typeface="+mj-ea"/>
                <a:cs typeface="+mj-cs"/>
              </a:rPr>
              <a:t>conjunction with </a:t>
            </a:r>
            <a:r>
              <a:rPr lang="en-IN" sz="2800" dirty="0">
                <a:solidFill>
                  <a:schemeClr val="tx1"/>
                </a:solidFill>
                <a:latin typeface="+mj-lt"/>
                <a:ea typeface="+mj-ea"/>
                <a:cs typeface="+mj-cs"/>
              </a:rPr>
              <a:t>other keys to encrypt or decrypt</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The data that are encrypted are known as </a:t>
            </a:r>
            <a:r>
              <a:rPr lang="en-IN" sz="2800" dirty="0" err="1">
                <a:solidFill>
                  <a:schemeClr val="tx1"/>
                </a:solidFill>
                <a:latin typeface="+mj-lt"/>
                <a:ea typeface="+mj-ea"/>
                <a:cs typeface="+mj-cs"/>
              </a:rPr>
              <a:t>ciphertext</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390001712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200" dirty="0" smtClean="0"/>
              <a:t>Introduction </a:t>
            </a:r>
            <a:r>
              <a:rPr lang="en-IN" sz="3200" dirty="0"/>
              <a:t>to Physics </a:t>
            </a:r>
            <a:r>
              <a:rPr lang="en-IN" sz="3200" dirty="0" err="1"/>
              <a:t>Modeling</a:t>
            </a:r>
            <a:r>
              <a:rPr lang="en-IN" sz="3200" dirty="0"/>
              <a:t> </a:t>
            </a:r>
            <a:r>
              <a:rPr lang="en-IN" sz="3600" dirty="0" smtClean="0"/>
              <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a:t>
            </a: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Physics </a:t>
            </a:r>
            <a:r>
              <a:rPr lang="en-IN" sz="2800" dirty="0">
                <a:solidFill>
                  <a:schemeClr val="tx1"/>
                </a:solidFill>
                <a:latin typeface="+mj-lt"/>
                <a:ea typeface="+mj-ea"/>
                <a:cs typeface="+mj-cs"/>
              </a:rPr>
              <a:t>simulation is a field within computer science that aims to reproduce physical phenomena using a computer.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general, these simulations apply numerical methods to existing theories to obtain results that are as close as possible to what we observe in the real world.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allows us, as advanced game </a:t>
            </a:r>
            <a:r>
              <a:rPr lang="en-IN" sz="2800" dirty="0" smtClean="0">
                <a:solidFill>
                  <a:schemeClr val="tx1"/>
                </a:solidFill>
                <a:latin typeface="+mj-lt"/>
                <a:ea typeface="+mj-ea"/>
                <a:cs typeface="+mj-cs"/>
              </a:rPr>
              <a:t>developers</a:t>
            </a:r>
            <a:r>
              <a:rPr lang="en-IN" sz="2800" dirty="0">
                <a:solidFill>
                  <a:schemeClr val="tx1"/>
                </a:solidFill>
                <a:latin typeface="+mj-lt"/>
                <a:ea typeface="+mj-ea"/>
                <a:cs typeface="+mj-cs"/>
              </a:rPr>
              <a:t>,</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to predict and carefully </a:t>
            </a:r>
            <a:r>
              <a:rPr lang="en-IN" sz="2800" dirty="0" err="1">
                <a:solidFill>
                  <a:schemeClr val="tx1"/>
                </a:solidFill>
                <a:latin typeface="+mj-lt"/>
                <a:ea typeface="+mj-ea"/>
                <a:cs typeface="+mj-cs"/>
              </a:rPr>
              <a:t>analyze</a:t>
            </a:r>
            <a:r>
              <a:rPr lang="en-IN" sz="2800" dirty="0">
                <a:solidFill>
                  <a:schemeClr val="tx1"/>
                </a:solidFill>
                <a:latin typeface="+mj-lt"/>
                <a:ea typeface="+mj-ea"/>
                <a:cs typeface="+mj-cs"/>
              </a:rPr>
              <a:t> how something would behave before actually building it, which is almost always simpler and cheaper to do.</a:t>
            </a:r>
          </a:p>
          <a:p>
            <a:r>
              <a:rPr lang="en-IN" sz="2800" dirty="0"/>
              <a:t/>
            </a:r>
            <a:br>
              <a:rPr lang="en-IN" sz="2800" dirty="0"/>
            </a:b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407635034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200" dirty="0" smtClean="0"/>
              <a:t>Introduction </a:t>
            </a:r>
            <a:r>
              <a:rPr lang="en-IN" sz="3200" dirty="0"/>
              <a:t>to Physics </a:t>
            </a:r>
            <a:r>
              <a:rPr lang="en-IN" sz="3200" dirty="0" err="1"/>
              <a:t>Modeling</a:t>
            </a:r>
            <a:r>
              <a:rPr lang="en-IN" sz="3200" dirty="0"/>
              <a:t> </a:t>
            </a:r>
            <a:r>
              <a:rPr lang="en-IN" sz="3600" dirty="0" smtClean="0"/>
              <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a:t>
            </a: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range of applications of physics simulations is enormous.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earliest computers were already being used to perform physics simulations – for example, to predict the ballistic motion of projectiles in the military.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is also an essential tool in civil and automotive engineering, illuminating how certain structures would behave in events like an earthquake or a car crash.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We </a:t>
            </a:r>
            <a:r>
              <a:rPr lang="en-IN" sz="2800" dirty="0">
                <a:solidFill>
                  <a:schemeClr val="tx1"/>
                </a:solidFill>
                <a:latin typeface="+mj-lt"/>
                <a:ea typeface="+mj-ea"/>
                <a:cs typeface="+mj-cs"/>
              </a:rPr>
              <a:t>can simulate things like astrophysics, relativity, and lots of other insane stuff we are able to observe in among the wonders of nature.</a:t>
            </a:r>
            <a:r>
              <a:rPr lang="en-IN" sz="2800" dirty="0"/>
              <a:t/>
            </a:r>
            <a:br>
              <a:rPr lang="en-IN" sz="2800" dirty="0"/>
            </a:b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79355669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200" dirty="0" smtClean="0"/>
              <a:t>Introduction </a:t>
            </a:r>
            <a:r>
              <a:rPr lang="en-IN" sz="3200" dirty="0"/>
              <a:t>to Physics </a:t>
            </a:r>
            <a:r>
              <a:rPr lang="en-IN" sz="3200" dirty="0" err="1"/>
              <a:t>Modeling</a:t>
            </a:r>
            <a:r>
              <a:rPr lang="en-IN" sz="3200" dirty="0"/>
              <a:t> </a:t>
            </a:r>
            <a:r>
              <a:rPr lang="en-IN" sz="3600" dirty="0" smtClean="0"/>
              <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a:t>
            </a: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Simulating </a:t>
            </a:r>
            <a:r>
              <a:rPr lang="en-IN" sz="2800" dirty="0">
                <a:solidFill>
                  <a:schemeClr val="tx1"/>
                </a:solidFill>
                <a:latin typeface="+mj-lt"/>
                <a:ea typeface="+mj-ea"/>
                <a:cs typeface="+mj-cs"/>
              </a:rPr>
              <a:t>physics in video games is very common, since most games are inspired by things we have in the real </a:t>
            </a:r>
            <a:r>
              <a:rPr lang="en-IN" sz="2800" dirty="0" smtClean="0">
                <a:solidFill>
                  <a:schemeClr val="tx1"/>
                </a:solidFill>
                <a:latin typeface="+mj-lt"/>
                <a:ea typeface="+mj-ea"/>
                <a:cs typeface="+mj-cs"/>
              </a:rPr>
              <a:t>world</a:t>
            </a:r>
            <a:r>
              <a:rPr lang="en-IN" sz="2800" dirty="0">
                <a:solidFill>
                  <a:schemeClr val="tx1"/>
                </a:solidFill>
                <a:latin typeface="+mj-lt"/>
                <a:ea typeface="+mj-ea"/>
                <a:cs typeface="+mj-cs"/>
              </a:rPr>
              <a:t>.</a:t>
            </a:r>
            <a:r>
              <a:rPr lang="en-IN" sz="2800" dirty="0" smtClean="0">
                <a:solidFill>
                  <a:schemeClr val="tx1"/>
                </a:solidFill>
                <a:latin typeface="+mj-lt"/>
                <a:ea typeface="+mj-ea"/>
                <a:cs typeface="+mj-cs"/>
              </a:rPr>
              <a:t> </a:t>
            </a: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Many </a:t>
            </a:r>
            <a:r>
              <a:rPr lang="en-IN" sz="2800" dirty="0">
                <a:solidFill>
                  <a:schemeClr val="tx1"/>
                </a:solidFill>
                <a:latin typeface="+mj-lt"/>
                <a:ea typeface="+mj-ea"/>
                <a:cs typeface="+mj-cs"/>
              </a:rPr>
              <a:t>games rely entirely on the physics simulation to be fun.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That </a:t>
            </a:r>
            <a:r>
              <a:rPr lang="en-IN" sz="2800" dirty="0">
                <a:solidFill>
                  <a:schemeClr val="tx1"/>
                </a:solidFill>
                <a:latin typeface="+mj-lt"/>
                <a:ea typeface="+mj-ea"/>
                <a:cs typeface="+mj-cs"/>
              </a:rPr>
              <a:t>means these games require a stable simulation that will not break or slow down, and this is usually not trivial to achieve.</a:t>
            </a:r>
            <a:r>
              <a:rPr lang="en-IN" sz="2800" dirty="0"/>
              <a:t/>
            </a:r>
            <a:br>
              <a:rPr lang="en-IN" sz="2800" dirty="0"/>
            </a:b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15862018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200" dirty="0" smtClean="0"/>
              <a:t>Introduction </a:t>
            </a:r>
            <a:r>
              <a:rPr lang="en-IN" sz="3200" dirty="0"/>
              <a:t>to Physics </a:t>
            </a:r>
            <a:r>
              <a:rPr lang="en-IN" sz="3200" dirty="0" err="1"/>
              <a:t>Modeling</a:t>
            </a:r>
            <a:r>
              <a:rPr lang="en-IN" sz="3200" dirty="0"/>
              <a:t> </a:t>
            </a:r>
            <a:r>
              <a:rPr lang="en-IN" sz="3600" dirty="0" smtClean="0"/>
              <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INTRODUCTION :</a:t>
            </a: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any game, only certain physical effects are of interest. Rigid body dynamics – the movement and interaction of solid, inflexible objects – is by far the most popular kind of effect simulated in games.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That’s </a:t>
            </a:r>
            <a:r>
              <a:rPr lang="en-IN" sz="2800" dirty="0">
                <a:solidFill>
                  <a:schemeClr val="tx1"/>
                </a:solidFill>
                <a:latin typeface="+mj-lt"/>
                <a:ea typeface="+mj-ea"/>
                <a:cs typeface="+mj-cs"/>
              </a:rPr>
              <a:t>because most of the objects we interact with in real life are fairly rigid, and simulating rigid bodies is relatively simple (although as we will see, that doesn’t mean it’s a cakewalk).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few other games require the simulation of more complicated entities though, such as deformable bodies, fluids, magnetic objects, etc.</a:t>
            </a:r>
            <a:br>
              <a:rPr lang="en-IN" sz="2800" dirty="0">
                <a:solidFill>
                  <a:schemeClr val="tx1"/>
                </a:solidFill>
                <a:latin typeface="+mj-lt"/>
                <a:ea typeface="+mj-ea"/>
                <a:cs typeface="+mj-cs"/>
              </a:rPr>
            </a:b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47621173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200" dirty="0" smtClean="0"/>
              <a:t>Introduction </a:t>
            </a:r>
            <a:r>
              <a:rPr lang="en-IN" sz="3200" dirty="0"/>
              <a:t>to Physics </a:t>
            </a:r>
            <a:r>
              <a:rPr lang="en-IN" sz="3200" dirty="0" err="1"/>
              <a:t>Modeling</a:t>
            </a:r>
            <a:r>
              <a:rPr lang="en-IN" sz="3200" dirty="0"/>
              <a:t> </a:t>
            </a:r>
            <a:r>
              <a:rPr lang="en-IN" sz="3600" dirty="0" smtClean="0"/>
              <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Rigid </a:t>
            </a:r>
            <a:r>
              <a:rPr lang="en-IN" sz="2800" b="1" dirty="0">
                <a:solidFill>
                  <a:schemeClr val="tx1"/>
                </a:solidFill>
                <a:latin typeface="+mj-lt"/>
                <a:ea typeface="+mj-ea"/>
                <a:cs typeface="+mj-cs"/>
              </a:rPr>
              <a:t>Body Dynamics:</a:t>
            </a:r>
          </a:p>
          <a:p>
            <a:pPr marL="457200" indent="-457200" algn="just" fontAlgn="base">
              <a:buFont typeface="Arial" panose="020B0604020202020204" pitchFamily="34" charset="0"/>
              <a:buChar char="•"/>
            </a:pPr>
            <a:r>
              <a:rPr lang="en-IN" sz="2800" dirty="0">
                <a:solidFill>
                  <a:schemeClr val="tx1"/>
                </a:solidFill>
                <a:latin typeface="+mj-lt"/>
                <a:ea typeface="+mj-ea"/>
                <a:cs typeface="+mj-cs"/>
              </a:rPr>
              <a:t>I</a:t>
            </a:r>
            <a:r>
              <a:rPr lang="en-IN" sz="2800" dirty="0" smtClean="0">
                <a:solidFill>
                  <a:schemeClr val="tx1"/>
                </a:solidFill>
                <a:latin typeface="+mj-lt"/>
                <a:ea typeface="+mj-ea"/>
                <a:cs typeface="+mj-cs"/>
              </a:rPr>
              <a:t>n </a:t>
            </a:r>
            <a:r>
              <a:rPr lang="en-IN" sz="2800" dirty="0">
                <a:solidFill>
                  <a:schemeClr val="tx1"/>
                </a:solidFill>
                <a:latin typeface="+mj-lt"/>
                <a:ea typeface="+mj-ea"/>
                <a:cs typeface="+mj-cs"/>
              </a:rPr>
              <a:t>video game physics, we want to animate objects on screen and give them realistic physical </a:t>
            </a:r>
            <a:r>
              <a:rPr lang="en-IN" sz="2800" dirty="0" err="1">
                <a:solidFill>
                  <a:schemeClr val="tx1"/>
                </a:solidFill>
                <a:latin typeface="+mj-lt"/>
                <a:ea typeface="+mj-ea"/>
                <a:cs typeface="+mj-cs"/>
              </a:rPr>
              <a:t>behavior</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achieved with physics-based procedural animation, which is animation produced by numerical computations applied to the theoretical laws of physics</a:t>
            </a:r>
            <a:r>
              <a:rPr lang="en-IN" sz="2800" dirty="0" smtClean="0">
                <a:solidFill>
                  <a:schemeClr val="tx1"/>
                </a:solidFill>
                <a:latin typeface="+mj-lt"/>
                <a:ea typeface="+mj-ea"/>
                <a:cs typeface="+mj-cs"/>
              </a:rPr>
              <a:t>.</a:t>
            </a:r>
            <a:r>
              <a:rPr lang="en-IN" sz="2800" dirty="0"/>
              <a:t/>
            </a:r>
            <a:br>
              <a:rPr lang="en-IN" sz="2800" dirty="0"/>
            </a:b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072147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836712"/>
            <a:ext cx="8352928" cy="5832648"/>
          </a:xfrm>
        </p:spPr>
        <p:txBody>
          <a:bodyPr>
            <a:noAutofit/>
          </a:bodyPr>
          <a:lstStyle/>
          <a:p>
            <a:pPr algn="l"/>
            <a:r>
              <a:rPr lang="en-IN" sz="2800" dirty="0" smtClean="0">
                <a:solidFill>
                  <a:schemeClr val="tx1"/>
                </a:solidFill>
              </a:rPr>
              <a:t>DEFINITION </a:t>
            </a:r>
            <a:r>
              <a:rPr lang="en-IN" sz="2800" dirty="0">
                <a:solidFill>
                  <a:schemeClr val="tx1"/>
                </a:solidFill>
              </a:rPr>
              <a:t>OF DATA STRUCTURES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rPr>
              <a:t>Quad-trees</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Binary trees</a:t>
            </a:r>
          </a:p>
          <a:p>
            <a:pPr marL="457200" indent="-457200" algn="l">
              <a:buFont typeface="Arial" panose="020B0604020202020204" pitchFamily="34" charset="0"/>
              <a:buChar char="•"/>
            </a:pPr>
            <a:r>
              <a:rPr lang="en-IN" sz="2800" dirty="0" smtClean="0">
                <a:solidFill>
                  <a:schemeClr val="tx1"/>
                </a:solidFill>
              </a:rPr>
              <a:t>Minimax trees</a:t>
            </a:r>
          </a:p>
          <a:p>
            <a:pPr marL="457200" indent="-457200" algn="l">
              <a:buFont typeface="Arial" panose="020B0604020202020204" pitchFamily="34" charset="0"/>
              <a:buChar char="•"/>
            </a:pPr>
            <a:r>
              <a:rPr lang="en-IN" sz="2800" dirty="0" err="1" smtClean="0">
                <a:solidFill>
                  <a:schemeClr val="tx1"/>
                </a:solidFill>
              </a:rPr>
              <a:t>kd</a:t>
            </a:r>
            <a:r>
              <a:rPr lang="en-IN" sz="2800" dirty="0" smtClean="0">
                <a:solidFill>
                  <a:schemeClr val="tx1"/>
                </a:solidFill>
              </a:rPr>
              <a:t> trees</a:t>
            </a:r>
          </a:p>
          <a:p>
            <a:pPr marL="457200" indent="-457200" algn="l">
              <a:buFont typeface="Arial" panose="020B0604020202020204" pitchFamily="34" charset="0"/>
              <a:buChar char="•"/>
            </a:pPr>
            <a:r>
              <a:rPr lang="en-IN" sz="2800" dirty="0" smtClean="0">
                <a:solidFill>
                  <a:schemeClr val="tx1"/>
                </a:solidFill>
              </a:rPr>
              <a:t>Sphere trees</a:t>
            </a:r>
          </a:p>
          <a:p>
            <a:pPr marL="457200" indent="-457200" algn="l">
              <a:buFont typeface="Arial" panose="020B0604020202020204" pitchFamily="34" charset="0"/>
              <a:buChar char="•"/>
            </a:pPr>
            <a:r>
              <a:rPr lang="en-IN" sz="2800" dirty="0" smtClean="0">
                <a:solidFill>
                  <a:schemeClr val="tx1"/>
                </a:solidFill>
              </a:rPr>
              <a:t>Bounding </a:t>
            </a:r>
            <a:r>
              <a:rPr lang="en-IN" sz="2800" dirty="0">
                <a:solidFill>
                  <a:schemeClr val="tx1"/>
                </a:solidFill>
              </a:rPr>
              <a:t>volume </a:t>
            </a:r>
            <a:r>
              <a:rPr lang="en-IN" sz="2800" dirty="0" smtClean="0">
                <a:solidFill>
                  <a:schemeClr val="tx1"/>
                </a:solidFill>
              </a:rPr>
              <a:t>hierarchies</a:t>
            </a:r>
          </a:p>
          <a:p>
            <a:pPr marL="457200" indent="-457200" algn="l">
              <a:buFont typeface="Arial" panose="020B0604020202020204" pitchFamily="34" charset="0"/>
              <a:buChar char="•"/>
            </a:pPr>
            <a:r>
              <a:rPr lang="en-IN" sz="2800" dirty="0" smtClean="0">
                <a:solidFill>
                  <a:schemeClr val="tx1"/>
                </a:solidFill>
              </a:rPr>
              <a:t>Hash tables</a:t>
            </a:r>
          </a:p>
          <a:p>
            <a:pPr marL="457200" indent="-457200" algn="l">
              <a:buFont typeface="Arial" panose="020B0604020202020204" pitchFamily="34" charset="0"/>
              <a:buChar char="•"/>
            </a:pPr>
            <a:r>
              <a:rPr lang="en-IN" sz="2800" dirty="0" smtClean="0">
                <a:solidFill>
                  <a:schemeClr val="tx1"/>
                </a:solidFill>
              </a:rPr>
              <a:t>Portals </a:t>
            </a:r>
            <a:r>
              <a:rPr lang="en-IN" sz="2800" dirty="0">
                <a:solidFill>
                  <a:schemeClr val="tx1"/>
                </a:solidFill>
              </a:rPr>
              <a:t>and sectors</a:t>
            </a:r>
          </a:p>
        </p:txBody>
      </p:sp>
    </p:spTree>
    <p:extLst>
      <p:ext uri="{BB962C8B-B14F-4D97-AF65-F5344CB8AC3E}">
        <p14:creationId xmlns:p14="http://schemas.microsoft.com/office/powerpoint/2010/main" val="119932767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200" dirty="0" smtClean="0"/>
              <a:t>Introduction </a:t>
            </a:r>
            <a:r>
              <a:rPr lang="en-IN" sz="3200" dirty="0"/>
              <a:t>to Physics </a:t>
            </a:r>
            <a:r>
              <a:rPr lang="en-IN" sz="3200" dirty="0" err="1"/>
              <a:t>Modeling</a:t>
            </a:r>
            <a:r>
              <a:rPr lang="en-IN" sz="3200" dirty="0"/>
              <a:t> </a:t>
            </a:r>
            <a:r>
              <a:rPr lang="en-IN" sz="3600" dirty="0" smtClean="0"/>
              <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737320"/>
            <a:ext cx="8568952" cy="6120680"/>
          </a:xfrm>
        </p:spPr>
        <p:txBody>
          <a:bodyPr>
            <a:noAutofit/>
          </a:bodyPr>
          <a:lstStyle/>
          <a:p>
            <a:pPr algn="l"/>
            <a:r>
              <a:rPr lang="en-IN" sz="2800" b="1" dirty="0" smtClean="0">
                <a:solidFill>
                  <a:schemeClr val="tx1"/>
                </a:solidFill>
                <a:latin typeface="+mj-lt"/>
                <a:ea typeface="+mj-ea"/>
                <a:cs typeface="+mj-cs"/>
              </a:rPr>
              <a:t>Rigid </a:t>
            </a:r>
            <a:r>
              <a:rPr lang="en-IN" sz="2800" b="1" dirty="0">
                <a:solidFill>
                  <a:schemeClr val="tx1"/>
                </a:solidFill>
                <a:latin typeface="+mj-lt"/>
                <a:ea typeface="+mj-ea"/>
                <a:cs typeface="+mj-cs"/>
              </a:rPr>
              <a:t>Body Dynamics:</a:t>
            </a: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Animations </a:t>
            </a:r>
            <a:r>
              <a:rPr lang="en-IN" sz="2800" dirty="0">
                <a:solidFill>
                  <a:schemeClr val="tx1"/>
                </a:solidFill>
                <a:latin typeface="+mj-lt"/>
                <a:ea typeface="+mj-ea"/>
                <a:cs typeface="+mj-cs"/>
              </a:rPr>
              <a:t>are produced by displaying a sequence of images in succession, with objects moving slightly from one image to the next.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When </a:t>
            </a:r>
            <a:r>
              <a:rPr lang="en-IN" sz="2800" dirty="0">
                <a:solidFill>
                  <a:schemeClr val="tx1"/>
                </a:solidFill>
                <a:latin typeface="+mj-lt"/>
                <a:ea typeface="+mj-ea"/>
                <a:cs typeface="+mj-cs"/>
              </a:rPr>
              <a:t>the images are displayed in quick succession, the effect is an apparent smooth and continuous movement of the objects.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Thus</a:t>
            </a:r>
            <a:r>
              <a:rPr lang="en-IN" sz="2800" dirty="0">
                <a:solidFill>
                  <a:schemeClr val="tx1"/>
                </a:solidFill>
                <a:latin typeface="+mj-lt"/>
                <a:ea typeface="+mj-ea"/>
                <a:cs typeface="+mj-cs"/>
              </a:rPr>
              <a:t>, to animate the objects in a physics simulation, we need to update the physical state of the objects (e.g. position and orientation), according to the laws of physics multiple times per second, and redraw the screen after each update.</a:t>
            </a:r>
            <a:r>
              <a:rPr lang="en-IN" sz="2800" dirty="0"/>
              <a:t/>
            </a:r>
            <a:br>
              <a:rPr lang="en-IN" sz="2800" dirty="0"/>
            </a:b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7907660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200" dirty="0" smtClean="0"/>
              <a:t>Introduction </a:t>
            </a:r>
            <a:r>
              <a:rPr lang="en-IN" sz="3200" dirty="0"/>
              <a:t>to Physics </a:t>
            </a:r>
            <a:r>
              <a:rPr lang="en-IN" sz="3200" dirty="0" err="1"/>
              <a:t>Modeling</a:t>
            </a:r>
            <a:r>
              <a:rPr lang="en-IN" sz="3200" dirty="0"/>
              <a:t> </a:t>
            </a:r>
            <a:r>
              <a:rPr lang="en-IN" sz="3600" dirty="0" smtClean="0"/>
              <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20688"/>
            <a:ext cx="8568952" cy="6237312"/>
          </a:xfrm>
        </p:spPr>
        <p:txBody>
          <a:bodyPr>
            <a:noAutofit/>
          </a:bodyPr>
          <a:lstStyle/>
          <a:p>
            <a:pPr algn="l"/>
            <a:r>
              <a:rPr lang="en-IN" sz="2800" b="1" dirty="0" smtClean="0">
                <a:solidFill>
                  <a:schemeClr val="tx1"/>
                </a:solidFill>
                <a:latin typeface="+mj-lt"/>
                <a:ea typeface="+mj-ea"/>
                <a:cs typeface="+mj-cs"/>
              </a:rPr>
              <a:t>Rigid </a:t>
            </a:r>
            <a:r>
              <a:rPr lang="en-IN" sz="2800" b="1" dirty="0">
                <a:solidFill>
                  <a:schemeClr val="tx1"/>
                </a:solidFill>
                <a:latin typeface="+mj-lt"/>
                <a:ea typeface="+mj-ea"/>
                <a:cs typeface="+mj-cs"/>
              </a:rPr>
              <a:t>Body Dynamics:</a:t>
            </a: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The</a:t>
            </a:r>
            <a:r>
              <a:rPr lang="en-IN" sz="2800" dirty="0">
                <a:solidFill>
                  <a:schemeClr val="tx1"/>
                </a:solidFill>
                <a:latin typeface="+mj-lt"/>
                <a:ea typeface="+mj-ea"/>
                <a:cs typeface="+mj-cs"/>
              </a:rPr>
              <a:t> physics engine is the software component that performs the physics simulation.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receives a specification of the bodies that are going to be simulated, plus some configuration parameters, and then the simulation can be stepped.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Each </a:t>
            </a:r>
            <a:r>
              <a:rPr lang="en-IN" sz="2800" dirty="0">
                <a:solidFill>
                  <a:schemeClr val="tx1"/>
                </a:solidFill>
                <a:latin typeface="+mj-lt"/>
                <a:ea typeface="+mj-ea"/>
                <a:cs typeface="+mj-cs"/>
              </a:rPr>
              <a:t>step moves the simulation forward by a few fractions of a second, and the results can be displayed on screen afterwards. </a:t>
            </a:r>
            <a:endParaRPr lang="en-IN" sz="2800" dirty="0" smtClean="0">
              <a:solidFill>
                <a:schemeClr val="tx1"/>
              </a:solidFill>
              <a:latin typeface="+mj-lt"/>
              <a:ea typeface="+mj-ea"/>
              <a:cs typeface="+mj-cs"/>
            </a:endParaRPr>
          </a:p>
          <a:p>
            <a:pPr marL="457200" indent="-457200" algn="just" fontAlgn="base">
              <a:buFont typeface="Arial" panose="020B0604020202020204" pitchFamily="34" charset="0"/>
              <a:buChar char="•"/>
            </a:pPr>
            <a:r>
              <a:rPr lang="en-IN" sz="2800" dirty="0" smtClean="0">
                <a:solidFill>
                  <a:schemeClr val="tx1"/>
                </a:solidFill>
                <a:latin typeface="+mj-lt"/>
                <a:ea typeface="+mj-ea"/>
                <a:cs typeface="+mj-cs"/>
              </a:rPr>
              <a:t>Note </a:t>
            </a:r>
            <a:r>
              <a:rPr lang="en-IN" sz="2800" dirty="0">
                <a:solidFill>
                  <a:schemeClr val="tx1"/>
                </a:solidFill>
                <a:latin typeface="+mj-lt"/>
                <a:ea typeface="+mj-ea"/>
                <a:cs typeface="+mj-cs"/>
              </a:rPr>
              <a:t>that physics engines only perform the numerical simulation. What is done with the results may depend on the requirements of the game. It is not always the case that the results of every step wants to be drawn to the screen..</a:t>
            </a:r>
            <a:r>
              <a:rPr lang="en-IN" sz="2800" dirty="0"/>
              <a:t/>
            </a:r>
            <a:br>
              <a:rPr lang="en-IN" sz="2800" dirty="0"/>
            </a:b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748790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836712"/>
            <a:ext cx="8352928" cy="5832648"/>
          </a:xfrm>
        </p:spPr>
        <p:txBody>
          <a:bodyPr>
            <a:noAutofit/>
          </a:bodyPr>
          <a:lstStyle/>
          <a:p>
            <a:pPr algn="l"/>
            <a:r>
              <a:rPr lang="en-IN" sz="2800" dirty="0" smtClean="0">
                <a:solidFill>
                  <a:schemeClr val="tx1"/>
                </a:solidFill>
              </a:rPr>
              <a:t>DEFINITION </a:t>
            </a:r>
            <a:r>
              <a:rPr lang="en-IN" sz="2800" dirty="0">
                <a:solidFill>
                  <a:schemeClr val="tx1"/>
                </a:solidFill>
              </a:rPr>
              <a:t>OF ALGORITHMS</a:t>
            </a:r>
            <a:r>
              <a:rPr lang="en-IN" sz="2800" b="1" dirty="0" smtClean="0">
                <a:solidFill>
                  <a:schemeClr val="tx1"/>
                </a:solidFill>
                <a:latin typeface="+mj-lt"/>
                <a:ea typeface="+mj-ea"/>
                <a:cs typeface="+mj-cs"/>
              </a:rPr>
              <a:t>:</a:t>
            </a:r>
          </a:p>
          <a:p>
            <a:pPr algn="l"/>
            <a:r>
              <a:rPr lang="en-IN" sz="2800" dirty="0">
                <a:solidFill>
                  <a:schemeClr val="tx1"/>
                </a:solidFill>
              </a:rPr>
              <a:t>An algorithm is code that manipulates data in data structures.</a:t>
            </a:r>
          </a:p>
          <a:p>
            <a:pPr marL="457200" indent="-457200" algn="l">
              <a:buFont typeface="Arial" panose="020B0604020202020204" pitchFamily="34" charset="0"/>
              <a:buChar char="•"/>
            </a:pPr>
            <a:r>
              <a:rPr lang="en-IN" sz="2800" dirty="0" smtClean="0">
                <a:solidFill>
                  <a:schemeClr val="tx1"/>
                </a:solidFill>
              </a:rPr>
              <a:t>Recursion</a:t>
            </a:r>
          </a:p>
          <a:p>
            <a:pPr marL="457200" indent="-457200" algn="l">
              <a:buFont typeface="Arial" panose="020B0604020202020204" pitchFamily="34" charset="0"/>
              <a:buChar char="•"/>
            </a:pPr>
            <a:r>
              <a:rPr lang="en-IN" sz="2800" dirty="0" smtClean="0">
                <a:solidFill>
                  <a:schemeClr val="tx1"/>
                </a:solidFill>
              </a:rPr>
              <a:t>Insertions</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Deletions</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Merging</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Various </a:t>
            </a:r>
            <a:r>
              <a:rPr lang="en-IN" sz="2800" dirty="0">
                <a:solidFill>
                  <a:schemeClr val="tx1"/>
                </a:solidFill>
              </a:rPr>
              <a:t>sorting </a:t>
            </a:r>
            <a:r>
              <a:rPr lang="en-IN" sz="2800" dirty="0" smtClean="0">
                <a:solidFill>
                  <a:schemeClr val="tx1"/>
                </a:solidFill>
              </a:rPr>
              <a:t>algorithms</a:t>
            </a:r>
          </a:p>
          <a:p>
            <a:pPr marL="457200" indent="-457200" algn="l">
              <a:buFont typeface="Arial" panose="020B0604020202020204" pitchFamily="34" charset="0"/>
              <a:buChar char="•"/>
            </a:pPr>
            <a:r>
              <a:rPr lang="en-IN" sz="2800" dirty="0" smtClean="0">
                <a:solidFill>
                  <a:schemeClr val="tx1"/>
                </a:solidFill>
              </a:rPr>
              <a:t>Various </a:t>
            </a:r>
            <a:r>
              <a:rPr lang="en-IN" sz="2800" dirty="0">
                <a:solidFill>
                  <a:schemeClr val="tx1"/>
                </a:solidFill>
              </a:rPr>
              <a:t>searching </a:t>
            </a:r>
            <a:r>
              <a:rPr lang="en-IN" sz="2800" dirty="0" smtClean="0">
                <a:solidFill>
                  <a:schemeClr val="tx1"/>
                </a:solidFill>
              </a:rPr>
              <a:t>algorithms</a:t>
            </a:r>
            <a:endParaRPr lang="en-IN" sz="2800" dirty="0">
              <a:solidFill>
                <a:schemeClr val="tx1"/>
              </a:solidFill>
            </a:endParaRPr>
          </a:p>
        </p:txBody>
      </p:sp>
    </p:spTree>
    <p:extLst>
      <p:ext uri="{BB962C8B-B14F-4D97-AF65-F5344CB8AC3E}">
        <p14:creationId xmlns:p14="http://schemas.microsoft.com/office/powerpoint/2010/main" val="2361202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80728"/>
            <a:ext cx="8352928" cy="5616624"/>
          </a:xfrm>
        </p:spPr>
        <p:txBody>
          <a:bodyPr>
            <a:noAutofit/>
          </a:bodyPr>
          <a:lstStyle/>
          <a:p>
            <a:pPr algn="l"/>
            <a:r>
              <a:rPr lang="en-IN" sz="2800" dirty="0" smtClean="0">
                <a:solidFill>
                  <a:schemeClr val="tx1"/>
                </a:solidFill>
              </a:rPr>
              <a:t>DEFINITION </a:t>
            </a:r>
            <a:r>
              <a:rPr lang="en-IN" sz="2800" dirty="0">
                <a:solidFill>
                  <a:schemeClr val="tx1"/>
                </a:solidFill>
              </a:rPr>
              <a:t>OF ALGORITHMS</a:t>
            </a:r>
            <a:r>
              <a:rPr lang="en-IN" sz="2800" b="1" dirty="0" smtClean="0">
                <a:solidFill>
                  <a:schemeClr val="tx1"/>
                </a:solidFill>
                <a:latin typeface="+mj-lt"/>
                <a:ea typeface="+mj-ea"/>
                <a:cs typeface="+mj-cs"/>
              </a:rPr>
              <a:t>:</a:t>
            </a:r>
          </a:p>
          <a:p>
            <a:pPr algn="l"/>
            <a:r>
              <a:rPr lang="en-IN" sz="2800" dirty="0">
                <a:solidFill>
                  <a:schemeClr val="tx1"/>
                </a:solidFill>
              </a:rPr>
              <a:t>An algorithm is code that manipulates data in data structures.</a:t>
            </a:r>
          </a:p>
          <a:p>
            <a:pPr marL="457200" indent="-457200" algn="l">
              <a:buFont typeface="Arial" panose="020B0604020202020204" pitchFamily="34" charset="0"/>
              <a:buChar char="•"/>
            </a:pPr>
            <a:r>
              <a:rPr lang="en-IN" sz="2800" dirty="0" smtClean="0">
                <a:solidFill>
                  <a:schemeClr val="tx1"/>
                </a:solidFill>
              </a:rPr>
              <a:t>Transversal</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Various </a:t>
            </a:r>
            <a:r>
              <a:rPr lang="en-IN" sz="2800" dirty="0">
                <a:solidFill>
                  <a:schemeClr val="tx1"/>
                </a:solidFill>
              </a:rPr>
              <a:t>algorithms for balancing </a:t>
            </a:r>
            <a:r>
              <a:rPr lang="en-IN" sz="2800" dirty="0" smtClean="0">
                <a:solidFill>
                  <a:schemeClr val="tx1"/>
                </a:solidFill>
              </a:rPr>
              <a:t>trees</a:t>
            </a:r>
          </a:p>
          <a:p>
            <a:pPr marL="457200" indent="-457200" algn="l">
              <a:buFont typeface="Arial" panose="020B0604020202020204" pitchFamily="34" charset="0"/>
              <a:buChar char="•"/>
            </a:pPr>
            <a:r>
              <a:rPr lang="en-IN" sz="2800" dirty="0" smtClean="0">
                <a:solidFill>
                  <a:schemeClr val="tx1"/>
                </a:solidFill>
              </a:rPr>
              <a:t>Data compression</a:t>
            </a:r>
          </a:p>
          <a:p>
            <a:pPr marL="457200" indent="-457200" algn="l">
              <a:buFont typeface="Arial" panose="020B0604020202020204" pitchFamily="34" charset="0"/>
              <a:buChar char="•"/>
            </a:pPr>
            <a:r>
              <a:rPr lang="en-IN" sz="2800" dirty="0" smtClean="0">
                <a:solidFill>
                  <a:schemeClr val="tx1"/>
                </a:solidFill>
              </a:rPr>
              <a:t>Texture compression</a:t>
            </a:r>
          </a:p>
          <a:p>
            <a:pPr marL="457200" indent="-457200" algn="l">
              <a:buFont typeface="Arial" panose="020B0604020202020204" pitchFamily="34" charset="0"/>
              <a:buChar char="•"/>
            </a:pPr>
            <a:r>
              <a:rPr lang="en-IN" sz="2800" dirty="0" smtClean="0">
                <a:solidFill>
                  <a:schemeClr val="tx1"/>
                </a:solidFill>
              </a:rPr>
              <a:t>Data encryption</a:t>
            </a:r>
          </a:p>
          <a:p>
            <a:pPr marL="457200" indent="-457200" algn="l">
              <a:buFont typeface="Arial" panose="020B0604020202020204" pitchFamily="34" charset="0"/>
              <a:buChar char="•"/>
            </a:pPr>
            <a:r>
              <a:rPr lang="en-IN" sz="2800" dirty="0" smtClean="0">
                <a:solidFill>
                  <a:schemeClr val="tx1"/>
                </a:solidFill>
              </a:rPr>
              <a:t>Texture </a:t>
            </a:r>
            <a:r>
              <a:rPr lang="en-IN" sz="2800" dirty="0">
                <a:solidFill>
                  <a:schemeClr val="tx1"/>
                </a:solidFill>
              </a:rPr>
              <a:t>filters</a:t>
            </a:r>
          </a:p>
        </p:txBody>
      </p:sp>
    </p:spTree>
    <p:extLst>
      <p:ext uri="{BB962C8B-B14F-4D97-AF65-F5344CB8AC3E}">
        <p14:creationId xmlns:p14="http://schemas.microsoft.com/office/powerpoint/2010/main" val="2360537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052736"/>
            <a:ext cx="8352928" cy="5616624"/>
          </a:xfrm>
        </p:spPr>
        <p:txBody>
          <a:bodyPr>
            <a:noAutofit/>
          </a:bodyPr>
          <a:lstStyle/>
          <a:p>
            <a:pPr algn="l"/>
            <a:r>
              <a:rPr lang="en-IN" sz="2800" dirty="0">
                <a:solidFill>
                  <a:schemeClr val="tx1"/>
                </a:solidFill>
              </a:rPr>
              <a:t>DATA STRUCTURES IN GAMES AND </a:t>
            </a:r>
            <a:r>
              <a:rPr lang="en-IN" sz="2800" dirty="0" smtClean="0">
                <a:solidFill>
                  <a:schemeClr val="tx1"/>
                </a:solidFill>
              </a:rPr>
              <a:t>SIMULATIONS:</a:t>
            </a:r>
          </a:p>
          <a:p>
            <a:pPr marL="457200" indent="-457200" algn="just">
              <a:buFont typeface="Arial" panose="020B0604020202020204" pitchFamily="34" charset="0"/>
              <a:buChar char="•"/>
            </a:pPr>
            <a:r>
              <a:rPr lang="en-IN" sz="2800" dirty="0">
                <a:solidFill>
                  <a:schemeClr val="tx1"/>
                </a:solidFill>
              </a:rPr>
              <a:t>Data structures and algorithms in game development </a:t>
            </a:r>
            <a:r>
              <a:rPr lang="en-IN" sz="2800" dirty="0" smtClean="0">
                <a:solidFill>
                  <a:schemeClr val="tx1"/>
                </a:solidFill>
              </a:rPr>
              <a:t>are often </a:t>
            </a:r>
            <a:r>
              <a:rPr lang="en-IN" sz="2800" dirty="0">
                <a:solidFill>
                  <a:schemeClr val="tx1"/>
                </a:solidFill>
              </a:rPr>
              <a:t>used to speed up the processing of a game’s data.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Here we are focusing </a:t>
            </a:r>
            <a:r>
              <a:rPr lang="en-IN" sz="2800" dirty="0">
                <a:solidFill>
                  <a:schemeClr val="tx1"/>
                </a:solidFill>
              </a:rPr>
              <a:t>on how we can manage data objects in a gaming </a:t>
            </a:r>
            <a:r>
              <a:rPr lang="en-IN" sz="2800" dirty="0" smtClean="0">
                <a:solidFill>
                  <a:schemeClr val="tx1"/>
                </a:solidFill>
              </a:rPr>
              <a:t>application.</a:t>
            </a:r>
          </a:p>
          <a:p>
            <a:pPr marL="457200" indent="-457200" algn="just">
              <a:buFont typeface="Arial" panose="020B0604020202020204" pitchFamily="34" charset="0"/>
              <a:buChar char="•"/>
            </a:pPr>
            <a:r>
              <a:rPr lang="en-IN" sz="2800" dirty="0" smtClean="0">
                <a:solidFill>
                  <a:schemeClr val="tx1"/>
                </a:solidFill>
              </a:rPr>
              <a:t>These </a:t>
            </a:r>
            <a:r>
              <a:rPr lang="en-IN" sz="2800" dirty="0">
                <a:solidFill>
                  <a:schemeClr val="tx1"/>
                </a:solidFill>
              </a:rPr>
              <a:t>data describe entities that need to be processed in a manner that benefits </a:t>
            </a:r>
            <a:r>
              <a:rPr lang="en-IN" sz="2800" dirty="0" smtClean="0">
                <a:solidFill>
                  <a:schemeClr val="tx1"/>
                </a:solidFill>
              </a:rPr>
              <a:t>the overall </a:t>
            </a:r>
            <a:r>
              <a:rPr lang="en-IN" sz="2800" dirty="0">
                <a:solidFill>
                  <a:schemeClr val="tx1"/>
                </a:solidFill>
              </a:rPr>
              <a:t>application’s performance, performs some calculations needed to create </a:t>
            </a:r>
            <a:r>
              <a:rPr lang="en-IN" sz="2800" dirty="0" smtClean="0">
                <a:solidFill>
                  <a:schemeClr val="tx1"/>
                </a:solidFill>
              </a:rPr>
              <a:t>an effect </a:t>
            </a:r>
            <a:r>
              <a:rPr lang="en-IN" sz="2800" dirty="0">
                <a:solidFill>
                  <a:schemeClr val="tx1"/>
                </a:solidFill>
              </a:rPr>
              <a:t>(e.g., artificial intelligence, physics, etc.), or takes data in one form and </a:t>
            </a:r>
            <a:r>
              <a:rPr lang="en-IN" sz="2800" dirty="0" smtClean="0">
                <a:solidFill>
                  <a:schemeClr val="tx1"/>
                </a:solidFill>
              </a:rPr>
              <a:t>transforms them </a:t>
            </a:r>
            <a:r>
              <a:rPr lang="en-IN" sz="2800" dirty="0">
                <a:solidFill>
                  <a:schemeClr val="tx1"/>
                </a:solidFill>
              </a:rPr>
              <a:t>into another. </a:t>
            </a:r>
          </a:p>
        </p:txBody>
      </p:sp>
    </p:spTree>
    <p:extLst>
      <p:ext uri="{BB962C8B-B14F-4D97-AF65-F5344CB8AC3E}">
        <p14:creationId xmlns:p14="http://schemas.microsoft.com/office/powerpoint/2010/main" val="1211574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052736"/>
            <a:ext cx="8352928" cy="5616624"/>
          </a:xfrm>
        </p:spPr>
        <p:txBody>
          <a:bodyPr>
            <a:noAutofit/>
          </a:bodyPr>
          <a:lstStyle/>
          <a:p>
            <a:pPr algn="l"/>
            <a:r>
              <a:rPr lang="en-IN" sz="2800" dirty="0">
                <a:solidFill>
                  <a:schemeClr val="tx1"/>
                </a:solidFill>
              </a:rPr>
              <a:t>DATA STRUCTURES IN GAMES AND </a:t>
            </a:r>
            <a:r>
              <a:rPr lang="en-IN" sz="2800" dirty="0" smtClean="0">
                <a:solidFill>
                  <a:schemeClr val="tx1"/>
                </a:solidFill>
              </a:rPr>
              <a:t>SIMULATIONS:</a:t>
            </a:r>
          </a:p>
          <a:p>
            <a:pPr algn="l"/>
            <a:r>
              <a:rPr lang="en-IN" sz="2800" dirty="0">
                <a:solidFill>
                  <a:schemeClr val="tx1"/>
                </a:solidFill>
              </a:rPr>
              <a:t>The main questions that will be addressed </a:t>
            </a:r>
            <a:r>
              <a:rPr lang="en-IN" sz="2800" dirty="0" smtClean="0">
                <a:solidFill>
                  <a:schemeClr val="tx1"/>
                </a:solidFill>
              </a:rPr>
              <a:t>are:</a:t>
            </a:r>
            <a:endParaRPr lang="en-IN" sz="2800" dirty="0">
              <a:solidFill>
                <a:schemeClr val="tx1"/>
              </a:solidFill>
            </a:endParaRPr>
          </a:p>
          <a:p>
            <a:pPr marL="457200" indent="-457200" algn="just">
              <a:buFont typeface="Arial" panose="020B0604020202020204" pitchFamily="34" charset="0"/>
              <a:buChar char="•"/>
            </a:pPr>
            <a:r>
              <a:rPr lang="en-IN" sz="2800" dirty="0" smtClean="0">
                <a:solidFill>
                  <a:schemeClr val="tx1"/>
                </a:solidFill>
              </a:rPr>
              <a:t>How to store data efficiently in the computer’s memory</a:t>
            </a:r>
          </a:p>
          <a:p>
            <a:pPr marL="457200" indent="-457200" algn="just">
              <a:buFont typeface="Arial" panose="020B0604020202020204" pitchFamily="34" charset="0"/>
              <a:buChar char="•"/>
            </a:pPr>
            <a:r>
              <a:rPr lang="en-IN" sz="2800" dirty="0" smtClean="0">
                <a:solidFill>
                  <a:schemeClr val="tx1"/>
                </a:solidFill>
              </a:rPr>
              <a:t>How to process data efficiently</a:t>
            </a:r>
          </a:p>
          <a:p>
            <a:pPr marL="457200" indent="-457200" algn="just">
              <a:buFont typeface="Arial" panose="020B0604020202020204" pitchFamily="34" charset="0"/>
              <a:buChar char="•"/>
            </a:pPr>
            <a:r>
              <a:rPr lang="en-IN" sz="2800" dirty="0" smtClean="0">
                <a:solidFill>
                  <a:schemeClr val="tx1"/>
                </a:solidFill>
              </a:rPr>
              <a:t>What algorithms work best under what situations and why</a:t>
            </a:r>
          </a:p>
          <a:p>
            <a:pPr marL="457200" indent="-457200" algn="just">
              <a:buFont typeface="Arial" panose="020B0604020202020204" pitchFamily="34" charset="0"/>
              <a:buChar char="•"/>
            </a:pPr>
            <a:r>
              <a:rPr lang="en-IN" sz="2800" dirty="0" smtClean="0">
                <a:solidFill>
                  <a:schemeClr val="tx1"/>
                </a:solidFill>
              </a:rPr>
              <a:t>How various popular algorithms compare to one another in specific situations</a:t>
            </a:r>
          </a:p>
          <a:p>
            <a:pPr marL="457200" indent="-457200" algn="just">
              <a:buFont typeface="Arial" panose="020B0604020202020204" pitchFamily="34" charset="0"/>
              <a:buChar char="•"/>
            </a:pPr>
            <a:r>
              <a:rPr lang="en-IN" sz="2800" dirty="0" smtClean="0">
                <a:solidFill>
                  <a:schemeClr val="tx1"/>
                </a:solidFill>
              </a:rPr>
              <a:t>What data structures can help the processing of game data in certain situations</a:t>
            </a:r>
          </a:p>
        </p:txBody>
      </p:sp>
    </p:spTree>
    <p:extLst>
      <p:ext uri="{BB962C8B-B14F-4D97-AF65-F5344CB8AC3E}">
        <p14:creationId xmlns:p14="http://schemas.microsoft.com/office/powerpoint/2010/main" val="3373120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052736"/>
            <a:ext cx="8352928" cy="5616624"/>
          </a:xfrm>
        </p:spPr>
        <p:txBody>
          <a:bodyPr>
            <a:noAutofit/>
          </a:bodyPr>
          <a:lstStyle/>
          <a:p>
            <a:pPr algn="l"/>
            <a:r>
              <a:rPr lang="en-IN" sz="2800" dirty="0">
                <a:solidFill>
                  <a:schemeClr val="tx1"/>
                </a:solidFill>
              </a:rPr>
              <a:t>DATA STRUCTURES IN GAMES AND </a:t>
            </a:r>
            <a:r>
              <a:rPr lang="en-IN" sz="2800" dirty="0" smtClean="0">
                <a:solidFill>
                  <a:schemeClr val="tx1"/>
                </a:solidFill>
              </a:rPr>
              <a:t>SIMULATIONS:</a:t>
            </a:r>
          </a:p>
          <a:p>
            <a:pPr marL="457200" indent="-457200" algn="just">
              <a:buFont typeface="Arial" panose="020B0604020202020204" pitchFamily="34" charset="0"/>
              <a:buChar char="•"/>
            </a:pPr>
            <a:r>
              <a:rPr lang="en-IN" sz="2800" dirty="0" smtClean="0">
                <a:solidFill>
                  <a:schemeClr val="tx1"/>
                </a:solidFill>
              </a:rPr>
              <a:t>Some data structures that we’ll look at model real-world situations and objects.</a:t>
            </a:r>
          </a:p>
          <a:p>
            <a:pPr marL="457200" indent="-457200" algn="just">
              <a:buFont typeface="Arial" panose="020B0604020202020204" pitchFamily="34" charset="0"/>
              <a:buChar char="•"/>
            </a:pPr>
            <a:r>
              <a:rPr lang="en-IN" sz="2800" dirty="0" smtClean="0">
                <a:solidFill>
                  <a:schemeClr val="tx1"/>
                </a:solidFill>
              </a:rPr>
              <a:t>For example, a queue data structure, can be used to store a queue of networking messages for an       online game. </a:t>
            </a:r>
          </a:p>
          <a:p>
            <a:pPr marL="457200" indent="-457200" algn="just">
              <a:buFont typeface="Arial" panose="020B0604020202020204" pitchFamily="34" charset="0"/>
              <a:buChar char="•"/>
            </a:pPr>
            <a:r>
              <a:rPr lang="en-IN" sz="2800" dirty="0" smtClean="0">
                <a:solidFill>
                  <a:schemeClr val="tx1"/>
                </a:solidFill>
              </a:rPr>
              <a:t>Another example of this can be seen in a graph where the nodes of the graph represent cities across the United States.</a:t>
            </a:r>
            <a:endParaRPr lang="en-IN" sz="2800" dirty="0">
              <a:solidFill>
                <a:schemeClr val="tx1"/>
              </a:solidFill>
            </a:endParaRPr>
          </a:p>
        </p:txBody>
      </p:sp>
    </p:spTree>
    <p:extLst>
      <p:ext uri="{BB962C8B-B14F-4D97-AF65-F5344CB8AC3E}">
        <p14:creationId xmlns:p14="http://schemas.microsoft.com/office/powerpoint/2010/main" val="535145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SCENE MANAGEMENT</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 </a:t>
            </a:r>
            <a:r>
              <a:rPr lang="en-IN" sz="2800" dirty="0">
                <a:solidFill>
                  <a:schemeClr val="tx1"/>
                </a:solidFill>
              </a:rPr>
              <a:t>Complex virtual environments in modern video games are often more </a:t>
            </a:r>
            <a:r>
              <a:rPr lang="en-IN" sz="2800" dirty="0" smtClean="0">
                <a:solidFill>
                  <a:schemeClr val="tx1"/>
                </a:solidFill>
              </a:rPr>
              <a:t>complex than </a:t>
            </a:r>
            <a:r>
              <a:rPr lang="en-IN" sz="2800" dirty="0">
                <a:solidFill>
                  <a:schemeClr val="tx1"/>
                </a:solidFill>
              </a:rPr>
              <a:t>the hardware can handle all at once.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In </a:t>
            </a:r>
            <a:r>
              <a:rPr lang="en-IN" sz="2800" dirty="0">
                <a:solidFill>
                  <a:schemeClr val="tx1"/>
                </a:solidFill>
              </a:rPr>
              <a:t>games thousands of polygons are </a:t>
            </a:r>
            <a:r>
              <a:rPr lang="en-IN" sz="2800" dirty="0" smtClean="0">
                <a:solidFill>
                  <a:schemeClr val="tx1"/>
                </a:solidFill>
              </a:rPr>
              <a:t>rendered and </a:t>
            </a:r>
            <a:r>
              <a:rPr lang="en-IN" sz="2800" dirty="0">
                <a:solidFill>
                  <a:schemeClr val="tx1"/>
                </a:solidFill>
              </a:rPr>
              <a:t>processed, special effects are updated and drawn, and physics need to </a:t>
            </a:r>
            <a:r>
              <a:rPr lang="en-IN" sz="2800" dirty="0" smtClean="0">
                <a:solidFill>
                  <a:schemeClr val="tx1"/>
                </a:solidFill>
              </a:rPr>
              <a:t>be processed </a:t>
            </a:r>
            <a:r>
              <a:rPr lang="en-IN" sz="2800" dirty="0">
                <a:solidFill>
                  <a:schemeClr val="tx1"/>
                </a:solidFill>
              </a:rPr>
              <a:t>that can quickly overwhelm any system’s hardware</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 </a:t>
            </a:r>
            <a:r>
              <a:rPr lang="en-IN" sz="2800" dirty="0">
                <a:solidFill>
                  <a:schemeClr val="tx1"/>
                </a:solidFill>
              </a:rPr>
              <a:t>Since the </a:t>
            </a:r>
            <a:r>
              <a:rPr lang="en-IN" sz="2800" dirty="0" smtClean="0">
                <a:solidFill>
                  <a:schemeClr val="tx1"/>
                </a:solidFill>
              </a:rPr>
              <a:t>beginning of </a:t>
            </a:r>
            <a:r>
              <a:rPr lang="en-IN" sz="2800" dirty="0">
                <a:solidFill>
                  <a:schemeClr val="tx1"/>
                </a:solidFill>
              </a:rPr>
              <a:t>3D games, data structures and algorithms have been used to speed up the </a:t>
            </a:r>
            <a:r>
              <a:rPr lang="en-IN" sz="2800" dirty="0" smtClean="0">
                <a:solidFill>
                  <a:schemeClr val="tx1"/>
                </a:solidFill>
              </a:rPr>
              <a:t>rendering of </a:t>
            </a:r>
            <a:r>
              <a:rPr lang="en-IN" sz="2800" dirty="0">
                <a:solidFill>
                  <a:schemeClr val="tx1"/>
                </a:solidFill>
              </a:rPr>
              <a:t>complex scenes that otherwise would bring an application’s </a:t>
            </a:r>
            <a:r>
              <a:rPr lang="en-IN" sz="2800" dirty="0" smtClean="0">
                <a:solidFill>
                  <a:schemeClr val="tx1"/>
                </a:solidFill>
              </a:rPr>
              <a:t>performance down </a:t>
            </a:r>
            <a:r>
              <a:rPr lang="en-IN" sz="2800" dirty="0">
                <a:solidFill>
                  <a:schemeClr val="tx1"/>
                </a:solidFill>
              </a:rPr>
              <a:t>to </a:t>
            </a:r>
            <a:r>
              <a:rPr lang="en-IN" sz="2800" dirty="0" err="1">
                <a:solidFill>
                  <a:schemeClr val="tx1"/>
                </a:solidFill>
              </a:rPr>
              <a:t>noninteractive</a:t>
            </a:r>
            <a:r>
              <a:rPr lang="en-IN" sz="2800" dirty="0">
                <a:solidFill>
                  <a:schemeClr val="tx1"/>
                </a:solidFill>
              </a:rPr>
              <a:t> (unplayable) rates.</a:t>
            </a:r>
          </a:p>
        </p:txBody>
      </p:sp>
    </p:spTree>
    <p:extLst>
      <p:ext uri="{BB962C8B-B14F-4D97-AF65-F5344CB8AC3E}">
        <p14:creationId xmlns:p14="http://schemas.microsoft.com/office/powerpoint/2010/main" val="2377787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SCENE MANAGEMENT</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Using </a:t>
            </a:r>
            <a:r>
              <a:rPr lang="en-IN" sz="2800" dirty="0">
                <a:solidFill>
                  <a:schemeClr val="tx1"/>
                </a:solidFill>
              </a:rPr>
              <a:t>data structures for managing scenes often comes down to situations </a:t>
            </a:r>
            <a:r>
              <a:rPr lang="en-IN" sz="2800" dirty="0" smtClean="0">
                <a:solidFill>
                  <a:schemeClr val="tx1"/>
                </a:solidFill>
              </a:rPr>
              <a:t>such as </a:t>
            </a:r>
            <a:r>
              <a:rPr lang="en-IN" sz="2800" dirty="0">
                <a:solidFill>
                  <a:schemeClr val="tx1"/>
                </a:solidFill>
              </a:rPr>
              <a:t>needing a fast means of determining what geometry is visible to avoid </a:t>
            </a:r>
            <a:r>
              <a:rPr lang="en-IN" sz="2800" dirty="0" smtClean="0">
                <a:solidFill>
                  <a:schemeClr val="tx1"/>
                </a:solidFill>
              </a:rPr>
              <a:t>sending geometry </a:t>
            </a:r>
            <a:r>
              <a:rPr lang="en-IN" sz="2800" dirty="0">
                <a:solidFill>
                  <a:schemeClr val="tx1"/>
                </a:solidFill>
              </a:rPr>
              <a:t>down the pipeline that can’t be seen by the viewer, avoiding or </a:t>
            </a:r>
            <a:r>
              <a:rPr lang="en-IN" sz="2800" dirty="0" smtClean="0">
                <a:solidFill>
                  <a:schemeClr val="tx1"/>
                </a:solidFill>
              </a:rPr>
              <a:t>minimizing bottlenecks </a:t>
            </a:r>
            <a:r>
              <a:rPr lang="en-IN" sz="2800" dirty="0">
                <a:solidFill>
                  <a:schemeClr val="tx1"/>
                </a:solidFill>
              </a:rPr>
              <a:t>and state changes in the system, and efficiently managing the </a:t>
            </a:r>
            <a:r>
              <a:rPr lang="en-IN" sz="2800" dirty="0" smtClean="0">
                <a:solidFill>
                  <a:schemeClr val="tx1"/>
                </a:solidFill>
              </a:rPr>
              <a:t>static and </a:t>
            </a:r>
            <a:r>
              <a:rPr lang="en-IN" sz="2800" dirty="0">
                <a:solidFill>
                  <a:schemeClr val="tx1"/>
                </a:solidFill>
              </a:rPr>
              <a:t>dynamic objects that exist in the game world.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Scene </a:t>
            </a:r>
            <a:r>
              <a:rPr lang="en-IN" sz="2800" dirty="0">
                <a:solidFill>
                  <a:schemeClr val="tx1"/>
                </a:solidFill>
              </a:rPr>
              <a:t>and resource </a:t>
            </a:r>
            <a:r>
              <a:rPr lang="en-IN" sz="2800" dirty="0" smtClean="0">
                <a:solidFill>
                  <a:schemeClr val="tx1"/>
                </a:solidFill>
              </a:rPr>
              <a:t>management are </a:t>
            </a:r>
            <a:r>
              <a:rPr lang="en-IN" sz="2800" dirty="0">
                <a:solidFill>
                  <a:schemeClr val="tx1"/>
                </a:solidFill>
              </a:rPr>
              <a:t>two of the topics that are essential to all modern 3D games and their </a:t>
            </a:r>
            <a:r>
              <a:rPr lang="en-IN" sz="2800" dirty="0" smtClean="0">
                <a:solidFill>
                  <a:schemeClr val="tx1"/>
                </a:solidFill>
              </a:rPr>
              <a:t>frameworks,</a:t>
            </a:r>
            <a:r>
              <a:rPr lang="en-IN" sz="2800" dirty="0">
                <a:solidFill>
                  <a:schemeClr val="tx1"/>
                </a:solidFill>
              </a:rPr>
              <a:t> </a:t>
            </a:r>
            <a:r>
              <a:rPr lang="en-IN" sz="2800" dirty="0" smtClean="0">
                <a:solidFill>
                  <a:schemeClr val="tx1"/>
                </a:solidFill>
              </a:rPr>
              <a:t>also </a:t>
            </a:r>
            <a:r>
              <a:rPr lang="en-IN" sz="2800" dirty="0">
                <a:solidFill>
                  <a:schemeClr val="tx1"/>
                </a:solidFill>
              </a:rPr>
              <a:t>known as the game engine.</a:t>
            </a:r>
          </a:p>
        </p:txBody>
      </p:sp>
    </p:spTree>
    <p:extLst>
      <p:ext uri="{BB962C8B-B14F-4D97-AF65-F5344CB8AC3E}">
        <p14:creationId xmlns:p14="http://schemas.microsoft.com/office/powerpoint/2010/main" val="2775288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SCENE MANAGEMENT</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As </a:t>
            </a:r>
            <a:r>
              <a:rPr lang="en-IN" sz="2800" dirty="0">
                <a:solidFill>
                  <a:schemeClr val="tx1"/>
                </a:solidFill>
              </a:rPr>
              <a:t>an example of state management, consider </a:t>
            </a:r>
            <a:r>
              <a:rPr lang="en-IN" sz="2800" dirty="0" smtClean="0">
                <a:solidFill>
                  <a:schemeClr val="tx1"/>
                </a:solidFill>
              </a:rPr>
              <a:t>a situation </a:t>
            </a:r>
            <a:r>
              <a:rPr lang="en-IN" sz="2800" dirty="0">
                <a:solidFill>
                  <a:schemeClr val="tx1"/>
                </a:solidFill>
              </a:rPr>
              <a:t>where a game has </a:t>
            </a:r>
            <a:r>
              <a:rPr lang="en-IN" sz="2800" dirty="0" smtClean="0">
                <a:solidFill>
                  <a:schemeClr val="tx1"/>
                </a:solidFill>
              </a:rPr>
              <a:t>20 high-resolution </a:t>
            </a:r>
            <a:r>
              <a:rPr lang="en-IN" sz="2800" dirty="0">
                <a:solidFill>
                  <a:schemeClr val="tx1"/>
                </a:solidFill>
              </a:rPr>
              <a:t>textures that are shared among 500 surfaces.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If </a:t>
            </a:r>
            <a:r>
              <a:rPr lang="en-IN" sz="2800" dirty="0">
                <a:solidFill>
                  <a:schemeClr val="tx1"/>
                </a:solidFill>
              </a:rPr>
              <a:t>the rendering </a:t>
            </a:r>
            <a:r>
              <a:rPr lang="en-IN" sz="2800" dirty="0" smtClean="0">
                <a:solidFill>
                  <a:schemeClr val="tx1"/>
                </a:solidFill>
              </a:rPr>
              <a:t>code sets </a:t>
            </a:r>
            <a:r>
              <a:rPr lang="en-IN" sz="2800" dirty="0">
                <a:solidFill>
                  <a:schemeClr val="tx1"/>
                </a:solidFill>
              </a:rPr>
              <a:t>up the texture and other effect parameters, renders the surface, and then </a:t>
            </a:r>
            <a:r>
              <a:rPr lang="en-IN" sz="2800" dirty="0" smtClean="0">
                <a:solidFill>
                  <a:schemeClr val="tx1"/>
                </a:solidFill>
              </a:rPr>
              <a:t>moves onto </a:t>
            </a:r>
            <a:r>
              <a:rPr lang="en-IN" sz="2800" dirty="0">
                <a:solidFill>
                  <a:schemeClr val="tx1"/>
                </a:solidFill>
              </a:rPr>
              <a:t>the next object and does the same thing for all objects, the application </a:t>
            </a:r>
            <a:r>
              <a:rPr lang="en-IN" sz="2800" dirty="0" smtClean="0">
                <a:solidFill>
                  <a:schemeClr val="tx1"/>
                </a:solidFill>
              </a:rPr>
              <a:t>could be </a:t>
            </a:r>
            <a:r>
              <a:rPr lang="en-IN" sz="2800" dirty="0">
                <a:solidFill>
                  <a:schemeClr val="tx1"/>
                </a:solidFill>
              </a:rPr>
              <a:t>wasting a lot of processing time with unnecessary rendering state </a:t>
            </a:r>
            <a:r>
              <a:rPr lang="en-IN" sz="2800" dirty="0" smtClean="0">
                <a:solidFill>
                  <a:schemeClr val="tx1"/>
                </a:solidFill>
              </a:rPr>
              <a:t>changes.</a:t>
            </a:r>
          </a:p>
          <a:p>
            <a:pPr marL="457200" indent="-457200" algn="just">
              <a:buFont typeface="Arial" panose="020B0604020202020204" pitchFamily="34" charset="0"/>
              <a:buChar char="•"/>
            </a:pPr>
            <a:r>
              <a:rPr lang="en-IN" sz="2800" dirty="0" smtClean="0">
                <a:solidFill>
                  <a:schemeClr val="tx1"/>
                </a:solidFill>
              </a:rPr>
              <a:t> Grouping </a:t>
            </a:r>
            <a:r>
              <a:rPr lang="en-IN" sz="2800" dirty="0">
                <a:solidFill>
                  <a:schemeClr val="tx1"/>
                </a:solidFill>
              </a:rPr>
              <a:t>surfaces together that use the same states (textures, </a:t>
            </a:r>
            <a:r>
              <a:rPr lang="en-IN" sz="2800" dirty="0" err="1">
                <a:solidFill>
                  <a:schemeClr val="tx1"/>
                </a:solidFill>
              </a:rPr>
              <a:t>shaders</a:t>
            </a:r>
            <a:r>
              <a:rPr lang="en-IN" sz="2800" dirty="0">
                <a:solidFill>
                  <a:schemeClr val="tx1"/>
                </a:solidFill>
              </a:rPr>
              <a:t>, and so </a:t>
            </a:r>
            <a:r>
              <a:rPr lang="en-IN" sz="2800" dirty="0" smtClean="0">
                <a:solidFill>
                  <a:schemeClr val="tx1"/>
                </a:solidFill>
              </a:rPr>
              <a:t>forth) reduces </a:t>
            </a:r>
            <a:r>
              <a:rPr lang="en-IN" sz="2800" dirty="0">
                <a:solidFill>
                  <a:schemeClr val="tx1"/>
                </a:solidFill>
              </a:rPr>
              <a:t>the number of state changes, which increases performance. </a:t>
            </a:r>
          </a:p>
        </p:txBody>
      </p:sp>
    </p:spTree>
    <p:extLst>
      <p:ext uri="{BB962C8B-B14F-4D97-AF65-F5344CB8AC3E}">
        <p14:creationId xmlns:p14="http://schemas.microsoft.com/office/powerpoint/2010/main" val="308856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620688"/>
            <a:ext cx="8352928" cy="6048672"/>
          </a:xfrm>
        </p:spPr>
        <p:txBody>
          <a:bodyPr>
            <a:noAutofit/>
          </a:bodyPr>
          <a:lstStyle/>
          <a:p>
            <a:pPr algn="just"/>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a:solidFill>
                  <a:schemeClr val="tx1"/>
                </a:solidFill>
              </a:rPr>
              <a:t>Game design is part of game studies, while game </a:t>
            </a:r>
            <a:r>
              <a:rPr lang="en-IN" sz="2800" dirty="0" smtClean="0">
                <a:solidFill>
                  <a:schemeClr val="tx1"/>
                </a:solidFill>
              </a:rPr>
              <a:t>theory</a:t>
            </a:r>
            <a:r>
              <a:rPr lang="en-IN" sz="2800" dirty="0">
                <a:solidFill>
                  <a:schemeClr val="tx1"/>
                </a:solidFill>
              </a:rPr>
              <a:t> </a:t>
            </a:r>
            <a:r>
              <a:rPr lang="en-IN" sz="2800" dirty="0" smtClean="0">
                <a:solidFill>
                  <a:schemeClr val="tx1"/>
                </a:solidFill>
              </a:rPr>
              <a:t>studies </a:t>
            </a:r>
            <a:r>
              <a:rPr lang="en-IN" sz="2800" dirty="0">
                <a:solidFill>
                  <a:schemeClr val="tx1"/>
                </a:solidFill>
              </a:rPr>
              <a:t>strategic decision making (primarily in non-game situations). Games have historically inspired seminal research in the fields of probability, artificial intelligence, economics, and optimization theory. Applying game design to itself is a current research topic in </a:t>
            </a:r>
            <a:r>
              <a:rPr lang="en-IN" sz="2800" dirty="0" err="1">
                <a:solidFill>
                  <a:schemeClr val="tx1"/>
                </a:solidFill>
              </a:rPr>
              <a:t>metadesign</a:t>
            </a:r>
            <a:r>
              <a:rPr lang="en-IN" sz="2800" dirty="0" smtClean="0">
                <a:solidFill>
                  <a:schemeClr val="tx1"/>
                </a:solidFill>
              </a:rPr>
              <a:t>.</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Game </a:t>
            </a:r>
            <a:r>
              <a:rPr lang="en-IN" sz="2800" dirty="0">
                <a:solidFill>
                  <a:schemeClr val="tx1"/>
                </a:solidFill>
                <a:latin typeface="+mj-lt"/>
                <a:ea typeface="+mj-ea"/>
                <a:cs typeface="+mj-cs"/>
              </a:rPr>
              <a:t>studies or gaming theory is a discipline that deals with the critical study of games, game design, players, and their role in society and culture</a:t>
            </a:r>
            <a:r>
              <a:rPr lang="en-IN" sz="2800" dirty="0" smtClean="0">
                <a:solidFill>
                  <a:schemeClr val="tx1"/>
                </a:solidFill>
                <a:latin typeface="+mj-lt"/>
                <a:ea typeface="+mj-ea"/>
                <a:cs typeface="+mj-cs"/>
              </a:rPr>
              <a:t>.</a:t>
            </a: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306489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SCENE MANAGEMENT</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Not only does this mean rendering all surfaces that use texture A together before moving to all that use texture B, but it also means not wasting processing time moving the same data down the system if it is already there (e.g., sending the same </a:t>
            </a:r>
            <a:r>
              <a:rPr lang="en-IN" sz="2800" dirty="0" err="1" smtClean="0">
                <a:solidFill>
                  <a:schemeClr val="tx1"/>
                </a:solidFill>
              </a:rPr>
              <a:t>shader</a:t>
            </a:r>
            <a:r>
              <a:rPr lang="en-IN" sz="2800" dirty="0" smtClean="0">
                <a:solidFill>
                  <a:schemeClr val="tx1"/>
                </a:solidFill>
              </a:rPr>
              <a:t> uniform values that are already there or re-applying the current </a:t>
            </a:r>
            <a:r>
              <a:rPr lang="en-IN" sz="2800" dirty="0" err="1" smtClean="0">
                <a:solidFill>
                  <a:schemeClr val="tx1"/>
                </a:solidFill>
              </a:rPr>
              <a:t>shader</a:t>
            </a:r>
            <a:r>
              <a:rPr lang="en-IN" sz="2800" dirty="0" smtClean="0">
                <a:solidFill>
                  <a:schemeClr val="tx1"/>
                </a:solidFill>
              </a:rPr>
              <a:t>). </a:t>
            </a:r>
            <a:endParaRPr lang="en-IN" sz="2800" dirty="0">
              <a:solidFill>
                <a:schemeClr val="tx1"/>
              </a:solidFill>
            </a:endParaRPr>
          </a:p>
        </p:txBody>
      </p:sp>
    </p:spTree>
    <p:extLst>
      <p:ext uri="{BB962C8B-B14F-4D97-AF65-F5344CB8AC3E}">
        <p14:creationId xmlns:p14="http://schemas.microsoft.com/office/powerpoint/2010/main" val="21613308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SCENE MANAGEMENT</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State changes such as textures and </a:t>
            </a:r>
            <a:r>
              <a:rPr lang="en-IN" sz="2800" dirty="0" err="1" smtClean="0">
                <a:solidFill>
                  <a:schemeClr val="tx1"/>
                </a:solidFill>
              </a:rPr>
              <a:t>shaders</a:t>
            </a:r>
            <a:r>
              <a:rPr lang="en-IN" sz="2800" dirty="0" smtClean="0">
                <a:solidFill>
                  <a:schemeClr val="tx1"/>
                </a:solidFill>
              </a:rPr>
              <a:t> are very expensive, and spending time reducing them is far more beneficial than allowing them to take place in a complex gaming environment. </a:t>
            </a:r>
          </a:p>
          <a:p>
            <a:pPr marL="457200" indent="-457200" algn="just">
              <a:buFont typeface="Arial" panose="020B0604020202020204" pitchFamily="34" charset="0"/>
              <a:buChar char="•"/>
            </a:pPr>
            <a:r>
              <a:rPr lang="en-IN" sz="2800" dirty="0" smtClean="0">
                <a:solidFill>
                  <a:schemeClr val="tx1"/>
                </a:solidFill>
              </a:rPr>
              <a:t>This kind of optimization occurs in many areas of game development, especially rendering, and can be used to push the envelope of what a system can do in real time.</a:t>
            </a:r>
            <a:endParaRPr lang="en-IN" sz="2800" dirty="0">
              <a:solidFill>
                <a:schemeClr val="tx1"/>
              </a:solidFill>
            </a:endParaRPr>
          </a:p>
        </p:txBody>
      </p:sp>
    </p:spTree>
    <p:extLst>
      <p:ext uri="{BB962C8B-B14F-4D97-AF65-F5344CB8AC3E}">
        <p14:creationId xmlns:p14="http://schemas.microsoft.com/office/powerpoint/2010/main" val="2396508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ARTIFICIAL INTELLIGENCE</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Artificial </a:t>
            </a:r>
            <a:r>
              <a:rPr lang="en-IN" sz="2800" dirty="0">
                <a:solidFill>
                  <a:schemeClr val="tx1"/>
                </a:solidFill>
              </a:rPr>
              <a:t>intelligence (AI) drives many </a:t>
            </a:r>
            <a:r>
              <a:rPr lang="en-IN" sz="2800" dirty="0" smtClean="0">
                <a:solidFill>
                  <a:schemeClr val="tx1"/>
                </a:solidFill>
              </a:rPr>
              <a:t>gaming experiences</a:t>
            </a:r>
            <a:r>
              <a:rPr lang="en-IN" sz="2800" dirty="0">
                <a:solidFill>
                  <a:schemeClr val="tx1"/>
                </a:solidFill>
              </a:rPr>
              <a:t>.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It </a:t>
            </a:r>
            <a:r>
              <a:rPr lang="en-IN" sz="2800" dirty="0">
                <a:solidFill>
                  <a:schemeClr val="tx1"/>
                </a:solidFill>
              </a:rPr>
              <a:t>can be simple </a:t>
            </a:r>
            <a:r>
              <a:rPr lang="en-IN" sz="2800" dirty="0" smtClean="0">
                <a:solidFill>
                  <a:schemeClr val="tx1"/>
                </a:solidFill>
              </a:rPr>
              <a:t>or complex</a:t>
            </a:r>
            <a:r>
              <a:rPr lang="en-IN" sz="2800" dirty="0">
                <a:solidFill>
                  <a:schemeClr val="tx1"/>
                </a:solidFill>
              </a:rPr>
              <a:t>.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Even </a:t>
            </a:r>
            <a:r>
              <a:rPr lang="en-IN" sz="2800" dirty="0">
                <a:solidFill>
                  <a:schemeClr val="tx1"/>
                </a:solidFill>
              </a:rPr>
              <a:t>in simple AI systems various data structures and algorithms </a:t>
            </a:r>
            <a:r>
              <a:rPr lang="en-IN" sz="2800" dirty="0" smtClean="0">
                <a:solidFill>
                  <a:schemeClr val="tx1"/>
                </a:solidFill>
              </a:rPr>
              <a:t>are used </a:t>
            </a:r>
            <a:r>
              <a:rPr lang="en-IN" sz="2800" dirty="0">
                <a:solidFill>
                  <a:schemeClr val="tx1"/>
                </a:solidFill>
              </a:rPr>
              <a:t>to control the </a:t>
            </a:r>
            <a:r>
              <a:rPr lang="en-IN" sz="2800" dirty="0" err="1">
                <a:solidFill>
                  <a:schemeClr val="tx1"/>
                </a:solidFill>
              </a:rPr>
              <a:t>behavior</a:t>
            </a:r>
            <a:r>
              <a:rPr lang="en-IN" sz="2800" dirty="0">
                <a:solidFill>
                  <a:schemeClr val="tx1"/>
                </a:solidFill>
              </a:rPr>
              <a:t> of dynamic game elements.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As </a:t>
            </a:r>
            <a:r>
              <a:rPr lang="en-IN" sz="2800" dirty="0">
                <a:solidFill>
                  <a:schemeClr val="tx1"/>
                </a:solidFill>
              </a:rPr>
              <a:t>the AI gets more </a:t>
            </a:r>
            <a:r>
              <a:rPr lang="en-IN" sz="2800" dirty="0" smtClean="0">
                <a:solidFill>
                  <a:schemeClr val="tx1"/>
                </a:solidFill>
              </a:rPr>
              <a:t>complex, speed </a:t>
            </a:r>
            <a:r>
              <a:rPr lang="en-IN" sz="2800" dirty="0">
                <a:solidFill>
                  <a:schemeClr val="tx1"/>
                </a:solidFill>
              </a:rPr>
              <a:t>becomes more of an issue because the more complex the algorithms, </a:t>
            </a:r>
            <a:r>
              <a:rPr lang="en-IN" sz="2800" dirty="0" smtClean="0">
                <a:solidFill>
                  <a:schemeClr val="tx1"/>
                </a:solidFill>
              </a:rPr>
              <a:t>the more </a:t>
            </a:r>
            <a:r>
              <a:rPr lang="en-IN" sz="2800" dirty="0">
                <a:solidFill>
                  <a:schemeClr val="tx1"/>
                </a:solidFill>
              </a:rPr>
              <a:t>processing time is needed to complete </a:t>
            </a:r>
            <a:r>
              <a:rPr lang="en-IN" sz="2800" dirty="0" smtClean="0">
                <a:solidFill>
                  <a:schemeClr val="tx1"/>
                </a:solidFill>
              </a:rPr>
              <a:t>its operations</a:t>
            </a:r>
            <a:r>
              <a:rPr lang="en-IN" sz="2800" dirty="0">
                <a:solidFill>
                  <a:schemeClr val="tx1"/>
                </a:solidFill>
              </a:rPr>
              <a:t>. </a:t>
            </a:r>
          </a:p>
        </p:txBody>
      </p:sp>
    </p:spTree>
    <p:extLst>
      <p:ext uri="{BB962C8B-B14F-4D97-AF65-F5344CB8AC3E}">
        <p14:creationId xmlns:p14="http://schemas.microsoft.com/office/powerpoint/2010/main" val="4280904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ARTIFICIAL INTELLIGENCE</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Combine </a:t>
            </a:r>
            <a:r>
              <a:rPr lang="en-IN" sz="2800" dirty="0">
                <a:solidFill>
                  <a:schemeClr val="tx1"/>
                </a:solidFill>
              </a:rPr>
              <a:t>that </a:t>
            </a:r>
            <a:r>
              <a:rPr lang="en-IN" sz="2800" dirty="0" smtClean="0">
                <a:solidFill>
                  <a:schemeClr val="tx1"/>
                </a:solidFill>
              </a:rPr>
              <a:t>with multiple </a:t>
            </a:r>
            <a:r>
              <a:rPr lang="en-IN" sz="2800" dirty="0">
                <a:solidFill>
                  <a:schemeClr val="tx1"/>
                </a:solidFill>
              </a:rPr>
              <a:t>objects, each needing to execute AI algorithms, and you can find </a:t>
            </a:r>
            <a:r>
              <a:rPr lang="en-IN" sz="2800" dirty="0" smtClean="0">
                <a:solidFill>
                  <a:schemeClr val="tx1"/>
                </a:solidFill>
              </a:rPr>
              <a:t>yourself</a:t>
            </a:r>
            <a:r>
              <a:rPr lang="en-IN" sz="2800" dirty="0">
                <a:solidFill>
                  <a:schemeClr val="tx1"/>
                </a:solidFill>
              </a:rPr>
              <a:t> </a:t>
            </a:r>
            <a:r>
              <a:rPr lang="en-IN" sz="2800" dirty="0" smtClean="0">
                <a:solidFill>
                  <a:schemeClr val="tx1"/>
                </a:solidFill>
              </a:rPr>
              <a:t>trying </a:t>
            </a:r>
            <a:r>
              <a:rPr lang="en-IN" sz="2800" dirty="0">
                <a:solidFill>
                  <a:schemeClr val="tx1"/>
                </a:solidFill>
              </a:rPr>
              <a:t>to balance realism with performance, much like rendering and physics.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For this </a:t>
            </a:r>
            <a:r>
              <a:rPr lang="en-IN" sz="2800" dirty="0">
                <a:solidFill>
                  <a:schemeClr val="tx1"/>
                </a:solidFill>
              </a:rPr>
              <a:t>reason, game AI is often not as complex and extensive as AI used in </a:t>
            </a:r>
            <a:r>
              <a:rPr lang="en-IN" sz="2800" dirty="0" smtClean="0">
                <a:solidFill>
                  <a:schemeClr val="tx1"/>
                </a:solidFill>
              </a:rPr>
              <a:t>robotics and </a:t>
            </a:r>
            <a:r>
              <a:rPr lang="en-IN" sz="2800" dirty="0">
                <a:solidFill>
                  <a:schemeClr val="tx1"/>
                </a:solidFill>
              </a:rPr>
              <a:t>other such technologies, but game AI is a very complex and growing field.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As gamers</a:t>
            </a:r>
            <a:r>
              <a:rPr lang="en-IN" sz="2800" dirty="0">
                <a:solidFill>
                  <a:schemeClr val="tx1"/>
                </a:solidFill>
              </a:rPr>
              <a:t>’ demands increase, so will this and other areas of game development</a:t>
            </a:r>
            <a:r>
              <a:rPr lang="en-IN" sz="2800" dirty="0"/>
              <a:t>.</a:t>
            </a:r>
            <a:endParaRPr lang="en-IN" sz="2800" dirty="0">
              <a:solidFill>
                <a:schemeClr val="tx1"/>
              </a:solidFill>
            </a:endParaRPr>
          </a:p>
        </p:txBody>
      </p:sp>
    </p:spTree>
    <p:extLst>
      <p:ext uri="{BB962C8B-B14F-4D97-AF65-F5344CB8AC3E}">
        <p14:creationId xmlns:p14="http://schemas.microsoft.com/office/powerpoint/2010/main" val="582147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PHYSICS DYNAMICS AND COLLISIONS:</a:t>
            </a:r>
          </a:p>
          <a:p>
            <a:pPr marL="457200" indent="-457200" algn="just">
              <a:buFont typeface="Arial" panose="020B0604020202020204" pitchFamily="34" charset="0"/>
              <a:buChar char="•"/>
            </a:pPr>
            <a:r>
              <a:rPr lang="en-IN" sz="2800" dirty="0" smtClean="0">
                <a:solidFill>
                  <a:schemeClr val="tx1"/>
                </a:solidFill>
              </a:rPr>
              <a:t>Physics </a:t>
            </a:r>
            <a:r>
              <a:rPr lang="en-IN" sz="2800" dirty="0">
                <a:solidFill>
                  <a:schemeClr val="tx1"/>
                </a:solidFill>
              </a:rPr>
              <a:t>is becoming a standard feature in modern 3D games. Physics in </a:t>
            </a:r>
            <a:r>
              <a:rPr lang="en-IN" sz="2800" dirty="0" smtClean="0">
                <a:solidFill>
                  <a:schemeClr val="tx1"/>
                </a:solidFill>
              </a:rPr>
              <a:t>games deals </a:t>
            </a:r>
            <a:r>
              <a:rPr lang="en-IN" sz="2800" dirty="0">
                <a:solidFill>
                  <a:schemeClr val="tx1"/>
                </a:solidFill>
              </a:rPr>
              <a:t>with the realistic representation of a game object as well as how it </a:t>
            </a:r>
            <a:r>
              <a:rPr lang="en-IN" sz="2800" dirty="0" smtClean="0">
                <a:solidFill>
                  <a:schemeClr val="tx1"/>
                </a:solidFill>
              </a:rPr>
              <a:t>interacts with </a:t>
            </a:r>
            <a:r>
              <a:rPr lang="en-IN" sz="2800" dirty="0">
                <a:solidFill>
                  <a:schemeClr val="tx1"/>
                </a:solidFill>
              </a:rPr>
              <a:t>its environment.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This </a:t>
            </a:r>
            <a:r>
              <a:rPr lang="en-IN" sz="2800" dirty="0">
                <a:solidFill>
                  <a:schemeClr val="tx1"/>
                </a:solidFill>
              </a:rPr>
              <a:t>includes forces that act on the objects (e.g., gravity, wind, and so forth) as well as the resulting forces that result from objects </a:t>
            </a:r>
            <a:r>
              <a:rPr lang="en-IN" sz="2800" dirty="0" smtClean="0">
                <a:solidFill>
                  <a:schemeClr val="tx1"/>
                </a:solidFill>
              </a:rPr>
              <a:t>interacting with </a:t>
            </a:r>
            <a:r>
              <a:rPr lang="en-IN" sz="2800" dirty="0">
                <a:solidFill>
                  <a:schemeClr val="tx1"/>
                </a:solidFill>
              </a:rPr>
              <a:t>each other, mainly through collisions.</a:t>
            </a:r>
          </a:p>
        </p:txBody>
      </p:sp>
    </p:spTree>
    <p:extLst>
      <p:ext uri="{BB962C8B-B14F-4D97-AF65-F5344CB8AC3E}">
        <p14:creationId xmlns:p14="http://schemas.microsoft.com/office/powerpoint/2010/main" val="220754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PHYSICS DYNAMICS AND COLLISIONS:</a:t>
            </a:r>
          </a:p>
          <a:p>
            <a:pPr marL="457200" indent="-457200" algn="just">
              <a:buFont typeface="Arial" panose="020B0604020202020204" pitchFamily="34" charset="0"/>
              <a:buChar char="•"/>
            </a:pPr>
            <a:r>
              <a:rPr lang="en-IN" sz="2800" dirty="0" smtClean="0">
                <a:solidFill>
                  <a:schemeClr val="tx1"/>
                </a:solidFill>
              </a:rPr>
              <a:t>Physics </a:t>
            </a:r>
            <a:r>
              <a:rPr lang="en-IN" sz="2800" dirty="0">
                <a:solidFill>
                  <a:schemeClr val="tx1"/>
                </a:solidFill>
              </a:rPr>
              <a:t>and collisions have their own set of data structures and </a:t>
            </a:r>
            <a:r>
              <a:rPr lang="en-IN" sz="2800" dirty="0" smtClean="0">
                <a:solidFill>
                  <a:schemeClr val="tx1"/>
                </a:solidFill>
              </a:rPr>
              <a:t>algorithms (e.g</a:t>
            </a:r>
            <a:r>
              <a:rPr lang="en-IN" sz="2800" dirty="0">
                <a:solidFill>
                  <a:schemeClr val="tx1"/>
                </a:solidFill>
              </a:rPr>
              <a:t>., point masses, rigid bodies, algorithms to apply external forces, resolve </a:t>
            </a:r>
            <a:r>
              <a:rPr lang="en-IN" sz="2800" dirty="0" smtClean="0">
                <a:solidFill>
                  <a:schemeClr val="tx1"/>
                </a:solidFill>
              </a:rPr>
              <a:t>interactions, and </a:t>
            </a:r>
            <a:r>
              <a:rPr lang="en-IN" sz="2800" dirty="0">
                <a:solidFill>
                  <a:schemeClr val="tx1"/>
                </a:solidFill>
              </a:rPr>
              <a:t>so forth) that are performed to allow objects to interact in real </a:t>
            </a:r>
            <a:r>
              <a:rPr lang="en-IN" sz="2800" dirty="0" smtClean="0">
                <a:solidFill>
                  <a:schemeClr val="tx1"/>
                </a:solidFill>
              </a:rPr>
              <a:t>time with </a:t>
            </a:r>
            <a:r>
              <a:rPr lang="en-IN" sz="2800" dirty="0">
                <a:solidFill>
                  <a:schemeClr val="tx1"/>
                </a:solidFill>
              </a:rPr>
              <a:t>each other and their environment. </a:t>
            </a:r>
            <a:endParaRPr lang="en-IN" sz="2800" dirty="0" smtClean="0">
              <a:solidFill>
                <a:schemeClr val="tx1"/>
              </a:solidFill>
            </a:endParaRPr>
          </a:p>
        </p:txBody>
      </p:sp>
    </p:spTree>
    <p:extLst>
      <p:ext uri="{BB962C8B-B14F-4D97-AF65-F5344CB8AC3E}">
        <p14:creationId xmlns:p14="http://schemas.microsoft.com/office/powerpoint/2010/main" val="214643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PHYSICS DYNAMICS AND COLLISIONS:</a:t>
            </a:r>
          </a:p>
          <a:p>
            <a:pPr marL="457200" indent="-457200" algn="just">
              <a:buFont typeface="Arial" panose="020B0604020202020204" pitchFamily="34" charset="0"/>
              <a:buChar char="•"/>
            </a:pPr>
            <a:r>
              <a:rPr lang="en-IN" sz="2800" dirty="0" smtClean="0">
                <a:solidFill>
                  <a:schemeClr val="tx1"/>
                </a:solidFill>
              </a:rPr>
              <a:t>Because </a:t>
            </a:r>
            <a:r>
              <a:rPr lang="en-IN" sz="2800" dirty="0">
                <a:solidFill>
                  <a:schemeClr val="tx1"/>
                </a:solidFill>
              </a:rPr>
              <a:t>physics and collisions are so </a:t>
            </a:r>
            <a:r>
              <a:rPr lang="en-IN" sz="2800" dirty="0" smtClean="0">
                <a:solidFill>
                  <a:schemeClr val="tx1"/>
                </a:solidFill>
              </a:rPr>
              <a:t>expensive, other </a:t>
            </a:r>
            <a:r>
              <a:rPr lang="en-IN" sz="2800" dirty="0">
                <a:solidFill>
                  <a:schemeClr val="tx1"/>
                </a:solidFill>
              </a:rPr>
              <a:t>data structures and algorithms that are used for scene </a:t>
            </a:r>
            <a:r>
              <a:rPr lang="en-IN" sz="2800" dirty="0" smtClean="0">
                <a:solidFill>
                  <a:schemeClr val="tx1"/>
                </a:solidFill>
              </a:rPr>
              <a:t>management are </a:t>
            </a:r>
            <a:r>
              <a:rPr lang="en-IN" sz="2800" dirty="0">
                <a:solidFill>
                  <a:schemeClr val="tx1"/>
                </a:solidFill>
              </a:rPr>
              <a:t>also used in physics to help eliminate unnecessary calculations, such as </a:t>
            </a:r>
            <a:r>
              <a:rPr lang="en-IN" sz="2800" dirty="0" smtClean="0">
                <a:solidFill>
                  <a:schemeClr val="tx1"/>
                </a:solidFill>
              </a:rPr>
              <a:t>trying to </a:t>
            </a:r>
            <a:r>
              <a:rPr lang="en-IN" sz="2800" dirty="0">
                <a:solidFill>
                  <a:schemeClr val="tx1"/>
                </a:solidFill>
              </a:rPr>
              <a:t>find collisions between two objects that have no way of being able to touch </a:t>
            </a:r>
            <a:r>
              <a:rPr lang="en-IN" sz="2800" dirty="0" smtClean="0">
                <a:solidFill>
                  <a:schemeClr val="tx1"/>
                </a:solidFill>
              </a:rPr>
              <a:t>one another </a:t>
            </a:r>
            <a:r>
              <a:rPr lang="en-IN" sz="2800" dirty="0">
                <a:solidFill>
                  <a:schemeClr val="tx1"/>
                </a:solidFill>
              </a:rPr>
              <a:t>in order to improve performance.</a:t>
            </a:r>
          </a:p>
        </p:txBody>
      </p:sp>
    </p:spTree>
    <p:extLst>
      <p:ext uri="{BB962C8B-B14F-4D97-AF65-F5344CB8AC3E}">
        <p14:creationId xmlns:p14="http://schemas.microsoft.com/office/powerpoint/2010/main" val="12043473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PHYSICS DYNAMICS AND COLLISIONS:</a:t>
            </a:r>
          </a:p>
          <a:p>
            <a:pPr marL="457200" indent="-457200" algn="just">
              <a:buFont typeface="Arial" panose="020B0604020202020204" pitchFamily="34" charset="0"/>
              <a:buChar char="•"/>
            </a:pPr>
            <a:r>
              <a:rPr lang="en-IN" sz="2800" dirty="0" smtClean="0">
                <a:solidFill>
                  <a:schemeClr val="tx1"/>
                </a:solidFill>
              </a:rPr>
              <a:t>Because </a:t>
            </a:r>
            <a:r>
              <a:rPr lang="en-IN" sz="2800" dirty="0">
                <a:solidFill>
                  <a:schemeClr val="tx1"/>
                </a:solidFill>
              </a:rPr>
              <a:t>physics and collisions are so </a:t>
            </a:r>
            <a:r>
              <a:rPr lang="en-IN" sz="2800" dirty="0" smtClean="0">
                <a:solidFill>
                  <a:schemeClr val="tx1"/>
                </a:solidFill>
              </a:rPr>
              <a:t>expensive, other </a:t>
            </a:r>
            <a:r>
              <a:rPr lang="en-IN" sz="2800" dirty="0">
                <a:solidFill>
                  <a:schemeClr val="tx1"/>
                </a:solidFill>
              </a:rPr>
              <a:t>data structures and algorithms that are used for scene </a:t>
            </a:r>
            <a:r>
              <a:rPr lang="en-IN" sz="2800" dirty="0" smtClean="0">
                <a:solidFill>
                  <a:schemeClr val="tx1"/>
                </a:solidFill>
              </a:rPr>
              <a:t>management are </a:t>
            </a:r>
            <a:r>
              <a:rPr lang="en-IN" sz="2800" dirty="0">
                <a:solidFill>
                  <a:schemeClr val="tx1"/>
                </a:solidFill>
              </a:rPr>
              <a:t>also used in physics to help eliminate unnecessary calculations, such as </a:t>
            </a:r>
            <a:r>
              <a:rPr lang="en-IN" sz="2800" dirty="0" smtClean="0">
                <a:solidFill>
                  <a:schemeClr val="tx1"/>
                </a:solidFill>
              </a:rPr>
              <a:t>trying to </a:t>
            </a:r>
            <a:r>
              <a:rPr lang="en-IN" sz="2800" dirty="0">
                <a:solidFill>
                  <a:schemeClr val="tx1"/>
                </a:solidFill>
              </a:rPr>
              <a:t>find collisions between two objects that have no way of being able to touch </a:t>
            </a:r>
            <a:r>
              <a:rPr lang="en-IN" sz="2800" dirty="0" smtClean="0">
                <a:solidFill>
                  <a:schemeClr val="tx1"/>
                </a:solidFill>
              </a:rPr>
              <a:t>one another </a:t>
            </a:r>
            <a:r>
              <a:rPr lang="en-IN" sz="2800" dirty="0">
                <a:solidFill>
                  <a:schemeClr val="tx1"/>
                </a:solidFill>
              </a:rPr>
              <a:t>in order to improve </a:t>
            </a:r>
            <a:r>
              <a:rPr lang="en-IN" sz="2800" dirty="0" smtClean="0">
                <a:solidFill>
                  <a:schemeClr val="tx1"/>
                </a:solidFill>
              </a:rPr>
              <a:t>performance.</a:t>
            </a:r>
          </a:p>
          <a:p>
            <a:pPr marL="457200" indent="-457200" algn="just">
              <a:buFont typeface="Arial" panose="020B0604020202020204" pitchFamily="34" charset="0"/>
              <a:buChar char="•"/>
            </a:pPr>
            <a:r>
              <a:rPr lang="en-IN" sz="2800" dirty="0" smtClean="0">
                <a:solidFill>
                  <a:schemeClr val="tx1"/>
                </a:solidFill>
              </a:rPr>
              <a:t>Data </a:t>
            </a:r>
            <a:r>
              <a:rPr lang="en-IN" sz="2800" dirty="0">
                <a:solidFill>
                  <a:schemeClr val="tx1"/>
                </a:solidFill>
              </a:rPr>
              <a:t>structures can be seen in many areas of application design. Being able </a:t>
            </a:r>
            <a:r>
              <a:rPr lang="en-IN" sz="2800" dirty="0" smtClean="0">
                <a:solidFill>
                  <a:schemeClr val="tx1"/>
                </a:solidFill>
              </a:rPr>
              <a:t>to efficiently </a:t>
            </a:r>
            <a:r>
              <a:rPr lang="en-IN" sz="2800" dirty="0">
                <a:solidFill>
                  <a:schemeClr val="tx1"/>
                </a:solidFill>
              </a:rPr>
              <a:t>define data structures and the algorithms that operate on them is the </a:t>
            </a:r>
            <a:r>
              <a:rPr lang="en-IN" sz="2800" dirty="0" smtClean="0">
                <a:solidFill>
                  <a:schemeClr val="tx1"/>
                </a:solidFill>
              </a:rPr>
              <a:t>key to </a:t>
            </a:r>
            <a:r>
              <a:rPr lang="en-IN" sz="2800" dirty="0">
                <a:solidFill>
                  <a:schemeClr val="tx1"/>
                </a:solidFill>
              </a:rPr>
              <a:t>creating a solid and effective product</a:t>
            </a:r>
            <a:r>
              <a:rPr lang="en-IN" sz="2800" dirty="0"/>
              <a:t>.</a:t>
            </a:r>
            <a:endParaRPr lang="en-IN" sz="2800" dirty="0">
              <a:solidFill>
                <a:schemeClr val="tx1"/>
              </a:solidFill>
            </a:endParaRPr>
          </a:p>
        </p:txBody>
      </p:sp>
    </p:spTree>
    <p:extLst>
      <p:ext uri="{BB962C8B-B14F-4D97-AF65-F5344CB8AC3E}">
        <p14:creationId xmlns:p14="http://schemas.microsoft.com/office/powerpoint/2010/main" val="31505844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endParaRPr lang="en-IN" sz="2800" dirty="0">
              <a:solidFill>
                <a:schemeClr val="tx1"/>
              </a:solidFill>
            </a:endParaRPr>
          </a:p>
          <a:p>
            <a:pPr marL="457200" indent="-457200" algn="just">
              <a:buFont typeface="Arial" panose="020B0604020202020204" pitchFamily="34" charset="0"/>
              <a:buChar char="•"/>
            </a:pPr>
            <a:r>
              <a:rPr lang="en-IN" sz="2800" dirty="0" smtClean="0">
                <a:solidFill>
                  <a:schemeClr val="tx1"/>
                </a:solidFill>
              </a:rPr>
              <a:t>Scene </a:t>
            </a:r>
            <a:r>
              <a:rPr lang="en-IN" sz="2800" dirty="0">
                <a:solidFill>
                  <a:schemeClr val="tx1"/>
                </a:solidFill>
              </a:rPr>
              <a:t>management is a general term used to describe the management of a </a:t>
            </a:r>
            <a:r>
              <a:rPr lang="en-IN" sz="2800" dirty="0" smtClean="0">
                <a:solidFill>
                  <a:schemeClr val="tx1"/>
                </a:solidFill>
              </a:rPr>
              <a:t>game’s data </a:t>
            </a:r>
            <a:r>
              <a:rPr lang="en-IN" sz="2800" dirty="0">
                <a:solidFill>
                  <a:schemeClr val="tx1"/>
                </a:solidFill>
              </a:rPr>
              <a:t>as the game is being played.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Many </a:t>
            </a:r>
            <a:r>
              <a:rPr lang="en-IN" sz="2800" dirty="0">
                <a:solidFill>
                  <a:schemeClr val="tx1"/>
                </a:solidFill>
              </a:rPr>
              <a:t>kinds of resources can be placed into a </a:t>
            </a:r>
            <a:r>
              <a:rPr lang="en-IN" sz="2800" dirty="0" smtClean="0">
                <a:solidFill>
                  <a:schemeClr val="tx1"/>
                </a:solidFill>
              </a:rPr>
              <a:t>game world</a:t>
            </a:r>
            <a:r>
              <a:rPr lang="en-IN" sz="2800" dirty="0">
                <a:solidFill>
                  <a:schemeClr val="tx1"/>
                </a:solidFill>
              </a:rPr>
              <a:t>, and this data is becoming larger in size and more complex in its </a:t>
            </a:r>
            <a:r>
              <a:rPr lang="en-IN" sz="2800" dirty="0" smtClean="0">
                <a:solidFill>
                  <a:schemeClr val="tx1"/>
                </a:solidFill>
              </a:rPr>
              <a:t>commercial quality</a:t>
            </a:r>
            <a:r>
              <a:rPr lang="en-IN" sz="2800" dirty="0">
                <a:solidFill>
                  <a:schemeClr val="tx1"/>
                </a:solidFill>
              </a:rPr>
              <a:t>.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resources that can be found in the average game include but are </a:t>
            </a:r>
            <a:r>
              <a:rPr lang="en-IN" sz="2800" dirty="0" smtClean="0">
                <a:solidFill>
                  <a:schemeClr val="tx1"/>
                </a:solidFill>
              </a:rPr>
              <a:t>not limited </a:t>
            </a:r>
            <a:r>
              <a:rPr lang="en-IN" sz="2800" dirty="0">
                <a:solidFill>
                  <a:schemeClr val="tx1"/>
                </a:solidFill>
              </a:rPr>
              <a:t>to:</a:t>
            </a:r>
          </a:p>
          <a:p>
            <a:pPr marL="457200" indent="-457200" algn="l">
              <a:buFont typeface="Wingdings" panose="05000000000000000000" pitchFamily="2" charset="2"/>
              <a:buChar char="Ø"/>
            </a:pPr>
            <a:r>
              <a:rPr lang="en-IN" sz="2800" dirty="0" smtClean="0">
                <a:solidFill>
                  <a:schemeClr val="tx1"/>
                </a:solidFill>
              </a:rPr>
              <a:t>Scripts </a:t>
            </a:r>
          </a:p>
          <a:p>
            <a:pPr marL="457200" indent="-457200" algn="l">
              <a:buFont typeface="Wingdings" panose="05000000000000000000" pitchFamily="2" charset="2"/>
              <a:buChar char="Ø"/>
            </a:pPr>
            <a:r>
              <a:rPr lang="en-IN" sz="2800" dirty="0" smtClean="0">
                <a:solidFill>
                  <a:schemeClr val="tx1"/>
                </a:solidFill>
              </a:rPr>
              <a:t>Static objects </a:t>
            </a:r>
          </a:p>
          <a:p>
            <a:pPr marL="457200" indent="-457200" algn="l">
              <a:buFont typeface="Wingdings" panose="05000000000000000000" pitchFamily="2" charset="2"/>
              <a:buChar char="Ø"/>
            </a:pPr>
            <a:r>
              <a:rPr lang="en-IN" sz="2800" dirty="0" smtClean="0">
                <a:solidFill>
                  <a:schemeClr val="tx1"/>
                </a:solidFill>
              </a:rPr>
              <a:t>Dynamic objects</a:t>
            </a:r>
            <a:endParaRPr lang="en-IN" sz="2800" dirty="0">
              <a:solidFill>
                <a:schemeClr val="tx1"/>
              </a:solidFill>
            </a:endParaRPr>
          </a:p>
        </p:txBody>
      </p:sp>
    </p:spTree>
    <p:extLst>
      <p:ext uri="{BB962C8B-B14F-4D97-AF65-F5344CB8AC3E}">
        <p14:creationId xmlns:p14="http://schemas.microsoft.com/office/powerpoint/2010/main" val="457484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endParaRPr lang="en-IN" sz="2800" dirty="0">
              <a:solidFill>
                <a:schemeClr val="tx1"/>
              </a:solidFill>
            </a:endParaRPr>
          </a:p>
          <a:p>
            <a:pPr marL="457200" indent="-457200" algn="l">
              <a:buFont typeface="Wingdings" panose="05000000000000000000" pitchFamily="2" charset="2"/>
              <a:buChar char="Ø"/>
            </a:pPr>
            <a:r>
              <a:rPr lang="en-IN" sz="2800" dirty="0" smtClean="0">
                <a:solidFill>
                  <a:schemeClr val="tx1"/>
                </a:solidFill>
              </a:rPr>
              <a:t>Animations</a:t>
            </a:r>
            <a:endParaRPr lang="en-IN" sz="2800" dirty="0">
              <a:solidFill>
                <a:schemeClr val="tx1"/>
              </a:solidFill>
            </a:endParaRPr>
          </a:p>
          <a:p>
            <a:pPr marL="457200" indent="-457200" algn="l">
              <a:buFont typeface="Wingdings" panose="05000000000000000000" pitchFamily="2" charset="2"/>
              <a:buChar char="Ø"/>
            </a:pPr>
            <a:r>
              <a:rPr lang="en-IN" sz="2800" dirty="0" smtClean="0">
                <a:solidFill>
                  <a:schemeClr val="tx1"/>
                </a:solidFill>
              </a:rPr>
              <a:t>Environments</a:t>
            </a:r>
            <a:endParaRPr lang="en-IN" sz="2800" dirty="0">
              <a:solidFill>
                <a:schemeClr val="tx1"/>
              </a:solidFill>
            </a:endParaRPr>
          </a:p>
          <a:p>
            <a:pPr marL="457200" indent="-457200" algn="l">
              <a:buFont typeface="Wingdings" panose="05000000000000000000" pitchFamily="2" charset="2"/>
              <a:buChar char="Ø"/>
            </a:pPr>
            <a:r>
              <a:rPr lang="en-IN" sz="2800" dirty="0" smtClean="0">
                <a:solidFill>
                  <a:schemeClr val="tx1"/>
                </a:solidFill>
              </a:rPr>
              <a:t>Particles</a:t>
            </a:r>
            <a:endParaRPr lang="en-IN" sz="2800" dirty="0">
              <a:solidFill>
                <a:schemeClr val="tx1"/>
              </a:solidFill>
            </a:endParaRPr>
          </a:p>
          <a:p>
            <a:pPr marL="457200" indent="-457200" algn="l">
              <a:buFont typeface="Wingdings" panose="05000000000000000000" pitchFamily="2" charset="2"/>
              <a:buChar char="Ø"/>
            </a:pPr>
            <a:r>
              <a:rPr lang="en-IN" sz="2800" dirty="0" smtClean="0">
                <a:solidFill>
                  <a:schemeClr val="tx1"/>
                </a:solidFill>
              </a:rPr>
              <a:t>Sounds</a:t>
            </a:r>
            <a:endParaRPr lang="en-IN" sz="2800" dirty="0">
              <a:solidFill>
                <a:schemeClr val="tx1"/>
              </a:solidFill>
            </a:endParaRPr>
          </a:p>
          <a:p>
            <a:pPr marL="457200" indent="-457200" algn="l">
              <a:buFont typeface="Wingdings" panose="05000000000000000000" pitchFamily="2" charset="2"/>
              <a:buChar char="Ø"/>
            </a:pPr>
            <a:r>
              <a:rPr lang="en-IN" sz="2800" dirty="0" smtClean="0">
                <a:solidFill>
                  <a:schemeClr val="tx1"/>
                </a:solidFill>
              </a:rPr>
              <a:t>Textures</a:t>
            </a:r>
            <a:endParaRPr lang="en-IN" sz="2800" dirty="0">
              <a:solidFill>
                <a:schemeClr val="tx1"/>
              </a:solidFill>
            </a:endParaRPr>
          </a:p>
          <a:p>
            <a:pPr marL="457200" indent="-457200" algn="l">
              <a:buFont typeface="Wingdings" panose="05000000000000000000" pitchFamily="2" charset="2"/>
              <a:buChar char="Ø"/>
            </a:pPr>
            <a:r>
              <a:rPr lang="en-IN" sz="2800" dirty="0" smtClean="0">
                <a:solidFill>
                  <a:schemeClr val="tx1"/>
                </a:solidFill>
              </a:rPr>
              <a:t>Graphical </a:t>
            </a:r>
            <a:r>
              <a:rPr lang="en-IN" sz="2800" dirty="0">
                <a:solidFill>
                  <a:schemeClr val="tx1"/>
                </a:solidFill>
              </a:rPr>
              <a:t>user interface </a:t>
            </a:r>
            <a:r>
              <a:rPr lang="en-IN" sz="2800" dirty="0" smtClean="0">
                <a:solidFill>
                  <a:schemeClr val="tx1"/>
                </a:solidFill>
              </a:rPr>
              <a:t>elements</a:t>
            </a:r>
          </a:p>
          <a:p>
            <a:pPr marL="457200" indent="-457200" algn="l">
              <a:buFont typeface="Wingdings" panose="05000000000000000000" pitchFamily="2" charset="2"/>
              <a:buChar char="Ø"/>
            </a:pPr>
            <a:r>
              <a:rPr lang="en-IN" sz="2800" dirty="0" smtClean="0">
                <a:solidFill>
                  <a:schemeClr val="tx1"/>
                </a:solidFill>
              </a:rPr>
              <a:t>Fonts</a:t>
            </a:r>
            <a:endParaRPr lang="en-IN" sz="2800" dirty="0">
              <a:solidFill>
                <a:schemeClr val="tx1"/>
              </a:solidFill>
            </a:endParaRPr>
          </a:p>
          <a:p>
            <a:pPr marL="457200" indent="-457200" algn="l">
              <a:buFont typeface="Wingdings" panose="05000000000000000000" pitchFamily="2" charset="2"/>
              <a:buChar char="Ø"/>
            </a:pPr>
            <a:r>
              <a:rPr lang="en-IN" sz="2800" dirty="0" smtClean="0">
                <a:solidFill>
                  <a:schemeClr val="tx1"/>
                </a:solidFill>
              </a:rPr>
              <a:t>Cinematic </a:t>
            </a:r>
            <a:r>
              <a:rPr lang="en-IN" sz="2800" dirty="0">
                <a:solidFill>
                  <a:schemeClr val="tx1"/>
                </a:solidFill>
              </a:rPr>
              <a:t>videos</a:t>
            </a:r>
          </a:p>
        </p:txBody>
      </p:sp>
    </p:spTree>
    <p:extLst>
      <p:ext uri="{BB962C8B-B14F-4D97-AF65-F5344CB8AC3E}">
        <p14:creationId xmlns:p14="http://schemas.microsoft.com/office/powerpoint/2010/main" val="3310703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404664"/>
            <a:ext cx="8352928" cy="6264696"/>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Strategic </a:t>
            </a:r>
            <a:r>
              <a:rPr lang="en-IN" sz="2800" b="1" dirty="0">
                <a:solidFill>
                  <a:schemeClr val="tx1"/>
                </a:solidFill>
                <a:latin typeface="+mj-lt"/>
                <a:ea typeface="+mj-ea"/>
                <a:cs typeface="+mj-cs"/>
              </a:rPr>
              <a:t>decision </a:t>
            </a:r>
            <a:r>
              <a:rPr lang="en-IN" sz="2800" b="1" dirty="0" smtClean="0">
                <a:solidFill>
                  <a:schemeClr val="tx1"/>
                </a:solidFill>
                <a:latin typeface="+mj-lt"/>
                <a:ea typeface="+mj-ea"/>
                <a:cs typeface="+mj-cs"/>
              </a:rPr>
              <a:t>making:</a:t>
            </a:r>
          </a:p>
          <a:p>
            <a:pPr marL="457200" indent="-457200" algn="just">
              <a:buFont typeface="Arial" panose="020B0604020202020204" pitchFamily="34" charset="0"/>
              <a:buChar char="•"/>
            </a:pPr>
            <a:r>
              <a:rPr lang="en-IN" sz="2800" dirty="0">
                <a:solidFill>
                  <a:schemeClr val="tx1"/>
                </a:solidFill>
              </a:rPr>
              <a:t>Game theory is a study of strategic decision </a:t>
            </a:r>
            <a:r>
              <a:rPr lang="en-IN" sz="2800" dirty="0" smtClean="0">
                <a:solidFill>
                  <a:schemeClr val="tx1"/>
                </a:solidFill>
              </a:rPr>
              <a:t>making.</a:t>
            </a:r>
          </a:p>
          <a:p>
            <a:pPr marL="457200" indent="-457200" algn="just">
              <a:buFont typeface="Arial" panose="020B0604020202020204" pitchFamily="34" charset="0"/>
              <a:buChar char="•"/>
            </a:pPr>
            <a:r>
              <a:rPr lang="en-IN" sz="2800" dirty="0" smtClean="0">
                <a:solidFill>
                  <a:schemeClr val="tx1"/>
                </a:solidFill>
              </a:rPr>
              <a:t>Specifically</a:t>
            </a:r>
            <a:r>
              <a:rPr lang="en-IN" sz="2800" dirty="0">
                <a:solidFill>
                  <a:schemeClr val="tx1"/>
                </a:solidFill>
              </a:rPr>
              <a:t>, it is "the study of mathematical models of conflict and cooperation between intelligent rational decision-makers</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An </a:t>
            </a:r>
            <a:r>
              <a:rPr lang="en-IN" sz="2800" dirty="0">
                <a:solidFill>
                  <a:schemeClr val="tx1"/>
                </a:solidFill>
              </a:rPr>
              <a:t>alternative term suggested "as a more descriptive name for the discipline" is interactive decision </a:t>
            </a:r>
            <a:r>
              <a:rPr lang="en-IN" sz="2800" dirty="0" smtClean="0">
                <a:solidFill>
                  <a:schemeClr val="tx1"/>
                </a:solidFill>
              </a:rPr>
              <a:t>theory.</a:t>
            </a: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subject first addressed zero-sum games, such that one person's gains exactly equal net losses of the other participant or participants.</a:t>
            </a:r>
          </a:p>
          <a:p>
            <a:pPr algn="just"/>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7939891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endParaRPr lang="en-IN" sz="2800" dirty="0">
              <a:solidFill>
                <a:schemeClr val="tx1"/>
              </a:solidFill>
            </a:endParaRPr>
          </a:p>
          <a:p>
            <a:pPr marL="457200" indent="-457200" algn="just">
              <a:buFont typeface="Arial" panose="020B0604020202020204" pitchFamily="34" charset="0"/>
              <a:buChar char="•"/>
            </a:pPr>
            <a:r>
              <a:rPr lang="en-IN" sz="2800" dirty="0" smtClean="0">
                <a:solidFill>
                  <a:schemeClr val="tx1"/>
                </a:solidFill>
              </a:rPr>
              <a:t>Each </a:t>
            </a:r>
            <a:r>
              <a:rPr lang="en-IN" sz="2800" dirty="0">
                <a:solidFill>
                  <a:schemeClr val="tx1"/>
                </a:solidFill>
              </a:rPr>
              <a:t>of the resources in a video game needs to be managed by the </a:t>
            </a:r>
            <a:r>
              <a:rPr lang="en-IN" sz="2800" dirty="0" smtClean="0">
                <a:solidFill>
                  <a:schemeClr val="tx1"/>
                </a:solidFill>
              </a:rPr>
              <a:t>application.</a:t>
            </a:r>
          </a:p>
          <a:p>
            <a:pPr marL="457200" indent="-457200" algn="just">
              <a:buFont typeface="Arial" panose="020B0604020202020204" pitchFamily="34" charset="0"/>
              <a:buChar char="•"/>
            </a:pPr>
            <a:r>
              <a:rPr lang="en-IN" sz="2800" dirty="0" smtClean="0">
                <a:solidFill>
                  <a:schemeClr val="tx1"/>
                </a:solidFill>
              </a:rPr>
              <a:t>On </a:t>
            </a:r>
            <a:r>
              <a:rPr lang="en-IN" sz="2800" dirty="0">
                <a:solidFill>
                  <a:schemeClr val="tx1"/>
                </a:solidFill>
              </a:rPr>
              <a:t>top of that the hardware can also play a part in how the data is managed.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For example, on </a:t>
            </a:r>
            <a:r>
              <a:rPr lang="en-IN" sz="2800" dirty="0">
                <a:solidFill>
                  <a:schemeClr val="tx1"/>
                </a:solidFill>
              </a:rPr>
              <a:t>video game consoles resources often need to be read off a CD-ROM </a:t>
            </a:r>
            <a:r>
              <a:rPr lang="en-IN" sz="2800" dirty="0" smtClean="0">
                <a:solidFill>
                  <a:schemeClr val="tx1"/>
                </a:solidFill>
              </a:rPr>
              <a:t>or DVD-ROM </a:t>
            </a:r>
            <a:r>
              <a:rPr lang="en-IN" sz="2800" dirty="0">
                <a:solidFill>
                  <a:schemeClr val="tx1"/>
                </a:solidFill>
              </a:rPr>
              <a:t>disk, which takes time.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Video </a:t>
            </a:r>
            <a:r>
              <a:rPr lang="en-IN" sz="2800" dirty="0">
                <a:solidFill>
                  <a:schemeClr val="tx1"/>
                </a:solidFill>
              </a:rPr>
              <a:t>game consoles also have limited </a:t>
            </a:r>
            <a:r>
              <a:rPr lang="en-IN" sz="2800" dirty="0" smtClean="0">
                <a:solidFill>
                  <a:schemeClr val="tx1"/>
                </a:solidFill>
              </a:rPr>
              <a:t>amounts of </a:t>
            </a:r>
            <a:r>
              <a:rPr lang="en-IN" sz="2800" dirty="0">
                <a:solidFill>
                  <a:schemeClr val="tx1"/>
                </a:solidFill>
              </a:rPr>
              <a:t>memory, which can have a huge impact on the amount of data that can be </a:t>
            </a:r>
            <a:r>
              <a:rPr lang="en-IN" sz="2800" dirty="0" smtClean="0">
                <a:solidFill>
                  <a:schemeClr val="tx1"/>
                </a:solidFill>
              </a:rPr>
              <a:t>read and </a:t>
            </a:r>
            <a:r>
              <a:rPr lang="en-IN" sz="2800" dirty="0">
                <a:solidFill>
                  <a:schemeClr val="tx1"/>
                </a:solidFill>
              </a:rPr>
              <a:t>stored. </a:t>
            </a:r>
          </a:p>
        </p:txBody>
      </p:sp>
    </p:spTree>
    <p:extLst>
      <p:ext uri="{BB962C8B-B14F-4D97-AF65-F5344CB8AC3E}">
        <p14:creationId xmlns:p14="http://schemas.microsoft.com/office/powerpoint/2010/main" val="4206008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endParaRPr lang="en-IN" sz="2800" dirty="0">
              <a:solidFill>
                <a:schemeClr val="tx1"/>
              </a:solidFill>
            </a:endParaRPr>
          </a:p>
          <a:p>
            <a:pPr marL="457200" indent="-457200" algn="just">
              <a:buFont typeface="Arial" panose="020B0604020202020204" pitchFamily="34" charset="0"/>
              <a:buChar char="•"/>
            </a:pPr>
            <a:r>
              <a:rPr lang="en-IN" sz="2800" dirty="0" smtClean="0">
                <a:solidFill>
                  <a:schemeClr val="tx1"/>
                </a:solidFill>
              </a:rPr>
              <a:t>This </a:t>
            </a:r>
            <a:r>
              <a:rPr lang="en-IN" sz="2800" dirty="0">
                <a:solidFill>
                  <a:schemeClr val="tx1"/>
                </a:solidFill>
              </a:rPr>
              <a:t>falls under the scope of resources management, and </a:t>
            </a:r>
            <a:r>
              <a:rPr lang="en-IN" sz="2800" dirty="0" smtClean="0">
                <a:solidFill>
                  <a:schemeClr val="tx1"/>
                </a:solidFill>
              </a:rPr>
              <a:t>various techniques</a:t>
            </a:r>
            <a:r>
              <a:rPr lang="en-IN" sz="2800" dirty="0">
                <a:solidFill>
                  <a:schemeClr val="tx1"/>
                </a:solidFill>
              </a:rPr>
              <a:t> </a:t>
            </a:r>
            <a:r>
              <a:rPr lang="en-IN" sz="2800" dirty="0" smtClean="0">
                <a:solidFill>
                  <a:schemeClr val="tx1"/>
                </a:solidFill>
              </a:rPr>
              <a:t>can </a:t>
            </a:r>
            <a:r>
              <a:rPr lang="en-IN" sz="2800" dirty="0">
                <a:solidFill>
                  <a:schemeClr val="tx1"/>
                </a:solidFill>
              </a:rPr>
              <a:t>be used to allow for gameplay experiences that are more complex </a:t>
            </a:r>
            <a:r>
              <a:rPr lang="en-IN" sz="2800" dirty="0" smtClean="0">
                <a:solidFill>
                  <a:schemeClr val="tx1"/>
                </a:solidFill>
              </a:rPr>
              <a:t>than </a:t>
            </a:r>
            <a:r>
              <a:rPr lang="en-IN" sz="2800" dirty="0">
                <a:solidFill>
                  <a:schemeClr val="tx1"/>
                </a:solidFill>
              </a:rPr>
              <a:t>what</a:t>
            </a:r>
            <a:r>
              <a:rPr lang="en-IN" sz="2800" dirty="0"/>
              <a:t> </a:t>
            </a:r>
            <a:r>
              <a:rPr lang="en-IN" sz="2800" dirty="0">
                <a:solidFill>
                  <a:schemeClr val="tx1"/>
                </a:solidFill>
              </a:rPr>
              <a:t>the hardware can handle.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An </a:t>
            </a:r>
            <a:r>
              <a:rPr lang="en-IN" sz="2800" dirty="0">
                <a:solidFill>
                  <a:schemeClr val="tx1"/>
                </a:solidFill>
              </a:rPr>
              <a:t>example of this can be seen in the Grand </a:t>
            </a:r>
            <a:r>
              <a:rPr lang="en-IN" sz="2800" dirty="0" smtClean="0">
                <a:solidFill>
                  <a:schemeClr val="tx1"/>
                </a:solidFill>
              </a:rPr>
              <a:t>Theft Auto </a:t>
            </a:r>
            <a:r>
              <a:rPr lang="en-IN" sz="2800" dirty="0">
                <a:solidFill>
                  <a:schemeClr val="tx1"/>
                </a:solidFill>
              </a:rPr>
              <a:t>series, where the massive open-world environments are dynamically </a:t>
            </a:r>
            <a:r>
              <a:rPr lang="en-IN" sz="2800" dirty="0" smtClean="0">
                <a:solidFill>
                  <a:schemeClr val="tx1"/>
                </a:solidFill>
              </a:rPr>
              <a:t>managed and </a:t>
            </a:r>
            <a:r>
              <a:rPr lang="en-IN" sz="2800" dirty="0">
                <a:solidFill>
                  <a:schemeClr val="tx1"/>
                </a:solidFill>
              </a:rPr>
              <a:t>loaded as the player explores the game world. </a:t>
            </a:r>
          </a:p>
        </p:txBody>
      </p:sp>
    </p:spTree>
    <p:extLst>
      <p:ext uri="{BB962C8B-B14F-4D97-AF65-F5344CB8AC3E}">
        <p14:creationId xmlns:p14="http://schemas.microsoft.com/office/powerpoint/2010/main" val="16746391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endParaRPr lang="en-IN" sz="2800" dirty="0">
              <a:solidFill>
                <a:schemeClr val="tx1"/>
              </a:solidFill>
            </a:endParaRPr>
          </a:p>
          <a:p>
            <a:pPr marL="457200" indent="-457200" algn="just">
              <a:buFont typeface="Arial" panose="020B0604020202020204" pitchFamily="34" charset="0"/>
              <a:buChar char="•"/>
            </a:pPr>
            <a:r>
              <a:rPr lang="en-IN" sz="2800" dirty="0" smtClean="0">
                <a:solidFill>
                  <a:schemeClr val="tx1"/>
                </a:solidFill>
              </a:rPr>
              <a:t>Without </a:t>
            </a:r>
            <a:r>
              <a:rPr lang="en-IN" sz="2800" dirty="0">
                <a:solidFill>
                  <a:schemeClr val="tx1"/>
                </a:solidFill>
              </a:rPr>
              <a:t>complex resource </a:t>
            </a:r>
            <a:r>
              <a:rPr lang="en-IN" sz="2800" dirty="0" smtClean="0">
                <a:solidFill>
                  <a:schemeClr val="tx1"/>
                </a:solidFill>
              </a:rPr>
              <a:t>management data </a:t>
            </a:r>
            <a:r>
              <a:rPr lang="en-IN" sz="2800" dirty="0">
                <a:solidFill>
                  <a:schemeClr val="tx1"/>
                </a:solidFill>
              </a:rPr>
              <a:t>structures and algorithms, the game world would be much too </a:t>
            </a:r>
            <a:r>
              <a:rPr lang="en-IN" sz="2800" dirty="0" smtClean="0">
                <a:solidFill>
                  <a:schemeClr val="tx1"/>
                </a:solidFill>
              </a:rPr>
              <a:t>large and </a:t>
            </a:r>
            <a:r>
              <a:rPr lang="en-IN" sz="2800" dirty="0">
                <a:solidFill>
                  <a:schemeClr val="tx1"/>
                </a:solidFill>
              </a:rPr>
              <a:t>complex for consoles such as Sony’s </a:t>
            </a:r>
            <a:r>
              <a:rPr lang="en-IN" sz="2800" dirty="0" smtClean="0">
                <a:solidFill>
                  <a:schemeClr val="tx1"/>
                </a:solidFill>
              </a:rPr>
              <a:t>PlayStation 2 </a:t>
            </a:r>
            <a:r>
              <a:rPr lang="en-IN" sz="2800" dirty="0">
                <a:solidFill>
                  <a:schemeClr val="tx1"/>
                </a:solidFill>
              </a:rPr>
              <a:t>to render using a brute force</a:t>
            </a:r>
          </a:p>
          <a:p>
            <a:pPr algn="just"/>
            <a:r>
              <a:rPr lang="en-IN" sz="2800" dirty="0" smtClean="0">
                <a:solidFill>
                  <a:schemeClr val="tx1"/>
                </a:solidFill>
              </a:rPr>
              <a:t>      approach</a:t>
            </a:r>
            <a:r>
              <a:rPr lang="en-IN" sz="2800" dirty="0">
                <a:solidFill>
                  <a:schemeClr val="tx1"/>
                </a:solidFill>
              </a:rPr>
              <a:t>.</a:t>
            </a:r>
          </a:p>
        </p:txBody>
      </p:sp>
    </p:spTree>
    <p:extLst>
      <p:ext uri="{BB962C8B-B14F-4D97-AF65-F5344CB8AC3E}">
        <p14:creationId xmlns:p14="http://schemas.microsoft.com/office/powerpoint/2010/main" val="7082287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endParaRPr lang="en-IN" sz="2800" dirty="0">
              <a:solidFill>
                <a:schemeClr val="tx1"/>
              </a:solidFill>
            </a:endParaRPr>
          </a:p>
          <a:p>
            <a:pPr marL="457200" indent="-457200" algn="just">
              <a:buFont typeface="Arial" panose="020B0604020202020204" pitchFamily="34" charset="0"/>
              <a:buChar char="•"/>
            </a:pPr>
            <a:r>
              <a:rPr lang="en-IN" sz="2800" dirty="0" smtClean="0">
                <a:solidFill>
                  <a:schemeClr val="tx1"/>
                </a:solidFill>
              </a:rPr>
              <a:t>One </a:t>
            </a:r>
            <a:r>
              <a:rPr lang="en-IN" sz="2800" dirty="0">
                <a:solidFill>
                  <a:schemeClr val="tx1"/>
                </a:solidFill>
              </a:rPr>
              <a:t>major difference between resource management and scene management </a:t>
            </a:r>
            <a:r>
              <a:rPr lang="en-IN" sz="2800" dirty="0" smtClean="0">
                <a:solidFill>
                  <a:schemeClr val="tx1"/>
                </a:solidFill>
              </a:rPr>
              <a:t>is that </a:t>
            </a:r>
            <a:r>
              <a:rPr lang="en-IN" sz="2800" dirty="0">
                <a:solidFill>
                  <a:schemeClr val="tx1"/>
                </a:solidFill>
              </a:rPr>
              <a:t>resource management aims are managing the data of the resources in terms </a:t>
            </a:r>
            <a:r>
              <a:rPr lang="en-IN" sz="2800" dirty="0" smtClean="0">
                <a:solidFill>
                  <a:schemeClr val="tx1"/>
                </a:solidFill>
              </a:rPr>
              <a:t>of loading</a:t>
            </a:r>
            <a:r>
              <a:rPr lang="en-IN" sz="2800" dirty="0">
                <a:solidFill>
                  <a:schemeClr val="tx1"/>
                </a:solidFill>
              </a:rPr>
              <a:t>, unloading, and so on, while scene management generally organizes </a:t>
            </a:r>
            <a:r>
              <a:rPr lang="en-IN" sz="2800" dirty="0" smtClean="0">
                <a:solidFill>
                  <a:schemeClr val="tx1"/>
                </a:solidFill>
              </a:rPr>
              <a:t>the data </a:t>
            </a:r>
            <a:r>
              <a:rPr lang="en-IN" sz="2800" dirty="0">
                <a:solidFill>
                  <a:schemeClr val="tx1"/>
                </a:solidFill>
              </a:rPr>
              <a:t>of a scene so that it can be efficiently processed once loaded.</a:t>
            </a:r>
          </a:p>
        </p:txBody>
      </p:sp>
    </p:spTree>
    <p:extLst>
      <p:ext uri="{BB962C8B-B14F-4D97-AF65-F5344CB8AC3E}">
        <p14:creationId xmlns:p14="http://schemas.microsoft.com/office/powerpoint/2010/main" val="2054331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State management:</a:t>
            </a:r>
          </a:p>
          <a:p>
            <a:pPr marL="457200" indent="-457200" algn="just">
              <a:buFont typeface="Arial" panose="020B0604020202020204" pitchFamily="34" charset="0"/>
              <a:buChar char="•"/>
            </a:pPr>
            <a:r>
              <a:rPr lang="en-IN" sz="2800" dirty="0">
                <a:solidFill>
                  <a:schemeClr val="tx1"/>
                </a:solidFill>
              </a:rPr>
              <a:t>In games there are often a lot of rendering </a:t>
            </a:r>
            <a:r>
              <a:rPr lang="en-IN" sz="2800" dirty="0" smtClean="0">
                <a:solidFill>
                  <a:schemeClr val="tx1"/>
                </a:solidFill>
              </a:rPr>
              <a:t>state changes </a:t>
            </a:r>
            <a:r>
              <a:rPr lang="en-IN" sz="2800" dirty="0">
                <a:solidFill>
                  <a:schemeClr val="tx1"/>
                </a:solidFill>
              </a:rPr>
              <a:t>in a scene.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These state changes </a:t>
            </a:r>
            <a:r>
              <a:rPr lang="en-IN" sz="2800" dirty="0">
                <a:solidFill>
                  <a:schemeClr val="tx1"/>
                </a:solidFill>
              </a:rPr>
              <a:t>can include changing textures, </a:t>
            </a:r>
            <a:r>
              <a:rPr lang="en-IN" sz="2800" dirty="0" err="1">
                <a:solidFill>
                  <a:schemeClr val="tx1"/>
                </a:solidFill>
              </a:rPr>
              <a:t>shaders</a:t>
            </a:r>
            <a:r>
              <a:rPr lang="en-IN" sz="2800" dirty="0">
                <a:solidFill>
                  <a:schemeClr val="tx1"/>
                </a:solidFill>
              </a:rPr>
              <a:t>, material information, and so </a:t>
            </a:r>
            <a:r>
              <a:rPr lang="en-IN" sz="2800" dirty="0" smtClean="0">
                <a:solidFill>
                  <a:schemeClr val="tx1"/>
                </a:solidFill>
              </a:rPr>
              <a:t>forth. </a:t>
            </a:r>
          </a:p>
          <a:p>
            <a:pPr marL="457200" indent="-457200" algn="just">
              <a:buFont typeface="Arial" panose="020B0604020202020204" pitchFamily="34" charset="0"/>
              <a:buChar char="•"/>
            </a:pPr>
            <a:r>
              <a:rPr lang="en-IN" sz="2800" dirty="0" smtClean="0">
                <a:solidFill>
                  <a:schemeClr val="tx1"/>
                </a:solidFill>
              </a:rPr>
              <a:t>If </a:t>
            </a:r>
            <a:r>
              <a:rPr lang="en-IN" sz="2800" dirty="0">
                <a:solidFill>
                  <a:schemeClr val="tx1"/>
                </a:solidFill>
              </a:rPr>
              <a:t>a new object needs to be rendered, its states must be applied so that the </a:t>
            </a:r>
            <a:r>
              <a:rPr lang="en-IN" sz="2800" dirty="0" smtClean="0">
                <a:solidFill>
                  <a:schemeClr val="tx1"/>
                </a:solidFill>
              </a:rPr>
              <a:t>rendering system </a:t>
            </a:r>
            <a:r>
              <a:rPr lang="en-IN" sz="2800" dirty="0">
                <a:solidFill>
                  <a:schemeClr val="tx1"/>
                </a:solidFill>
              </a:rPr>
              <a:t>can display the geometry as intended.</a:t>
            </a:r>
          </a:p>
        </p:txBody>
      </p:sp>
    </p:spTree>
    <p:extLst>
      <p:ext uri="{BB962C8B-B14F-4D97-AF65-F5344CB8AC3E}">
        <p14:creationId xmlns:p14="http://schemas.microsoft.com/office/powerpoint/2010/main" val="9284823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State management:</a:t>
            </a: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problem with changing states is that some of them can be </a:t>
            </a:r>
            <a:r>
              <a:rPr lang="en-IN" sz="2800" dirty="0" smtClean="0">
                <a:solidFill>
                  <a:schemeClr val="tx1"/>
                </a:solidFill>
              </a:rPr>
              <a:t>expensive. </a:t>
            </a:r>
          </a:p>
          <a:p>
            <a:pPr marL="457200" indent="-457200" algn="just">
              <a:buFont typeface="Arial" panose="020B0604020202020204" pitchFamily="34" charset="0"/>
              <a:buChar char="•"/>
            </a:pPr>
            <a:r>
              <a:rPr lang="en-IN" sz="2800" dirty="0" smtClean="0">
                <a:solidFill>
                  <a:schemeClr val="tx1"/>
                </a:solidFill>
              </a:rPr>
              <a:t>Changing </a:t>
            </a:r>
            <a:r>
              <a:rPr lang="en-IN" sz="2800" dirty="0">
                <a:solidFill>
                  <a:schemeClr val="tx1"/>
                </a:solidFill>
              </a:rPr>
              <a:t>textures and changing </a:t>
            </a:r>
            <a:r>
              <a:rPr lang="en-IN" sz="2800" dirty="0" err="1">
                <a:solidFill>
                  <a:schemeClr val="tx1"/>
                </a:solidFill>
              </a:rPr>
              <a:t>shaders</a:t>
            </a:r>
            <a:r>
              <a:rPr lang="en-IN" sz="2800" dirty="0">
                <a:solidFill>
                  <a:schemeClr val="tx1"/>
                </a:solidFill>
              </a:rPr>
              <a:t> are among the most expensive </a:t>
            </a:r>
            <a:r>
              <a:rPr lang="en-IN" sz="2800" dirty="0" smtClean="0">
                <a:solidFill>
                  <a:schemeClr val="tx1"/>
                </a:solidFill>
              </a:rPr>
              <a:t>state changes </a:t>
            </a:r>
            <a:r>
              <a:rPr lang="en-IN" sz="2800" dirty="0">
                <a:solidFill>
                  <a:schemeClr val="tx1"/>
                </a:solidFill>
              </a:rPr>
              <a:t>that occur.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cost of changing states can add up and have an impact </a:t>
            </a:r>
            <a:r>
              <a:rPr lang="en-IN" sz="2800" dirty="0" smtClean="0">
                <a:solidFill>
                  <a:schemeClr val="tx1"/>
                </a:solidFill>
              </a:rPr>
              <a:t>on a </a:t>
            </a:r>
            <a:r>
              <a:rPr lang="en-IN" sz="2800" dirty="0">
                <a:solidFill>
                  <a:schemeClr val="tx1"/>
                </a:solidFill>
              </a:rPr>
              <a:t>game’s performance.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more objects that are in the scene, the worse is </a:t>
            </a:r>
            <a:r>
              <a:rPr lang="en-IN" sz="2800" dirty="0" smtClean="0">
                <a:solidFill>
                  <a:schemeClr val="tx1"/>
                </a:solidFill>
              </a:rPr>
              <a:t>the potential </a:t>
            </a:r>
            <a:r>
              <a:rPr lang="en-IN" sz="2800" dirty="0">
                <a:solidFill>
                  <a:schemeClr val="tx1"/>
                </a:solidFill>
              </a:rPr>
              <a:t>for the state changes to have a negative impact on performance.</a:t>
            </a:r>
          </a:p>
        </p:txBody>
      </p:sp>
    </p:spTree>
    <p:extLst>
      <p:ext uri="{BB962C8B-B14F-4D97-AF65-F5344CB8AC3E}">
        <p14:creationId xmlns:p14="http://schemas.microsoft.com/office/powerpoint/2010/main" val="892696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State management:</a:t>
            </a: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idea behind state management is to try to minimize the state changes </a:t>
            </a:r>
            <a:r>
              <a:rPr lang="en-IN" sz="2800" dirty="0" smtClean="0">
                <a:solidFill>
                  <a:schemeClr val="tx1"/>
                </a:solidFill>
              </a:rPr>
              <a:t>as much </a:t>
            </a:r>
            <a:r>
              <a:rPr lang="en-IN" sz="2800" dirty="0">
                <a:solidFill>
                  <a:schemeClr val="tx1"/>
                </a:solidFill>
              </a:rPr>
              <a:t>as possible to improve performance.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One </a:t>
            </a:r>
            <a:r>
              <a:rPr lang="en-IN" sz="2800" dirty="0">
                <a:solidFill>
                  <a:schemeClr val="tx1"/>
                </a:solidFill>
              </a:rPr>
              <a:t>way to do this can be seen with </a:t>
            </a:r>
            <a:r>
              <a:rPr lang="en-IN" sz="2800" dirty="0" smtClean="0">
                <a:solidFill>
                  <a:schemeClr val="tx1"/>
                </a:solidFill>
              </a:rPr>
              <a:t>textures.</a:t>
            </a:r>
          </a:p>
          <a:p>
            <a:pPr marL="457200" indent="-457200" algn="just">
              <a:buFont typeface="Arial" panose="020B0604020202020204" pitchFamily="34" charset="0"/>
              <a:buChar char="•"/>
            </a:pPr>
            <a:r>
              <a:rPr lang="en-IN" sz="2800" dirty="0" smtClean="0">
                <a:solidFill>
                  <a:schemeClr val="tx1"/>
                </a:solidFill>
              </a:rPr>
              <a:t> If </a:t>
            </a:r>
            <a:r>
              <a:rPr lang="en-IN" sz="2800" dirty="0">
                <a:solidFill>
                  <a:schemeClr val="tx1"/>
                </a:solidFill>
              </a:rPr>
              <a:t>five objects use texture A, and five objects use texture B, it makes sense </a:t>
            </a:r>
            <a:r>
              <a:rPr lang="en-IN" sz="2800" dirty="0" smtClean="0">
                <a:solidFill>
                  <a:schemeClr val="tx1"/>
                </a:solidFill>
              </a:rPr>
              <a:t>to render </a:t>
            </a:r>
            <a:r>
              <a:rPr lang="en-IN" sz="2800" dirty="0">
                <a:solidFill>
                  <a:schemeClr val="tx1"/>
                </a:solidFill>
              </a:rPr>
              <a:t>all the objects that use texture A first and then render all the objects that </a:t>
            </a:r>
            <a:r>
              <a:rPr lang="en-IN" sz="2800" dirty="0" smtClean="0">
                <a:solidFill>
                  <a:schemeClr val="tx1"/>
                </a:solidFill>
              </a:rPr>
              <a:t>use texture </a:t>
            </a:r>
            <a:r>
              <a:rPr lang="en-IN" sz="2800" dirty="0">
                <a:solidFill>
                  <a:schemeClr val="tx1"/>
                </a:solidFill>
              </a:rPr>
              <a:t>B. It also makes sense to not reapply the texture data for every object, </a:t>
            </a:r>
            <a:r>
              <a:rPr lang="en-IN" sz="2800" dirty="0" smtClean="0">
                <a:solidFill>
                  <a:schemeClr val="tx1"/>
                </a:solidFill>
              </a:rPr>
              <a:t>by only </a:t>
            </a:r>
            <a:r>
              <a:rPr lang="en-IN" sz="2800" dirty="0">
                <a:solidFill>
                  <a:schemeClr val="tx1"/>
                </a:solidFill>
              </a:rPr>
              <a:t>sending the data once and using it for all objects that share it. </a:t>
            </a:r>
          </a:p>
        </p:txBody>
      </p:sp>
    </p:spTree>
    <p:extLst>
      <p:ext uri="{BB962C8B-B14F-4D97-AF65-F5344CB8AC3E}">
        <p14:creationId xmlns:p14="http://schemas.microsoft.com/office/powerpoint/2010/main" val="3433691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State management:</a:t>
            </a:r>
          </a:p>
          <a:p>
            <a:pPr algn="just"/>
            <a:r>
              <a:rPr lang="en-IN" sz="2800" dirty="0" smtClean="0">
                <a:solidFill>
                  <a:schemeClr val="tx1"/>
                </a:solidFill>
              </a:rPr>
              <a:t>An </a:t>
            </a:r>
            <a:r>
              <a:rPr lang="en-IN" sz="2800" dirty="0">
                <a:solidFill>
                  <a:schemeClr val="tx1"/>
                </a:solidFill>
              </a:rPr>
              <a:t>example </a:t>
            </a:r>
            <a:r>
              <a:rPr lang="en-IN" sz="2800" dirty="0" smtClean="0">
                <a:solidFill>
                  <a:schemeClr val="tx1"/>
                </a:solidFill>
              </a:rPr>
              <a:t>of this </a:t>
            </a:r>
            <a:r>
              <a:rPr lang="en-IN" sz="2800" dirty="0">
                <a:solidFill>
                  <a:schemeClr val="tx1"/>
                </a:solidFill>
              </a:rPr>
              <a:t>is shown </a:t>
            </a:r>
            <a:r>
              <a:rPr lang="en-IN" sz="2800" dirty="0" smtClean="0">
                <a:solidFill>
                  <a:schemeClr val="tx1"/>
                </a:solidFill>
              </a:rPr>
              <a:t>in following </a:t>
            </a:r>
            <a:r>
              <a:rPr lang="en-IN" sz="2800" dirty="0">
                <a:solidFill>
                  <a:schemeClr val="tx1"/>
                </a:solidFill>
              </a:rPr>
              <a:t>Figure </a:t>
            </a:r>
            <a:r>
              <a:rPr lang="en-IN" sz="2800" dirty="0" smtClean="0">
                <a:solidFill>
                  <a:schemeClr val="tx1"/>
                </a:solidFill>
              </a:rPr>
              <a:t>, </a:t>
            </a:r>
            <a:r>
              <a:rPr lang="en-IN" sz="2800" dirty="0">
                <a:solidFill>
                  <a:schemeClr val="tx1"/>
                </a:solidFill>
              </a:rPr>
              <a:t>where the number of state changes goes from 10 to </a:t>
            </a:r>
            <a:r>
              <a:rPr lang="en-IN" sz="2800" dirty="0" smtClean="0">
                <a:solidFill>
                  <a:schemeClr val="tx1"/>
                </a:solidFill>
              </a:rPr>
              <a:t>2 when objects </a:t>
            </a:r>
            <a:r>
              <a:rPr lang="en-IN" sz="2800" dirty="0">
                <a:solidFill>
                  <a:schemeClr val="tx1"/>
                </a:solidFill>
              </a:rPr>
              <a:t>are grouped based on their material</a:t>
            </a:r>
            <a:r>
              <a:rPr lang="en-IN" sz="2800" dirty="0" smtClean="0">
                <a:solidFill>
                  <a:schemeClr val="tx1"/>
                </a:solidFill>
              </a:rPr>
              <a:t>.</a:t>
            </a:r>
          </a:p>
          <a:p>
            <a:pPr algn="just"/>
            <a:endParaRPr lang="en-IN" sz="28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356992"/>
            <a:ext cx="6336704"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848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State management:</a:t>
            </a:r>
          </a:p>
          <a:p>
            <a:pPr marL="457200" indent="-457200" algn="just">
              <a:buFont typeface="Arial" panose="020B0604020202020204" pitchFamily="34" charset="0"/>
              <a:buChar char="•"/>
            </a:pPr>
            <a:r>
              <a:rPr lang="en-IN" sz="2800" dirty="0" smtClean="0">
                <a:solidFill>
                  <a:schemeClr val="tx1"/>
                </a:solidFill>
              </a:rPr>
              <a:t>In </a:t>
            </a:r>
            <a:r>
              <a:rPr lang="en-IN" sz="2800" dirty="0">
                <a:solidFill>
                  <a:schemeClr val="tx1"/>
                </a:solidFill>
              </a:rPr>
              <a:t>modern games state management is a topic that should be taken seriously </a:t>
            </a:r>
            <a:r>
              <a:rPr lang="en-IN" sz="2800" dirty="0" smtClean="0">
                <a:solidFill>
                  <a:schemeClr val="tx1"/>
                </a:solidFill>
              </a:rPr>
              <a:t>because poor </a:t>
            </a:r>
            <a:r>
              <a:rPr lang="en-IN" sz="2800" dirty="0">
                <a:solidFill>
                  <a:schemeClr val="tx1"/>
                </a:solidFill>
              </a:rPr>
              <a:t>state management can have an impact on </a:t>
            </a:r>
            <a:r>
              <a:rPr lang="en-IN" sz="2800" dirty="0" smtClean="0">
                <a:solidFill>
                  <a:schemeClr val="tx1"/>
                </a:solidFill>
              </a:rPr>
              <a:t>performance.</a:t>
            </a:r>
          </a:p>
          <a:p>
            <a:pPr marL="457200" indent="-457200" algn="just">
              <a:buFont typeface="Arial" panose="020B0604020202020204" pitchFamily="34" charset="0"/>
              <a:buChar char="•"/>
            </a:pPr>
            <a:r>
              <a:rPr lang="en-IN" sz="2800" dirty="0" smtClean="0">
                <a:solidFill>
                  <a:schemeClr val="tx1"/>
                </a:solidFill>
              </a:rPr>
              <a:t>This </a:t>
            </a:r>
            <a:r>
              <a:rPr lang="en-IN" sz="2800" dirty="0">
                <a:solidFill>
                  <a:schemeClr val="tx1"/>
                </a:solidFill>
              </a:rPr>
              <a:t>falls under the topic of general scene management because the objects in the scene that need </a:t>
            </a:r>
            <a:r>
              <a:rPr lang="en-IN" sz="2800" dirty="0" smtClean="0">
                <a:solidFill>
                  <a:schemeClr val="tx1"/>
                </a:solidFill>
              </a:rPr>
              <a:t>to be </a:t>
            </a:r>
            <a:r>
              <a:rPr lang="en-IN" sz="2800" dirty="0">
                <a:solidFill>
                  <a:schemeClr val="tx1"/>
                </a:solidFill>
              </a:rPr>
              <a:t>rendered are managed in a way that allows them to be displayed in a manner </a:t>
            </a:r>
            <a:r>
              <a:rPr lang="en-IN" sz="2800" dirty="0" smtClean="0">
                <a:solidFill>
                  <a:schemeClr val="tx1"/>
                </a:solidFill>
              </a:rPr>
              <a:t>that can </a:t>
            </a:r>
            <a:r>
              <a:rPr lang="en-IN" sz="2800" dirty="0">
                <a:solidFill>
                  <a:schemeClr val="tx1"/>
                </a:solidFill>
              </a:rPr>
              <a:t>be beneficial to performance.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If </a:t>
            </a:r>
            <a:r>
              <a:rPr lang="en-IN" sz="2800" dirty="0">
                <a:solidFill>
                  <a:schemeClr val="tx1"/>
                </a:solidFill>
              </a:rPr>
              <a:t>you are developing your own game, </a:t>
            </a:r>
            <a:r>
              <a:rPr lang="en-IN" sz="2800" dirty="0" smtClean="0">
                <a:solidFill>
                  <a:schemeClr val="tx1"/>
                </a:solidFill>
              </a:rPr>
              <a:t>then </a:t>
            </a:r>
            <a:r>
              <a:rPr lang="en-IN" sz="2800" dirty="0">
                <a:solidFill>
                  <a:schemeClr val="tx1"/>
                </a:solidFill>
              </a:rPr>
              <a:t>keep state management in mind.</a:t>
            </a:r>
          </a:p>
        </p:txBody>
      </p:sp>
    </p:spTree>
    <p:extLst>
      <p:ext uri="{BB962C8B-B14F-4D97-AF65-F5344CB8AC3E}">
        <p14:creationId xmlns:p14="http://schemas.microsoft.com/office/powerpoint/2010/main" val="17174040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State management:</a:t>
            </a:r>
          </a:p>
          <a:p>
            <a:pPr marL="457200" indent="-457200" algn="just">
              <a:buFont typeface="Arial" panose="020B0604020202020204" pitchFamily="34" charset="0"/>
              <a:buChar char="•"/>
            </a:pPr>
            <a:r>
              <a:rPr lang="en-IN" sz="2800" dirty="0" smtClean="0">
                <a:solidFill>
                  <a:schemeClr val="tx1"/>
                </a:solidFill>
              </a:rPr>
              <a:t>State </a:t>
            </a:r>
            <a:r>
              <a:rPr lang="en-IN" sz="2800" dirty="0">
                <a:solidFill>
                  <a:schemeClr val="tx1"/>
                </a:solidFill>
              </a:rPr>
              <a:t>management deals not only with </a:t>
            </a:r>
            <a:r>
              <a:rPr lang="en-IN" sz="2800" dirty="0" err="1">
                <a:solidFill>
                  <a:schemeClr val="tx1"/>
                </a:solidFill>
              </a:rPr>
              <a:t>shaders</a:t>
            </a:r>
            <a:r>
              <a:rPr lang="en-IN" sz="2800" dirty="0">
                <a:solidFill>
                  <a:schemeClr val="tx1"/>
                </a:solidFill>
              </a:rPr>
              <a:t> and textures but with any state </a:t>
            </a:r>
            <a:r>
              <a:rPr lang="en-IN" sz="2800" dirty="0" smtClean="0">
                <a:solidFill>
                  <a:schemeClr val="tx1"/>
                </a:solidFill>
              </a:rPr>
              <a:t>that can </a:t>
            </a:r>
            <a:r>
              <a:rPr lang="en-IN" sz="2800" dirty="0">
                <a:solidFill>
                  <a:schemeClr val="tx1"/>
                </a:solidFill>
              </a:rPr>
              <a:t>be changed.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This </a:t>
            </a:r>
            <a:r>
              <a:rPr lang="en-IN" sz="2800" dirty="0">
                <a:solidFill>
                  <a:schemeClr val="tx1"/>
                </a:solidFill>
              </a:rPr>
              <a:t>includes alpha blending, culling, and so forth. Normally </a:t>
            </a:r>
            <a:r>
              <a:rPr lang="en-IN" sz="2800" dirty="0" smtClean="0">
                <a:solidFill>
                  <a:schemeClr val="tx1"/>
                </a:solidFill>
              </a:rPr>
              <a:t>the most </a:t>
            </a:r>
            <a:r>
              <a:rPr lang="en-IN" sz="2800" dirty="0">
                <a:solidFill>
                  <a:schemeClr val="tx1"/>
                </a:solidFill>
              </a:rPr>
              <a:t>expensive state changes that add up quickly are </a:t>
            </a:r>
            <a:r>
              <a:rPr lang="en-IN" sz="2800" dirty="0" err="1">
                <a:solidFill>
                  <a:schemeClr val="tx1"/>
                </a:solidFill>
              </a:rPr>
              <a:t>shaders</a:t>
            </a:r>
            <a:r>
              <a:rPr lang="en-IN" sz="2800" dirty="0">
                <a:solidFill>
                  <a:schemeClr val="tx1"/>
                </a:solidFill>
              </a:rPr>
              <a:t> and textures </a:t>
            </a:r>
            <a:r>
              <a:rPr lang="en-IN" sz="2800" dirty="0" smtClean="0">
                <a:solidFill>
                  <a:schemeClr val="tx1"/>
                </a:solidFill>
              </a:rPr>
              <a:t>in OpenGL </a:t>
            </a:r>
            <a:r>
              <a:rPr lang="en-IN" sz="2800" dirty="0">
                <a:solidFill>
                  <a:schemeClr val="tx1"/>
                </a:solidFill>
              </a:rPr>
              <a:t>and Direct3D.</a:t>
            </a:r>
          </a:p>
        </p:txBody>
      </p:sp>
    </p:spTree>
    <p:extLst>
      <p:ext uri="{BB962C8B-B14F-4D97-AF65-F5344CB8AC3E}">
        <p14:creationId xmlns:p14="http://schemas.microsoft.com/office/powerpoint/2010/main" val="324080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404664"/>
            <a:ext cx="8352928" cy="6264696"/>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marL="457200" indent="-457200" algn="just">
              <a:buFont typeface="Arial" panose="020B0604020202020204" pitchFamily="34" charset="0"/>
              <a:buChar char="•"/>
            </a:pPr>
            <a:r>
              <a:rPr lang="en-IN" sz="2800" dirty="0" smtClean="0">
                <a:solidFill>
                  <a:schemeClr val="tx1"/>
                </a:solidFill>
              </a:rPr>
              <a:t>Games </a:t>
            </a:r>
            <a:r>
              <a:rPr lang="en-IN" sz="2800" dirty="0">
                <a:solidFill>
                  <a:schemeClr val="tx1"/>
                </a:solidFill>
              </a:rPr>
              <a:t>can be characterized by "what the player does</a:t>
            </a:r>
            <a:r>
              <a:rPr lang="en-IN" sz="2800" dirty="0" smtClean="0">
                <a:solidFill>
                  <a:schemeClr val="tx1"/>
                </a:solidFill>
              </a:rPr>
              <a:t>"</a:t>
            </a:r>
            <a:r>
              <a:rPr lang="en-IN" sz="2800" dirty="0">
                <a:solidFill>
                  <a:schemeClr val="tx1"/>
                </a:solidFill>
              </a:rPr>
              <a:t> and what the player experiences. This is often referred to as gameplay. Major key elements identified in this context are tools and rules that define the overall context of game</a:t>
            </a:r>
            <a:r>
              <a:rPr lang="en-IN" sz="2800" dirty="0" smtClean="0">
                <a:solidFill>
                  <a:schemeClr val="tx1"/>
                </a:solidFill>
              </a:rPr>
              <a:t>.</a:t>
            </a:r>
          </a:p>
          <a:p>
            <a:pPr marL="514350" indent="-514350" algn="just">
              <a:buFont typeface="+mj-lt"/>
              <a:buAutoNum type="arabicPeriod"/>
            </a:pPr>
            <a:r>
              <a:rPr lang="en-IN" sz="2800" b="1" dirty="0">
                <a:solidFill>
                  <a:schemeClr val="tx1"/>
                </a:solidFill>
                <a:latin typeface="+mj-lt"/>
                <a:ea typeface="+mj-ea"/>
                <a:cs typeface="+mj-cs"/>
              </a:rPr>
              <a:t>Tools of </a:t>
            </a:r>
            <a:r>
              <a:rPr lang="en-IN" sz="2800" b="1" dirty="0" smtClean="0">
                <a:solidFill>
                  <a:schemeClr val="tx1"/>
                </a:solidFill>
                <a:latin typeface="+mj-lt"/>
                <a:ea typeface="+mj-ea"/>
                <a:cs typeface="+mj-cs"/>
              </a:rPr>
              <a:t>play:</a:t>
            </a:r>
          </a:p>
          <a:p>
            <a:pPr marL="457200" indent="-457200" algn="just">
              <a:buFont typeface="Arial" panose="020B0604020202020204" pitchFamily="34" charset="0"/>
              <a:buChar char="•"/>
            </a:pPr>
            <a:r>
              <a:rPr lang="en-IN" sz="2800" dirty="0">
                <a:solidFill>
                  <a:schemeClr val="tx1"/>
                </a:solidFill>
              </a:rPr>
              <a:t>Games are often classified by the components required to play them (e.g. miniatures, a ball, cards, a board and pieces, or a computer). </a:t>
            </a:r>
          </a:p>
        </p:txBody>
      </p:sp>
    </p:spTree>
    <p:extLst>
      <p:ext uri="{BB962C8B-B14F-4D97-AF65-F5344CB8AC3E}">
        <p14:creationId xmlns:p14="http://schemas.microsoft.com/office/powerpoint/2010/main" val="30518378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TEXTURE </a:t>
            </a:r>
            <a:r>
              <a:rPr lang="en-IN" sz="2800" b="1" dirty="0">
                <a:solidFill>
                  <a:schemeClr val="tx1"/>
                </a:solidFill>
              </a:rPr>
              <a:t>ATLASES</a:t>
            </a:r>
            <a:r>
              <a:rPr lang="en-IN" sz="2800" b="1"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Another </a:t>
            </a:r>
            <a:r>
              <a:rPr lang="en-IN" sz="2800" dirty="0">
                <a:solidFill>
                  <a:schemeClr val="tx1"/>
                </a:solidFill>
              </a:rPr>
              <a:t>way to reduce state changes, as far as textures are concerned, is to </a:t>
            </a:r>
            <a:r>
              <a:rPr lang="en-IN" sz="2800" dirty="0" smtClean="0">
                <a:solidFill>
                  <a:schemeClr val="tx1"/>
                </a:solidFill>
              </a:rPr>
              <a:t>group textures </a:t>
            </a:r>
            <a:r>
              <a:rPr lang="en-IN" sz="2800" dirty="0">
                <a:solidFill>
                  <a:schemeClr val="tx1"/>
                </a:solidFill>
              </a:rPr>
              <a:t>together into larger ones so that objects that don’t share the same decal </a:t>
            </a:r>
            <a:r>
              <a:rPr lang="en-IN" sz="2800" dirty="0" smtClean="0">
                <a:solidFill>
                  <a:schemeClr val="tx1"/>
                </a:solidFill>
              </a:rPr>
              <a:t>can still </a:t>
            </a:r>
            <a:r>
              <a:rPr lang="en-IN" sz="2800" dirty="0">
                <a:solidFill>
                  <a:schemeClr val="tx1"/>
                </a:solidFill>
              </a:rPr>
              <a:t>use the same larger texture </a:t>
            </a:r>
            <a:r>
              <a:rPr lang="en-IN" sz="2800" dirty="0" smtClean="0">
                <a:solidFill>
                  <a:schemeClr val="tx1"/>
                </a:solidFill>
              </a:rPr>
              <a:t>data.</a:t>
            </a: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texture atlas is a large texture made up </a:t>
            </a:r>
            <a:r>
              <a:rPr lang="en-IN" sz="2800" dirty="0" smtClean="0">
                <a:solidFill>
                  <a:schemeClr val="tx1"/>
                </a:solidFill>
              </a:rPr>
              <a:t>of multiple </a:t>
            </a:r>
            <a:r>
              <a:rPr lang="en-IN" sz="2800" dirty="0">
                <a:solidFill>
                  <a:schemeClr val="tx1"/>
                </a:solidFill>
              </a:rPr>
              <a:t>smaller textures. By grouping those textures, the need to apply </a:t>
            </a:r>
            <a:r>
              <a:rPr lang="en-IN" sz="2800" dirty="0" smtClean="0">
                <a:solidFill>
                  <a:schemeClr val="tx1"/>
                </a:solidFill>
              </a:rPr>
              <a:t>different textures </a:t>
            </a:r>
            <a:r>
              <a:rPr lang="en-IN" sz="2800" dirty="0">
                <a:solidFill>
                  <a:schemeClr val="tx1"/>
                </a:solidFill>
              </a:rPr>
              <a:t>before the rendering of an object or objects can be reduced.</a:t>
            </a:r>
          </a:p>
        </p:txBody>
      </p:sp>
    </p:spTree>
    <p:extLst>
      <p:ext uri="{BB962C8B-B14F-4D97-AF65-F5344CB8AC3E}">
        <p14:creationId xmlns:p14="http://schemas.microsoft.com/office/powerpoint/2010/main" val="23136624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TEXTURE </a:t>
            </a:r>
            <a:r>
              <a:rPr lang="en-IN" sz="2800" b="1" dirty="0">
                <a:solidFill>
                  <a:schemeClr val="tx1"/>
                </a:solidFill>
              </a:rPr>
              <a:t>ATLASES</a:t>
            </a:r>
            <a:r>
              <a:rPr lang="en-IN" sz="2800" b="1"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The downside is </a:t>
            </a:r>
            <a:r>
              <a:rPr lang="en-IN" sz="2800" dirty="0">
                <a:solidFill>
                  <a:schemeClr val="tx1"/>
                </a:solidFill>
              </a:rPr>
              <a:t>that the larger textures can be very large, which increases the size of the data </a:t>
            </a:r>
            <a:r>
              <a:rPr lang="en-IN" sz="2800" dirty="0" smtClean="0">
                <a:solidFill>
                  <a:schemeClr val="tx1"/>
                </a:solidFill>
              </a:rPr>
              <a:t>that is </a:t>
            </a:r>
            <a:r>
              <a:rPr lang="en-IN" sz="2800" dirty="0">
                <a:solidFill>
                  <a:schemeClr val="tx1"/>
                </a:solidFill>
              </a:rPr>
              <a:t>being sent to the hardware when a texture is applied for rendering.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Also</a:t>
            </a:r>
            <a:r>
              <a:rPr lang="en-IN" sz="2800" dirty="0">
                <a:solidFill>
                  <a:schemeClr val="tx1"/>
                </a:solidFill>
              </a:rPr>
              <a:t>, </a:t>
            </a:r>
            <a:r>
              <a:rPr lang="en-IN" sz="2800" dirty="0" smtClean="0">
                <a:solidFill>
                  <a:schemeClr val="tx1"/>
                </a:solidFill>
              </a:rPr>
              <a:t>since graphics </a:t>
            </a:r>
            <a:r>
              <a:rPr lang="en-IN" sz="2800" dirty="0">
                <a:solidFill>
                  <a:schemeClr val="tx1"/>
                </a:solidFill>
              </a:rPr>
              <a:t>hardware supports a maximum resolution for textures, the smaller </a:t>
            </a:r>
            <a:r>
              <a:rPr lang="en-IN" sz="2800" dirty="0" smtClean="0">
                <a:solidFill>
                  <a:schemeClr val="tx1"/>
                </a:solidFill>
              </a:rPr>
              <a:t>textures in </a:t>
            </a:r>
            <a:r>
              <a:rPr lang="en-IN" sz="2800" dirty="0">
                <a:solidFill>
                  <a:schemeClr val="tx1"/>
                </a:solidFill>
              </a:rPr>
              <a:t>the atlas have a limited resolution because more than one of them must </a:t>
            </a:r>
            <a:r>
              <a:rPr lang="en-IN" sz="2800" dirty="0" smtClean="0">
                <a:solidFill>
                  <a:schemeClr val="tx1"/>
                </a:solidFill>
              </a:rPr>
              <a:t>fit in </a:t>
            </a:r>
            <a:r>
              <a:rPr lang="en-IN" sz="2800" dirty="0">
                <a:solidFill>
                  <a:schemeClr val="tx1"/>
                </a:solidFill>
              </a:rPr>
              <a:t>the larger texture.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An </a:t>
            </a:r>
            <a:r>
              <a:rPr lang="en-IN" sz="2800" dirty="0">
                <a:solidFill>
                  <a:schemeClr val="tx1"/>
                </a:solidFill>
              </a:rPr>
              <a:t>example of a texture atlas is shown in Figure 13.2, </a:t>
            </a:r>
            <a:r>
              <a:rPr lang="en-IN" sz="2800" dirty="0" smtClean="0">
                <a:solidFill>
                  <a:schemeClr val="tx1"/>
                </a:solidFill>
              </a:rPr>
              <a:t>where four </a:t>
            </a:r>
            <a:r>
              <a:rPr lang="en-IN" sz="2800" dirty="0">
                <a:solidFill>
                  <a:schemeClr val="tx1"/>
                </a:solidFill>
              </a:rPr>
              <a:t>textures are placed in one atlas.</a:t>
            </a:r>
          </a:p>
        </p:txBody>
      </p:sp>
    </p:spTree>
    <p:extLst>
      <p:ext uri="{BB962C8B-B14F-4D97-AF65-F5344CB8AC3E}">
        <p14:creationId xmlns:p14="http://schemas.microsoft.com/office/powerpoint/2010/main" val="2062277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
            </a:r>
            <a:br>
              <a:rPr lang="en-IN" sz="4000" dirty="0"/>
            </a:br>
            <a:r>
              <a:rPr lang="en-IN" sz="3600" dirty="0" smtClean="0"/>
              <a:t>Data </a:t>
            </a:r>
            <a:r>
              <a:rPr lang="en-IN" sz="3600" dirty="0"/>
              <a:t>Structures and Algorithms for Game Programming </a:t>
            </a:r>
            <a:br>
              <a:rPr lang="en-IN" sz="3600" dirty="0"/>
            </a:b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TEXTURE </a:t>
            </a:r>
            <a:r>
              <a:rPr lang="en-IN" sz="2800" b="1" dirty="0">
                <a:solidFill>
                  <a:schemeClr val="tx1"/>
                </a:solidFill>
              </a:rPr>
              <a:t>ATLASES</a:t>
            </a:r>
            <a:r>
              <a:rPr lang="en-IN" sz="2800" b="1" dirty="0" smtClean="0">
                <a:solidFill>
                  <a:schemeClr val="tx1"/>
                </a:solidFill>
              </a:rPr>
              <a:t>:</a:t>
            </a:r>
          </a:p>
          <a:p>
            <a:pPr algn="just"/>
            <a:endParaRPr lang="en-IN" sz="2800"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16832"/>
            <a:ext cx="5832648"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0728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Data Structures and Algorithms for Game Programming </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dirty="0" smtClean="0">
                <a:solidFill>
                  <a:schemeClr val="tx1"/>
                </a:solidFill>
              </a:rPr>
              <a:t>DATA </a:t>
            </a:r>
            <a:r>
              <a:rPr lang="en-IN" sz="2800" dirty="0">
                <a:solidFill>
                  <a:schemeClr val="tx1"/>
                </a:solidFill>
              </a:rPr>
              <a:t>STRUCTURES FOR </a:t>
            </a:r>
            <a:r>
              <a:rPr lang="en-IN" sz="2800" dirty="0" smtClean="0">
                <a:solidFill>
                  <a:schemeClr val="tx1"/>
                </a:solidFill>
              </a:rPr>
              <a:t>SCENE MANAGEMENT:</a:t>
            </a:r>
          </a:p>
          <a:p>
            <a:pPr algn="l"/>
            <a:r>
              <a:rPr lang="en-IN" sz="2800" b="1" dirty="0" smtClean="0">
                <a:solidFill>
                  <a:schemeClr val="tx1"/>
                </a:solidFill>
              </a:rPr>
              <a:t>TEXTURE </a:t>
            </a:r>
            <a:r>
              <a:rPr lang="en-IN" sz="2800" b="1" dirty="0">
                <a:solidFill>
                  <a:schemeClr val="tx1"/>
                </a:solidFill>
              </a:rPr>
              <a:t>ATLASES</a:t>
            </a:r>
            <a:r>
              <a:rPr lang="en-IN" sz="2800" b="1" dirty="0" smtClean="0">
                <a:solidFill>
                  <a:schemeClr val="tx1"/>
                </a:solidFill>
              </a:rPr>
              <a:t>:</a:t>
            </a:r>
          </a:p>
          <a:p>
            <a:pPr marL="457200" indent="-457200" algn="just">
              <a:buFont typeface="Arial" panose="020B0604020202020204" pitchFamily="34" charset="0"/>
              <a:buChar char="•"/>
            </a:pPr>
            <a:r>
              <a:rPr lang="en-IN" sz="2800" dirty="0">
                <a:solidFill>
                  <a:schemeClr val="tx1"/>
                </a:solidFill>
              </a:rPr>
              <a:t>The objects using any of those </a:t>
            </a:r>
            <a:r>
              <a:rPr lang="en-IN" sz="2800" dirty="0" err="1">
                <a:solidFill>
                  <a:schemeClr val="tx1"/>
                </a:solidFill>
              </a:rPr>
              <a:t>subtextures</a:t>
            </a:r>
            <a:r>
              <a:rPr lang="en-IN" sz="2800" dirty="0">
                <a:solidFill>
                  <a:schemeClr val="tx1"/>
                </a:solidFill>
              </a:rPr>
              <a:t> access the same larger texture, </a:t>
            </a:r>
            <a:r>
              <a:rPr lang="en-IN" sz="2800" dirty="0" smtClean="0">
                <a:solidFill>
                  <a:schemeClr val="tx1"/>
                </a:solidFill>
              </a:rPr>
              <a:t>which means </a:t>
            </a:r>
            <a:r>
              <a:rPr lang="en-IN" sz="2800" dirty="0">
                <a:solidFill>
                  <a:schemeClr val="tx1"/>
                </a:solidFill>
              </a:rPr>
              <a:t>they can be grouped together in a state management </a:t>
            </a:r>
            <a:r>
              <a:rPr lang="en-IN" sz="2800" dirty="0" smtClean="0">
                <a:solidFill>
                  <a:schemeClr val="tx1"/>
                </a:solidFill>
              </a:rPr>
              <a:t>system.</a:t>
            </a:r>
          </a:p>
          <a:p>
            <a:pPr marL="457200" indent="-457200" algn="just">
              <a:buFont typeface="Arial" panose="020B0604020202020204" pitchFamily="34" charset="0"/>
              <a:buChar char="•"/>
            </a:pPr>
            <a:r>
              <a:rPr lang="en-IN" sz="2800" dirty="0" smtClean="0">
                <a:solidFill>
                  <a:schemeClr val="tx1"/>
                </a:solidFill>
              </a:rPr>
              <a:t>There </a:t>
            </a:r>
            <a:r>
              <a:rPr lang="en-IN" sz="2800" dirty="0">
                <a:solidFill>
                  <a:schemeClr val="tx1"/>
                </a:solidFill>
              </a:rPr>
              <a:t>is </a:t>
            </a:r>
            <a:r>
              <a:rPr lang="en-IN" sz="2800" dirty="0" smtClean="0">
                <a:solidFill>
                  <a:schemeClr val="tx1"/>
                </a:solidFill>
              </a:rPr>
              <a:t>slight added </a:t>
            </a:r>
            <a:r>
              <a:rPr lang="en-IN" sz="2800" dirty="0">
                <a:solidFill>
                  <a:schemeClr val="tx1"/>
                </a:solidFill>
              </a:rPr>
              <a:t>complexity when working with </a:t>
            </a:r>
            <a:r>
              <a:rPr lang="en-IN" sz="2800" dirty="0" smtClean="0">
                <a:solidFill>
                  <a:schemeClr val="tx1"/>
                </a:solidFill>
              </a:rPr>
              <a:t>texture coordinates </a:t>
            </a:r>
            <a:r>
              <a:rPr lang="en-IN" sz="2800" dirty="0">
                <a:solidFill>
                  <a:schemeClr val="tx1"/>
                </a:solidFill>
              </a:rPr>
              <a:t>of a geometric </a:t>
            </a:r>
            <a:r>
              <a:rPr lang="en-IN" sz="2800" dirty="0" smtClean="0">
                <a:solidFill>
                  <a:schemeClr val="tx1"/>
                </a:solidFill>
              </a:rPr>
              <a:t>model and </a:t>
            </a:r>
            <a:r>
              <a:rPr lang="en-IN" sz="2800" dirty="0">
                <a:solidFill>
                  <a:schemeClr val="tx1"/>
                </a:solidFill>
              </a:rPr>
              <a:t>textures in an atlas that must also be taken into account since adjustments </a:t>
            </a:r>
            <a:r>
              <a:rPr lang="en-IN" sz="2800" dirty="0" smtClean="0">
                <a:solidFill>
                  <a:schemeClr val="tx1"/>
                </a:solidFill>
              </a:rPr>
              <a:t>to those </a:t>
            </a:r>
            <a:r>
              <a:rPr lang="en-IN" sz="2800" dirty="0">
                <a:solidFill>
                  <a:schemeClr val="tx1"/>
                </a:solidFill>
              </a:rPr>
              <a:t>coordinates must be made.</a:t>
            </a:r>
          </a:p>
        </p:txBody>
      </p:sp>
    </p:spTree>
    <p:extLst>
      <p:ext uri="{BB962C8B-B14F-4D97-AF65-F5344CB8AC3E}">
        <p14:creationId xmlns:p14="http://schemas.microsoft.com/office/powerpoint/2010/main" val="26142843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b="1" dirty="0" smtClean="0">
                <a:solidFill>
                  <a:schemeClr val="tx1"/>
                </a:solidFill>
              </a:rPr>
              <a:t>Game Math:</a:t>
            </a:r>
          </a:p>
          <a:p>
            <a:pPr marL="457200" indent="-457200" algn="just">
              <a:buFont typeface="Arial" panose="020B0604020202020204" pitchFamily="34" charset="0"/>
              <a:buChar char="•"/>
            </a:pPr>
            <a:r>
              <a:rPr lang="en-IN" sz="2800" dirty="0" smtClean="0">
                <a:solidFill>
                  <a:schemeClr val="tx1"/>
                </a:solidFill>
              </a:rPr>
              <a:t>Mathematics </a:t>
            </a:r>
            <a:r>
              <a:rPr lang="en-IN" sz="2800" dirty="0">
                <a:solidFill>
                  <a:schemeClr val="tx1"/>
                </a:solidFill>
              </a:rPr>
              <a:t>is used throughout many aspects of a video game, and having an </a:t>
            </a:r>
            <a:r>
              <a:rPr lang="en-IN" sz="2800" dirty="0" smtClean="0">
                <a:solidFill>
                  <a:schemeClr val="tx1"/>
                </a:solidFill>
              </a:rPr>
              <a:t>understanding of </a:t>
            </a:r>
            <a:r>
              <a:rPr lang="en-IN" sz="2800" dirty="0">
                <a:solidFill>
                  <a:schemeClr val="tx1"/>
                </a:solidFill>
              </a:rPr>
              <a:t>the different kinds of math is important to being able to create </a:t>
            </a:r>
            <a:r>
              <a:rPr lang="en-IN" sz="2800" dirty="0" smtClean="0">
                <a:solidFill>
                  <a:schemeClr val="tx1"/>
                </a:solidFill>
              </a:rPr>
              <a:t>the kinds </a:t>
            </a:r>
            <a:r>
              <a:rPr lang="en-IN" sz="2800" dirty="0">
                <a:solidFill>
                  <a:schemeClr val="tx1"/>
                </a:solidFill>
              </a:rPr>
              <a:t>of applications that gamers </a:t>
            </a:r>
            <a:r>
              <a:rPr lang="en-IN" sz="2800" dirty="0" smtClean="0">
                <a:solidFill>
                  <a:schemeClr val="tx1"/>
                </a:solidFill>
              </a:rPr>
              <a:t>expect.</a:t>
            </a:r>
          </a:p>
          <a:p>
            <a:pPr marL="457200" indent="-457200" algn="just">
              <a:buFont typeface="Arial" panose="020B0604020202020204" pitchFamily="34" charset="0"/>
              <a:buChar char="•"/>
            </a:pPr>
            <a:r>
              <a:rPr lang="en-IN" sz="2800" dirty="0" smtClean="0">
                <a:solidFill>
                  <a:schemeClr val="tx1"/>
                </a:solidFill>
              </a:rPr>
              <a:t>In </a:t>
            </a:r>
            <a:r>
              <a:rPr lang="en-IN" sz="2800" dirty="0">
                <a:solidFill>
                  <a:schemeClr val="tx1"/>
                </a:solidFill>
              </a:rPr>
              <a:t>this section we will briefly discuss a </a:t>
            </a:r>
            <a:r>
              <a:rPr lang="en-IN" sz="2800" dirty="0" smtClean="0">
                <a:solidFill>
                  <a:schemeClr val="tx1"/>
                </a:solidFill>
              </a:rPr>
              <a:t>few math </a:t>
            </a:r>
            <a:r>
              <a:rPr lang="en-IN" sz="2800" dirty="0">
                <a:solidFill>
                  <a:schemeClr val="tx1"/>
                </a:solidFill>
              </a:rPr>
              <a:t>objects t</a:t>
            </a:r>
            <a:r>
              <a:rPr lang="en-IN" sz="2800" dirty="0" smtClean="0">
                <a:solidFill>
                  <a:schemeClr val="tx1"/>
                </a:solidFill>
              </a:rPr>
              <a:t>hese math objects </a:t>
            </a:r>
            <a:r>
              <a:rPr lang="en-IN" sz="2800" dirty="0">
                <a:solidFill>
                  <a:schemeClr val="tx1"/>
                </a:solidFill>
              </a:rPr>
              <a:t>include </a:t>
            </a:r>
            <a:endParaRPr lang="en-IN" sz="2800" dirty="0" smtClean="0">
              <a:solidFill>
                <a:schemeClr val="tx1"/>
              </a:solidFill>
            </a:endParaRPr>
          </a:p>
          <a:p>
            <a:pPr marL="457200" indent="-457200" algn="just">
              <a:buFont typeface="Wingdings" panose="05000000000000000000" pitchFamily="2" charset="2"/>
              <a:buChar char="Ø"/>
            </a:pPr>
            <a:r>
              <a:rPr lang="en-IN" sz="2800" dirty="0" smtClean="0">
                <a:solidFill>
                  <a:schemeClr val="tx1"/>
                </a:solidFill>
              </a:rPr>
              <a:t>vectors </a:t>
            </a:r>
            <a:endParaRPr lang="en-IN" sz="2800" dirty="0">
              <a:solidFill>
                <a:schemeClr val="tx1"/>
              </a:solidFill>
            </a:endParaRPr>
          </a:p>
          <a:p>
            <a:pPr marL="457200" indent="-457200" algn="just">
              <a:buFont typeface="Wingdings" panose="05000000000000000000" pitchFamily="2" charset="2"/>
              <a:buChar char="Ø"/>
            </a:pPr>
            <a:r>
              <a:rPr lang="en-IN" sz="2800" dirty="0" smtClean="0">
                <a:solidFill>
                  <a:schemeClr val="tx1"/>
                </a:solidFill>
              </a:rPr>
              <a:t> bounding volumes</a:t>
            </a:r>
          </a:p>
          <a:p>
            <a:pPr marL="457200" indent="-457200" algn="just">
              <a:buFont typeface="Wingdings" panose="05000000000000000000" pitchFamily="2" charset="2"/>
              <a:buChar char="Ø"/>
            </a:pPr>
            <a:r>
              <a:rPr lang="en-IN" sz="2800" dirty="0" smtClean="0">
                <a:solidFill>
                  <a:schemeClr val="tx1"/>
                </a:solidFill>
              </a:rPr>
              <a:t> planes</a:t>
            </a:r>
          </a:p>
          <a:p>
            <a:pPr marL="457200" indent="-457200" algn="just">
              <a:buFont typeface="Wingdings" panose="05000000000000000000" pitchFamily="2" charset="2"/>
              <a:buChar char="Ø"/>
            </a:pPr>
            <a:r>
              <a:rPr lang="en-IN" sz="2800" dirty="0" smtClean="0">
                <a:solidFill>
                  <a:schemeClr val="tx1"/>
                </a:solidFill>
              </a:rPr>
              <a:t>Frustums</a:t>
            </a:r>
          </a:p>
          <a:p>
            <a:pPr marL="457200" indent="-457200" algn="just">
              <a:buFont typeface="Wingdings" panose="05000000000000000000" pitchFamily="2" charset="2"/>
              <a:buChar char="Ø"/>
            </a:pPr>
            <a:r>
              <a:rPr lang="en-IN" sz="2800" dirty="0" smtClean="0">
                <a:solidFill>
                  <a:schemeClr val="tx1"/>
                </a:solidFill>
              </a:rPr>
              <a:t>cameras</a:t>
            </a:r>
            <a:r>
              <a:rPr lang="en-IN" sz="2800" dirty="0">
                <a:solidFill>
                  <a:schemeClr val="tx1"/>
                </a:solidFill>
              </a:rPr>
              <a:t>.</a:t>
            </a:r>
          </a:p>
        </p:txBody>
      </p:sp>
    </p:spTree>
    <p:extLst>
      <p:ext uri="{BB962C8B-B14F-4D97-AF65-F5344CB8AC3E}">
        <p14:creationId xmlns:p14="http://schemas.microsoft.com/office/powerpoint/2010/main" val="27267025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908720"/>
            <a:ext cx="8352928" cy="5760640"/>
          </a:xfrm>
        </p:spPr>
        <p:txBody>
          <a:bodyPr>
            <a:noAutofit/>
          </a:bodyPr>
          <a:lstStyle/>
          <a:p>
            <a:pPr algn="l"/>
            <a:r>
              <a:rPr lang="en-IN" sz="2800" b="1" dirty="0" smtClean="0">
                <a:solidFill>
                  <a:schemeClr val="tx1"/>
                </a:solidFill>
              </a:rPr>
              <a:t>Vectors:</a:t>
            </a:r>
          </a:p>
          <a:p>
            <a:pPr marL="457200" indent="-457200" algn="just">
              <a:buFont typeface="Arial" panose="020B0604020202020204" pitchFamily="34" charset="0"/>
              <a:buChar char="•"/>
            </a:pPr>
            <a:r>
              <a:rPr lang="en-IN" sz="2800" dirty="0" smtClean="0">
                <a:solidFill>
                  <a:schemeClr val="tx1"/>
                </a:solidFill>
              </a:rPr>
              <a:t>Vectors </a:t>
            </a:r>
            <a:r>
              <a:rPr lang="en-IN" sz="2800" dirty="0">
                <a:solidFill>
                  <a:schemeClr val="tx1"/>
                </a:solidFill>
              </a:rPr>
              <a:t>are used heavily in three-dimensional games and are the foundation </a:t>
            </a:r>
            <a:r>
              <a:rPr lang="en-IN" sz="2800" dirty="0" smtClean="0">
                <a:solidFill>
                  <a:schemeClr val="tx1"/>
                </a:solidFill>
              </a:rPr>
              <a:t>for many </a:t>
            </a:r>
            <a:r>
              <a:rPr lang="en-IN" sz="2800" dirty="0">
                <a:solidFill>
                  <a:schemeClr val="tx1"/>
                </a:solidFill>
              </a:rPr>
              <a:t>calculations that take place.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vector is a direction, and </a:t>
            </a:r>
            <a:r>
              <a:rPr lang="en-IN" sz="2800" dirty="0" smtClean="0">
                <a:solidFill>
                  <a:schemeClr val="tx1"/>
                </a:solidFill>
              </a:rPr>
              <a:t>when </a:t>
            </a:r>
            <a:r>
              <a:rPr lang="en-IN" sz="2800" dirty="0">
                <a:solidFill>
                  <a:schemeClr val="tx1"/>
                </a:solidFill>
              </a:rPr>
              <a:t> talking about</a:t>
            </a:r>
          </a:p>
          <a:p>
            <a:pPr algn="just"/>
            <a:r>
              <a:rPr lang="en-IN" sz="2800" dirty="0" smtClean="0">
                <a:solidFill>
                  <a:schemeClr val="tx1"/>
                </a:solidFill>
              </a:rPr>
              <a:t> </a:t>
            </a:r>
            <a:r>
              <a:rPr lang="en-IN" sz="2800" dirty="0">
                <a:solidFill>
                  <a:schemeClr val="tx1"/>
                </a:solidFill>
              </a:rPr>
              <a:t>two-dimensional vectors, those are directions specified in terms of an x- and </a:t>
            </a:r>
            <a:r>
              <a:rPr lang="en-IN" sz="2800" dirty="0" smtClean="0">
                <a:solidFill>
                  <a:schemeClr val="tx1"/>
                </a:solidFill>
              </a:rPr>
              <a:t>y-axis, while </a:t>
            </a:r>
            <a:r>
              <a:rPr lang="en-IN" sz="2800" dirty="0">
                <a:solidFill>
                  <a:schemeClr val="tx1"/>
                </a:solidFill>
              </a:rPr>
              <a:t>three-dimensional vectors have an x-, y-, and z-axis</a:t>
            </a:r>
            <a:r>
              <a:rPr lang="en-IN" sz="2800" dirty="0" smtClean="0">
                <a:solidFill>
                  <a:schemeClr val="tx1"/>
                </a:solidFill>
              </a:rPr>
              <a:t>.</a:t>
            </a:r>
            <a:endParaRPr lang="en-IN" sz="2800" dirty="0">
              <a:solidFill>
                <a:schemeClr val="tx1"/>
              </a:solidFill>
            </a:endParaRPr>
          </a:p>
        </p:txBody>
      </p:sp>
    </p:spTree>
    <p:extLst>
      <p:ext uri="{BB962C8B-B14F-4D97-AF65-F5344CB8AC3E}">
        <p14:creationId xmlns:p14="http://schemas.microsoft.com/office/powerpoint/2010/main" val="4207297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solidFill>
                  <a:schemeClr val="tx1"/>
                </a:solidFill>
              </a:rPr>
              <a:t>Vectors:</a:t>
            </a: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vertex is a point in a virtual space</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 </a:t>
            </a:r>
            <a:r>
              <a:rPr lang="en-IN" sz="2800" dirty="0">
                <a:solidFill>
                  <a:schemeClr val="tx1"/>
                </a:solidFill>
              </a:rPr>
              <a:t>Most often the term vector is used to </a:t>
            </a:r>
            <a:r>
              <a:rPr lang="en-IN" sz="2800" dirty="0" smtClean="0">
                <a:solidFill>
                  <a:schemeClr val="tx1"/>
                </a:solidFill>
              </a:rPr>
              <a:t>describe either </a:t>
            </a:r>
            <a:r>
              <a:rPr lang="en-IN" sz="2800" dirty="0">
                <a:solidFill>
                  <a:schemeClr val="tx1"/>
                </a:solidFill>
              </a:rPr>
              <a:t>a vertex point or a direction vector.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vector with a magnitude of 1 </a:t>
            </a:r>
            <a:r>
              <a:rPr lang="en-IN" sz="2800" dirty="0" smtClean="0">
                <a:solidFill>
                  <a:schemeClr val="tx1"/>
                </a:solidFill>
              </a:rPr>
              <a:t>is known </a:t>
            </a:r>
            <a:r>
              <a:rPr lang="en-IN" sz="2800" dirty="0">
                <a:solidFill>
                  <a:schemeClr val="tx1"/>
                </a:solidFill>
              </a:rPr>
              <a:t>as a unit-length normal, often just called a normal. </a:t>
            </a:r>
          </a:p>
        </p:txBody>
      </p:sp>
    </p:spTree>
    <p:extLst>
      <p:ext uri="{BB962C8B-B14F-4D97-AF65-F5344CB8AC3E}">
        <p14:creationId xmlns:p14="http://schemas.microsoft.com/office/powerpoint/2010/main" val="27141564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solidFill>
                  <a:schemeClr val="tx1"/>
                </a:solidFill>
              </a:rPr>
              <a:t>Vectors:</a:t>
            </a: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class was created to represent a three-dimensional vector and includes </a:t>
            </a:r>
            <a:r>
              <a:rPr lang="en-IN" sz="2800" dirty="0" smtClean="0">
                <a:solidFill>
                  <a:schemeClr val="tx1"/>
                </a:solidFill>
              </a:rPr>
              <a:t>overloaded operators </a:t>
            </a:r>
            <a:r>
              <a:rPr lang="en-IN" sz="2800" dirty="0">
                <a:solidFill>
                  <a:schemeClr val="tx1"/>
                </a:solidFill>
              </a:rPr>
              <a:t>for basic arithmetic (e.g., +, –, *, /, etc.) as well as operations </a:t>
            </a:r>
            <a:r>
              <a:rPr lang="en-IN" sz="2800" dirty="0" smtClean="0">
                <a:solidFill>
                  <a:schemeClr val="tx1"/>
                </a:solidFill>
              </a:rPr>
              <a:t>such as </a:t>
            </a:r>
            <a:r>
              <a:rPr lang="en-IN" sz="2800" dirty="0">
                <a:solidFill>
                  <a:schemeClr val="tx1"/>
                </a:solidFill>
              </a:rPr>
              <a:t>normalizing a vector (creating a normal), finding the magnitude of a vector, </a:t>
            </a:r>
            <a:r>
              <a:rPr lang="en-IN" sz="2800" dirty="0" smtClean="0">
                <a:solidFill>
                  <a:schemeClr val="tx1"/>
                </a:solidFill>
              </a:rPr>
              <a:t>and calculating </a:t>
            </a:r>
            <a:r>
              <a:rPr lang="en-IN" sz="2800" dirty="0">
                <a:solidFill>
                  <a:schemeClr val="tx1"/>
                </a:solidFill>
              </a:rPr>
              <a:t>the cross product of a vector as well as the dot </a:t>
            </a:r>
            <a:r>
              <a:rPr lang="en-IN" sz="2800" dirty="0" smtClean="0">
                <a:solidFill>
                  <a:schemeClr val="tx1"/>
                </a:solidFill>
              </a:rPr>
              <a:t>product.</a:t>
            </a:r>
          </a:p>
          <a:p>
            <a:pPr marL="457200" indent="-457200" algn="just">
              <a:buFont typeface="Arial" panose="020B0604020202020204" pitchFamily="34" charset="0"/>
              <a:buChar char="•"/>
            </a:pPr>
            <a:r>
              <a:rPr lang="en-IN" sz="2800" dirty="0" smtClean="0">
                <a:solidFill>
                  <a:schemeClr val="tx1"/>
                </a:solidFill>
              </a:rPr>
              <a:t>These </a:t>
            </a:r>
            <a:r>
              <a:rPr lang="en-IN" sz="2800" dirty="0">
                <a:solidFill>
                  <a:schemeClr val="tx1"/>
                </a:solidFill>
              </a:rPr>
              <a:t>are </a:t>
            </a:r>
            <a:r>
              <a:rPr lang="en-IN" sz="2800" dirty="0" smtClean="0">
                <a:solidFill>
                  <a:schemeClr val="tx1"/>
                </a:solidFill>
              </a:rPr>
              <a:t>few common </a:t>
            </a:r>
            <a:r>
              <a:rPr lang="en-IN" sz="2800" dirty="0">
                <a:solidFill>
                  <a:schemeClr val="tx1"/>
                </a:solidFill>
              </a:rPr>
              <a:t>operations that are found when working with </a:t>
            </a:r>
            <a:r>
              <a:rPr lang="en-IN" sz="2800" dirty="0" smtClean="0">
                <a:solidFill>
                  <a:schemeClr val="tx1"/>
                </a:solidFill>
              </a:rPr>
              <a:t>vectors.</a:t>
            </a:r>
            <a:endParaRPr lang="en-IN" sz="2800" dirty="0">
              <a:solidFill>
                <a:schemeClr val="tx1"/>
              </a:solidFill>
            </a:endParaRPr>
          </a:p>
        </p:txBody>
      </p:sp>
    </p:spTree>
    <p:extLst>
      <p:ext uri="{BB962C8B-B14F-4D97-AF65-F5344CB8AC3E}">
        <p14:creationId xmlns:p14="http://schemas.microsoft.com/office/powerpoint/2010/main" val="38173531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solidFill>
                  <a:schemeClr val="tx1"/>
                </a:solidFill>
              </a:rPr>
              <a:t>PLANES:</a:t>
            </a: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plane is an infinitely flat surface that extends in two axes.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Planes </a:t>
            </a:r>
            <a:r>
              <a:rPr lang="en-IN" sz="2800" dirty="0">
                <a:solidFill>
                  <a:schemeClr val="tx1"/>
                </a:solidFill>
              </a:rPr>
              <a:t>are used </a:t>
            </a:r>
            <a:r>
              <a:rPr lang="en-IN" sz="2800" dirty="0" smtClean="0">
                <a:solidFill>
                  <a:schemeClr val="tx1"/>
                </a:solidFill>
              </a:rPr>
              <a:t>for many </a:t>
            </a:r>
            <a:r>
              <a:rPr lang="en-IN" sz="2800" dirty="0">
                <a:solidFill>
                  <a:schemeClr val="tx1"/>
                </a:solidFill>
              </a:rPr>
              <a:t>things such as collision detection.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In </a:t>
            </a:r>
            <a:r>
              <a:rPr lang="en-IN" sz="2800" dirty="0">
                <a:solidFill>
                  <a:schemeClr val="tx1"/>
                </a:solidFill>
              </a:rPr>
              <a:t>this </a:t>
            </a:r>
            <a:r>
              <a:rPr lang="en-IN" sz="2800" dirty="0" smtClean="0">
                <a:solidFill>
                  <a:schemeClr val="tx1"/>
                </a:solidFill>
              </a:rPr>
              <a:t>topic the </a:t>
            </a:r>
            <a:r>
              <a:rPr lang="en-IN" sz="2800" dirty="0">
                <a:solidFill>
                  <a:schemeClr val="tx1"/>
                </a:solidFill>
              </a:rPr>
              <a:t>binary space </a:t>
            </a:r>
            <a:r>
              <a:rPr lang="en-IN" sz="2800" dirty="0" smtClean="0">
                <a:solidFill>
                  <a:schemeClr val="tx1"/>
                </a:solidFill>
              </a:rPr>
              <a:t>partitioning data </a:t>
            </a:r>
            <a:r>
              <a:rPr lang="en-IN" sz="2800" dirty="0">
                <a:solidFill>
                  <a:schemeClr val="tx1"/>
                </a:solidFill>
              </a:rPr>
              <a:t>structure and various algorithms use planes to perform their duties.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 plane </a:t>
            </a:r>
            <a:r>
              <a:rPr lang="en-IN" sz="2800" dirty="0">
                <a:solidFill>
                  <a:schemeClr val="tx1"/>
                </a:solidFill>
              </a:rPr>
              <a:t>object is made up of a normal, which is normally expressed as A, B, and </a:t>
            </a:r>
            <a:r>
              <a:rPr lang="en-IN" sz="2800" dirty="0" smtClean="0">
                <a:solidFill>
                  <a:schemeClr val="tx1"/>
                </a:solidFill>
              </a:rPr>
              <a:t>C, and </a:t>
            </a:r>
            <a:r>
              <a:rPr lang="en-IN" sz="2800" dirty="0">
                <a:solidFill>
                  <a:schemeClr val="tx1"/>
                </a:solidFill>
              </a:rPr>
              <a:t>it is made up of a distance. This distance specifies how far the plane is from </a:t>
            </a:r>
            <a:r>
              <a:rPr lang="en-IN" sz="2800" dirty="0" smtClean="0">
                <a:solidFill>
                  <a:schemeClr val="tx1"/>
                </a:solidFill>
              </a:rPr>
              <a:t>the point </a:t>
            </a:r>
            <a:r>
              <a:rPr lang="en-IN" sz="2800" dirty="0">
                <a:solidFill>
                  <a:schemeClr val="tx1"/>
                </a:solidFill>
              </a:rPr>
              <a:t>of origin, which has an x, y, and z location of (0, 0, 0).</a:t>
            </a:r>
          </a:p>
        </p:txBody>
      </p:sp>
    </p:spTree>
    <p:extLst>
      <p:ext uri="{BB962C8B-B14F-4D97-AF65-F5344CB8AC3E}">
        <p14:creationId xmlns:p14="http://schemas.microsoft.com/office/powerpoint/2010/main" val="24946058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solidFill>
                  <a:schemeClr val="tx1"/>
                </a:solidFill>
              </a:rPr>
              <a:t>PLANES:</a:t>
            </a: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plane class in this chapter will have a function used to calculate a </a:t>
            </a:r>
            <a:r>
              <a:rPr lang="en-IN" sz="2800" dirty="0" smtClean="0">
                <a:solidFill>
                  <a:schemeClr val="tx1"/>
                </a:solidFill>
              </a:rPr>
              <a:t>plane from </a:t>
            </a:r>
            <a:r>
              <a:rPr lang="en-IN" sz="2800" dirty="0">
                <a:solidFill>
                  <a:schemeClr val="tx1"/>
                </a:solidFill>
              </a:rPr>
              <a:t>a triangle; test if a box, sphere, or point intersects a plane; and test which </a:t>
            </a:r>
            <a:r>
              <a:rPr lang="en-IN" sz="2800" dirty="0" smtClean="0">
                <a:solidFill>
                  <a:schemeClr val="tx1"/>
                </a:solidFill>
              </a:rPr>
              <a:t>side of </a:t>
            </a:r>
            <a:r>
              <a:rPr lang="en-IN" sz="2800" dirty="0">
                <a:solidFill>
                  <a:schemeClr val="tx1"/>
                </a:solidFill>
              </a:rPr>
              <a:t>a plane a point is on.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A </a:t>
            </a:r>
            <a:r>
              <a:rPr lang="en-IN" sz="2800" dirty="0">
                <a:solidFill>
                  <a:schemeClr val="tx1"/>
                </a:solidFill>
              </a:rPr>
              <a:t>vertex point can be either on the front side of the </a:t>
            </a:r>
            <a:r>
              <a:rPr lang="en-IN" sz="2800" dirty="0" smtClean="0">
                <a:solidFill>
                  <a:schemeClr val="tx1"/>
                </a:solidFill>
              </a:rPr>
              <a:t>plane, on </a:t>
            </a:r>
            <a:r>
              <a:rPr lang="en-IN" sz="2800" dirty="0">
                <a:solidFill>
                  <a:schemeClr val="tx1"/>
                </a:solidFill>
              </a:rPr>
              <a:t>back side, or on the plane.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Geometric </a:t>
            </a:r>
            <a:r>
              <a:rPr lang="en-IN" sz="2800" dirty="0">
                <a:solidFill>
                  <a:schemeClr val="tx1"/>
                </a:solidFill>
              </a:rPr>
              <a:t>primitives such as triangles, can also </a:t>
            </a:r>
            <a:r>
              <a:rPr lang="en-IN" sz="2800" dirty="0" smtClean="0">
                <a:solidFill>
                  <a:schemeClr val="tx1"/>
                </a:solidFill>
              </a:rPr>
              <a:t>span</a:t>
            </a:r>
          </a:p>
          <a:p>
            <a:pPr algn="just"/>
            <a:r>
              <a:rPr lang="en-IN" sz="2800" dirty="0">
                <a:solidFill>
                  <a:schemeClr val="tx1"/>
                </a:solidFill>
              </a:rPr>
              <a:t> </a:t>
            </a:r>
            <a:r>
              <a:rPr lang="en-IN" sz="2800" dirty="0" smtClean="0">
                <a:solidFill>
                  <a:schemeClr val="tx1"/>
                </a:solidFill>
              </a:rPr>
              <a:t>     both </a:t>
            </a:r>
            <a:r>
              <a:rPr lang="en-IN" sz="2800" dirty="0">
                <a:solidFill>
                  <a:schemeClr val="tx1"/>
                </a:solidFill>
              </a:rPr>
              <a:t>sides of a plane, with a piece being on the front </a:t>
            </a:r>
            <a:r>
              <a:rPr lang="en-IN" sz="2800" dirty="0" smtClean="0">
                <a:solidFill>
                  <a:schemeClr val="tx1"/>
                </a:solidFill>
              </a:rPr>
              <a:t>  side </a:t>
            </a:r>
            <a:r>
              <a:rPr lang="en-IN" sz="2800" dirty="0">
                <a:solidFill>
                  <a:schemeClr val="tx1"/>
                </a:solidFill>
              </a:rPr>
              <a:t>and the rest crossing </a:t>
            </a:r>
            <a:r>
              <a:rPr lang="en-IN" sz="2800" dirty="0" smtClean="0">
                <a:solidFill>
                  <a:schemeClr val="tx1"/>
                </a:solidFill>
              </a:rPr>
              <a:t>over to </a:t>
            </a:r>
            <a:r>
              <a:rPr lang="en-IN" sz="2800" dirty="0">
                <a:solidFill>
                  <a:schemeClr val="tx1"/>
                </a:solidFill>
              </a:rPr>
              <a:t>the back side.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side of the plane is determined by the plane’s normal. </a:t>
            </a:r>
          </a:p>
        </p:txBody>
      </p:sp>
    </p:spTree>
    <p:extLst>
      <p:ext uri="{BB962C8B-B14F-4D97-AF65-F5344CB8AC3E}">
        <p14:creationId xmlns:p14="http://schemas.microsoft.com/office/powerpoint/2010/main" val="1988850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404664"/>
            <a:ext cx="8352928" cy="6264696"/>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marL="514350" indent="-514350" algn="just">
              <a:buFont typeface="+mj-lt"/>
              <a:buAutoNum type="arabicPeriod"/>
            </a:pPr>
            <a:r>
              <a:rPr lang="en-IN" sz="2800" b="1" dirty="0" smtClean="0">
                <a:solidFill>
                  <a:schemeClr val="tx1"/>
                </a:solidFill>
                <a:latin typeface="+mj-lt"/>
                <a:ea typeface="+mj-ea"/>
                <a:cs typeface="+mj-cs"/>
              </a:rPr>
              <a:t>Tools </a:t>
            </a:r>
            <a:r>
              <a:rPr lang="en-IN" sz="2800" b="1" dirty="0">
                <a:solidFill>
                  <a:schemeClr val="tx1"/>
                </a:solidFill>
                <a:latin typeface="+mj-lt"/>
                <a:ea typeface="+mj-ea"/>
                <a:cs typeface="+mj-cs"/>
              </a:rPr>
              <a:t>of </a:t>
            </a:r>
            <a:r>
              <a:rPr lang="en-IN" sz="2800" b="1" dirty="0" smtClean="0">
                <a:solidFill>
                  <a:schemeClr val="tx1"/>
                </a:solidFill>
                <a:latin typeface="+mj-lt"/>
                <a:ea typeface="+mj-ea"/>
                <a:cs typeface="+mj-cs"/>
              </a:rPr>
              <a:t>play:</a:t>
            </a:r>
          </a:p>
          <a:p>
            <a:pPr marL="457200" indent="-457200" algn="just">
              <a:buFont typeface="Arial" panose="020B0604020202020204" pitchFamily="34" charset="0"/>
              <a:buChar char="•"/>
            </a:pPr>
            <a:r>
              <a:rPr lang="en-IN" sz="2800" dirty="0" smtClean="0">
                <a:solidFill>
                  <a:schemeClr val="tx1"/>
                </a:solidFill>
              </a:rPr>
              <a:t>In </a:t>
            </a:r>
            <a:r>
              <a:rPr lang="en-IN" sz="2800" dirty="0">
                <a:solidFill>
                  <a:schemeClr val="tx1"/>
                </a:solidFill>
              </a:rPr>
              <a:t>places where the use of leather is well established, the ball has been a popular game piece throughout recorded history, resulting in a worldwide popularity of ball games such as rugby, basketball, football, cricket, tennis, and volleyball.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Other </a:t>
            </a:r>
            <a:r>
              <a:rPr lang="en-IN" sz="2800" dirty="0">
                <a:solidFill>
                  <a:schemeClr val="tx1"/>
                </a:solidFill>
              </a:rPr>
              <a:t>tools are more idiosyncratic to a certain region. Many countries in Europe, for instance, have unique standard decks of playing cards. Other games such as chess may be traced primarily through the development and evolution of its game pieces.</a:t>
            </a:r>
          </a:p>
        </p:txBody>
      </p:sp>
    </p:spTree>
    <p:extLst>
      <p:ext uri="{BB962C8B-B14F-4D97-AF65-F5344CB8AC3E}">
        <p14:creationId xmlns:p14="http://schemas.microsoft.com/office/powerpoint/2010/main" val="15380936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a:solidFill>
                  <a:schemeClr val="tx1"/>
                </a:solidFill>
              </a:rPr>
              <a:t>BOUNDING VOLUMES:</a:t>
            </a:r>
          </a:p>
          <a:p>
            <a:pPr marL="457200" indent="-457200" algn="just">
              <a:buFont typeface="Arial" panose="020B0604020202020204" pitchFamily="34" charset="0"/>
              <a:buChar char="•"/>
            </a:pPr>
            <a:r>
              <a:rPr lang="en-IN" sz="2800" dirty="0" smtClean="0">
                <a:solidFill>
                  <a:schemeClr val="tx1"/>
                </a:solidFill>
              </a:rPr>
              <a:t>Bounding </a:t>
            </a:r>
            <a:r>
              <a:rPr lang="en-IN" sz="2800" dirty="0">
                <a:solidFill>
                  <a:schemeClr val="tx1"/>
                </a:solidFill>
              </a:rPr>
              <a:t>volumes are shapes used to surround a geometric object. There are </a:t>
            </a:r>
            <a:r>
              <a:rPr lang="en-IN" sz="2800" dirty="0" smtClean="0">
                <a:solidFill>
                  <a:schemeClr val="tx1"/>
                </a:solidFill>
              </a:rPr>
              <a:t>many different </a:t>
            </a:r>
            <a:r>
              <a:rPr lang="en-IN" sz="2800" dirty="0">
                <a:solidFill>
                  <a:schemeClr val="tx1"/>
                </a:solidFill>
              </a:rPr>
              <a:t>types of bounding volumes, but the most popular are the </a:t>
            </a:r>
            <a:r>
              <a:rPr lang="en-IN" sz="2800" dirty="0" smtClean="0">
                <a:solidFill>
                  <a:schemeClr val="tx1"/>
                </a:solidFill>
              </a:rPr>
              <a:t>axis-aligned bounding </a:t>
            </a:r>
            <a:r>
              <a:rPr lang="en-IN" sz="2800" dirty="0">
                <a:solidFill>
                  <a:schemeClr val="tx1"/>
                </a:solidFill>
              </a:rPr>
              <a:t>box and bounding sphere. Bounding volumes are used to enclose (</a:t>
            </a:r>
            <a:r>
              <a:rPr lang="en-IN" sz="2800" dirty="0" smtClean="0">
                <a:solidFill>
                  <a:schemeClr val="tx1"/>
                </a:solidFill>
              </a:rPr>
              <a:t>tightly surround</a:t>
            </a:r>
            <a:r>
              <a:rPr lang="en-IN" sz="2800" dirty="0">
                <a:solidFill>
                  <a:schemeClr val="tx1"/>
                </a:solidFill>
              </a:rPr>
              <a:t>) a geometric object so that they can be used as very simplified and </a:t>
            </a:r>
            <a:r>
              <a:rPr lang="en-IN" sz="2800" dirty="0" smtClean="0">
                <a:solidFill>
                  <a:schemeClr val="tx1"/>
                </a:solidFill>
              </a:rPr>
              <a:t>general representations </a:t>
            </a:r>
            <a:r>
              <a:rPr lang="en-IN" sz="2800" dirty="0">
                <a:solidFill>
                  <a:schemeClr val="tx1"/>
                </a:solidFill>
              </a:rPr>
              <a:t>of those objects.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For </a:t>
            </a:r>
            <a:r>
              <a:rPr lang="en-IN" sz="2800" dirty="0">
                <a:solidFill>
                  <a:schemeClr val="tx1"/>
                </a:solidFill>
              </a:rPr>
              <a:t>example, if a bounding box is surrounding a</a:t>
            </a:r>
          </a:p>
          <a:p>
            <a:pPr algn="just"/>
            <a:r>
              <a:rPr lang="en-IN" sz="2800" dirty="0">
                <a:solidFill>
                  <a:schemeClr val="tx1"/>
                </a:solidFill>
              </a:rPr>
              <a:t>three-dimensional character model, early tests can be done on the bounding </a:t>
            </a:r>
            <a:r>
              <a:rPr lang="en-IN" sz="2800" dirty="0" smtClean="0">
                <a:solidFill>
                  <a:schemeClr val="tx1"/>
                </a:solidFill>
              </a:rPr>
              <a:t>box instead </a:t>
            </a:r>
            <a:r>
              <a:rPr lang="en-IN" sz="2800" dirty="0">
                <a:solidFill>
                  <a:schemeClr val="tx1"/>
                </a:solidFill>
              </a:rPr>
              <a:t>of the more complex three-dimensional character model.</a:t>
            </a:r>
          </a:p>
        </p:txBody>
      </p:sp>
    </p:spTree>
    <p:extLst>
      <p:ext uri="{BB962C8B-B14F-4D97-AF65-F5344CB8AC3E}">
        <p14:creationId xmlns:p14="http://schemas.microsoft.com/office/powerpoint/2010/main" val="17992236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t>BOUNDING </a:t>
            </a:r>
            <a:r>
              <a:rPr lang="en-IN" sz="2800" b="1" dirty="0"/>
              <a:t>VOLUMES</a:t>
            </a:r>
            <a:r>
              <a:rPr lang="en-IN" sz="2800" b="1"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An </a:t>
            </a:r>
            <a:r>
              <a:rPr lang="en-IN" sz="2800" dirty="0">
                <a:solidFill>
                  <a:schemeClr val="tx1"/>
                </a:solidFill>
              </a:rPr>
              <a:t>example of </a:t>
            </a:r>
            <a:r>
              <a:rPr lang="en-IN" sz="2800" dirty="0" smtClean="0">
                <a:solidFill>
                  <a:schemeClr val="tx1"/>
                </a:solidFill>
              </a:rPr>
              <a:t>one test </a:t>
            </a:r>
            <a:r>
              <a:rPr lang="en-IN" sz="2800" dirty="0">
                <a:solidFill>
                  <a:schemeClr val="tx1"/>
                </a:solidFill>
              </a:rPr>
              <a:t>is visibility determination, which can be used to quickly determine if the </a:t>
            </a:r>
            <a:r>
              <a:rPr lang="en-IN" sz="2800" dirty="0" smtClean="0">
                <a:solidFill>
                  <a:schemeClr val="tx1"/>
                </a:solidFill>
              </a:rPr>
              <a:t>geometric model </a:t>
            </a:r>
            <a:r>
              <a:rPr lang="en-IN" sz="2800" dirty="0">
                <a:solidFill>
                  <a:schemeClr val="tx1"/>
                </a:solidFill>
              </a:rPr>
              <a:t>is visible to the viewer.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Since </a:t>
            </a:r>
            <a:r>
              <a:rPr lang="en-IN" sz="2800" dirty="0">
                <a:solidFill>
                  <a:schemeClr val="tx1"/>
                </a:solidFill>
              </a:rPr>
              <a:t>the bounding volume tightly </a:t>
            </a:r>
            <a:r>
              <a:rPr lang="en-IN" sz="2800" dirty="0" smtClean="0">
                <a:solidFill>
                  <a:schemeClr val="tx1"/>
                </a:solidFill>
              </a:rPr>
              <a:t>surrounds the </a:t>
            </a:r>
            <a:r>
              <a:rPr lang="en-IN" sz="2800" dirty="0">
                <a:solidFill>
                  <a:schemeClr val="tx1"/>
                </a:solidFill>
              </a:rPr>
              <a:t>object, it can act as a simple stand-in for many tests that would otherwise be </a:t>
            </a:r>
            <a:r>
              <a:rPr lang="en-IN" sz="2800" dirty="0" smtClean="0">
                <a:solidFill>
                  <a:schemeClr val="tx1"/>
                </a:solidFill>
              </a:rPr>
              <a:t>expensive to </a:t>
            </a:r>
            <a:r>
              <a:rPr lang="en-IN" sz="2800" dirty="0">
                <a:solidFill>
                  <a:schemeClr val="tx1"/>
                </a:solidFill>
              </a:rPr>
              <a:t>do on a polygonal object with hundreds if not thousands of polygons.</a:t>
            </a:r>
          </a:p>
        </p:txBody>
      </p:sp>
    </p:spTree>
    <p:extLst>
      <p:ext uri="{BB962C8B-B14F-4D97-AF65-F5344CB8AC3E}">
        <p14:creationId xmlns:p14="http://schemas.microsoft.com/office/powerpoint/2010/main" val="34252924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t>BOUNDING </a:t>
            </a:r>
            <a:r>
              <a:rPr lang="en-IN" sz="2800" b="1" dirty="0"/>
              <a:t>VOLUMES</a:t>
            </a:r>
            <a:r>
              <a:rPr lang="en-IN" sz="2800" b="1"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To </a:t>
            </a:r>
            <a:r>
              <a:rPr lang="en-IN" sz="2800" dirty="0">
                <a:solidFill>
                  <a:schemeClr val="tx1"/>
                </a:solidFill>
              </a:rPr>
              <a:t>create a bounding box, or any bounding volume,</a:t>
            </a:r>
          </a:p>
          <a:p>
            <a:pPr algn="just"/>
            <a:r>
              <a:rPr lang="en-IN" sz="2800" dirty="0">
                <a:solidFill>
                  <a:schemeClr val="tx1"/>
                </a:solidFill>
              </a:rPr>
              <a:t>we have to loop through the geometric object and determine its extents so </a:t>
            </a:r>
            <a:r>
              <a:rPr lang="en-IN" sz="2800" dirty="0" smtClean="0">
                <a:solidFill>
                  <a:schemeClr val="tx1"/>
                </a:solidFill>
              </a:rPr>
              <a:t>that the </a:t>
            </a:r>
            <a:r>
              <a:rPr lang="en-IN" sz="2800" dirty="0">
                <a:solidFill>
                  <a:schemeClr val="tx1"/>
                </a:solidFill>
              </a:rPr>
              <a:t>simplified bounding shape can be calculated around the object. </a:t>
            </a:r>
          </a:p>
          <a:p>
            <a:pPr marL="457200" indent="-457200" algn="just">
              <a:buFont typeface="Arial" panose="020B0604020202020204" pitchFamily="34" charset="0"/>
              <a:buChar char="•"/>
            </a:pPr>
            <a:r>
              <a:rPr lang="en-IN" sz="2800" dirty="0" smtClean="0">
                <a:solidFill>
                  <a:schemeClr val="tx1"/>
                </a:solidFill>
              </a:rPr>
              <a:t>For </a:t>
            </a:r>
            <a:r>
              <a:rPr lang="en-IN" sz="2800" dirty="0">
                <a:solidFill>
                  <a:schemeClr val="tx1"/>
                </a:solidFill>
              </a:rPr>
              <a:t>a box </a:t>
            </a:r>
            <a:r>
              <a:rPr lang="en-IN" sz="2800" dirty="0" smtClean="0">
                <a:solidFill>
                  <a:schemeClr val="tx1"/>
                </a:solidFill>
              </a:rPr>
              <a:t>the minimum </a:t>
            </a:r>
            <a:r>
              <a:rPr lang="en-IN" sz="2800" dirty="0">
                <a:solidFill>
                  <a:schemeClr val="tx1"/>
                </a:solidFill>
              </a:rPr>
              <a:t>and maximum x, y, and z axes must be determined, which can be used </a:t>
            </a:r>
            <a:r>
              <a:rPr lang="en-IN" sz="2800" dirty="0" smtClean="0">
                <a:solidFill>
                  <a:schemeClr val="tx1"/>
                </a:solidFill>
              </a:rPr>
              <a:t>to specify </a:t>
            </a:r>
            <a:r>
              <a:rPr lang="en-IN" sz="2800" dirty="0">
                <a:solidFill>
                  <a:schemeClr val="tx1"/>
                </a:solidFill>
              </a:rPr>
              <a:t>the corners of the bounding box. For a bounding sphere the same </a:t>
            </a:r>
            <a:r>
              <a:rPr lang="en-IN" sz="2800" dirty="0" smtClean="0">
                <a:solidFill>
                  <a:schemeClr val="tx1"/>
                </a:solidFill>
              </a:rPr>
              <a:t>operation can </a:t>
            </a:r>
            <a:r>
              <a:rPr lang="en-IN" sz="2800" dirty="0">
                <a:solidFill>
                  <a:schemeClr val="tx1"/>
                </a:solidFill>
              </a:rPr>
              <a:t>be used, but the </a:t>
            </a:r>
            <a:r>
              <a:rPr lang="en-IN" sz="2800" dirty="0" err="1">
                <a:solidFill>
                  <a:schemeClr val="tx1"/>
                </a:solidFill>
              </a:rPr>
              <a:t>center</a:t>
            </a:r>
            <a:r>
              <a:rPr lang="en-IN" sz="2800" dirty="0">
                <a:solidFill>
                  <a:schemeClr val="tx1"/>
                </a:solidFill>
              </a:rPr>
              <a:t> of the object must be calculated, which is the </a:t>
            </a:r>
            <a:r>
              <a:rPr lang="en-IN" sz="2800" dirty="0" smtClean="0">
                <a:solidFill>
                  <a:schemeClr val="tx1"/>
                </a:solidFill>
              </a:rPr>
              <a:t>maximum and </a:t>
            </a:r>
            <a:r>
              <a:rPr lang="en-IN" sz="2800" dirty="0">
                <a:solidFill>
                  <a:schemeClr val="tx1"/>
                </a:solidFill>
              </a:rPr>
              <a:t>minimum axes added together and divided by two, as well as the sphere’s </a:t>
            </a:r>
            <a:r>
              <a:rPr lang="en-IN" sz="2800" dirty="0" smtClean="0">
                <a:solidFill>
                  <a:schemeClr val="tx1"/>
                </a:solidFill>
              </a:rPr>
              <a:t>radius, which </a:t>
            </a:r>
            <a:r>
              <a:rPr lang="en-IN" sz="2800" dirty="0">
                <a:solidFill>
                  <a:schemeClr val="tx1"/>
                </a:solidFill>
              </a:rPr>
              <a:t>is the square root of the maximum axis’s distance from the sphere’s </a:t>
            </a:r>
            <a:r>
              <a:rPr lang="en-IN" sz="2800" dirty="0" err="1" smtClean="0">
                <a:solidFill>
                  <a:schemeClr val="tx1"/>
                </a:solidFill>
              </a:rPr>
              <a:t>center</a:t>
            </a:r>
            <a:r>
              <a:rPr lang="en-IN" sz="2800" dirty="0" smtClean="0">
                <a:solidFill>
                  <a:schemeClr val="tx1"/>
                </a:solidFill>
              </a:rPr>
              <a:t>.</a:t>
            </a:r>
            <a:endParaRPr lang="en-IN" sz="2800" dirty="0">
              <a:solidFill>
                <a:schemeClr val="tx1"/>
              </a:solidFill>
            </a:endParaRPr>
          </a:p>
        </p:txBody>
      </p:sp>
    </p:spTree>
    <p:extLst>
      <p:ext uri="{BB962C8B-B14F-4D97-AF65-F5344CB8AC3E}">
        <p14:creationId xmlns:p14="http://schemas.microsoft.com/office/powerpoint/2010/main" val="5754280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a:t>FRUSTUM CULLING</a:t>
            </a:r>
            <a:r>
              <a:rPr lang="en-IN" sz="2800" b="1" dirty="0" smtClean="0">
                <a:solidFill>
                  <a:schemeClr val="tx1"/>
                </a:solidFill>
              </a:rPr>
              <a:t>:</a:t>
            </a:r>
          </a:p>
          <a:p>
            <a:pPr marL="457200" indent="-457200" algn="just">
              <a:buFont typeface="Arial" panose="020B0604020202020204" pitchFamily="34" charset="0"/>
              <a:buChar char="•"/>
            </a:pPr>
            <a:r>
              <a:rPr lang="en-IN" sz="2800" dirty="0">
                <a:solidFill>
                  <a:schemeClr val="tx1"/>
                </a:solidFill>
              </a:rPr>
              <a:t>Frustum culling is the process of determining what objects are visible within a </a:t>
            </a:r>
            <a:r>
              <a:rPr lang="en-IN" sz="2800" dirty="0" smtClean="0">
                <a:solidFill>
                  <a:schemeClr val="tx1"/>
                </a:solidFill>
              </a:rPr>
              <a:t>view frustum </a:t>
            </a:r>
            <a:r>
              <a:rPr lang="en-IN" sz="2800" dirty="0">
                <a:solidFill>
                  <a:schemeClr val="tx1"/>
                </a:solidFill>
              </a:rPr>
              <a:t>so that those objects are the only ones sent to the rendering system.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To create </a:t>
            </a:r>
            <a:r>
              <a:rPr lang="en-IN" sz="2800" dirty="0">
                <a:solidFill>
                  <a:schemeClr val="tx1"/>
                </a:solidFill>
              </a:rPr>
              <a:t>a view frustum six planes are needed. These planes represent the left, </a:t>
            </a:r>
            <a:r>
              <a:rPr lang="en-IN" sz="2800" dirty="0" smtClean="0">
                <a:solidFill>
                  <a:schemeClr val="tx1"/>
                </a:solidFill>
              </a:rPr>
              <a:t>right, top</a:t>
            </a:r>
            <a:r>
              <a:rPr lang="en-IN" sz="2800" dirty="0">
                <a:solidFill>
                  <a:schemeClr val="tx1"/>
                </a:solidFill>
              </a:rPr>
              <a:t>, bottom, far, and near planes that, when working together, completely </a:t>
            </a:r>
            <a:r>
              <a:rPr lang="en-IN" sz="2800" dirty="0" smtClean="0">
                <a:solidFill>
                  <a:schemeClr val="tx1"/>
                </a:solidFill>
              </a:rPr>
              <a:t>enclose a </a:t>
            </a:r>
            <a:r>
              <a:rPr lang="en-IN" sz="2800" dirty="0">
                <a:solidFill>
                  <a:schemeClr val="tx1"/>
                </a:solidFill>
              </a:rPr>
              <a:t>volume around the virtual camera.</a:t>
            </a:r>
          </a:p>
          <a:p>
            <a:pPr algn="l"/>
            <a:endParaRPr lang="en-IN" sz="2800" b="1" dirty="0" smtClean="0">
              <a:solidFill>
                <a:schemeClr val="tx1"/>
              </a:solidFill>
            </a:endParaRPr>
          </a:p>
        </p:txBody>
      </p:sp>
    </p:spTree>
    <p:extLst>
      <p:ext uri="{BB962C8B-B14F-4D97-AF65-F5344CB8AC3E}">
        <p14:creationId xmlns:p14="http://schemas.microsoft.com/office/powerpoint/2010/main" val="35411706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92696"/>
            <a:ext cx="8352928" cy="5904656"/>
          </a:xfrm>
        </p:spPr>
        <p:txBody>
          <a:bodyPr>
            <a:noAutofit/>
          </a:bodyPr>
          <a:lstStyle/>
          <a:p>
            <a:pPr algn="l"/>
            <a:r>
              <a:rPr lang="en-IN" sz="2800" b="1" dirty="0"/>
              <a:t>FRUSTUM CULLING</a:t>
            </a:r>
            <a:r>
              <a:rPr lang="en-IN" sz="2800" b="1" dirty="0" smtClean="0">
                <a:solidFill>
                  <a:schemeClr val="tx1"/>
                </a:solidFill>
              </a:rPr>
              <a:t>:</a:t>
            </a:r>
          </a:p>
          <a:p>
            <a:pPr marL="457200" indent="-457200" algn="just">
              <a:buFont typeface="Arial" panose="020B0604020202020204" pitchFamily="34" charset="0"/>
              <a:buChar char="•"/>
            </a:pPr>
            <a:r>
              <a:rPr lang="en-IN" sz="2800" dirty="0">
                <a:solidFill>
                  <a:schemeClr val="tx1"/>
                </a:solidFill>
              </a:rPr>
              <a:t>A</a:t>
            </a:r>
            <a:r>
              <a:rPr lang="en-IN" sz="2800" dirty="0" smtClean="0">
                <a:solidFill>
                  <a:schemeClr val="tx1"/>
                </a:solidFill>
              </a:rPr>
              <a:t> </a:t>
            </a:r>
            <a:r>
              <a:rPr lang="en-IN" sz="2800" dirty="0">
                <a:solidFill>
                  <a:schemeClr val="tx1"/>
                </a:solidFill>
              </a:rPr>
              <a:t>frustum is calculated by creating six planes based on the camera’s </a:t>
            </a:r>
            <a:r>
              <a:rPr lang="en-IN" sz="2800" dirty="0" smtClean="0">
                <a:solidFill>
                  <a:schemeClr val="tx1"/>
                </a:solidFill>
              </a:rPr>
              <a:t>information. </a:t>
            </a:r>
          </a:p>
          <a:p>
            <a:pPr marL="457200" indent="-457200" algn="just">
              <a:buFont typeface="Arial" panose="020B0604020202020204" pitchFamily="34" charset="0"/>
              <a:buChar char="•"/>
            </a:pPr>
            <a:r>
              <a:rPr lang="en-IN" sz="2800" dirty="0" smtClean="0">
                <a:solidFill>
                  <a:schemeClr val="tx1"/>
                </a:solidFill>
              </a:rPr>
              <a:t>This </a:t>
            </a:r>
            <a:r>
              <a:rPr lang="en-IN" sz="2800" dirty="0">
                <a:solidFill>
                  <a:schemeClr val="tx1"/>
                </a:solidFill>
              </a:rPr>
              <a:t>information includes the near and far distances, which are basically </a:t>
            </a:r>
            <a:r>
              <a:rPr lang="en-IN" sz="2800" dirty="0" smtClean="0">
                <a:solidFill>
                  <a:schemeClr val="tx1"/>
                </a:solidFill>
              </a:rPr>
              <a:t>how far </a:t>
            </a:r>
            <a:r>
              <a:rPr lang="en-IN" sz="2800" dirty="0">
                <a:solidFill>
                  <a:schemeClr val="tx1"/>
                </a:solidFill>
              </a:rPr>
              <a:t>and how close the camera can see, the aspect ratio, the field of view, and </a:t>
            </a:r>
            <a:r>
              <a:rPr lang="en-IN" sz="2800" dirty="0" smtClean="0">
                <a:solidFill>
                  <a:schemeClr val="tx1"/>
                </a:solidFill>
              </a:rPr>
              <a:t>the camera’s </a:t>
            </a:r>
            <a:r>
              <a:rPr lang="en-IN" sz="2800" dirty="0">
                <a:solidFill>
                  <a:schemeClr val="tx1"/>
                </a:solidFill>
              </a:rPr>
              <a:t>state, such as its position, looking direction, and so forth.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Once </a:t>
            </a:r>
            <a:r>
              <a:rPr lang="en-IN" sz="2800" dirty="0">
                <a:solidFill>
                  <a:schemeClr val="tx1"/>
                </a:solidFill>
              </a:rPr>
              <a:t>a </a:t>
            </a:r>
            <a:r>
              <a:rPr lang="en-IN" sz="2800" dirty="0" smtClean="0">
                <a:solidFill>
                  <a:schemeClr val="tx1"/>
                </a:solidFill>
              </a:rPr>
              <a:t>frustum has </a:t>
            </a:r>
            <a:r>
              <a:rPr lang="en-IN" sz="2800" dirty="0">
                <a:solidFill>
                  <a:schemeClr val="tx1"/>
                </a:solidFill>
              </a:rPr>
              <a:t>been created, geometric objects can be tested against it for visibility </a:t>
            </a:r>
            <a:r>
              <a:rPr lang="en-IN" sz="2800" dirty="0" smtClean="0">
                <a:solidFill>
                  <a:schemeClr val="tx1"/>
                </a:solidFill>
              </a:rPr>
              <a:t>determination. If </a:t>
            </a:r>
            <a:r>
              <a:rPr lang="en-IN" sz="2800" dirty="0">
                <a:solidFill>
                  <a:schemeClr val="tx1"/>
                </a:solidFill>
              </a:rPr>
              <a:t>an object is on the front side of all planes that make up the frustum, it </a:t>
            </a:r>
            <a:r>
              <a:rPr lang="en-IN" sz="2800" dirty="0" smtClean="0">
                <a:solidFill>
                  <a:schemeClr val="tx1"/>
                </a:solidFill>
              </a:rPr>
              <a:t>is visible</a:t>
            </a:r>
            <a:r>
              <a:rPr lang="en-IN" sz="2800" dirty="0">
                <a:solidFill>
                  <a:schemeClr val="tx1"/>
                </a:solidFill>
              </a:rPr>
              <a:t>. If an object is behind at least one of these planes, the object is not visible</a:t>
            </a:r>
            <a:r>
              <a:rPr lang="en-IN" sz="2800" dirty="0" smtClean="0">
                <a:solidFill>
                  <a:schemeClr val="tx1"/>
                </a:solidFill>
              </a:rPr>
              <a:t>.</a:t>
            </a:r>
            <a:endParaRPr lang="en-IN" sz="2800" b="1" dirty="0" smtClean="0">
              <a:solidFill>
                <a:schemeClr val="tx1"/>
              </a:solidFill>
            </a:endParaRPr>
          </a:p>
        </p:txBody>
      </p:sp>
    </p:spTree>
    <p:extLst>
      <p:ext uri="{BB962C8B-B14F-4D97-AF65-F5344CB8AC3E}">
        <p14:creationId xmlns:p14="http://schemas.microsoft.com/office/powerpoint/2010/main" val="18106276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92696"/>
            <a:ext cx="8352928" cy="5904656"/>
          </a:xfrm>
        </p:spPr>
        <p:txBody>
          <a:bodyPr>
            <a:noAutofit/>
          </a:bodyPr>
          <a:lstStyle/>
          <a:p>
            <a:pPr algn="l"/>
            <a:r>
              <a:rPr lang="en-IN" sz="2800" b="1" dirty="0"/>
              <a:t>FRUSTUM CULLING</a:t>
            </a:r>
            <a:r>
              <a:rPr lang="en-IN" sz="2800" b="1" dirty="0" smtClean="0">
                <a:solidFill>
                  <a:schemeClr val="tx1"/>
                </a:solidFill>
              </a:rPr>
              <a:t>:</a:t>
            </a:r>
          </a:p>
          <a:p>
            <a:pPr algn="just"/>
            <a:endParaRPr lang="en-IN" sz="2800" b="1" dirty="0" smtClean="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84784"/>
            <a:ext cx="6984775" cy="4752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3590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a:t>FRUSTUM CULLING</a:t>
            </a:r>
            <a:r>
              <a:rPr lang="en-IN" sz="2800" b="1" dirty="0" smtClean="0">
                <a:solidFill>
                  <a:schemeClr val="tx1"/>
                </a:solidFill>
              </a:rPr>
              <a:t>:</a:t>
            </a:r>
          </a:p>
          <a:p>
            <a:pPr marL="457200" indent="-457200" algn="just">
              <a:buFont typeface="Arial" panose="020B0604020202020204" pitchFamily="34" charset="0"/>
              <a:buChar char="•"/>
            </a:pPr>
            <a:r>
              <a:rPr lang="en-IN" sz="2800" dirty="0">
                <a:solidFill>
                  <a:schemeClr val="tx1"/>
                </a:solidFill>
              </a:rPr>
              <a:t>When testing against a frustum, it is common to test the bounding volume </a:t>
            </a:r>
            <a:r>
              <a:rPr lang="en-IN" sz="2800" dirty="0" smtClean="0">
                <a:solidFill>
                  <a:schemeClr val="tx1"/>
                </a:solidFill>
              </a:rPr>
              <a:t>of an </a:t>
            </a:r>
            <a:r>
              <a:rPr lang="en-IN" sz="2800" dirty="0">
                <a:solidFill>
                  <a:schemeClr val="tx1"/>
                </a:solidFill>
              </a:rPr>
              <a:t>object instead of the object itself</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 </a:t>
            </a:r>
            <a:r>
              <a:rPr lang="en-IN" sz="2800" dirty="0">
                <a:solidFill>
                  <a:schemeClr val="tx1"/>
                </a:solidFill>
              </a:rPr>
              <a:t>This can lead to a very fast visibility test, </a:t>
            </a:r>
            <a:r>
              <a:rPr lang="en-IN" sz="2800" dirty="0" smtClean="0">
                <a:solidFill>
                  <a:schemeClr val="tx1"/>
                </a:solidFill>
              </a:rPr>
              <a:t>which is </a:t>
            </a:r>
            <a:r>
              <a:rPr lang="en-IN" sz="2800" dirty="0">
                <a:solidFill>
                  <a:schemeClr val="tx1"/>
                </a:solidFill>
              </a:rPr>
              <a:t>important in </a:t>
            </a:r>
            <a:r>
              <a:rPr lang="en-IN" dirty="0">
                <a:solidFill>
                  <a:schemeClr val="tx1"/>
                </a:solidFill>
                <a:latin typeface="+mj-lt"/>
                <a:ea typeface="+mj-ea"/>
                <a:cs typeface="+mj-cs"/>
              </a:rPr>
              <a:t>trying</a:t>
            </a:r>
            <a:r>
              <a:rPr lang="en-IN" sz="2800" dirty="0">
                <a:solidFill>
                  <a:schemeClr val="tx1"/>
                </a:solidFill>
              </a:rPr>
              <a:t> to keep the frame rate of an application acceptable.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By testing the </a:t>
            </a:r>
            <a:r>
              <a:rPr lang="en-IN" sz="2800" dirty="0">
                <a:solidFill>
                  <a:schemeClr val="tx1"/>
                </a:solidFill>
              </a:rPr>
              <a:t>object itself, all polygons of the model would have to be tested, which </a:t>
            </a:r>
            <a:r>
              <a:rPr lang="en-IN" sz="2800" dirty="0" smtClean="0">
                <a:solidFill>
                  <a:schemeClr val="tx1"/>
                </a:solidFill>
              </a:rPr>
              <a:t>would cause </a:t>
            </a:r>
            <a:r>
              <a:rPr lang="en-IN" sz="2800" dirty="0">
                <a:solidFill>
                  <a:schemeClr val="tx1"/>
                </a:solidFill>
              </a:rPr>
              <a:t>a major slowdown in the performance with a few high polygonal </a:t>
            </a:r>
            <a:r>
              <a:rPr lang="en-IN" sz="2800" dirty="0" smtClean="0">
                <a:solidFill>
                  <a:schemeClr val="tx1"/>
                </a:solidFill>
              </a:rPr>
              <a:t>models compared </a:t>
            </a:r>
            <a:r>
              <a:rPr lang="en-IN" sz="2800" dirty="0">
                <a:solidFill>
                  <a:schemeClr val="tx1"/>
                </a:solidFill>
              </a:rPr>
              <a:t>to using the bounding volume. </a:t>
            </a:r>
            <a:endParaRPr lang="en-IN" sz="2800" dirty="0" smtClean="0">
              <a:solidFill>
                <a:schemeClr val="tx1"/>
              </a:solidFill>
            </a:endParaRPr>
          </a:p>
        </p:txBody>
      </p:sp>
    </p:spTree>
    <p:extLst>
      <p:ext uri="{BB962C8B-B14F-4D97-AF65-F5344CB8AC3E}">
        <p14:creationId xmlns:p14="http://schemas.microsoft.com/office/powerpoint/2010/main" val="14504734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a:solidFill>
                  <a:schemeClr val="tx1"/>
                </a:solidFill>
                <a:latin typeface="+mj-lt"/>
                <a:ea typeface="+mj-ea"/>
                <a:cs typeface="+mj-cs"/>
              </a:rPr>
              <a:t>FRUSTUM CULLING:</a:t>
            </a:r>
          </a:p>
          <a:p>
            <a:pPr marL="457200" indent="-457200" algn="just">
              <a:buFont typeface="Arial" panose="020B0604020202020204" pitchFamily="34" charset="0"/>
              <a:buChar char="•"/>
            </a:pPr>
            <a:r>
              <a:rPr lang="en-IN" sz="2800" dirty="0">
                <a:solidFill>
                  <a:schemeClr val="tx1"/>
                </a:solidFill>
              </a:rPr>
              <a:t>Testing simple bounding volumes </a:t>
            </a:r>
            <a:r>
              <a:rPr lang="en-IN" sz="2800" dirty="0" smtClean="0">
                <a:solidFill>
                  <a:schemeClr val="tx1"/>
                </a:solidFill>
              </a:rPr>
              <a:t>drastically reduces </a:t>
            </a:r>
            <a:r>
              <a:rPr lang="en-IN" sz="2800" dirty="0">
                <a:solidFill>
                  <a:schemeClr val="tx1"/>
                </a:solidFill>
              </a:rPr>
              <a:t>this workload. The frustum class is shown in Listing 13.4 and can </a:t>
            </a:r>
            <a:r>
              <a:rPr lang="en-IN" sz="2800" dirty="0" smtClean="0">
                <a:solidFill>
                  <a:schemeClr val="tx1"/>
                </a:solidFill>
              </a:rPr>
              <a:t>be used </a:t>
            </a:r>
            <a:r>
              <a:rPr lang="en-IN" sz="2800" dirty="0">
                <a:solidFill>
                  <a:schemeClr val="tx1"/>
                </a:solidFill>
              </a:rPr>
              <a:t>to test if a point, box, or sphere is visible.</a:t>
            </a:r>
          </a:p>
        </p:txBody>
      </p:sp>
    </p:spTree>
    <p:extLst>
      <p:ext uri="{BB962C8B-B14F-4D97-AF65-F5344CB8AC3E}">
        <p14:creationId xmlns:p14="http://schemas.microsoft.com/office/powerpoint/2010/main" val="16209407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VIEWS </a:t>
            </a:r>
            <a:r>
              <a:rPr lang="en-IN" sz="2800" b="1" dirty="0">
                <a:solidFill>
                  <a:schemeClr val="tx1"/>
                </a:solidFill>
                <a:latin typeface="+mj-lt"/>
                <a:ea typeface="+mj-ea"/>
                <a:cs typeface="+mj-cs"/>
              </a:rPr>
              <a:t>AND CAMERAS:</a:t>
            </a: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upcoming demo applications can benefit from allowing the user to </a:t>
            </a:r>
            <a:r>
              <a:rPr lang="en-IN" sz="2800" dirty="0" smtClean="0">
                <a:solidFill>
                  <a:schemeClr val="tx1"/>
                </a:solidFill>
              </a:rPr>
              <a:t>roam around </a:t>
            </a:r>
            <a:r>
              <a:rPr lang="en-IN" sz="2800" dirty="0">
                <a:solidFill>
                  <a:schemeClr val="tx1"/>
                </a:solidFill>
              </a:rPr>
              <a:t>the </a:t>
            </a:r>
            <a:r>
              <a:rPr lang="en-IN" sz="2800" dirty="0" smtClean="0">
                <a:solidFill>
                  <a:schemeClr val="tx1"/>
                </a:solidFill>
              </a:rPr>
              <a:t>virtual environment</a:t>
            </a:r>
            <a:r>
              <a:rPr lang="en-IN" sz="2800" dirty="0">
                <a:solidFill>
                  <a:schemeClr val="tx1"/>
                </a:solidFill>
              </a:rPr>
              <a:t>.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Since </a:t>
            </a:r>
            <a:r>
              <a:rPr lang="en-IN" sz="2800" dirty="0">
                <a:solidFill>
                  <a:schemeClr val="tx1"/>
                </a:solidFill>
              </a:rPr>
              <a:t>a full-blown, complex </a:t>
            </a:r>
            <a:r>
              <a:rPr lang="en-IN" sz="2800" dirty="0" smtClean="0">
                <a:solidFill>
                  <a:schemeClr val="tx1"/>
                </a:solidFill>
              </a:rPr>
              <a:t>camera system </a:t>
            </a:r>
            <a:r>
              <a:rPr lang="en-IN" sz="2800" dirty="0">
                <a:solidFill>
                  <a:schemeClr val="tx1"/>
                </a:solidFill>
              </a:rPr>
              <a:t>is </a:t>
            </a:r>
            <a:r>
              <a:rPr lang="en-IN" sz="2800" dirty="0" smtClean="0">
                <a:solidFill>
                  <a:schemeClr val="tx1"/>
                </a:solidFill>
              </a:rPr>
              <a:t>not needed</a:t>
            </a:r>
            <a:r>
              <a:rPr lang="en-IN" sz="2800" dirty="0">
                <a:solidFill>
                  <a:schemeClr val="tx1"/>
                </a:solidFill>
              </a:rPr>
              <a:t>, a simple one is made available in this chapter.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This </a:t>
            </a:r>
            <a:r>
              <a:rPr lang="en-IN" sz="2800" dirty="0">
                <a:solidFill>
                  <a:schemeClr val="tx1"/>
                </a:solidFill>
              </a:rPr>
              <a:t>simple camera class </a:t>
            </a:r>
            <a:r>
              <a:rPr lang="en-IN" sz="2800" dirty="0" smtClean="0">
                <a:solidFill>
                  <a:schemeClr val="tx1"/>
                </a:solidFill>
              </a:rPr>
              <a:t>will keep </a:t>
            </a:r>
            <a:r>
              <a:rPr lang="en-IN" sz="2800" dirty="0">
                <a:solidFill>
                  <a:schemeClr val="tx1"/>
                </a:solidFill>
              </a:rPr>
              <a:t>track of the camera’s position and a view direction. </a:t>
            </a:r>
          </a:p>
        </p:txBody>
      </p:sp>
    </p:spTree>
    <p:extLst>
      <p:ext uri="{BB962C8B-B14F-4D97-AF65-F5344CB8AC3E}">
        <p14:creationId xmlns:p14="http://schemas.microsoft.com/office/powerpoint/2010/main" val="1012169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VIEWS </a:t>
            </a:r>
            <a:r>
              <a:rPr lang="en-IN" sz="2800" b="1" dirty="0">
                <a:solidFill>
                  <a:schemeClr val="tx1"/>
                </a:solidFill>
                <a:latin typeface="+mj-lt"/>
                <a:ea typeface="+mj-ea"/>
                <a:cs typeface="+mj-cs"/>
              </a:rPr>
              <a:t>AND CAMERAS:</a:t>
            </a:r>
          </a:p>
          <a:p>
            <a:pPr marL="457200" indent="-457200" algn="just">
              <a:buFont typeface="Arial" panose="020B0604020202020204" pitchFamily="34" charset="0"/>
              <a:buChar char="•"/>
            </a:pPr>
            <a:r>
              <a:rPr lang="en-IN" sz="2800" dirty="0" smtClean="0">
                <a:solidFill>
                  <a:schemeClr val="tx1"/>
                </a:solidFill>
              </a:rPr>
              <a:t>The </a:t>
            </a:r>
            <a:r>
              <a:rPr lang="en-IN" sz="2800" dirty="0">
                <a:solidFill>
                  <a:schemeClr val="tx1"/>
                </a:solidFill>
              </a:rPr>
              <a:t>camera is </a:t>
            </a:r>
            <a:r>
              <a:rPr lang="en-IN" sz="2800" dirty="0" smtClean="0">
                <a:solidFill>
                  <a:schemeClr val="tx1"/>
                </a:solidFill>
              </a:rPr>
              <a:t>always moved </a:t>
            </a:r>
            <a:r>
              <a:rPr lang="en-IN" sz="2800" dirty="0">
                <a:solidFill>
                  <a:schemeClr val="tx1"/>
                </a:solidFill>
              </a:rPr>
              <a:t>along its viewing direction</a:t>
            </a:r>
            <a:r>
              <a:rPr lang="en-IN" sz="2800" dirty="0" smtClean="0">
                <a:solidFill>
                  <a:schemeClr val="tx1"/>
                </a:solidFill>
              </a:rPr>
              <a:t>.</a:t>
            </a:r>
          </a:p>
          <a:p>
            <a:pPr marL="457200" indent="-457200" algn="just">
              <a:buFont typeface="Arial" panose="020B0604020202020204" pitchFamily="34" charset="0"/>
              <a:buChar char="•"/>
            </a:pPr>
            <a:r>
              <a:rPr lang="en-IN" sz="2800" dirty="0" smtClean="0">
                <a:solidFill>
                  <a:schemeClr val="tx1"/>
                </a:solidFill>
              </a:rPr>
              <a:t> </a:t>
            </a:r>
            <a:r>
              <a:rPr lang="en-IN" sz="2800" dirty="0">
                <a:solidFill>
                  <a:schemeClr val="tx1"/>
                </a:solidFill>
              </a:rPr>
              <a:t>If the direction is rotated, which it is in </a:t>
            </a:r>
            <a:r>
              <a:rPr lang="en-IN" sz="2800" dirty="0" smtClean="0">
                <a:solidFill>
                  <a:schemeClr val="tx1"/>
                </a:solidFill>
              </a:rPr>
              <a:t>the function </a:t>
            </a:r>
            <a:r>
              <a:rPr lang="en-IN" sz="2800" dirty="0" err="1">
                <a:solidFill>
                  <a:schemeClr val="tx1"/>
                </a:solidFill>
              </a:rPr>
              <a:t>RotateView</a:t>
            </a:r>
            <a:r>
              <a:rPr lang="en-IN" sz="2800" dirty="0">
                <a:solidFill>
                  <a:schemeClr val="tx1"/>
                </a:solidFill>
              </a:rPr>
              <a:t>(), then the direction the camera is moving can be altered.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The members </a:t>
            </a:r>
            <a:r>
              <a:rPr lang="en-IN" sz="2800" dirty="0">
                <a:solidFill>
                  <a:schemeClr val="tx1"/>
                </a:solidFill>
              </a:rPr>
              <a:t>of the camera class can be fed directly to </a:t>
            </a:r>
            <a:r>
              <a:rPr lang="en-IN" sz="2800" dirty="0" smtClean="0">
                <a:solidFill>
                  <a:schemeClr val="tx1"/>
                </a:solidFill>
              </a:rPr>
              <a:t>OpenGL</a:t>
            </a:r>
            <a:r>
              <a:rPr lang="en-IN" sz="2800" dirty="0">
                <a:solidFill>
                  <a:schemeClr val="tx1"/>
                </a:solidFill>
              </a:rPr>
              <a:t>.</a:t>
            </a:r>
          </a:p>
        </p:txBody>
      </p:sp>
    </p:spTree>
    <p:extLst>
      <p:ext uri="{BB962C8B-B14F-4D97-AF65-F5344CB8AC3E}">
        <p14:creationId xmlns:p14="http://schemas.microsoft.com/office/powerpoint/2010/main" val="1753315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marL="514350" indent="-514350" algn="just">
              <a:buFont typeface="+mj-lt"/>
              <a:buAutoNum type="arabicPeriod"/>
            </a:pPr>
            <a:r>
              <a:rPr lang="en-IN" sz="2800" b="1" dirty="0" smtClean="0">
                <a:solidFill>
                  <a:schemeClr val="tx1"/>
                </a:solidFill>
                <a:latin typeface="+mj-lt"/>
                <a:ea typeface="+mj-ea"/>
                <a:cs typeface="+mj-cs"/>
              </a:rPr>
              <a:t>Tools </a:t>
            </a:r>
            <a:r>
              <a:rPr lang="en-IN" sz="2800" b="1" dirty="0">
                <a:solidFill>
                  <a:schemeClr val="tx1"/>
                </a:solidFill>
                <a:latin typeface="+mj-lt"/>
                <a:ea typeface="+mj-ea"/>
                <a:cs typeface="+mj-cs"/>
              </a:rPr>
              <a:t>of </a:t>
            </a:r>
            <a:r>
              <a:rPr lang="en-IN" sz="2800" b="1" dirty="0" smtClean="0">
                <a:solidFill>
                  <a:schemeClr val="tx1"/>
                </a:solidFill>
                <a:latin typeface="+mj-lt"/>
                <a:ea typeface="+mj-ea"/>
                <a:cs typeface="+mj-cs"/>
              </a:rPr>
              <a:t>play:</a:t>
            </a:r>
          </a:p>
          <a:p>
            <a:pPr marL="457200" indent="-457200" algn="just">
              <a:buFont typeface="Arial" panose="020B0604020202020204" pitchFamily="34" charset="0"/>
              <a:buChar char="•"/>
            </a:pPr>
            <a:r>
              <a:rPr lang="en-IN" sz="2800" dirty="0" smtClean="0">
                <a:solidFill>
                  <a:schemeClr val="tx1"/>
                </a:solidFill>
              </a:rPr>
              <a:t> </a:t>
            </a:r>
            <a:r>
              <a:rPr lang="en-IN" sz="2800" dirty="0">
                <a:solidFill>
                  <a:schemeClr val="tx1"/>
                </a:solidFill>
              </a:rPr>
              <a:t>Many game tools are tokens, meant to represent other things. A token may be a pawn on a board, play money, or an intangible item such as a point </a:t>
            </a:r>
            <a:r>
              <a:rPr lang="en-IN" sz="2800" dirty="0" smtClean="0">
                <a:solidFill>
                  <a:schemeClr val="tx1"/>
                </a:solidFill>
              </a:rPr>
              <a:t>scored.</a:t>
            </a:r>
          </a:p>
          <a:p>
            <a:pPr marL="457200" indent="-457200" algn="just">
              <a:buFont typeface="Arial" panose="020B0604020202020204" pitchFamily="34" charset="0"/>
              <a:buChar char="•"/>
            </a:pPr>
            <a:r>
              <a:rPr lang="en-IN" sz="2800" dirty="0" smtClean="0">
                <a:solidFill>
                  <a:schemeClr val="tx1"/>
                </a:solidFill>
              </a:rPr>
              <a:t>Games </a:t>
            </a:r>
            <a:r>
              <a:rPr lang="en-IN" sz="2800" dirty="0">
                <a:solidFill>
                  <a:schemeClr val="tx1"/>
                </a:solidFill>
              </a:rPr>
              <a:t>such as </a:t>
            </a:r>
            <a:r>
              <a:rPr lang="en-IN" sz="2800" dirty="0" smtClean="0">
                <a:solidFill>
                  <a:schemeClr val="tx1"/>
                </a:solidFill>
              </a:rPr>
              <a:t>hide-and-seek</a:t>
            </a:r>
            <a:r>
              <a:rPr lang="en-IN" sz="2800" dirty="0">
                <a:solidFill>
                  <a:schemeClr val="tx1"/>
                </a:solidFill>
              </a:rPr>
              <a:t> </a:t>
            </a:r>
            <a:r>
              <a:rPr lang="en-IN" sz="2800" dirty="0" smtClean="0">
                <a:solidFill>
                  <a:schemeClr val="tx1"/>
                </a:solidFill>
              </a:rPr>
              <a:t>or</a:t>
            </a:r>
            <a:r>
              <a:rPr lang="en-IN" sz="2800" dirty="0">
                <a:solidFill>
                  <a:schemeClr val="tx1"/>
                </a:solidFill>
              </a:rPr>
              <a:t> tag do not utilise any obvious tool; rather, their interactivity is defined by the environment.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Games </a:t>
            </a:r>
            <a:r>
              <a:rPr lang="en-IN" sz="2800" dirty="0">
                <a:solidFill>
                  <a:schemeClr val="tx1"/>
                </a:solidFill>
              </a:rPr>
              <a:t>with the same or similar rules may have different gameplay if the environment is altered. For example, hide-and-seek in a school building differs from the same game in a park; an auto race can be radically different depending on the track or </a:t>
            </a:r>
            <a:r>
              <a:rPr lang="en-IN" sz="2800" dirty="0" smtClean="0">
                <a:solidFill>
                  <a:schemeClr val="tx1"/>
                </a:solidFill>
              </a:rPr>
              <a:t>street</a:t>
            </a:r>
            <a:r>
              <a:rPr lang="en-IN" sz="2800" dirty="0">
                <a:solidFill>
                  <a:schemeClr val="tx1"/>
                </a:solidFill>
              </a:rPr>
              <a:t> </a:t>
            </a:r>
            <a:r>
              <a:rPr lang="en-IN" sz="2800" dirty="0" smtClean="0">
                <a:solidFill>
                  <a:schemeClr val="tx1"/>
                </a:solidFill>
              </a:rPr>
              <a:t>course</a:t>
            </a:r>
            <a:r>
              <a:rPr lang="en-IN" sz="2800" dirty="0">
                <a:solidFill>
                  <a:schemeClr val="tx1"/>
                </a:solidFill>
              </a:rPr>
              <a:t>, even with the same cars.</a:t>
            </a:r>
          </a:p>
        </p:txBody>
      </p:sp>
    </p:spTree>
    <p:extLst>
      <p:ext uri="{BB962C8B-B14F-4D97-AF65-F5344CB8AC3E}">
        <p14:creationId xmlns:p14="http://schemas.microsoft.com/office/powerpoint/2010/main" val="24814557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Additional game math:</a:t>
            </a:r>
            <a:endParaRPr lang="en-IN" sz="2800" b="1" dirty="0">
              <a:solidFill>
                <a:schemeClr val="tx1"/>
              </a:solidFill>
              <a:latin typeface="+mj-lt"/>
              <a:ea typeface="+mj-ea"/>
              <a:cs typeface="+mj-cs"/>
            </a:endParaRPr>
          </a:p>
          <a:p>
            <a:pPr algn="l"/>
            <a:r>
              <a:rPr lang="en-IN" sz="2800" dirty="0" smtClean="0">
                <a:solidFill>
                  <a:schemeClr val="tx1"/>
                </a:solidFill>
              </a:rPr>
              <a:t>Other </a:t>
            </a:r>
            <a:r>
              <a:rPr lang="en-IN" sz="2800" dirty="0">
                <a:solidFill>
                  <a:schemeClr val="tx1"/>
                </a:solidFill>
              </a:rPr>
              <a:t>types of math objects include:</a:t>
            </a:r>
          </a:p>
          <a:p>
            <a:pPr marL="457200" indent="-457200" algn="l">
              <a:buFont typeface="Arial" panose="020B0604020202020204" pitchFamily="34" charset="0"/>
              <a:buChar char="•"/>
            </a:pPr>
            <a:r>
              <a:rPr lang="en-IN" sz="2800" dirty="0" smtClean="0">
                <a:solidFill>
                  <a:schemeClr val="tx1"/>
                </a:solidFill>
              </a:rPr>
              <a:t>Rays</a:t>
            </a:r>
          </a:p>
          <a:p>
            <a:pPr marL="457200" indent="-457200" algn="l">
              <a:buFont typeface="Arial" panose="020B0604020202020204" pitchFamily="34" charset="0"/>
              <a:buChar char="•"/>
            </a:pPr>
            <a:r>
              <a:rPr lang="en-IN" sz="2800" dirty="0" smtClean="0">
                <a:solidFill>
                  <a:schemeClr val="tx1"/>
                </a:solidFill>
              </a:rPr>
              <a:t>Matrices</a:t>
            </a:r>
            <a:endParaRPr lang="en-IN" sz="2800" dirty="0">
              <a:solidFill>
                <a:schemeClr val="tx1"/>
              </a:solidFill>
            </a:endParaRPr>
          </a:p>
          <a:p>
            <a:pPr marL="457200" indent="-457200" algn="l">
              <a:buFont typeface="Arial" panose="020B0604020202020204" pitchFamily="34" charset="0"/>
              <a:buChar char="•"/>
            </a:pPr>
            <a:r>
              <a:rPr lang="en-IN" sz="2800" dirty="0" smtClean="0">
                <a:solidFill>
                  <a:schemeClr val="tx1"/>
                </a:solidFill>
              </a:rPr>
              <a:t>Quaternion rotations</a:t>
            </a:r>
          </a:p>
          <a:p>
            <a:pPr marL="457200" indent="-457200" algn="l">
              <a:buFont typeface="Arial" panose="020B0604020202020204" pitchFamily="34" charset="0"/>
              <a:buChar char="•"/>
            </a:pPr>
            <a:r>
              <a:rPr lang="en-IN" sz="2800" dirty="0" smtClean="0">
                <a:solidFill>
                  <a:schemeClr val="tx1"/>
                </a:solidFill>
              </a:rPr>
              <a:t>Additional </a:t>
            </a:r>
            <a:r>
              <a:rPr lang="en-IN" sz="2800" dirty="0">
                <a:solidFill>
                  <a:schemeClr val="tx1"/>
                </a:solidFill>
              </a:rPr>
              <a:t>bounding </a:t>
            </a:r>
            <a:r>
              <a:rPr lang="en-IN" sz="2800" dirty="0" smtClean="0">
                <a:solidFill>
                  <a:schemeClr val="tx1"/>
                </a:solidFill>
              </a:rPr>
              <a:t>volumes</a:t>
            </a:r>
          </a:p>
          <a:p>
            <a:pPr marL="457200" indent="-457200" algn="l">
              <a:buFont typeface="Arial" panose="020B0604020202020204" pitchFamily="34" charset="0"/>
              <a:buChar char="•"/>
            </a:pPr>
            <a:r>
              <a:rPr lang="en-IN" sz="2800" dirty="0" smtClean="0">
                <a:solidFill>
                  <a:schemeClr val="tx1"/>
                </a:solidFill>
              </a:rPr>
              <a:t>Occlusion </a:t>
            </a:r>
            <a:r>
              <a:rPr lang="en-IN" sz="2800" dirty="0">
                <a:solidFill>
                  <a:schemeClr val="tx1"/>
                </a:solidFill>
              </a:rPr>
              <a:t>fields</a:t>
            </a:r>
          </a:p>
        </p:txBody>
      </p:sp>
    </p:spTree>
    <p:extLst>
      <p:ext uri="{BB962C8B-B14F-4D97-AF65-F5344CB8AC3E}">
        <p14:creationId xmlns:p14="http://schemas.microsoft.com/office/powerpoint/2010/main" val="20880542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SCENE </a:t>
            </a:r>
            <a:r>
              <a:rPr lang="en-IN" sz="2800" b="1" dirty="0">
                <a:solidFill>
                  <a:schemeClr val="tx1"/>
                </a:solidFill>
                <a:latin typeface="+mj-lt"/>
                <a:ea typeface="+mj-ea"/>
                <a:cs typeface="+mj-cs"/>
              </a:rPr>
              <a:t>GRAPHS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dirty="0">
                <a:solidFill>
                  <a:schemeClr val="tx1"/>
                </a:solidFill>
                <a:latin typeface="+mj-lt"/>
                <a:ea typeface="+mj-ea"/>
                <a:cs typeface="+mj-cs"/>
              </a:rPr>
              <a:t>A scene graph is a data structure that is used to specify the relationships between objects in a virtual environment.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relationships between objects form a hierarchy in which nodes are connected to one another by edges and can be objects’ spatial relationships, materials, physical relationships (e.g., a character picking up a weapon or a character riding in a vehicle), and so forth.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An </a:t>
            </a:r>
            <a:r>
              <a:rPr lang="en-IN" dirty="0">
                <a:solidFill>
                  <a:schemeClr val="tx1"/>
                </a:solidFill>
                <a:latin typeface="+mj-lt"/>
                <a:ea typeface="+mj-ea"/>
                <a:cs typeface="+mj-cs"/>
              </a:rPr>
              <a:t>example of a scene graph is shown in </a:t>
            </a:r>
            <a:r>
              <a:rPr lang="en-IN" dirty="0" smtClean="0">
                <a:solidFill>
                  <a:schemeClr val="tx1"/>
                </a:solidFill>
                <a:latin typeface="+mj-lt"/>
                <a:ea typeface="+mj-ea"/>
                <a:cs typeface="+mj-cs"/>
              </a:rPr>
              <a:t>Fig.</a:t>
            </a:r>
            <a:endParaRPr lang="en-IN" dirty="0">
              <a:solidFill>
                <a:schemeClr val="tx1"/>
              </a:solidFill>
              <a:latin typeface="+mj-lt"/>
              <a:ea typeface="+mj-ea"/>
              <a:cs typeface="+mj-cs"/>
            </a:endParaRPr>
          </a:p>
        </p:txBody>
      </p:sp>
    </p:spTree>
    <p:extLst>
      <p:ext uri="{BB962C8B-B14F-4D97-AF65-F5344CB8AC3E}">
        <p14:creationId xmlns:p14="http://schemas.microsoft.com/office/powerpoint/2010/main" val="40575083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SCENE </a:t>
            </a:r>
            <a:r>
              <a:rPr lang="en-IN" sz="2800" b="1" dirty="0">
                <a:solidFill>
                  <a:schemeClr val="tx1"/>
                </a:solidFill>
                <a:latin typeface="+mj-lt"/>
                <a:ea typeface="+mj-ea"/>
                <a:cs typeface="+mj-cs"/>
              </a:rPr>
              <a:t>GRAPHS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algn="l"/>
            <a:endParaRPr lang="en-IN" dirty="0">
              <a:solidFill>
                <a:schemeClr val="tx1"/>
              </a:solidFill>
              <a:latin typeface="+mj-lt"/>
              <a:ea typeface="+mj-ea"/>
              <a:cs typeface="+mj-c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772816"/>
            <a:ext cx="5400600" cy="4198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46317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SCENE </a:t>
            </a:r>
            <a:r>
              <a:rPr lang="en-IN" sz="2800" b="1" dirty="0">
                <a:solidFill>
                  <a:schemeClr val="tx1"/>
                </a:solidFill>
                <a:latin typeface="+mj-lt"/>
                <a:ea typeface="+mj-ea"/>
                <a:cs typeface="+mj-cs"/>
              </a:rPr>
              <a:t>GRAPHS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dirty="0">
                <a:solidFill>
                  <a:schemeClr val="tx1"/>
                </a:solidFill>
                <a:latin typeface="+mj-lt"/>
                <a:ea typeface="+mj-ea"/>
                <a:cs typeface="+mj-cs"/>
              </a:rPr>
              <a:t>A scene graph is a very general data structure. In video games this data </a:t>
            </a:r>
            <a:r>
              <a:rPr lang="en-IN" dirty="0" smtClean="0">
                <a:solidFill>
                  <a:schemeClr val="tx1"/>
                </a:solidFill>
                <a:latin typeface="+mj-lt"/>
                <a:ea typeface="+mj-ea"/>
                <a:cs typeface="+mj-cs"/>
              </a:rPr>
              <a:t>structure is </a:t>
            </a:r>
            <a:r>
              <a:rPr lang="en-IN" dirty="0">
                <a:solidFill>
                  <a:schemeClr val="tx1"/>
                </a:solidFill>
                <a:latin typeface="+mj-lt"/>
                <a:ea typeface="+mj-ea"/>
                <a:cs typeface="+mj-cs"/>
              </a:rPr>
              <a:t>often highly application specific and is generally not made up of a </a:t>
            </a:r>
            <a:r>
              <a:rPr lang="en-IN" dirty="0" smtClean="0">
                <a:solidFill>
                  <a:schemeClr val="tx1"/>
                </a:solidFill>
                <a:latin typeface="+mj-lt"/>
                <a:ea typeface="+mj-ea"/>
                <a:cs typeface="+mj-cs"/>
              </a:rPr>
              <a:t>concrete set </a:t>
            </a:r>
            <a:r>
              <a:rPr lang="en-IN" dirty="0">
                <a:solidFill>
                  <a:schemeClr val="tx1"/>
                </a:solidFill>
                <a:latin typeface="+mj-lt"/>
                <a:ea typeface="+mj-ea"/>
                <a:cs typeface="+mj-cs"/>
              </a:rPr>
              <a:t>of rules or definitions.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Because </a:t>
            </a:r>
            <a:r>
              <a:rPr lang="en-IN" dirty="0">
                <a:solidFill>
                  <a:schemeClr val="tx1"/>
                </a:solidFill>
                <a:latin typeface="+mj-lt"/>
                <a:ea typeface="+mj-ea"/>
                <a:cs typeface="+mj-cs"/>
              </a:rPr>
              <a:t>scene graphs are so general, there is no right </a:t>
            </a:r>
            <a:r>
              <a:rPr lang="en-IN" dirty="0" smtClean="0">
                <a:solidFill>
                  <a:schemeClr val="tx1"/>
                </a:solidFill>
                <a:latin typeface="+mj-lt"/>
                <a:ea typeface="+mj-ea"/>
                <a:cs typeface="+mj-cs"/>
              </a:rPr>
              <a:t>or wrong </a:t>
            </a:r>
            <a:r>
              <a:rPr lang="en-IN" dirty="0">
                <a:solidFill>
                  <a:schemeClr val="tx1"/>
                </a:solidFill>
                <a:latin typeface="+mj-lt"/>
                <a:ea typeface="+mj-ea"/>
                <a:cs typeface="+mj-cs"/>
              </a:rPr>
              <a:t>way to create them.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In </a:t>
            </a:r>
            <a:r>
              <a:rPr lang="en-IN" dirty="0">
                <a:solidFill>
                  <a:schemeClr val="tx1"/>
                </a:solidFill>
                <a:latin typeface="+mj-lt"/>
                <a:ea typeface="+mj-ea"/>
                <a:cs typeface="+mj-cs"/>
              </a:rPr>
              <a:t>Figure 13.5 the illustration defines a scene graph </a:t>
            </a:r>
            <a:r>
              <a:rPr lang="en-IN" dirty="0" smtClean="0">
                <a:solidFill>
                  <a:schemeClr val="tx1"/>
                </a:solidFill>
                <a:latin typeface="+mj-lt"/>
                <a:ea typeface="+mj-ea"/>
                <a:cs typeface="+mj-cs"/>
              </a:rPr>
              <a:t>that specifies </a:t>
            </a:r>
            <a:r>
              <a:rPr lang="en-IN" dirty="0">
                <a:solidFill>
                  <a:schemeClr val="tx1"/>
                </a:solidFill>
                <a:latin typeface="+mj-lt"/>
                <a:ea typeface="+mj-ea"/>
                <a:cs typeface="+mj-cs"/>
              </a:rPr>
              <a:t>spatial and material relationships. </a:t>
            </a:r>
          </a:p>
        </p:txBody>
      </p:sp>
    </p:spTree>
    <p:extLst>
      <p:ext uri="{BB962C8B-B14F-4D97-AF65-F5344CB8AC3E}">
        <p14:creationId xmlns:p14="http://schemas.microsoft.com/office/powerpoint/2010/main" val="17884052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SCENE </a:t>
            </a:r>
            <a:r>
              <a:rPr lang="en-IN" sz="2800" b="1" dirty="0">
                <a:solidFill>
                  <a:schemeClr val="tx1"/>
                </a:solidFill>
                <a:latin typeface="+mj-lt"/>
                <a:ea typeface="+mj-ea"/>
                <a:cs typeface="+mj-cs"/>
              </a:rPr>
              <a:t>GRAPHS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During </a:t>
            </a:r>
            <a:r>
              <a:rPr lang="en-IN" dirty="0">
                <a:solidFill>
                  <a:schemeClr val="tx1"/>
                </a:solidFill>
                <a:latin typeface="+mj-lt"/>
                <a:ea typeface="+mj-ea"/>
                <a:cs typeface="+mj-cs"/>
              </a:rPr>
              <a:t>the creation of a scene </a:t>
            </a:r>
            <a:r>
              <a:rPr lang="en-IN" dirty="0" smtClean="0">
                <a:solidFill>
                  <a:schemeClr val="tx1"/>
                </a:solidFill>
                <a:latin typeface="+mj-lt"/>
                <a:ea typeface="+mj-ea"/>
                <a:cs typeface="+mj-cs"/>
              </a:rPr>
              <a:t>graph, the </a:t>
            </a:r>
            <a:r>
              <a:rPr lang="en-IN" dirty="0">
                <a:solidFill>
                  <a:schemeClr val="tx1"/>
                </a:solidFill>
                <a:latin typeface="+mj-lt"/>
                <a:ea typeface="+mj-ea"/>
                <a:cs typeface="+mj-cs"/>
              </a:rPr>
              <a:t>implementation depends highly on the game specifics</a:t>
            </a:r>
            <a:r>
              <a:rPr lang="en-IN" dirty="0" smtClean="0">
                <a:solidFill>
                  <a:schemeClr val="tx1"/>
                </a:solidFill>
                <a:latin typeface="+mj-lt"/>
                <a:ea typeface="+mj-ea"/>
                <a:cs typeface="+mj-cs"/>
              </a:rPr>
              <a:t>.</a:t>
            </a:r>
          </a:p>
          <a:p>
            <a:pPr marL="457200" indent="-457200" algn="just">
              <a:buFont typeface="Arial" panose="020B0604020202020204" pitchFamily="34" charset="0"/>
              <a:buChar char="•"/>
            </a:pPr>
            <a:r>
              <a:rPr lang="en-IN" dirty="0" smtClean="0">
                <a:solidFill>
                  <a:schemeClr val="tx1"/>
                </a:solidFill>
                <a:latin typeface="+mj-lt"/>
                <a:ea typeface="+mj-ea"/>
                <a:cs typeface="+mj-cs"/>
              </a:rPr>
              <a:t> </a:t>
            </a:r>
            <a:r>
              <a:rPr lang="en-IN" dirty="0">
                <a:solidFill>
                  <a:schemeClr val="tx1"/>
                </a:solidFill>
                <a:latin typeface="+mj-lt"/>
                <a:ea typeface="+mj-ea"/>
                <a:cs typeface="+mj-cs"/>
              </a:rPr>
              <a:t>If a game has static </a:t>
            </a:r>
            <a:r>
              <a:rPr lang="en-IN" dirty="0" smtClean="0">
                <a:solidFill>
                  <a:schemeClr val="tx1"/>
                </a:solidFill>
                <a:latin typeface="+mj-lt"/>
                <a:ea typeface="+mj-ea"/>
                <a:cs typeface="+mj-cs"/>
              </a:rPr>
              <a:t>objects in </a:t>
            </a:r>
            <a:r>
              <a:rPr lang="en-IN" dirty="0">
                <a:solidFill>
                  <a:schemeClr val="tx1"/>
                </a:solidFill>
                <a:latin typeface="+mj-lt"/>
                <a:ea typeface="+mj-ea"/>
                <a:cs typeface="+mj-cs"/>
              </a:rPr>
              <a:t>specific areas like in Figure 13.5, then grouping objects by location might </a:t>
            </a:r>
            <a:r>
              <a:rPr lang="en-IN" dirty="0" smtClean="0">
                <a:solidFill>
                  <a:schemeClr val="tx1"/>
                </a:solidFill>
                <a:latin typeface="+mj-lt"/>
                <a:ea typeface="+mj-ea"/>
                <a:cs typeface="+mj-cs"/>
              </a:rPr>
              <a:t>be a </a:t>
            </a:r>
            <a:r>
              <a:rPr lang="en-IN" dirty="0">
                <a:solidFill>
                  <a:schemeClr val="tx1"/>
                </a:solidFill>
                <a:latin typeface="+mj-lt"/>
                <a:ea typeface="+mj-ea"/>
                <a:cs typeface="+mj-cs"/>
              </a:rPr>
              <a:t>feature of that game’s scene graph.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If </a:t>
            </a:r>
            <a:r>
              <a:rPr lang="en-IN" dirty="0">
                <a:solidFill>
                  <a:schemeClr val="tx1"/>
                </a:solidFill>
                <a:latin typeface="+mj-lt"/>
                <a:ea typeface="+mj-ea"/>
                <a:cs typeface="+mj-cs"/>
              </a:rPr>
              <a:t>objects can be grouped by material, all </a:t>
            </a:r>
            <a:r>
              <a:rPr lang="en-IN" dirty="0" smtClean="0">
                <a:solidFill>
                  <a:schemeClr val="tx1"/>
                </a:solidFill>
                <a:latin typeface="+mj-lt"/>
                <a:ea typeface="+mj-ea"/>
                <a:cs typeface="+mj-cs"/>
              </a:rPr>
              <a:t>objects that </a:t>
            </a:r>
            <a:r>
              <a:rPr lang="en-IN" dirty="0">
                <a:solidFill>
                  <a:schemeClr val="tx1"/>
                </a:solidFill>
                <a:latin typeface="+mj-lt"/>
                <a:ea typeface="+mj-ea"/>
                <a:cs typeface="+mj-cs"/>
              </a:rPr>
              <a:t>share the same texture, </a:t>
            </a:r>
            <a:r>
              <a:rPr lang="en-IN" dirty="0" err="1">
                <a:solidFill>
                  <a:schemeClr val="tx1"/>
                </a:solidFill>
                <a:latin typeface="+mj-lt"/>
                <a:ea typeface="+mj-ea"/>
                <a:cs typeface="+mj-cs"/>
              </a:rPr>
              <a:t>shader</a:t>
            </a:r>
            <a:r>
              <a:rPr lang="en-IN" dirty="0">
                <a:solidFill>
                  <a:schemeClr val="tx1"/>
                </a:solidFill>
                <a:latin typeface="+mj-lt"/>
                <a:ea typeface="+mj-ea"/>
                <a:cs typeface="+mj-cs"/>
              </a:rPr>
              <a:t>, and so forth can be conveniently </a:t>
            </a:r>
            <a:r>
              <a:rPr lang="en-IN" dirty="0" smtClean="0">
                <a:solidFill>
                  <a:schemeClr val="tx1"/>
                </a:solidFill>
                <a:latin typeface="+mj-lt"/>
                <a:ea typeface="+mj-ea"/>
                <a:cs typeface="+mj-cs"/>
              </a:rPr>
              <a:t>grouped in </a:t>
            </a:r>
            <a:r>
              <a:rPr lang="en-IN" dirty="0">
                <a:solidFill>
                  <a:schemeClr val="tx1"/>
                </a:solidFill>
                <a:latin typeface="+mj-lt"/>
                <a:ea typeface="+mj-ea"/>
                <a:cs typeface="+mj-cs"/>
              </a:rPr>
              <a:t>a subtree. </a:t>
            </a:r>
          </a:p>
        </p:txBody>
      </p:sp>
    </p:spTree>
    <p:extLst>
      <p:ext uri="{BB962C8B-B14F-4D97-AF65-F5344CB8AC3E}">
        <p14:creationId xmlns:p14="http://schemas.microsoft.com/office/powerpoint/2010/main" val="38526627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SCENE </a:t>
            </a:r>
            <a:r>
              <a:rPr lang="en-IN" sz="2800" b="1" dirty="0">
                <a:solidFill>
                  <a:schemeClr val="tx1"/>
                </a:solidFill>
                <a:latin typeface="+mj-lt"/>
                <a:ea typeface="+mj-ea"/>
                <a:cs typeface="+mj-cs"/>
              </a:rPr>
              <a:t>GRAPHS</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Another </a:t>
            </a:r>
            <a:r>
              <a:rPr lang="en-IN" dirty="0">
                <a:solidFill>
                  <a:schemeClr val="tx1"/>
                </a:solidFill>
                <a:latin typeface="+mj-lt"/>
                <a:ea typeface="+mj-ea"/>
                <a:cs typeface="+mj-cs"/>
              </a:rPr>
              <a:t>situation in which scene graphs can be used is to define </a:t>
            </a:r>
            <a:r>
              <a:rPr lang="en-IN" dirty="0" smtClean="0">
                <a:solidFill>
                  <a:schemeClr val="tx1"/>
                </a:solidFill>
                <a:latin typeface="+mj-lt"/>
                <a:ea typeface="+mj-ea"/>
                <a:cs typeface="+mj-cs"/>
              </a:rPr>
              <a:t>physical relationships</a:t>
            </a:r>
            <a:r>
              <a:rPr lang="en-IN" dirty="0">
                <a:solidFill>
                  <a:schemeClr val="tx1"/>
                </a:solidFill>
                <a:latin typeface="+mj-lt"/>
                <a:ea typeface="+mj-ea"/>
                <a:cs typeface="+mj-cs"/>
              </a:rPr>
              <a:t>, such as when a character model hops in a vehicle and drives </a:t>
            </a:r>
            <a:r>
              <a:rPr lang="en-IN" dirty="0" smtClean="0">
                <a:solidFill>
                  <a:schemeClr val="tx1"/>
                </a:solidFill>
                <a:latin typeface="+mj-lt"/>
                <a:ea typeface="+mj-ea"/>
                <a:cs typeface="+mj-cs"/>
              </a:rPr>
              <a:t>it around </a:t>
            </a:r>
            <a:r>
              <a:rPr lang="en-IN" dirty="0">
                <a:solidFill>
                  <a:schemeClr val="tx1"/>
                </a:solidFill>
                <a:latin typeface="+mj-lt"/>
                <a:ea typeface="+mj-ea"/>
                <a:cs typeface="+mj-cs"/>
              </a:rPr>
              <a:t>the environment, which causes a relationship between the two objects </a:t>
            </a:r>
            <a:r>
              <a:rPr lang="en-IN" dirty="0" smtClean="0">
                <a:solidFill>
                  <a:schemeClr val="tx1"/>
                </a:solidFill>
                <a:latin typeface="+mj-lt"/>
                <a:ea typeface="+mj-ea"/>
                <a:cs typeface="+mj-cs"/>
              </a:rPr>
              <a:t>to allow </a:t>
            </a:r>
            <a:r>
              <a:rPr lang="en-IN" dirty="0">
                <a:solidFill>
                  <a:schemeClr val="tx1"/>
                </a:solidFill>
                <a:latin typeface="+mj-lt"/>
                <a:ea typeface="+mj-ea"/>
                <a:cs typeface="+mj-cs"/>
              </a:rPr>
              <a:t>one model’s movements and orientations to affect the other</a:t>
            </a:r>
            <a:r>
              <a:rPr lang="en-IN" dirty="0" smtClean="0">
                <a:solidFill>
                  <a:schemeClr val="tx1"/>
                </a:solidFill>
                <a:latin typeface="+mj-lt"/>
                <a:ea typeface="+mj-ea"/>
                <a:cs typeface="+mj-cs"/>
              </a:rPr>
              <a:t>.</a:t>
            </a:r>
          </a:p>
          <a:p>
            <a:pPr marL="457200" indent="-457200" algn="just">
              <a:buFont typeface="Arial" panose="020B0604020202020204" pitchFamily="34" charset="0"/>
              <a:buChar char="•"/>
            </a:pPr>
            <a:r>
              <a:rPr lang="en-IN" dirty="0" smtClean="0">
                <a:solidFill>
                  <a:schemeClr val="tx1"/>
                </a:solidFill>
                <a:latin typeface="+mj-lt"/>
                <a:ea typeface="+mj-ea"/>
                <a:cs typeface="+mj-cs"/>
              </a:rPr>
              <a:t> Implementing a </a:t>
            </a:r>
            <a:r>
              <a:rPr lang="en-IN" dirty="0">
                <a:solidFill>
                  <a:schemeClr val="tx1"/>
                </a:solidFill>
                <a:latin typeface="+mj-lt"/>
                <a:ea typeface="+mj-ea"/>
                <a:cs typeface="+mj-cs"/>
              </a:rPr>
              <a:t>scene graph requires taking the basic ideas and principles of a scene graph </a:t>
            </a:r>
            <a:r>
              <a:rPr lang="en-IN" dirty="0" smtClean="0">
                <a:solidFill>
                  <a:schemeClr val="tx1"/>
                </a:solidFill>
                <a:latin typeface="+mj-lt"/>
                <a:ea typeface="+mj-ea"/>
                <a:cs typeface="+mj-cs"/>
              </a:rPr>
              <a:t>and building </a:t>
            </a:r>
            <a:r>
              <a:rPr lang="en-IN" dirty="0">
                <a:solidFill>
                  <a:schemeClr val="tx1"/>
                </a:solidFill>
                <a:latin typeface="+mj-lt"/>
                <a:ea typeface="+mj-ea"/>
                <a:cs typeface="+mj-cs"/>
              </a:rPr>
              <a:t>on them for the needs of a specific game.</a:t>
            </a:r>
          </a:p>
        </p:txBody>
      </p:sp>
    </p:spTree>
    <p:extLst>
      <p:ext uri="{BB962C8B-B14F-4D97-AF65-F5344CB8AC3E}">
        <p14:creationId xmlns:p14="http://schemas.microsoft.com/office/powerpoint/2010/main" val="8082636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NODES </a:t>
            </a:r>
            <a:r>
              <a:rPr lang="en-IN" sz="2800" b="1" dirty="0">
                <a:solidFill>
                  <a:schemeClr val="tx1"/>
                </a:solidFill>
                <a:latin typeface="+mj-lt"/>
                <a:ea typeface="+mj-ea"/>
                <a:cs typeface="+mj-cs"/>
              </a:rPr>
              <a:t>OF A SCENE GRAPH</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In </a:t>
            </a:r>
            <a:r>
              <a:rPr lang="en-IN" dirty="0">
                <a:solidFill>
                  <a:schemeClr val="tx1"/>
                </a:solidFill>
                <a:latin typeface="+mj-lt"/>
                <a:ea typeface="+mj-ea"/>
                <a:cs typeface="+mj-cs"/>
              </a:rPr>
              <a:t>a scene graph the data structure can </a:t>
            </a:r>
            <a:r>
              <a:rPr lang="en-IN" dirty="0" smtClean="0">
                <a:solidFill>
                  <a:schemeClr val="tx1"/>
                </a:solidFill>
                <a:latin typeface="+mj-lt"/>
                <a:ea typeface="+mj-ea"/>
                <a:cs typeface="+mj-cs"/>
              </a:rPr>
              <a:t>be implemented </a:t>
            </a:r>
            <a:r>
              <a:rPr lang="en-IN" dirty="0">
                <a:solidFill>
                  <a:schemeClr val="tx1"/>
                </a:solidFill>
                <a:latin typeface="+mj-lt"/>
                <a:ea typeface="+mj-ea"/>
                <a:cs typeface="+mj-cs"/>
              </a:rPr>
              <a:t>using a graph or a tree.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In some </a:t>
            </a:r>
            <a:r>
              <a:rPr lang="en-IN" dirty="0">
                <a:solidFill>
                  <a:schemeClr val="tx1"/>
                </a:solidFill>
                <a:latin typeface="+mj-lt"/>
                <a:ea typeface="+mj-ea"/>
                <a:cs typeface="+mj-cs"/>
              </a:rPr>
              <a:t>cases scene graphs can be implemented using basic data structures such as </a:t>
            </a:r>
            <a:r>
              <a:rPr lang="en-IN" dirty="0" smtClean="0">
                <a:solidFill>
                  <a:schemeClr val="tx1"/>
                </a:solidFill>
                <a:latin typeface="+mj-lt"/>
                <a:ea typeface="+mj-ea"/>
                <a:cs typeface="+mj-cs"/>
              </a:rPr>
              <a:t>an array </a:t>
            </a:r>
            <a:r>
              <a:rPr lang="en-IN" dirty="0">
                <a:solidFill>
                  <a:schemeClr val="tx1"/>
                </a:solidFill>
                <a:latin typeface="+mj-lt"/>
                <a:ea typeface="+mj-ea"/>
                <a:cs typeface="+mj-cs"/>
              </a:rPr>
              <a:t>or a link list as well.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In </a:t>
            </a:r>
            <a:r>
              <a:rPr lang="en-IN" dirty="0">
                <a:solidFill>
                  <a:schemeClr val="tx1"/>
                </a:solidFill>
                <a:latin typeface="+mj-lt"/>
                <a:ea typeface="+mj-ea"/>
                <a:cs typeface="+mj-cs"/>
              </a:rPr>
              <a:t>a scene graph built from a tree or graph a node </a:t>
            </a:r>
            <a:r>
              <a:rPr lang="en-IN" dirty="0" smtClean="0">
                <a:solidFill>
                  <a:schemeClr val="tx1"/>
                </a:solidFill>
                <a:latin typeface="+mj-lt"/>
                <a:ea typeface="+mj-ea"/>
                <a:cs typeface="+mj-cs"/>
              </a:rPr>
              <a:t>can have </a:t>
            </a:r>
            <a:r>
              <a:rPr lang="en-IN" dirty="0">
                <a:solidFill>
                  <a:schemeClr val="tx1"/>
                </a:solidFill>
                <a:latin typeface="+mj-lt"/>
                <a:ea typeface="+mj-ea"/>
                <a:cs typeface="+mj-cs"/>
              </a:rPr>
              <a:t>multiple children but only one parent.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Depending </a:t>
            </a:r>
            <a:r>
              <a:rPr lang="en-IN" dirty="0">
                <a:solidFill>
                  <a:schemeClr val="tx1"/>
                </a:solidFill>
                <a:latin typeface="+mj-lt"/>
                <a:ea typeface="+mj-ea"/>
                <a:cs typeface="+mj-cs"/>
              </a:rPr>
              <a:t>on the game specifics, </a:t>
            </a:r>
            <a:r>
              <a:rPr lang="en-IN" dirty="0" smtClean="0">
                <a:solidFill>
                  <a:schemeClr val="tx1"/>
                </a:solidFill>
                <a:latin typeface="+mj-lt"/>
                <a:ea typeface="+mj-ea"/>
                <a:cs typeface="+mj-cs"/>
              </a:rPr>
              <a:t>the parent </a:t>
            </a:r>
            <a:r>
              <a:rPr lang="en-IN" dirty="0">
                <a:solidFill>
                  <a:schemeClr val="tx1"/>
                </a:solidFill>
                <a:latin typeface="+mj-lt"/>
                <a:ea typeface="+mj-ea"/>
                <a:cs typeface="+mj-cs"/>
              </a:rPr>
              <a:t>node affects the children and so forth down the </a:t>
            </a:r>
            <a:r>
              <a:rPr lang="en-IN" dirty="0" smtClean="0">
                <a:solidFill>
                  <a:schemeClr val="tx1"/>
                </a:solidFill>
                <a:latin typeface="+mj-lt"/>
                <a:ea typeface="+mj-ea"/>
                <a:cs typeface="+mj-cs"/>
              </a:rPr>
              <a:t>hierarchy.</a:t>
            </a:r>
            <a:endParaRPr lang="en-IN" dirty="0">
              <a:solidFill>
                <a:schemeClr val="tx1"/>
              </a:solidFill>
              <a:latin typeface="+mj-lt"/>
              <a:ea typeface="+mj-ea"/>
              <a:cs typeface="+mj-cs"/>
            </a:endParaRPr>
          </a:p>
        </p:txBody>
      </p:sp>
    </p:spTree>
    <p:extLst>
      <p:ext uri="{BB962C8B-B14F-4D97-AF65-F5344CB8AC3E}">
        <p14:creationId xmlns:p14="http://schemas.microsoft.com/office/powerpoint/2010/main" val="14496239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20688"/>
            <a:ext cx="8352928" cy="5976664"/>
          </a:xfrm>
        </p:spPr>
        <p:txBody>
          <a:bodyPr>
            <a:noAutofit/>
          </a:bodyPr>
          <a:lstStyle/>
          <a:p>
            <a:pPr algn="l"/>
            <a:r>
              <a:rPr lang="en-IN" sz="2800" b="1" dirty="0" smtClean="0">
                <a:solidFill>
                  <a:schemeClr val="tx1"/>
                </a:solidFill>
                <a:latin typeface="+mj-lt"/>
                <a:ea typeface="+mj-ea"/>
                <a:cs typeface="+mj-cs"/>
              </a:rPr>
              <a:t>NODES </a:t>
            </a:r>
            <a:r>
              <a:rPr lang="en-IN" sz="2800" b="1" dirty="0">
                <a:solidFill>
                  <a:schemeClr val="tx1"/>
                </a:solidFill>
                <a:latin typeface="+mj-lt"/>
                <a:ea typeface="+mj-ea"/>
                <a:cs typeface="+mj-cs"/>
              </a:rPr>
              <a:t>OF A SCENE GRAPH</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In </a:t>
            </a:r>
            <a:r>
              <a:rPr lang="en-IN" dirty="0">
                <a:solidFill>
                  <a:schemeClr val="tx1"/>
                </a:solidFill>
                <a:latin typeface="+mj-lt"/>
                <a:ea typeface="+mj-ea"/>
                <a:cs typeface="+mj-cs"/>
              </a:rPr>
              <a:t>Figure 13.5 </a:t>
            </a:r>
            <a:r>
              <a:rPr lang="en-IN" dirty="0" smtClean="0">
                <a:solidFill>
                  <a:schemeClr val="tx1"/>
                </a:solidFill>
                <a:latin typeface="+mj-lt"/>
                <a:ea typeface="+mj-ea"/>
                <a:cs typeface="+mj-cs"/>
              </a:rPr>
              <a:t>a transformation </a:t>
            </a:r>
            <a:r>
              <a:rPr lang="en-IN" dirty="0">
                <a:solidFill>
                  <a:schemeClr val="tx1"/>
                </a:solidFill>
                <a:latin typeface="+mj-lt"/>
                <a:ea typeface="+mj-ea"/>
                <a:cs typeface="+mj-cs"/>
              </a:rPr>
              <a:t>node was used to position all objects in a subgroup to one </a:t>
            </a:r>
            <a:r>
              <a:rPr lang="en-IN" dirty="0" smtClean="0">
                <a:solidFill>
                  <a:schemeClr val="tx1"/>
                </a:solidFill>
                <a:latin typeface="+mj-lt"/>
                <a:ea typeface="+mj-ea"/>
                <a:cs typeface="+mj-cs"/>
              </a:rPr>
              <a:t>general location.</a:t>
            </a:r>
          </a:p>
          <a:p>
            <a:pPr marL="457200" indent="-457200" algn="just">
              <a:buFont typeface="Arial" panose="020B0604020202020204" pitchFamily="34" charset="0"/>
              <a:buChar char="•"/>
            </a:pPr>
            <a:r>
              <a:rPr lang="en-IN" smtClean="0">
                <a:solidFill>
                  <a:schemeClr val="tx1"/>
                </a:solidFill>
                <a:latin typeface="+mj-lt"/>
                <a:ea typeface="+mj-ea"/>
                <a:cs typeface="+mj-cs"/>
              </a:rPr>
              <a:t>Each </a:t>
            </a:r>
            <a:r>
              <a:rPr lang="en-IN" dirty="0">
                <a:solidFill>
                  <a:schemeClr val="tx1"/>
                </a:solidFill>
                <a:latin typeface="+mj-lt"/>
                <a:ea typeface="+mj-ea"/>
                <a:cs typeface="+mj-cs"/>
              </a:rPr>
              <a:t>of these objects had their own transformations that were added </a:t>
            </a:r>
            <a:r>
              <a:rPr lang="en-IN" dirty="0" smtClean="0">
                <a:solidFill>
                  <a:schemeClr val="tx1"/>
                </a:solidFill>
                <a:latin typeface="+mj-lt"/>
                <a:ea typeface="+mj-ea"/>
                <a:cs typeface="+mj-cs"/>
              </a:rPr>
              <a:t>and applied </a:t>
            </a:r>
            <a:r>
              <a:rPr lang="en-IN" dirty="0">
                <a:solidFill>
                  <a:schemeClr val="tx1"/>
                </a:solidFill>
                <a:latin typeface="+mj-lt"/>
                <a:ea typeface="+mj-ea"/>
                <a:cs typeface="+mj-cs"/>
              </a:rPr>
              <a:t>further to that main transformation.</a:t>
            </a:r>
          </a:p>
        </p:txBody>
      </p:sp>
    </p:spTree>
    <p:extLst>
      <p:ext uri="{BB962C8B-B14F-4D97-AF65-F5344CB8AC3E}">
        <p14:creationId xmlns:p14="http://schemas.microsoft.com/office/powerpoint/2010/main" val="23553810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solidFill>
                  <a:schemeClr val="tx1"/>
                </a:solidFill>
                <a:latin typeface="+mj-lt"/>
                <a:ea typeface="+mj-ea"/>
                <a:cs typeface="+mj-cs"/>
              </a:rPr>
              <a:t>NODES </a:t>
            </a:r>
            <a:r>
              <a:rPr lang="en-IN" sz="2800" b="1" dirty="0">
                <a:solidFill>
                  <a:schemeClr val="tx1"/>
                </a:solidFill>
                <a:latin typeface="+mj-lt"/>
                <a:ea typeface="+mj-ea"/>
                <a:cs typeface="+mj-cs"/>
              </a:rPr>
              <a:t>OF A SCENE GRAPH</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dirty="0">
                <a:solidFill>
                  <a:schemeClr val="tx1"/>
                </a:solidFill>
                <a:latin typeface="+mj-lt"/>
                <a:ea typeface="+mj-ea"/>
                <a:cs typeface="+mj-cs"/>
              </a:rPr>
              <a:t>T</a:t>
            </a:r>
            <a:r>
              <a:rPr lang="en-IN" dirty="0" smtClean="0">
                <a:solidFill>
                  <a:schemeClr val="tx1"/>
                </a:solidFill>
                <a:latin typeface="+mj-lt"/>
                <a:ea typeface="+mj-ea"/>
                <a:cs typeface="+mj-cs"/>
              </a:rPr>
              <a:t>he </a:t>
            </a:r>
            <a:r>
              <a:rPr lang="en-IN" dirty="0">
                <a:solidFill>
                  <a:schemeClr val="tx1"/>
                </a:solidFill>
                <a:latin typeface="+mj-lt"/>
                <a:ea typeface="+mj-ea"/>
                <a:cs typeface="+mj-cs"/>
              </a:rPr>
              <a:t>scene graph will be simple and </a:t>
            </a:r>
            <a:r>
              <a:rPr lang="en-IN" dirty="0" smtClean="0">
                <a:solidFill>
                  <a:schemeClr val="tx1"/>
                </a:solidFill>
                <a:latin typeface="+mj-lt"/>
                <a:ea typeface="+mj-ea"/>
                <a:cs typeface="+mj-cs"/>
              </a:rPr>
              <a:t>will implement transformation nodes </a:t>
            </a:r>
            <a:r>
              <a:rPr lang="en-IN" dirty="0">
                <a:solidFill>
                  <a:schemeClr val="tx1"/>
                </a:solidFill>
                <a:latin typeface="+mj-lt"/>
                <a:ea typeface="+mj-ea"/>
                <a:cs typeface="+mj-cs"/>
              </a:rPr>
              <a:t>and sphere nodes.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transformation nodes will be used to apply </a:t>
            </a:r>
            <a:r>
              <a:rPr lang="en-IN" dirty="0" smtClean="0">
                <a:solidFill>
                  <a:schemeClr val="tx1"/>
                </a:solidFill>
                <a:latin typeface="+mj-lt"/>
                <a:ea typeface="+mj-ea"/>
                <a:cs typeface="+mj-cs"/>
              </a:rPr>
              <a:t>transformation information </a:t>
            </a:r>
            <a:r>
              <a:rPr lang="en-IN" dirty="0">
                <a:solidFill>
                  <a:schemeClr val="tx1"/>
                </a:solidFill>
                <a:latin typeface="+mj-lt"/>
                <a:ea typeface="+mj-ea"/>
                <a:cs typeface="+mj-cs"/>
              </a:rPr>
              <a:t>to the OpenGL API, while the sphere nodes will be used </a:t>
            </a:r>
            <a:r>
              <a:rPr lang="en-IN" dirty="0" smtClean="0">
                <a:solidFill>
                  <a:schemeClr val="tx1"/>
                </a:solidFill>
                <a:latin typeface="+mj-lt"/>
                <a:ea typeface="+mj-ea"/>
                <a:cs typeface="+mj-cs"/>
              </a:rPr>
              <a:t>to draw </a:t>
            </a:r>
            <a:r>
              <a:rPr lang="en-IN" dirty="0">
                <a:solidFill>
                  <a:schemeClr val="tx1"/>
                </a:solidFill>
                <a:latin typeface="+mj-lt"/>
                <a:ea typeface="+mj-ea"/>
                <a:cs typeface="+mj-cs"/>
              </a:rPr>
              <a:t>a sphere shape.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nodes will use inheritance, and both types (</a:t>
            </a:r>
            <a:r>
              <a:rPr lang="en-IN" dirty="0" smtClean="0">
                <a:solidFill>
                  <a:schemeClr val="tx1"/>
                </a:solidFill>
                <a:latin typeface="+mj-lt"/>
                <a:ea typeface="+mj-ea"/>
                <a:cs typeface="+mj-cs"/>
              </a:rPr>
              <a:t>transformation and </a:t>
            </a:r>
            <a:r>
              <a:rPr lang="en-IN" dirty="0">
                <a:solidFill>
                  <a:schemeClr val="tx1"/>
                </a:solidFill>
                <a:latin typeface="+mj-lt"/>
                <a:ea typeface="+mj-ea"/>
                <a:cs typeface="+mj-cs"/>
              </a:rPr>
              <a:t>sphere) will derive from one node</a:t>
            </a:r>
            <a:r>
              <a:rPr lang="en-IN" dirty="0" smtClean="0">
                <a:solidFill>
                  <a:schemeClr val="tx1"/>
                </a:solidFill>
                <a:latin typeface="+mj-lt"/>
                <a:ea typeface="+mj-ea"/>
                <a:cs typeface="+mj-cs"/>
              </a:rPr>
              <a:t>.</a:t>
            </a:r>
            <a:endParaRPr lang="en-IN" dirty="0">
              <a:solidFill>
                <a:schemeClr val="tx1"/>
              </a:solidFill>
              <a:latin typeface="+mj-lt"/>
              <a:ea typeface="+mj-ea"/>
              <a:cs typeface="+mj-cs"/>
            </a:endParaRPr>
          </a:p>
        </p:txBody>
      </p:sp>
    </p:spTree>
    <p:extLst>
      <p:ext uri="{BB962C8B-B14F-4D97-AF65-F5344CB8AC3E}">
        <p14:creationId xmlns:p14="http://schemas.microsoft.com/office/powerpoint/2010/main" val="2956252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solidFill>
                  <a:schemeClr val="tx1"/>
                </a:solidFill>
                <a:latin typeface="+mj-lt"/>
                <a:ea typeface="+mj-ea"/>
                <a:cs typeface="+mj-cs"/>
              </a:rPr>
              <a:t>NODES </a:t>
            </a:r>
            <a:r>
              <a:rPr lang="en-IN" sz="2800" b="1" dirty="0">
                <a:solidFill>
                  <a:schemeClr val="tx1"/>
                </a:solidFill>
                <a:latin typeface="+mj-lt"/>
                <a:ea typeface="+mj-ea"/>
                <a:cs typeface="+mj-cs"/>
              </a:rPr>
              <a:t>OF A SCENE GRAPH</a:t>
            </a:r>
            <a:r>
              <a:rPr lang="en-IN" sz="2800" b="1" dirty="0" smtClean="0">
                <a:solidFill>
                  <a:schemeClr val="tx1"/>
                </a:solidFill>
                <a:latin typeface="+mj-lt"/>
                <a:ea typeface="+mj-ea"/>
                <a:cs typeface="+mj-cs"/>
              </a:rPr>
              <a:t>:</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A </a:t>
            </a:r>
            <a:r>
              <a:rPr lang="en-IN" dirty="0">
                <a:solidFill>
                  <a:schemeClr val="tx1"/>
                </a:solidFill>
                <a:latin typeface="+mj-lt"/>
                <a:ea typeface="+mj-ea"/>
                <a:cs typeface="+mj-cs"/>
              </a:rPr>
              <a:t>game’s scene graph can have additional types of nodes that are specific to </a:t>
            </a:r>
            <a:r>
              <a:rPr lang="en-IN" dirty="0" smtClean="0">
                <a:solidFill>
                  <a:schemeClr val="tx1"/>
                </a:solidFill>
                <a:latin typeface="+mj-lt"/>
                <a:ea typeface="+mj-ea"/>
                <a:cs typeface="+mj-cs"/>
              </a:rPr>
              <a:t>the game.</a:t>
            </a:r>
          </a:p>
          <a:p>
            <a:pPr marL="457200" indent="-457200" algn="just">
              <a:buFont typeface="Arial" panose="020B0604020202020204" pitchFamily="34" charset="0"/>
              <a:buChar char="•"/>
            </a:pPr>
            <a:r>
              <a:rPr lang="en-IN" dirty="0" smtClean="0">
                <a:solidFill>
                  <a:schemeClr val="tx1"/>
                </a:solidFill>
                <a:latin typeface="+mj-lt"/>
                <a:ea typeface="+mj-ea"/>
                <a:cs typeface="+mj-cs"/>
              </a:rPr>
              <a:t>Nodes </a:t>
            </a:r>
            <a:r>
              <a:rPr lang="en-IN" dirty="0">
                <a:solidFill>
                  <a:schemeClr val="tx1"/>
                </a:solidFill>
                <a:latin typeface="+mj-lt"/>
                <a:ea typeface="+mj-ea"/>
                <a:cs typeface="+mj-cs"/>
              </a:rPr>
              <a:t>can be used to group objects by material, physical relationship, </a:t>
            </a:r>
            <a:r>
              <a:rPr lang="en-IN" dirty="0" smtClean="0">
                <a:solidFill>
                  <a:schemeClr val="tx1"/>
                </a:solidFill>
                <a:latin typeface="+mj-lt"/>
                <a:ea typeface="+mj-ea"/>
                <a:cs typeface="+mj-cs"/>
              </a:rPr>
              <a:t>which was </a:t>
            </a:r>
            <a:r>
              <a:rPr lang="en-IN" dirty="0">
                <a:solidFill>
                  <a:schemeClr val="tx1"/>
                </a:solidFill>
                <a:latin typeface="+mj-lt"/>
                <a:ea typeface="+mj-ea"/>
                <a:cs typeface="+mj-cs"/>
              </a:rPr>
              <a:t>discussed in the example of a character model getting into a vehicle, and </a:t>
            </a:r>
            <a:r>
              <a:rPr lang="en-IN" dirty="0" smtClean="0">
                <a:solidFill>
                  <a:schemeClr val="tx1"/>
                </a:solidFill>
                <a:latin typeface="+mj-lt"/>
                <a:ea typeface="+mj-ea"/>
                <a:cs typeface="+mj-cs"/>
              </a:rPr>
              <a:t>whatever else </a:t>
            </a:r>
            <a:r>
              <a:rPr lang="en-IN" dirty="0">
                <a:solidFill>
                  <a:schemeClr val="tx1"/>
                </a:solidFill>
                <a:latin typeface="+mj-lt"/>
                <a:ea typeface="+mj-ea"/>
                <a:cs typeface="+mj-cs"/>
              </a:rPr>
              <a:t>the game needs to group by.</a:t>
            </a:r>
          </a:p>
        </p:txBody>
      </p:sp>
    </p:spTree>
    <p:extLst>
      <p:ext uri="{BB962C8B-B14F-4D97-AF65-F5344CB8AC3E}">
        <p14:creationId xmlns:p14="http://schemas.microsoft.com/office/powerpoint/2010/main" val="3313706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smtClean="0">
                <a:solidFill>
                  <a:schemeClr val="tx1"/>
                </a:solidFill>
                <a:latin typeface="+mj-lt"/>
                <a:ea typeface="+mj-ea"/>
                <a:cs typeface="+mj-cs"/>
              </a:rPr>
              <a:t>2. Rule development:</a:t>
            </a:r>
          </a:p>
          <a:p>
            <a:pPr marL="457200" indent="-457200" algn="just">
              <a:buFont typeface="Arial" panose="020B0604020202020204" pitchFamily="34" charset="0"/>
              <a:buChar char="•"/>
            </a:pPr>
            <a:r>
              <a:rPr lang="en-IN" sz="2800" dirty="0" smtClean="0">
                <a:solidFill>
                  <a:schemeClr val="tx1"/>
                </a:solidFill>
              </a:rPr>
              <a:t> Games </a:t>
            </a:r>
            <a:r>
              <a:rPr lang="en-IN" sz="2800" dirty="0">
                <a:solidFill>
                  <a:schemeClr val="tx1"/>
                </a:solidFill>
              </a:rPr>
              <a:t>are often characterized by their tools, they are often defined by their rules.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While </a:t>
            </a:r>
            <a:r>
              <a:rPr lang="en-IN" sz="2800" dirty="0">
                <a:solidFill>
                  <a:schemeClr val="tx1"/>
                </a:solidFill>
              </a:rPr>
              <a:t>rules are subject to variations and changes, enough change in the rules usually results in a "new" game. </a:t>
            </a:r>
            <a:endParaRPr lang="en-IN" sz="2800" dirty="0" smtClean="0">
              <a:solidFill>
                <a:schemeClr val="tx1"/>
              </a:solidFill>
            </a:endParaRPr>
          </a:p>
          <a:p>
            <a:pPr marL="457200" indent="-457200" algn="just">
              <a:buFont typeface="Arial" panose="020B0604020202020204" pitchFamily="34" charset="0"/>
              <a:buChar char="•"/>
            </a:pPr>
            <a:r>
              <a:rPr lang="en-IN" sz="2800" dirty="0" smtClean="0">
                <a:solidFill>
                  <a:schemeClr val="tx1"/>
                </a:solidFill>
              </a:rPr>
              <a:t>There </a:t>
            </a:r>
            <a:r>
              <a:rPr lang="en-IN" sz="2800" dirty="0">
                <a:solidFill>
                  <a:schemeClr val="tx1"/>
                </a:solidFill>
              </a:rPr>
              <a:t>are exceptions to this in that some games deliberately involve the changing of their own rules, but even then there are often immutable meta-rules</a:t>
            </a:r>
            <a:r>
              <a:rPr lang="en-IN" sz="2800" dirty="0" smtClean="0">
                <a:solidFill>
                  <a:schemeClr val="tx1"/>
                </a:solidFill>
              </a:rPr>
              <a:t>.</a:t>
            </a:r>
            <a:endParaRPr lang="en-IN" sz="2800" dirty="0">
              <a:solidFill>
                <a:schemeClr val="tx1"/>
              </a:solidFill>
            </a:endParaRPr>
          </a:p>
        </p:txBody>
      </p:sp>
    </p:spTree>
    <p:extLst>
      <p:ext uri="{BB962C8B-B14F-4D97-AF65-F5344CB8AC3E}">
        <p14:creationId xmlns:p14="http://schemas.microsoft.com/office/powerpoint/2010/main" val="6746988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92696"/>
            <a:ext cx="8352928" cy="5904656"/>
          </a:xfrm>
        </p:spPr>
        <p:txBody>
          <a:bodyPr>
            <a:noAutofit/>
          </a:bodyPr>
          <a:lstStyle/>
          <a:p>
            <a:pPr algn="l"/>
            <a:r>
              <a:rPr lang="en-IN" sz="2800" b="1" dirty="0" smtClean="0">
                <a:solidFill>
                  <a:schemeClr val="tx1"/>
                </a:solidFill>
                <a:latin typeface="+mj-lt"/>
                <a:ea typeface="+mj-ea"/>
                <a:cs typeface="+mj-cs"/>
              </a:rPr>
              <a:t>IMPLEMENTING </a:t>
            </a:r>
            <a:r>
              <a:rPr lang="en-IN" sz="2800" b="1" dirty="0">
                <a:solidFill>
                  <a:schemeClr val="tx1"/>
                </a:solidFill>
                <a:latin typeface="+mj-lt"/>
                <a:ea typeface="+mj-ea"/>
                <a:cs typeface="+mj-cs"/>
              </a:rPr>
              <a:t>A SCENE GRAPH:</a:t>
            </a: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scene graph will be implemented using a general tree data </a:t>
            </a:r>
            <a:r>
              <a:rPr lang="en-IN" dirty="0" smtClean="0">
                <a:solidFill>
                  <a:schemeClr val="tx1"/>
                </a:solidFill>
                <a:latin typeface="+mj-lt"/>
                <a:ea typeface="+mj-ea"/>
                <a:cs typeface="+mj-cs"/>
              </a:rPr>
              <a:t>structure.</a:t>
            </a: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scene graph will have a class for the nodes</a:t>
            </a:r>
          </a:p>
          <a:p>
            <a:pPr algn="just"/>
            <a:r>
              <a:rPr lang="en-IN" dirty="0">
                <a:solidFill>
                  <a:schemeClr val="tx1"/>
                </a:solidFill>
                <a:latin typeface="+mj-lt"/>
                <a:ea typeface="+mj-ea"/>
                <a:cs typeface="+mj-cs"/>
              </a:rPr>
              <a:t>which will act as a base class from which the other two classes, one for </a:t>
            </a:r>
            <a:r>
              <a:rPr lang="en-IN" dirty="0" smtClean="0">
                <a:solidFill>
                  <a:schemeClr val="tx1"/>
                </a:solidFill>
                <a:latin typeface="+mj-lt"/>
                <a:ea typeface="+mj-ea"/>
                <a:cs typeface="+mj-cs"/>
              </a:rPr>
              <a:t>transformations and </a:t>
            </a:r>
            <a:r>
              <a:rPr lang="en-IN" dirty="0">
                <a:solidFill>
                  <a:schemeClr val="tx1"/>
                </a:solidFill>
                <a:latin typeface="+mj-lt"/>
                <a:ea typeface="+mj-ea"/>
                <a:cs typeface="+mj-cs"/>
              </a:rPr>
              <a:t>one for the spheres, will be </a:t>
            </a:r>
            <a:r>
              <a:rPr lang="en-IN" dirty="0" smtClean="0">
                <a:solidFill>
                  <a:schemeClr val="tx1"/>
                </a:solidFill>
                <a:latin typeface="+mj-lt"/>
                <a:ea typeface="+mj-ea"/>
                <a:cs typeface="+mj-cs"/>
              </a:rPr>
              <a:t>derived.</a:t>
            </a:r>
          </a:p>
          <a:p>
            <a:pPr marL="457200" indent="-457200" algn="just">
              <a:buFont typeface="Arial" panose="020B0604020202020204" pitchFamily="34" charset="0"/>
              <a:buChar char="•"/>
            </a:pPr>
            <a:r>
              <a:rPr lang="en-IN" dirty="0" smtClean="0">
                <a:solidFill>
                  <a:schemeClr val="tx1"/>
                </a:solidFill>
                <a:latin typeface="+mj-lt"/>
                <a:ea typeface="+mj-ea"/>
                <a:cs typeface="+mj-cs"/>
              </a:rPr>
              <a:t>In </a:t>
            </a:r>
            <a:r>
              <a:rPr lang="en-IN" dirty="0">
                <a:solidFill>
                  <a:schemeClr val="tx1"/>
                </a:solidFill>
                <a:latin typeface="+mj-lt"/>
                <a:ea typeface="+mj-ea"/>
                <a:cs typeface="+mj-cs"/>
              </a:rPr>
              <a:t>the base class for the nodes, </a:t>
            </a:r>
            <a:r>
              <a:rPr lang="en-IN" dirty="0" smtClean="0">
                <a:solidFill>
                  <a:schemeClr val="tx1"/>
                </a:solidFill>
                <a:latin typeface="+mj-lt"/>
                <a:ea typeface="+mj-ea"/>
                <a:cs typeface="+mj-cs"/>
              </a:rPr>
              <a:t>the nodes </a:t>
            </a:r>
            <a:r>
              <a:rPr lang="en-IN" dirty="0">
                <a:solidFill>
                  <a:schemeClr val="tx1"/>
                </a:solidFill>
                <a:latin typeface="+mj-lt"/>
                <a:ea typeface="+mj-ea"/>
                <a:cs typeface="+mj-cs"/>
              </a:rPr>
              <a:t>will store their child pointers and their sibling pointers. The sibling </a:t>
            </a:r>
            <a:r>
              <a:rPr lang="en-IN" dirty="0" smtClean="0">
                <a:solidFill>
                  <a:schemeClr val="tx1"/>
                </a:solidFill>
                <a:latin typeface="+mj-lt"/>
                <a:ea typeface="+mj-ea"/>
                <a:cs typeface="+mj-cs"/>
              </a:rPr>
              <a:t>pointers form </a:t>
            </a:r>
            <a:r>
              <a:rPr lang="en-IN" dirty="0">
                <a:solidFill>
                  <a:schemeClr val="tx1"/>
                </a:solidFill>
                <a:latin typeface="+mj-lt"/>
                <a:ea typeface="+mj-ea"/>
                <a:cs typeface="+mj-cs"/>
              </a:rPr>
              <a:t>a doubly linked list and are used to chain the nodes together. </a:t>
            </a:r>
          </a:p>
        </p:txBody>
      </p:sp>
    </p:spTree>
    <p:extLst>
      <p:ext uri="{BB962C8B-B14F-4D97-AF65-F5344CB8AC3E}">
        <p14:creationId xmlns:p14="http://schemas.microsoft.com/office/powerpoint/2010/main" val="12185590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836712"/>
            <a:ext cx="8352928" cy="5760640"/>
          </a:xfrm>
        </p:spPr>
        <p:txBody>
          <a:bodyPr>
            <a:noAutofit/>
          </a:bodyPr>
          <a:lstStyle/>
          <a:p>
            <a:pPr algn="l"/>
            <a:r>
              <a:rPr lang="en-IN" sz="2800" b="1" dirty="0" smtClean="0">
                <a:solidFill>
                  <a:schemeClr val="tx1"/>
                </a:solidFill>
                <a:latin typeface="+mj-lt"/>
                <a:ea typeface="+mj-ea"/>
                <a:cs typeface="+mj-cs"/>
              </a:rPr>
              <a:t>IMPLEMENTING </a:t>
            </a:r>
            <a:r>
              <a:rPr lang="en-IN" sz="2800" b="1" dirty="0">
                <a:solidFill>
                  <a:schemeClr val="tx1"/>
                </a:solidFill>
                <a:latin typeface="+mj-lt"/>
                <a:ea typeface="+mj-ea"/>
                <a:cs typeface="+mj-cs"/>
              </a:rPr>
              <a:t>A SCENE GRAPH:</a:t>
            </a: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entire scene graph is processed by </a:t>
            </a:r>
            <a:r>
              <a:rPr lang="en-IN" dirty="0" smtClean="0">
                <a:solidFill>
                  <a:schemeClr val="tx1"/>
                </a:solidFill>
                <a:latin typeface="+mj-lt"/>
                <a:ea typeface="+mj-ea"/>
                <a:cs typeface="+mj-cs"/>
              </a:rPr>
              <a:t>calling the </a:t>
            </a:r>
            <a:r>
              <a:rPr lang="en-IN" dirty="0">
                <a:solidFill>
                  <a:schemeClr val="tx1"/>
                </a:solidFill>
                <a:latin typeface="+mj-lt"/>
                <a:ea typeface="+mj-ea"/>
                <a:cs typeface="+mj-cs"/>
              </a:rPr>
              <a:t>Process() function on the root node, which will recursively handle all </a:t>
            </a:r>
            <a:r>
              <a:rPr lang="en-IN" dirty="0" smtClean="0">
                <a:solidFill>
                  <a:schemeClr val="tx1"/>
                </a:solidFill>
                <a:latin typeface="+mj-lt"/>
                <a:ea typeface="+mj-ea"/>
                <a:cs typeface="+mj-cs"/>
              </a:rPr>
              <a:t>nodes in </a:t>
            </a:r>
            <a:r>
              <a:rPr lang="en-IN" dirty="0">
                <a:solidFill>
                  <a:schemeClr val="tx1"/>
                </a:solidFill>
                <a:latin typeface="+mj-lt"/>
                <a:ea typeface="+mj-ea"/>
                <a:cs typeface="+mj-cs"/>
              </a:rPr>
              <a:t>the graph. This is used in this demo to display and apply the information in </a:t>
            </a:r>
            <a:r>
              <a:rPr lang="en-IN" dirty="0" smtClean="0">
                <a:solidFill>
                  <a:schemeClr val="tx1"/>
                </a:solidFill>
                <a:latin typeface="+mj-lt"/>
                <a:ea typeface="+mj-ea"/>
                <a:cs typeface="+mj-cs"/>
              </a:rPr>
              <a:t>each node </a:t>
            </a:r>
            <a:r>
              <a:rPr lang="en-IN" dirty="0">
                <a:solidFill>
                  <a:schemeClr val="tx1"/>
                </a:solidFill>
                <a:latin typeface="+mj-lt"/>
                <a:ea typeface="+mj-ea"/>
                <a:cs typeface="+mj-cs"/>
              </a:rPr>
              <a:t>so that we can see it on the screen.</a:t>
            </a:r>
          </a:p>
        </p:txBody>
      </p:sp>
    </p:spTree>
    <p:extLst>
      <p:ext uri="{BB962C8B-B14F-4D97-AF65-F5344CB8AC3E}">
        <p14:creationId xmlns:p14="http://schemas.microsoft.com/office/powerpoint/2010/main" val="4569896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binary space partitioning (BSP) data structure has been used for a long time </a:t>
            </a:r>
            <a:r>
              <a:rPr lang="en-IN" dirty="0" smtClean="0">
                <a:solidFill>
                  <a:schemeClr val="tx1"/>
                </a:solidFill>
                <a:latin typeface="+mj-lt"/>
                <a:ea typeface="+mj-ea"/>
                <a:cs typeface="+mj-cs"/>
              </a:rPr>
              <a:t>in the </a:t>
            </a:r>
            <a:r>
              <a:rPr lang="en-IN" dirty="0">
                <a:solidFill>
                  <a:schemeClr val="tx1"/>
                </a:solidFill>
                <a:latin typeface="+mj-lt"/>
                <a:ea typeface="+mj-ea"/>
                <a:cs typeface="+mj-cs"/>
              </a:rPr>
              <a:t>game industry for processing three-dimensional virtual scenes.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With </a:t>
            </a:r>
            <a:r>
              <a:rPr lang="en-IN" dirty="0">
                <a:solidFill>
                  <a:schemeClr val="tx1"/>
                </a:solidFill>
                <a:latin typeface="+mj-lt"/>
                <a:ea typeface="+mj-ea"/>
                <a:cs typeface="+mj-cs"/>
              </a:rPr>
              <a:t>a BSP </a:t>
            </a:r>
            <a:r>
              <a:rPr lang="en-IN" dirty="0" smtClean="0">
                <a:solidFill>
                  <a:schemeClr val="tx1"/>
                </a:solidFill>
                <a:latin typeface="+mj-lt"/>
                <a:ea typeface="+mj-ea"/>
                <a:cs typeface="+mj-cs"/>
              </a:rPr>
              <a:t>tree a </a:t>
            </a:r>
            <a:r>
              <a:rPr lang="en-IN" dirty="0">
                <a:solidFill>
                  <a:schemeClr val="tx1"/>
                </a:solidFill>
                <a:latin typeface="+mj-lt"/>
                <a:ea typeface="+mj-ea"/>
                <a:cs typeface="+mj-cs"/>
              </a:rPr>
              <a:t>tool is used to take the polygons of a level and create </a:t>
            </a:r>
            <a:r>
              <a:rPr lang="en-IN" dirty="0" smtClean="0">
                <a:solidFill>
                  <a:schemeClr val="tx1"/>
                </a:solidFill>
                <a:latin typeface="+mj-lt"/>
                <a:ea typeface="+mj-ea"/>
                <a:cs typeface="+mj-cs"/>
              </a:rPr>
              <a:t>a hierarchy </a:t>
            </a:r>
            <a:r>
              <a:rPr lang="en-IN" dirty="0">
                <a:solidFill>
                  <a:schemeClr val="tx1"/>
                </a:solidFill>
                <a:latin typeface="+mj-lt"/>
                <a:ea typeface="+mj-ea"/>
                <a:cs typeface="+mj-cs"/>
              </a:rPr>
              <a:t>out of them. </a:t>
            </a:r>
            <a:r>
              <a:rPr lang="en-IN" dirty="0" smtClean="0">
                <a:solidFill>
                  <a:schemeClr val="tx1"/>
                </a:solidFill>
                <a:latin typeface="+mj-lt"/>
                <a:ea typeface="+mj-ea"/>
                <a:cs typeface="+mj-cs"/>
              </a:rPr>
              <a:t>This hierarchy </a:t>
            </a:r>
            <a:r>
              <a:rPr lang="en-IN" dirty="0">
                <a:solidFill>
                  <a:schemeClr val="tx1"/>
                </a:solidFill>
                <a:latin typeface="+mj-lt"/>
                <a:ea typeface="+mj-ea"/>
                <a:cs typeface="+mj-cs"/>
              </a:rPr>
              <a:t>can quickly be processed by the application at run time to increase </a:t>
            </a:r>
            <a:r>
              <a:rPr lang="en-IN" dirty="0" smtClean="0">
                <a:solidFill>
                  <a:schemeClr val="tx1"/>
                </a:solidFill>
                <a:latin typeface="+mj-lt"/>
                <a:ea typeface="+mj-ea"/>
                <a:cs typeface="+mj-cs"/>
              </a:rPr>
              <a:t>overall performance</a:t>
            </a:r>
            <a:r>
              <a:rPr lang="en-IN" dirty="0">
                <a:solidFill>
                  <a:schemeClr val="tx1"/>
                </a:solidFill>
                <a:latin typeface="+mj-lt"/>
                <a:ea typeface="+mj-ea"/>
                <a:cs typeface="+mj-cs"/>
              </a:rPr>
              <a:t>. </a:t>
            </a:r>
            <a:endParaRPr lang="en-IN" dirty="0" smtClean="0">
              <a:solidFill>
                <a:schemeClr val="tx1"/>
              </a:solidFill>
              <a:latin typeface="+mj-lt"/>
              <a:ea typeface="+mj-ea"/>
              <a:cs typeface="+mj-cs"/>
            </a:endParaRPr>
          </a:p>
        </p:txBody>
      </p:sp>
    </p:spTree>
    <p:extLst>
      <p:ext uri="{BB962C8B-B14F-4D97-AF65-F5344CB8AC3E}">
        <p14:creationId xmlns:p14="http://schemas.microsoft.com/office/powerpoint/2010/main" val="42643351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p>
          <a:p>
            <a:pPr marL="457200" indent="-457200" algn="just">
              <a:buFont typeface="Arial" panose="020B0604020202020204" pitchFamily="34" charset="0"/>
              <a:buChar char="•"/>
            </a:pPr>
            <a:r>
              <a:rPr lang="en-IN" dirty="0" smtClean="0">
                <a:solidFill>
                  <a:schemeClr val="tx1"/>
                </a:solidFill>
                <a:latin typeface="+mj-lt"/>
                <a:ea typeface="+mj-ea"/>
                <a:cs typeface="+mj-cs"/>
              </a:rPr>
              <a:t>In </a:t>
            </a:r>
            <a:r>
              <a:rPr lang="en-IN" dirty="0">
                <a:solidFill>
                  <a:schemeClr val="tx1"/>
                </a:solidFill>
                <a:latin typeface="+mj-lt"/>
                <a:ea typeface="+mj-ea"/>
                <a:cs typeface="+mj-cs"/>
              </a:rPr>
              <a:t>a BSP tree it is possible to traverse through the data </a:t>
            </a:r>
            <a:r>
              <a:rPr lang="en-IN" dirty="0" smtClean="0">
                <a:solidFill>
                  <a:schemeClr val="tx1"/>
                </a:solidFill>
                <a:latin typeface="+mj-lt"/>
                <a:ea typeface="+mj-ea"/>
                <a:cs typeface="+mj-cs"/>
              </a:rPr>
              <a:t>structure’s contents </a:t>
            </a:r>
            <a:r>
              <a:rPr lang="en-IN" dirty="0">
                <a:solidFill>
                  <a:schemeClr val="tx1"/>
                </a:solidFill>
                <a:latin typeface="+mj-lt"/>
                <a:ea typeface="+mj-ea"/>
                <a:cs typeface="+mj-cs"/>
              </a:rPr>
              <a:t>in front-to-back or back-to-front order</a:t>
            </a:r>
            <a:r>
              <a:rPr lang="en-IN" dirty="0" smtClean="0">
                <a:solidFill>
                  <a:schemeClr val="tx1"/>
                </a:solidFill>
                <a:latin typeface="+mj-lt"/>
                <a:ea typeface="+mj-ea"/>
                <a:cs typeface="+mj-cs"/>
              </a:rPr>
              <a:t>.</a:t>
            </a:r>
          </a:p>
          <a:p>
            <a:pPr marL="457200" indent="-457200" algn="just">
              <a:buFont typeface="Arial" panose="020B0604020202020204" pitchFamily="34" charset="0"/>
              <a:buChar char="•"/>
            </a:pPr>
            <a:r>
              <a:rPr lang="en-IN" dirty="0">
                <a:solidFill>
                  <a:schemeClr val="tx1"/>
                </a:solidFill>
                <a:latin typeface="+mj-lt"/>
                <a:ea typeface="+mj-ea"/>
                <a:cs typeface="+mj-cs"/>
              </a:rPr>
              <a:t>The BSP tree can be used for </a:t>
            </a:r>
            <a:r>
              <a:rPr lang="en-IN" dirty="0" smtClean="0">
                <a:solidFill>
                  <a:schemeClr val="tx1"/>
                </a:solidFill>
                <a:latin typeface="+mj-lt"/>
                <a:ea typeface="+mj-ea"/>
                <a:cs typeface="+mj-cs"/>
              </a:rPr>
              <a:t>rendering, collision </a:t>
            </a:r>
            <a:r>
              <a:rPr lang="en-IN" dirty="0">
                <a:solidFill>
                  <a:schemeClr val="tx1"/>
                </a:solidFill>
                <a:latin typeface="+mj-lt"/>
                <a:ea typeface="+mj-ea"/>
                <a:cs typeface="+mj-cs"/>
              </a:rPr>
              <a:t>detection, or large-scale culling of the </a:t>
            </a:r>
            <a:r>
              <a:rPr lang="en-IN" dirty="0" smtClean="0">
                <a:solidFill>
                  <a:schemeClr val="tx1"/>
                </a:solidFill>
                <a:latin typeface="+mj-lt"/>
                <a:ea typeface="+mj-ea"/>
                <a:cs typeface="+mj-cs"/>
              </a:rPr>
              <a:t>  scene’s </a:t>
            </a:r>
            <a:r>
              <a:rPr lang="en-IN" dirty="0">
                <a:solidFill>
                  <a:schemeClr val="tx1"/>
                </a:solidFill>
                <a:latin typeface="+mj-lt"/>
                <a:ea typeface="+mj-ea"/>
                <a:cs typeface="+mj-cs"/>
              </a:rPr>
              <a:t>geometry </a:t>
            </a:r>
            <a:r>
              <a:rPr lang="en-IN" dirty="0" smtClean="0">
                <a:solidFill>
                  <a:schemeClr val="tx1"/>
                </a:solidFill>
                <a:latin typeface="+mj-lt"/>
                <a:ea typeface="+mj-ea"/>
                <a:cs typeface="+mj-cs"/>
              </a:rPr>
              <a:t>through the </a:t>
            </a:r>
            <a:r>
              <a:rPr lang="en-IN" dirty="0">
                <a:solidFill>
                  <a:schemeClr val="tx1"/>
                </a:solidFill>
                <a:latin typeface="+mj-lt"/>
                <a:ea typeface="+mj-ea"/>
                <a:cs typeface="+mj-cs"/>
              </a:rPr>
              <a:t>use of other structures such as potential visibility </a:t>
            </a:r>
            <a:r>
              <a:rPr lang="en-IN" dirty="0" smtClean="0">
                <a:solidFill>
                  <a:schemeClr val="tx1"/>
                </a:solidFill>
                <a:latin typeface="+mj-lt"/>
                <a:ea typeface="+mj-ea"/>
                <a:cs typeface="+mj-cs"/>
              </a:rPr>
              <a:t>sets.</a:t>
            </a:r>
            <a:endParaRPr lang="en-IN" dirty="0">
              <a:solidFill>
                <a:schemeClr val="tx1"/>
              </a:solidFill>
              <a:latin typeface="+mj-lt"/>
              <a:ea typeface="+mj-ea"/>
              <a:cs typeface="+mj-cs"/>
            </a:endParaRPr>
          </a:p>
        </p:txBody>
      </p:sp>
    </p:spTree>
    <p:extLst>
      <p:ext uri="{BB962C8B-B14F-4D97-AF65-F5344CB8AC3E}">
        <p14:creationId xmlns:p14="http://schemas.microsoft.com/office/powerpoint/2010/main" val="29812746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a BSP tree the child nodes are often called the front and back nodes </a:t>
            </a:r>
            <a:r>
              <a:rPr lang="en-IN" sz="2800" dirty="0" smtClean="0">
                <a:solidFill>
                  <a:schemeClr val="tx1"/>
                </a:solidFill>
                <a:latin typeface="+mj-lt"/>
                <a:ea typeface="+mj-ea"/>
                <a:cs typeface="+mj-cs"/>
              </a:rPr>
              <a:t>instead of </a:t>
            </a:r>
            <a:r>
              <a:rPr lang="en-IN" sz="2800" dirty="0">
                <a:solidFill>
                  <a:schemeClr val="tx1"/>
                </a:solidFill>
                <a:latin typeface="+mj-lt"/>
                <a:ea typeface="+mj-ea"/>
                <a:cs typeface="+mj-cs"/>
              </a:rPr>
              <a:t>left and right.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BSP recursively partitions a scene into two sections</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First, </a:t>
            </a:r>
            <a:r>
              <a:rPr lang="en-IN" sz="2800" dirty="0" smtClean="0">
                <a:solidFill>
                  <a:schemeClr val="tx1"/>
                </a:solidFill>
                <a:latin typeface="+mj-lt"/>
                <a:ea typeface="+mj-ea"/>
                <a:cs typeface="+mj-cs"/>
              </a:rPr>
              <a:t>a plane </a:t>
            </a:r>
            <a:r>
              <a:rPr lang="en-IN" sz="2800" dirty="0">
                <a:solidFill>
                  <a:schemeClr val="tx1"/>
                </a:solidFill>
                <a:latin typeface="+mj-lt"/>
                <a:ea typeface="+mj-ea"/>
                <a:cs typeface="+mj-cs"/>
              </a:rPr>
              <a:t>is chosen as the splitter plane.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plane is tested against all polygons, and </a:t>
            </a:r>
            <a:r>
              <a:rPr lang="en-IN" sz="2800" dirty="0" smtClean="0">
                <a:solidFill>
                  <a:schemeClr val="tx1"/>
                </a:solidFill>
                <a:latin typeface="+mj-lt"/>
                <a:ea typeface="+mj-ea"/>
                <a:cs typeface="+mj-cs"/>
              </a:rPr>
              <a:t>the ones </a:t>
            </a:r>
            <a:r>
              <a:rPr lang="en-IN" sz="2800" dirty="0">
                <a:solidFill>
                  <a:schemeClr val="tx1"/>
                </a:solidFill>
                <a:latin typeface="+mj-lt"/>
                <a:ea typeface="+mj-ea"/>
                <a:cs typeface="+mj-cs"/>
              </a:rPr>
              <a:t>on the front </a:t>
            </a:r>
            <a:r>
              <a:rPr lang="en-IN" sz="2800" dirty="0" smtClean="0">
                <a:solidFill>
                  <a:schemeClr val="tx1"/>
                </a:solidFill>
                <a:latin typeface="+mj-lt"/>
                <a:ea typeface="+mj-ea"/>
                <a:cs typeface="+mj-cs"/>
              </a:rPr>
              <a:t>are placed </a:t>
            </a:r>
            <a:r>
              <a:rPr lang="en-IN" sz="2800" dirty="0">
                <a:solidFill>
                  <a:schemeClr val="tx1"/>
                </a:solidFill>
                <a:latin typeface="+mj-lt"/>
                <a:ea typeface="+mj-ea"/>
                <a:cs typeface="+mj-cs"/>
              </a:rPr>
              <a:t>in the front node for further processing, the ones </a:t>
            </a:r>
            <a:r>
              <a:rPr lang="en-IN" sz="2800" dirty="0" smtClean="0">
                <a:solidFill>
                  <a:schemeClr val="tx1"/>
                </a:solidFill>
                <a:latin typeface="+mj-lt"/>
                <a:ea typeface="+mj-ea"/>
                <a:cs typeface="+mj-cs"/>
              </a:rPr>
              <a:t>on the </a:t>
            </a:r>
            <a:r>
              <a:rPr lang="en-IN" sz="2800" dirty="0">
                <a:solidFill>
                  <a:schemeClr val="tx1"/>
                </a:solidFill>
                <a:latin typeface="+mj-lt"/>
                <a:ea typeface="+mj-ea"/>
                <a:cs typeface="+mj-cs"/>
              </a:rPr>
              <a:t>back of the plane are placed in the back node, and all polygons that span both sides of the plane are broken into two pieces so that one can be placed on the </a:t>
            </a:r>
            <a:r>
              <a:rPr lang="en-IN" sz="2800" dirty="0" smtClean="0">
                <a:solidFill>
                  <a:schemeClr val="tx1"/>
                </a:solidFill>
                <a:latin typeface="+mj-lt"/>
                <a:ea typeface="+mj-ea"/>
                <a:cs typeface="+mj-cs"/>
              </a:rPr>
              <a:t>front and </a:t>
            </a:r>
            <a:r>
              <a:rPr lang="en-IN" sz="2800" dirty="0">
                <a:solidFill>
                  <a:schemeClr val="tx1"/>
                </a:solidFill>
                <a:latin typeface="+mj-lt"/>
                <a:ea typeface="+mj-ea"/>
                <a:cs typeface="+mj-cs"/>
              </a:rPr>
              <a:t>the other on the back.</a:t>
            </a:r>
          </a:p>
        </p:txBody>
      </p:sp>
    </p:spTree>
    <p:extLst>
      <p:ext uri="{BB962C8B-B14F-4D97-AF65-F5344CB8AC3E}">
        <p14:creationId xmlns:p14="http://schemas.microsoft.com/office/powerpoint/2010/main" val="11327906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Figure </a:t>
            </a:r>
            <a:r>
              <a:rPr lang="en-IN" sz="2800" dirty="0">
                <a:solidFill>
                  <a:schemeClr val="tx1"/>
                </a:solidFill>
                <a:latin typeface="+mj-lt"/>
                <a:ea typeface="+mj-ea"/>
                <a:cs typeface="+mj-cs"/>
              </a:rPr>
              <a:t>13.7 shows a simple environment split into </a:t>
            </a:r>
            <a:r>
              <a:rPr lang="en-IN" sz="2800" dirty="0" smtClean="0">
                <a:solidFill>
                  <a:schemeClr val="tx1"/>
                </a:solidFill>
                <a:latin typeface="+mj-lt"/>
                <a:ea typeface="+mj-ea"/>
                <a:cs typeface="+mj-cs"/>
              </a:rPr>
              <a:t>halves using </a:t>
            </a:r>
            <a:r>
              <a:rPr lang="en-IN" sz="2800" dirty="0">
                <a:solidFill>
                  <a:schemeClr val="tx1"/>
                </a:solidFill>
                <a:latin typeface="+mj-lt"/>
                <a:ea typeface="+mj-ea"/>
                <a:cs typeface="+mj-cs"/>
              </a:rPr>
              <a:t>a plane.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idea behind the BSP tree is that a plane is chosen, the scene </a:t>
            </a:r>
            <a:r>
              <a:rPr lang="en-IN" sz="2800" dirty="0" smtClean="0">
                <a:solidFill>
                  <a:schemeClr val="tx1"/>
                </a:solidFill>
                <a:latin typeface="+mj-lt"/>
                <a:ea typeface="+mj-ea"/>
                <a:cs typeface="+mj-cs"/>
              </a:rPr>
              <a:t>is partitioned </a:t>
            </a:r>
            <a:r>
              <a:rPr lang="en-IN" sz="2800" dirty="0">
                <a:solidFill>
                  <a:schemeClr val="tx1"/>
                </a:solidFill>
                <a:latin typeface="+mj-lt"/>
                <a:ea typeface="+mj-ea"/>
                <a:cs typeface="+mj-cs"/>
              </a:rPr>
              <a:t>into halves, and this recursively happens until some condition is met.</a:t>
            </a:r>
          </a:p>
          <a:p>
            <a:pPr marL="457200" indent="-457200" algn="just">
              <a:buFont typeface="Arial" panose="020B0604020202020204" pitchFamily="34" charset="0"/>
              <a:buChar char="•"/>
            </a:pPr>
            <a:r>
              <a:rPr lang="en-IN" sz="2800" dirty="0">
                <a:solidFill>
                  <a:schemeClr val="tx1"/>
                </a:solidFill>
                <a:latin typeface="+mj-lt"/>
                <a:ea typeface="+mj-ea"/>
                <a:cs typeface="+mj-cs"/>
              </a:rPr>
              <a:t>This condition can be that a certain number of polygons (minimum) has </a:t>
            </a:r>
            <a:r>
              <a:rPr lang="en-IN" sz="2800" dirty="0" smtClean="0">
                <a:solidFill>
                  <a:schemeClr val="tx1"/>
                </a:solidFill>
                <a:latin typeface="+mj-lt"/>
                <a:ea typeface="+mj-ea"/>
                <a:cs typeface="+mj-cs"/>
              </a:rPr>
              <a:t>been reached </a:t>
            </a:r>
            <a:r>
              <a:rPr lang="en-IN" sz="2800" dirty="0">
                <a:solidFill>
                  <a:schemeClr val="tx1"/>
                </a:solidFill>
                <a:latin typeface="+mj-lt"/>
                <a:ea typeface="+mj-ea"/>
                <a:cs typeface="+mj-cs"/>
              </a:rPr>
              <a:t>in one node or a certain depth level has been reached.</a:t>
            </a:r>
          </a:p>
        </p:txBody>
      </p:sp>
    </p:spTree>
    <p:extLst>
      <p:ext uri="{BB962C8B-B14F-4D97-AF65-F5344CB8AC3E}">
        <p14:creationId xmlns:p14="http://schemas.microsoft.com/office/powerpoint/2010/main" val="5964419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r>
              <a:rPr lang="en-IN" sz="2800" b="1" dirty="0" smtClean="0">
                <a:solidFill>
                  <a:schemeClr val="tx1"/>
                </a:solidFill>
                <a:latin typeface="+mj-lt"/>
                <a:ea typeface="+mj-ea"/>
                <a:cs typeface="+mj-cs"/>
              </a:rPr>
              <a:t>:</a:t>
            </a:r>
          </a:p>
          <a:p>
            <a:pPr algn="l"/>
            <a:endParaRPr lang="en-IN" sz="2800" b="1" dirty="0">
              <a:solidFill>
                <a:schemeClr val="tx1"/>
              </a:solidFill>
              <a:latin typeface="+mj-lt"/>
              <a:ea typeface="+mj-ea"/>
              <a:cs typeface="+mj-cs"/>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916832"/>
            <a:ext cx="52387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1818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Many games use the BSP tree. Among the most popular are the early Doom </a:t>
            </a:r>
            <a:r>
              <a:rPr lang="en-IN" sz="2800" dirty="0" smtClean="0">
                <a:solidFill>
                  <a:schemeClr val="tx1"/>
                </a:solidFill>
                <a:latin typeface="+mj-lt"/>
                <a:ea typeface="+mj-ea"/>
                <a:cs typeface="+mj-cs"/>
              </a:rPr>
              <a:t>and </a:t>
            </a:r>
            <a:r>
              <a:rPr lang="en-IN" sz="2800" dirty="0" err="1" smtClean="0">
                <a:solidFill>
                  <a:schemeClr val="tx1"/>
                </a:solidFill>
                <a:latin typeface="+mj-lt"/>
                <a:ea typeface="+mj-ea"/>
                <a:cs typeface="+mj-cs"/>
              </a:rPr>
              <a:t>Quak</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games from Id Software. Modern games that use BSP trees include </a:t>
            </a:r>
            <a:r>
              <a:rPr lang="en-IN" sz="2800" dirty="0" smtClean="0">
                <a:solidFill>
                  <a:schemeClr val="tx1"/>
                </a:solidFill>
                <a:latin typeface="+mj-lt"/>
                <a:ea typeface="+mj-ea"/>
                <a:cs typeface="+mj-cs"/>
              </a:rPr>
              <a:t>Half-Life 2</a:t>
            </a:r>
            <a:r>
              <a:rPr lang="en-IN" sz="2800" dirty="0">
                <a:solidFill>
                  <a:schemeClr val="tx1"/>
                </a:solidFill>
                <a:latin typeface="+mj-lt"/>
                <a:ea typeface="+mj-ea"/>
                <a:cs typeface="+mj-cs"/>
              </a:rPr>
              <a:t>, Quake 4, Doom 3, and many others. Although games today use BSP trees that </a:t>
            </a:r>
            <a:r>
              <a:rPr lang="en-IN" sz="2800" dirty="0" smtClean="0">
                <a:solidFill>
                  <a:schemeClr val="tx1"/>
                </a:solidFill>
                <a:latin typeface="+mj-lt"/>
                <a:ea typeface="+mj-ea"/>
                <a:cs typeface="+mj-cs"/>
              </a:rPr>
              <a:t>are slightly </a:t>
            </a:r>
            <a:r>
              <a:rPr lang="en-IN" sz="2800" dirty="0">
                <a:solidFill>
                  <a:schemeClr val="tx1"/>
                </a:solidFill>
                <a:latin typeface="+mj-lt"/>
                <a:ea typeface="+mj-ea"/>
                <a:cs typeface="+mj-cs"/>
              </a:rPr>
              <a:t>different than in the past, they are still a part of game development.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When it comes </a:t>
            </a:r>
            <a:r>
              <a:rPr lang="en-IN" sz="2800" dirty="0">
                <a:solidFill>
                  <a:schemeClr val="tx1"/>
                </a:solidFill>
                <a:latin typeface="+mj-lt"/>
                <a:ea typeface="+mj-ea"/>
                <a:cs typeface="+mj-cs"/>
              </a:rPr>
              <a:t>to rendering, BSP trees are often used with other structures such as </a:t>
            </a:r>
            <a:r>
              <a:rPr lang="en-IN" sz="2800" dirty="0" smtClean="0">
                <a:solidFill>
                  <a:schemeClr val="tx1"/>
                </a:solidFill>
                <a:latin typeface="+mj-lt"/>
                <a:ea typeface="+mj-ea"/>
                <a:cs typeface="+mj-cs"/>
              </a:rPr>
              <a:t>potential visibility </a:t>
            </a:r>
            <a:r>
              <a:rPr lang="en-IN" sz="2800" dirty="0">
                <a:solidFill>
                  <a:schemeClr val="tx1"/>
                </a:solidFill>
                <a:latin typeface="+mj-lt"/>
                <a:ea typeface="+mj-ea"/>
                <a:cs typeface="+mj-cs"/>
              </a:rPr>
              <a:t>sets. In the early days this was first done with the first Quake, where the </a:t>
            </a:r>
            <a:r>
              <a:rPr lang="en-IN" sz="2800" dirty="0" smtClean="0">
                <a:solidFill>
                  <a:schemeClr val="tx1"/>
                </a:solidFill>
                <a:latin typeface="+mj-lt"/>
                <a:ea typeface="+mj-ea"/>
                <a:cs typeface="+mj-cs"/>
              </a:rPr>
              <a:t>performance of </a:t>
            </a:r>
            <a:r>
              <a:rPr lang="en-IN" sz="2800" dirty="0">
                <a:solidFill>
                  <a:schemeClr val="tx1"/>
                </a:solidFill>
                <a:latin typeface="+mj-lt"/>
                <a:ea typeface="+mj-ea"/>
                <a:cs typeface="+mj-cs"/>
              </a:rPr>
              <a:t>the traditional BSP tree suffered in some areas of game levels.</a:t>
            </a:r>
          </a:p>
        </p:txBody>
      </p:sp>
    </p:spTree>
    <p:extLst>
      <p:ext uri="{BB962C8B-B14F-4D97-AF65-F5344CB8AC3E}">
        <p14:creationId xmlns:p14="http://schemas.microsoft.com/office/powerpoint/2010/main" val="2369071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Before there were Z-buffers in the graphics hardware there was a need to be </a:t>
            </a:r>
            <a:r>
              <a:rPr lang="en-IN" sz="2800" dirty="0" smtClean="0">
                <a:solidFill>
                  <a:schemeClr val="tx1"/>
                </a:solidFill>
                <a:latin typeface="+mj-lt"/>
                <a:ea typeface="+mj-ea"/>
                <a:cs typeface="+mj-cs"/>
              </a:rPr>
              <a:t>able to </a:t>
            </a:r>
            <a:r>
              <a:rPr lang="en-IN" sz="2800" dirty="0">
                <a:solidFill>
                  <a:schemeClr val="tx1"/>
                </a:solidFill>
                <a:latin typeface="+mj-lt"/>
                <a:ea typeface="+mj-ea"/>
                <a:cs typeface="+mj-cs"/>
              </a:rPr>
              <a:t>correctly render polygons in the right order (from back to front).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polygons </a:t>
            </a:r>
            <a:r>
              <a:rPr lang="en-IN" sz="2800" dirty="0" smtClean="0">
                <a:solidFill>
                  <a:schemeClr val="tx1"/>
                </a:solidFill>
                <a:latin typeface="+mj-lt"/>
                <a:ea typeface="+mj-ea"/>
                <a:cs typeface="+mj-cs"/>
              </a:rPr>
              <a:t>were not </a:t>
            </a:r>
            <a:r>
              <a:rPr lang="en-IN" sz="2800" dirty="0">
                <a:solidFill>
                  <a:schemeClr val="tx1"/>
                </a:solidFill>
                <a:latin typeface="+mj-lt"/>
                <a:ea typeface="+mj-ea"/>
                <a:cs typeface="+mj-cs"/>
              </a:rPr>
              <a:t>rendered is a specific order, polygons that are supposed to appear behind </a:t>
            </a:r>
            <a:r>
              <a:rPr lang="en-IN" sz="2800" dirty="0" smtClean="0">
                <a:solidFill>
                  <a:schemeClr val="tx1"/>
                </a:solidFill>
                <a:latin typeface="+mj-lt"/>
                <a:ea typeface="+mj-ea"/>
                <a:cs typeface="+mj-cs"/>
              </a:rPr>
              <a:t>others might </a:t>
            </a:r>
            <a:r>
              <a:rPr lang="en-IN" sz="2800" dirty="0">
                <a:solidFill>
                  <a:schemeClr val="tx1"/>
                </a:solidFill>
                <a:latin typeface="+mj-lt"/>
                <a:ea typeface="+mj-ea"/>
                <a:cs typeface="+mj-cs"/>
              </a:rPr>
              <a:t>be rendered on top.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BSP tree was a way to partition the scene so this </a:t>
            </a:r>
            <a:r>
              <a:rPr lang="en-IN" sz="2800" dirty="0" smtClean="0">
                <a:solidFill>
                  <a:schemeClr val="tx1"/>
                </a:solidFill>
                <a:latin typeface="+mj-lt"/>
                <a:ea typeface="+mj-ea"/>
                <a:cs typeface="+mj-cs"/>
              </a:rPr>
              <a:t>order can </a:t>
            </a:r>
            <a:r>
              <a:rPr lang="en-IN" sz="2800" dirty="0">
                <a:solidFill>
                  <a:schemeClr val="tx1"/>
                </a:solidFill>
                <a:latin typeface="+mj-lt"/>
                <a:ea typeface="+mj-ea"/>
                <a:cs typeface="+mj-cs"/>
              </a:rPr>
              <a:t>be quickly determined and the polygons of a level rendered correctly.</a:t>
            </a:r>
          </a:p>
        </p:txBody>
      </p:sp>
    </p:spTree>
    <p:extLst>
      <p:ext uri="{BB962C8B-B14F-4D97-AF65-F5344CB8AC3E}">
        <p14:creationId xmlns:p14="http://schemas.microsoft.com/office/powerpoint/2010/main" val="32037085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today’s games we have fast Z-buffers in the graphics hardware, so using </a:t>
            </a:r>
            <a:r>
              <a:rPr lang="en-IN" sz="2800" dirty="0" smtClean="0">
                <a:solidFill>
                  <a:schemeClr val="tx1"/>
                </a:solidFill>
                <a:latin typeface="+mj-lt"/>
                <a:ea typeface="+mj-ea"/>
                <a:cs typeface="+mj-cs"/>
              </a:rPr>
              <a:t>BSP trees </a:t>
            </a:r>
            <a:r>
              <a:rPr lang="en-IN" sz="2800" dirty="0">
                <a:solidFill>
                  <a:schemeClr val="tx1"/>
                </a:solidFill>
                <a:latin typeface="+mj-lt"/>
                <a:ea typeface="+mj-ea"/>
                <a:cs typeface="+mj-cs"/>
              </a:rPr>
              <a:t>to render the faces in the correct order is not necessary.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However</a:t>
            </a:r>
            <a:r>
              <a:rPr lang="en-IN" sz="2800" dirty="0">
                <a:solidFill>
                  <a:schemeClr val="tx1"/>
                </a:solidFill>
                <a:latin typeface="+mj-lt"/>
                <a:ea typeface="+mj-ea"/>
                <a:cs typeface="+mj-cs"/>
              </a:rPr>
              <a:t>, when </a:t>
            </a:r>
            <a:r>
              <a:rPr lang="en-IN" sz="2800" dirty="0" smtClean="0">
                <a:solidFill>
                  <a:schemeClr val="tx1"/>
                </a:solidFill>
                <a:latin typeface="+mj-lt"/>
                <a:ea typeface="+mj-ea"/>
                <a:cs typeface="+mj-cs"/>
              </a:rPr>
              <a:t>combined with </a:t>
            </a:r>
            <a:r>
              <a:rPr lang="en-IN" sz="2800" dirty="0">
                <a:solidFill>
                  <a:schemeClr val="tx1"/>
                </a:solidFill>
                <a:latin typeface="+mj-lt"/>
                <a:ea typeface="+mj-ea"/>
                <a:cs typeface="+mj-cs"/>
              </a:rPr>
              <a:t>frustum culling and potential visibility sets, new BSP trees can be </a:t>
            </a:r>
            <a:r>
              <a:rPr lang="en-IN" sz="2800" dirty="0" smtClean="0">
                <a:solidFill>
                  <a:schemeClr val="tx1"/>
                </a:solidFill>
                <a:latin typeface="+mj-lt"/>
                <a:ea typeface="+mj-ea"/>
                <a:cs typeface="+mj-cs"/>
              </a:rPr>
              <a:t>created and </a:t>
            </a:r>
            <a:r>
              <a:rPr lang="en-IN" sz="2800" dirty="0">
                <a:solidFill>
                  <a:schemeClr val="tx1"/>
                </a:solidFill>
                <a:latin typeface="+mj-lt"/>
                <a:ea typeface="+mj-ea"/>
                <a:cs typeface="+mj-cs"/>
              </a:rPr>
              <a:t>rendered that benefit speed.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BSP </a:t>
            </a:r>
            <a:r>
              <a:rPr lang="en-IN" sz="2800" dirty="0">
                <a:solidFill>
                  <a:schemeClr val="tx1"/>
                </a:solidFill>
                <a:latin typeface="+mj-lt"/>
                <a:ea typeface="+mj-ea"/>
                <a:cs typeface="+mj-cs"/>
              </a:rPr>
              <a:t>trees can also be used for very fast collision </a:t>
            </a:r>
            <a:r>
              <a:rPr lang="en-IN" sz="2800" dirty="0" smtClean="0">
                <a:solidFill>
                  <a:schemeClr val="tx1"/>
                </a:solidFill>
                <a:latin typeface="+mj-lt"/>
                <a:ea typeface="+mj-ea"/>
                <a:cs typeface="+mj-cs"/>
              </a:rPr>
              <a:t>detection, which </a:t>
            </a:r>
            <a:r>
              <a:rPr lang="en-IN" sz="2800" dirty="0">
                <a:solidFill>
                  <a:schemeClr val="tx1"/>
                </a:solidFill>
                <a:latin typeface="+mj-lt"/>
                <a:ea typeface="+mj-ea"/>
                <a:cs typeface="+mj-cs"/>
              </a:rPr>
              <a:t>is important in three-dimensional games.</a:t>
            </a:r>
          </a:p>
        </p:txBody>
      </p:sp>
    </p:spTree>
    <p:extLst>
      <p:ext uri="{BB962C8B-B14F-4D97-AF65-F5344CB8AC3E}">
        <p14:creationId xmlns:p14="http://schemas.microsoft.com/office/powerpoint/2010/main" val="3707701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a:t>Introduction to Game Design </a:t>
            </a:r>
            <a:r>
              <a:rPr lang="en-IN" dirty="0"/>
              <a:t/>
            </a:r>
            <a:br>
              <a:rPr lang="en-IN" dirty="0"/>
            </a:br>
            <a:r>
              <a:rPr lang="en-IN" dirty="0"/>
              <a:t>	</a:t>
            </a:r>
            <a:br>
              <a:rPr lang="en-IN" dirty="0"/>
            </a:br>
            <a:endParaRPr lang="en-IN" dirty="0"/>
          </a:p>
        </p:txBody>
      </p:sp>
      <p:sp>
        <p:nvSpPr>
          <p:cNvPr id="3" name="Subtitle 2"/>
          <p:cNvSpPr>
            <a:spLocks noGrp="1"/>
          </p:cNvSpPr>
          <p:nvPr>
            <p:ph type="subTitle" idx="1"/>
          </p:nvPr>
        </p:nvSpPr>
        <p:spPr>
          <a:xfrm>
            <a:off x="467544" y="116632"/>
            <a:ext cx="8352928" cy="6552728"/>
          </a:xfrm>
        </p:spPr>
        <p:txBody>
          <a:bodyPr>
            <a:noAutofit/>
          </a:bodyPr>
          <a:lstStyle/>
          <a:p>
            <a:pPr algn="just"/>
            <a:endParaRPr lang="en-IN" sz="2800" dirty="0">
              <a:solidFill>
                <a:schemeClr val="tx1"/>
              </a:solidFill>
              <a:latin typeface="+mj-lt"/>
              <a:ea typeface="+mj-ea"/>
              <a:cs typeface="+mj-cs"/>
            </a:endParaRPr>
          </a:p>
          <a:p>
            <a:pPr algn="l"/>
            <a:r>
              <a:rPr lang="en-IN" sz="2800" b="1" dirty="0" smtClean="0">
                <a:solidFill>
                  <a:schemeClr val="tx1"/>
                </a:solidFill>
                <a:latin typeface="+mj-lt"/>
                <a:ea typeface="+mj-ea"/>
                <a:cs typeface="+mj-cs"/>
              </a:rPr>
              <a:t>Design </a:t>
            </a:r>
            <a:r>
              <a:rPr lang="en-IN" sz="2800" b="1" dirty="0">
                <a:solidFill>
                  <a:schemeClr val="tx1"/>
                </a:solidFill>
                <a:latin typeface="+mj-lt"/>
                <a:ea typeface="+mj-ea"/>
                <a:cs typeface="+mj-cs"/>
              </a:rPr>
              <a:t>elements:</a:t>
            </a:r>
          </a:p>
          <a:p>
            <a:pPr algn="just"/>
            <a:r>
              <a:rPr lang="en-IN" sz="2800" b="1" dirty="0" smtClean="0">
                <a:solidFill>
                  <a:schemeClr val="tx1"/>
                </a:solidFill>
                <a:latin typeface="+mj-lt"/>
                <a:ea typeface="+mj-ea"/>
                <a:cs typeface="+mj-cs"/>
              </a:rPr>
              <a:t>2. Rule development:</a:t>
            </a:r>
          </a:p>
          <a:p>
            <a:pPr marL="457200" indent="-457200" algn="l">
              <a:buFont typeface="Arial" panose="020B0604020202020204" pitchFamily="34" charset="0"/>
              <a:buChar char="•"/>
            </a:pPr>
            <a:r>
              <a:rPr lang="en-IN" sz="2800" dirty="0" smtClean="0">
                <a:solidFill>
                  <a:schemeClr val="tx1"/>
                </a:solidFill>
              </a:rPr>
              <a:t>Rules </a:t>
            </a:r>
            <a:r>
              <a:rPr lang="en-IN" sz="2800" dirty="0">
                <a:solidFill>
                  <a:schemeClr val="tx1"/>
                </a:solidFill>
              </a:rPr>
              <a:t>generally determine turn order, the rights and responsibilities of the players, each player's goals, and how game components interact with each other to produce changes in a game's state. </a:t>
            </a:r>
            <a:endParaRPr lang="en-IN" sz="2800" dirty="0" smtClean="0">
              <a:solidFill>
                <a:schemeClr val="tx1"/>
              </a:solidFill>
            </a:endParaRPr>
          </a:p>
          <a:p>
            <a:pPr marL="457200" indent="-457200" algn="l">
              <a:buFont typeface="Arial" panose="020B0604020202020204" pitchFamily="34" charset="0"/>
              <a:buChar char="•"/>
            </a:pPr>
            <a:r>
              <a:rPr lang="en-IN" sz="2800" dirty="0" smtClean="0">
                <a:solidFill>
                  <a:schemeClr val="tx1"/>
                </a:solidFill>
              </a:rPr>
              <a:t>Player </a:t>
            </a:r>
            <a:r>
              <a:rPr lang="en-IN" sz="2800" dirty="0">
                <a:solidFill>
                  <a:schemeClr val="tx1"/>
                </a:solidFill>
              </a:rPr>
              <a:t>rights may include when they may spend resources or move tokens.</a:t>
            </a:r>
          </a:p>
        </p:txBody>
      </p:sp>
    </p:spTree>
    <p:extLst>
      <p:ext uri="{BB962C8B-B14F-4D97-AF65-F5344CB8AC3E}">
        <p14:creationId xmlns:p14="http://schemas.microsoft.com/office/powerpoint/2010/main" val="3759221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planes used to split the nodes of a BSP tree are often axis-aligned, </a:t>
            </a:r>
            <a:r>
              <a:rPr lang="en-IN" sz="2800" dirty="0" smtClean="0">
                <a:solidFill>
                  <a:schemeClr val="tx1"/>
                </a:solidFill>
                <a:latin typeface="+mj-lt"/>
                <a:ea typeface="+mj-ea"/>
                <a:cs typeface="+mj-cs"/>
              </a:rPr>
              <a:t>arbitrary, or </a:t>
            </a:r>
            <a:r>
              <a:rPr lang="en-IN" sz="2800" dirty="0">
                <a:solidFill>
                  <a:schemeClr val="tx1"/>
                </a:solidFill>
                <a:latin typeface="+mj-lt"/>
                <a:ea typeface="+mj-ea"/>
                <a:cs typeface="+mj-cs"/>
              </a:rPr>
              <a:t>coplanar with the polygons.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Axis-aligned </a:t>
            </a:r>
            <a:r>
              <a:rPr lang="en-IN" sz="2800" dirty="0">
                <a:solidFill>
                  <a:schemeClr val="tx1"/>
                </a:solidFill>
                <a:latin typeface="+mj-lt"/>
                <a:ea typeface="+mj-ea"/>
                <a:cs typeface="+mj-cs"/>
              </a:rPr>
              <a:t>means that the planes align to an </a:t>
            </a:r>
            <a:r>
              <a:rPr lang="en-IN" sz="2800" dirty="0" smtClean="0">
                <a:solidFill>
                  <a:schemeClr val="tx1"/>
                </a:solidFill>
                <a:latin typeface="+mj-lt"/>
                <a:ea typeface="+mj-ea"/>
                <a:cs typeface="+mj-cs"/>
              </a:rPr>
              <a:t>axis(x</a:t>
            </a:r>
            <a:r>
              <a:rPr lang="en-IN" sz="2800" dirty="0">
                <a:solidFill>
                  <a:schemeClr val="tx1"/>
                </a:solidFill>
                <a:latin typeface="+mj-lt"/>
                <a:ea typeface="+mj-ea"/>
                <a:cs typeface="+mj-cs"/>
              </a:rPr>
              <a:t>, y, or z), arbitrary planes are used to divide the scene into near two equal or </a:t>
            </a:r>
            <a:r>
              <a:rPr lang="en-IN" sz="2800" dirty="0" smtClean="0">
                <a:solidFill>
                  <a:schemeClr val="tx1"/>
                </a:solidFill>
                <a:latin typeface="+mj-lt"/>
                <a:ea typeface="+mj-ea"/>
                <a:cs typeface="+mj-cs"/>
              </a:rPr>
              <a:t>equal parts</a:t>
            </a:r>
            <a:r>
              <a:rPr lang="en-IN" sz="2800" dirty="0">
                <a:solidFill>
                  <a:schemeClr val="tx1"/>
                </a:solidFill>
                <a:latin typeface="+mj-lt"/>
                <a:ea typeface="+mj-ea"/>
                <a:cs typeface="+mj-cs"/>
              </a:rPr>
              <a:t>, and planes that are coplanar with the polygons are planes that are created </a:t>
            </a:r>
            <a:r>
              <a:rPr lang="en-IN" sz="2800" dirty="0" smtClean="0">
                <a:solidFill>
                  <a:schemeClr val="tx1"/>
                </a:solidFill>
                <a:latin typeface="+mj-lt"/>
                <a:ea typeface="+mj-ea"/>
                <a:cs typeface="+mj-cs"/>
              </a:rPr>
              <a:t>out of </a:t>
            </a:r>
            <a:r>
              <a:rPr lang="en-IN" sz="2800" dirty="0">
                <a:solidFill>
                  <a:schemeClr val="tx1"/>
                </a:solidFill>
                <a:latin typeface="+mj-lt"/>
                <a:ea typeface="+mj-ea"/>
                <a:cs typeface="+mj-cs"/>
              </a:rPr>
              <a:t>chosen polygons from the scene</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An example of each type is shown in Figure 13.8.</a:t>
            </a:r>
          </a:p>
        </p:txBody>
      </p:sp>
    </p:spTree>
    <p:extLst>
      <p:ext uri="{BB962C8B-B14F-4D97-AF65-F5344CB8AC3E}">
        <p14:creationId xmlns:p14="http://schemas.microsoft.com/office/powerpoint/2010/main" val="759523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BINARY </a:t>
            </a:r>
            <a:r>
              <a:rPr lang="en-IN" sz="2800" b="1" dirty="0">
                <a:solidFill>
                  <a:schemeClr val="tx1"/>
                </a:solidFill>
                <a:latin typeface="+mj-lt"/>
                <a:ea typeface="+mj-ea"/>
                <a:cs typeface="+mj-cs"/>
              </a:rPr>
              <a:t>SPACE PARTITIONING TREES</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endParaRPr lang="en-IN" sz="2800" dirty="0">
              <a:solidFill>
                <a:schemeClr val="tx1"/>
              </a:solidFill>
              <a:latin typeface="+mj-lt"/>
              <a:ea typeface="+mj-ea"/>
              <a:cs typeface="+mj-cs"/>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772816"/>
            <a:ext cx="5976664"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73629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980728"/>
            <a:ext cx="8352928" cy="5616624"/>
          </a:xfrm>
        </p:spPr>
        <p:txBody>
          <a:bodyPr>
            <a:noAutofit/>
          </a:bodyPr>
          <a:lstStyle/>
          <a:p>
            <a:pPr algn="l"/>
            <a:r>
              <a:rPr lang="en-IN" sz="2800" b="1" dirty="0" smtClean="0">
                <a:solidFill>
                  <a:schemeClr val="tx1"/>
                </a:solidFill>
                <a:latin typeface="+mj-lt"/>
                <a:ea typeface="+mj-ea"/>
                <a:cs typeface="+mj-cs"/>
              </a:rPr>
              <a:t>BSP </a:t>
            </a:r>
            <a:r>
              <a:rPr lang="en-IN" sz="2800" b="1" dirty="0">
                <a:solidFill>
                  <a:schemeClr val="tx1"/>
                </a:solidFill>
                <a:latin typeface="+mj-lt"/>
                <a:ea typeface="+mj-ea"/>
                <a:cs typeface="+mj-cs"/>
              </a:rPr>
              <a:t>TREE NODES</a:t>
            </a:r>
            <a:r>
              <a:rPr lang="en-IN" sz="2800" b="1"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a:solidFill>
                  <a:schemeClr val="tx1"/>
                </a:solidFill>
                <a:latin typeface="+mj-lt"/>
                <a:ea typeface="+mj-ea"/>
                <a:cs typeface="+mj-cs"/>
              </a:rPr>
              <a:t>The nodes of a BSP tree can have a list of polygons and two child nodes.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Leaf nodes have </a:t>
            </a:r>
            <a:r>
              <a:rPr lang="en-IN" sz="2800" dirty="0">
                <a:solidFill>
                  <a:schemeClr val="tx1"/>
                </a:solidFill>
                <a:latin typeface="+mj-lt"/>
                <a:ea typeface="+mj-ea"/>
                <a:cs typeface="+mj-cs"/>
              </a:rPr>
              <a:t>no children and have a list of polygons.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BSP tree is a binary search tree </a:t>
            </a:r>
            <a:r>
              <a:rPr lang="en-IN" sz="2800" dirty="0" smtClean="0">
                <a:solidFill>
                  <a:schemeClr val="tx1"/>
                </a:solidFill>
                <a:latin typeface="+mj-lt"/>
                <a:ea typeface="+mj-ea"/>
                <a:cs typeface="+mj-cs"/>
              </a:rPr>
              <a:t>for polygons</a:t>
            </a:r>
            <a:r>
              <a:rPr lang="en-IN" sz="2800" dirty="0">
                <a:solidFill>
                  <a:schemeClr val="tx1"/>
                </a:solidFill>
                <a:latin typeface="+mj-lt"/>
                <a:ea typeface="+mj-ea"/>
                <a:cs typeface="+mj-cs"/>
              </a:rPr>
              <a:t>. </a:t>
            </a:r>
          </a:p>
        </p:txBody>
      </p:sp>
    </p:spTree>
    <p:extLst>
      <p:ext uri="{BB962C8B-B14F-4D97-AF65-F5344CB8AC3E}">
        <p14:creationId xmlns:p14="http://schemas.microsoft.com/office/powerpoint/2010/main" val="4423278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548680"/>
            <a:ext cx="8568952" cy="6048672"/>
          </a:xfrm>
        </p:spPr>
        <p:txBody>
          <a:bodyPr>
            <a:noAutofit/>
          </a:bodyPr>
          <a:lstStyle/>
          <a:p>
            <a:pPr algn="l"/>
            <a:r>
              <a:rPr lang="en-IN" sz="2800" b="1" dirty="0" smtClean="0">
                <a:solidFill>
                  <a:schemeClr val="tx1"/>
                </a:solidFill>
                <a:latin typeface="+mj-lt"/>
                <a:ea typeface="+mj-ea"/>
                <a:cs typeface="+mj-cs"/>
              </a:rPr>
              <a:t>BSP </a:t>
            </a:r>
            <a:r>
              <a:rPr lang="en-IN" sz="2800" b="1" dirty="0">
                <a:solidFill>
                  <a:schemeClr val="tx1"/>
                </a:solidFill>
                <a:latin typeface="+mj-lt"/>
                <a:ea typeface="+mj-ea"/>
                <a:cs typeface="+mj-cs"/>
              </a:rPr>
              <a:t>TREE NODES</a:t>
            </a:r>
            <a:r>
              <a:rPr lang="en-IN" sz="2800" b="1" dirty="0" smtClean="0">
                <a:solidFill>
                  <a:schemeClr val="tx1"/>
                </a:solidFill>
                <a:latin typeface="+mj-lt"/>
                <a:ea typeface="+mj-ea"/>
                <a:cs typeface="+mj-cs"/>
              </a:rPr>
              <a:t>:</a:t>
            </a:r>
          </a:p>
          <a:p>
            <a:pPr algn="l"/>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creation of a </a:t>
            </a:r>
            <a:r>
              <a:rPr lang="en-IN" sz="2800" dirty="0" smtClean="0">
                <a:solidFill>
                  <a:schemeClr val="tx1"/>
                </a:solidFill>
                <a:latin typeface="+mj-lt"/>
                <a:ea typeface="+mj-ea"/>
                <a:cs typeface="+mj-cs"/>
              </a:rPr>
              <a:t>BSP tree </a:t>
            </a:r>
            <a:r>
              <a:rPr lang="en-IN" sz="2800" dirty="0">
                <a:solidFill>
                  <a:schemeClr val="tx1"/>
                </a:solidFill>
                <a:latin typeface="+mj-lt"/>
                <a:ea typeface="+mj-ea"/>
                <a:cs typeface="+mj-cs"/>
              </a:rPr>
              <a:t>is a generally simple process (in theory) and is made up of the following steps:</a:t>
            </a:r>
          </a:p>
          <a:p>
            <a:pPr algn="l"/>
            <a:r>
              <a:rPr lang="en-IN" sz="2800" dirty="0">
                <a:solidFill>
                  <a:schemeClr val="tx1"/>
                </a:solidFill>
                <a:latin typeface="+mj-lt"/>
                <a:ea typeface="+mj-ea"/>
                <a:cs typeface="+mj-cs"/>
              </a:rPr>
              <a:t>1. Take a list of polygons and send it to the node (root node if this is the </a:t>
            </a:r>
            <a:r>
              <a:rPr lang="en-IN" sz="2800" dirty="0" smtClean="0">
                <a:solidFill>
                  <a:schemeClr val="tx1"/>
                </a:solidFill>
                <a:latin typeface="+mj-lt"/>
                <a:ea typeface="+mj-ea"/>
                <a:cs typeface="+mj-cs"/>
              </a:rPr>
              <a:t>first node</a:t>
            </a:r>
            <a:r>
              <a:rPr lang="en-IN" sz="2800" dirty="0">
                <a:solidFill>
                  <a:schemeClr val="tx1"/>
                </a:solidFill>
                <a:latin typeface="+mj-lt"/>
                <a:ea typeface="+mj-ea"/>
                <a:cs typeface="+mj-cs"/>
              </a:rPr>
              <a:t>).</a:t>
            </a:r>
          </a:p>
          <a:p>
            <a:pPr algn="l"/>
            <a:r>
              <a:rPr lang="en-IN" sz="2800" dirty="0">
                <a:solidFill>
                  <a:schemeClr val="tx1"/>
                </a:solidFill>
                <a:latin typeface="+mj-lt"/>
                <a:ea typeface="+mj-ea"/>
                <a:cs typeface="+mj-cs"/>
              </a:rPr>
              <a:t>2. Calculate a plane that will be used as the splitter plane.</a:t>
            </a:r>
          </a:p>
          <a:p>
            <a:pPr algn="l"/>
            <a:r>
              <a:rPr lang="en-IN" sz="2800" dirty="0">
                <a:solidFill>
                  <a:schemeClr val="tx1"/>
                </a:solidFill>
                <a:latin typeface="+mj-lt"/>
                <a:ea typeface="+mj-ea"/>
                <a:cs typeface="+mj-cs"/>
              </a:rPr>
              <a:t>3. Loop through all polygons and determine which side the polygons lie </a:t>
            </a:r>
            <a:r>
              <a:rPr lang="en-IN" sz="2800" dirty="0" err="1" smtClean="0">
                <a:solidFill>
                  <a:schemeClr val="tx1"/>
                </a:solidFill>
                <a:latin typeface="+mj-lt"/>
                <a:ea typeface="+mj-ea"/>
                <a:cs typeface="+mj-cs"/>
              </a:rPr>
              <a:t>on.If</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any span the plane, split them into two new planes.</a:t>
            </a:r>
          </a:p>
          <a:p>
            <a:pPr algn="l"/>
            <a:r>
              <a:rPr lang="en-IN" sz="2800" dirty="0">
                <a:solidFill>
                  <a:schemeClr val="tx1"/>
                </a:solidFill>
                <a:latin typeface="+mj-lt"/>
                <a:ea typeface="+mj-ea"/>
                <a:cs typeface="+mj-cs"/>
              </a:rPr>
              <a:t>4. Repeat steps 1 through 3 for the left (front) and right (back) nodes </a:t>
            </a:r>
            <a:r>
              <a:rPr lang="en-IN" sz="2800" dirty="0" smtClean="0">
                <a:solidFill>
                  <a:schemeClr val="tx1"/>
                </a:solidFill>
                <a:latin typeface="+mj-lt"/>
                <a:ea typeface="+mj-ea"/>
                <a:cs typeface="+mj-cs"/>
              </a:rPr>
              <a:t>recursively until </a:t>
            </a:r>
            <a:r>
              <a:rPr lang="en-IN" sz="2800" dirty="0">
                <a:solidFill>
                  <a:schemeClr val="tx1"/>
                </a:solidFill>
                <a:latin typeface="+mj-lt"/>
                <a:ea typeface="+mj-ea"/>
                <a:cs typeface="+mj-cs"/>
              </a:rPr>
              <a:t>a certain number of polygons are in a node, until a </a:t>
            </a:r>
            <a:r>
              <a:rPr lang="en-IN" sz="2800" dirty="0" smtClean="0">
                <a:solidFill>
                  <a:schemeClr val="tx1"/>
                </a:solidFill>
                <a:latin typeface="+mj-lt"/>
                <a:ea typeface="+mj-ea"/>
                <a:cs typeface="+mj-cs"/>
              </a:rPr>
              <a:t>certain depth </a:t>
            </a:r>
            <a:r>
              <a:rPr lang="en-IN" sz="2800" dirty="0">
                <a:solidFill>
                  <a:schemeClr val="tx1"/>
                </a:solidFill>
                <a:latin typeface="+mj-lt"/>
                <a:ea typeface="+mj-ea"/>
                <a:cs typeface="+mj-cs"/>
              </a:rPr>
              <a:t>is reached, or until some other condition (whatever condition </a:t>
            </a:r>
            <a:r>
              <a:rPr lang="en-IN" sz="2800" dirty="0" smtClean="0">
                <a:solidFill>
                  <a:schemeClr val="tx1"/>
                </a:solidFill>
                <a:latin typeface="+mj-lt"/>
                <a:ea typeface="+mj-ea"/>
                <a:cs typeface="+mj-cs"/>
              </a:rPr>
              <a:t>you see </a:t>
            </a:r>
            <a:r>
              <a:rPr lang="en-IN" sz="2800" dirty="0">
                <a:solidFill>
                  <a:schemeClr val="tx1"/>
                </a:solidFill>
                <a:latin typeface="+mj-lt"/>
                <a:ea typeface="+mj-ea"/>
                <a:cs typeface="+mj-cs"/>
              </a:rPr>
              <a:t>fit to stop the recursion) is met.</a:t>
            </a:r>
          </a:p>
        </p:txBody>
      </p:sp>
    </p:spTree>
    <p:extLst>
      <p:ext uri="{BB962C8B-B14F-4D97-AF65-F5344CB8AC3E}">
        <p14:creationId xmlns:p14="http://schemas.microsoft.com/office/powerpoint/2010/main" val="5230058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95536" y="692696"/>
            <a:ext cx="8496944" cy="5904656"/>
          </a:xfrm>
        </p:spPr>
        <p:txBody>
          <a:bodyPr>
            <a:noAutofit/>
          </a:bodyPr>
          <a:lstStyle/>
          <a:p>
            <a:pPr algn="l"/>
            <a:r>
              <a:rPr lang="en-IN" sz="2800" b="1" dirty="0" smtClean="0">
                <a:solidFill>
                  <a:schemeClr val="tx1"/>
                </a:solidFill>
                <a:latin typeface="+mj-lt"/>
                <a:ea typeface="+mj-ea"/>
                <a:cs typeface="+mj-cs"/>
              </a:rPr>
              <a:t>BSP </a:t>
            </a:r>
            <a:r>
              <a:rPr lang="en-IN" sz="2800" b="1" dirty="0">
                <a:solidFill>
                  <a:schemeClr val="tx1"/>
                </a:solidFill>
                <a:latin typeface="+mj-lt"/>
                <a:ea typeface="+mj-ea"/>
                <a:cs typeface="+mj-cs"/>
              </a:rPr>
              <a:t>TREE NODES</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first thing to note is that BSP trees by themselves are better for </a:t>
            </a:r>
            <a:r>
              <a:rPr lang="en-IN" sz="2800" dirty="0" smtClean="0">
                <a:solidFill>
                  <a:schemeClr val="tx1"/>
                </a:solidFill>
                <a:latin typeface="+mj-lt"/>
                <a:ea typeface="+mj-ea"/>
                <a:cs typeface="+mj-cs"/>
              </a:rPr>
              <a:t>indoor scenes </a:t>
            </a:r>
            <a:r>
              <a:rPr lang="en-IN" sz="2800" dirty="0">
                <a:solidFill>
                  <a:schemeClr val="tx1"/>
                </a:solidFill>
                <a:latin typeface="+mj-lt"/>
                <a:ea typeface="+mj-ea"/>
                <a:cs typeface="+mj-cs"/>
              </a:rPr>
              <a:t>than outdoor scenes.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because the splitting planes on the terrain of </a:t>
            </a:r>
            <a:r>
              <a:rPr lang="en-IN" sz="2800" dirty="0" smtClean="0">
                <a:solidFill>
                  <a:schemeClr val="tx1"/>
                </a:solidFill>
                <a:latin typeface="+mj-lt"/>
                <a:ea typeface="+mj-ea"/>
                <a:cs typeface="+mj-cs"/>
              </a:rPr>
              <a:t>an outdoor </a:t>
            </a:r>
            <a:r>
              <a:rPr lang="en-IN" sz="2800" dirty="0">
                <a:solidFill>
                  <a:schemeClr val="tx1"/>
                </a:solidFill>
                <a:latin typeface="+mj-lt"/>
                <a:ea typeface="+mj-ea"/>
                <a:cs typeface="+mj-cs"/>
              </a:rPr>
              <a:t>scene will not be as efficient as an indoor one.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One </a:t>
            </a:r>
            <a:r>
              <a:rPr lang="en-IN" sz="2800" dirty="0">
                <a:solidFill>
                  <a:schemeClr val="tx1"/>
                </a:solidFill>
                <a:latin typeface="+mj-lt"/>
                <a:ea typeface="+mj-ea"/>
                <a:cs typeface="+mj-cs"/>
              </a:rPr>
              <a:t>of the challenges </a:t>
            </a:r>
            <a:r>
              <a:rPr lang="en-IN" sz="2800" dirty="0" smtClean="0">
                <a:solidFill>
                  <a:schemeClr val="tx1"/>
                </a:solidFill>
                <a:latin typeface="+mj-lt"/>
                <a:ea typeface="+mj-ea"/>
                <a:cs typeface="+mj-cs"/>
              </a:rPr>
              <a:t>of making </a:t>
            </a:r>
            <a:r>
              <a:rPr lang="en-IN" sz="2800" dirty="0">
                <a:solidFill>
                  <a:schemeClr val="tx1"/>
                </a:solidFill>
                <a:latin typeface="+mj-lt"/>
                <a:ea typeface="+mj-ea"/>
                <a:cs typeface="+mj-cs"/>
              </a:rPr>
              <a:t>a BSP tree is to pick a good splitter plane</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If the tree is severely </a:t>
            </a:r>
            <a:r>
              <a:rPr lang="en-IN" sz="2800" dirty="0" smtClean="0">
                <a:solidFill>
                  <a:schemeClr val="tx1"/>
                </a:solidFill>
                <a:latin typeface="+mj-lt"/>
                <a:ea typeface="+mj-ea"/>
                <a:cs typeface="+mj-cs"/>
              </a:rPr>
              <a:t>unbalanced, performance </a:t>
            </a:r>
            <a:r>
              <a:rPr lang="en-IN" sz="2800" dirty="0">
                <a:solidFill>
                  <a:schemeClr val="tx1"/>
                </a:solidFill>
                <a:latin typeface="+mj-lt"/>
                <a:ea typeface="+mj-ea"/>
                <a:cs typeface="+mj-cs"/>
              </a:rPr>
              <a:t>traversing the tree can suffer.</a:t>
            </a:r>
          </a:p>
        </p:txBody>
      </p:sp>
    </p:spTree>
    <p:extLst>
      <p:ext uri="{BB962C8B-B14F-4D97-AF65-F5344CB8AC3E}">
        <p14:creationId xmlns:p14="http://schemas.microsoft.com/office/powerpoint/2010/main" val="54779404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323528" y="692696"/>
            <a:ext cx="8640960" cy="5904656"/>
          </a:xfrm>
        </p:spPr>
        <p:txBody>
          <a:bodyPr>
            <a:noAutofit/>
          </a:bodyPr>
          <a:lstStyle/>
          <a:p>
            <a:pPr algn="l"/>
            <a:r>
              <a:rPr lang="en-IN" sz="2800" b="1" dirty="0" smtClean="0">
                <a:solidFill>
                  <a:schemeClr val="tx1"/>
                </a:solidFill>
                <a:latin typeface="+mj-lt"/>
                <a:ea typeface="+mj-ea"/>
                <a:cs typeface="+mj-cs"/>
              </a:rPr>
              <a:t>BSP </a:t>
            </a:r>
            <a:r>
              <a:rPr lang="en-IN" sz="2800" b="1" dirty="0">
                <a:solidFill>
                  <a:schemeClr val="tx1"/>
                </a:solidFill>
                <a:latin typeface="+mj-lt"/>
                <a:ea typeface="+mj-ea"/>
                <a:cs typeface="+mj-cs"/>
              </a:rPr>
              <a:t>TREE NODES</a:t>
            </a:r>
            <a:r>
              <a:rPr lang="en-IN" sz="2800" b="1" dirty="0" smtClean="0">
                <a:solidFill>
                  <a:schemeClr val="tx1"/>
                </a:solidFill>
                <a:latin typeface="+mj-lt"/>
                <a:ea typeface="+mj-ea"/>
                <a:cs typeface="+mj-cs"/>
              </a:rPr>
              <a:t>:</a:t>
            </a:r>
          </a:p>
          <a:p>
            <a:pPr algn="just"/>
            <a:r>
              <a:rPr lang="en-IN" sz="2800" dirty="0" smtClean="0">
                <a:solidFill>
                  <a:schemeClr val="tx1"/>
                </a:solidFill>
                <a:latin typeface="+mj-lt"/>
                <a:ea typeface="+mj-ea"/>
                <a:cs typeface="+mj-cs"/>
              </a:rPr>
              <a:t>On </a:t>
            </a:r>
            <a:r>
              <a:rPr lang="en-IN" sz="2800" dirty="0">
                <a:solidFill>
                  <a:schemeClr val="tx1"/>
                </a:solidFill>
                <a:latin typeface="+mj-lt"/>
                <a:ea typeface="+mj-ea"/>
                <a:cs typeface="+mj-cs"/>
              </a:rPr>
              <a:t>the accompanying CD-ROM is </a:t>
            </a:r>
            <a:r>
              <a:rPr lang="en-IN" sz="2800" dirty="0" smtClean="0">
                <a:solidFill>
                  <a:schemeClr val="tx1"/>
                </a:solidFill>
                <a:latin typeface="+mj-lt"/>
                <a:ea typeface="+mj-ea"/>
                <a:cs typeface="+mj-cs"/>
              </a:rPr>
              <a:t>a demo </a:t>
            </a:r>
            <a:r>
              <a:rPr lang="en-IN" sz="2800" dirty="0">
                <a:solidFill>
                  <a:schemeClr val="tx1"/>
                </a:solidFill>
                <a:latin typeface="+mj-lt"/>
                <a:ea typeface="+mj-ea"/>
                <a:cs typeface="+mj-cs"/>
              </a:rPr>
              <a:t>application called BSP Tree that creates a BSP tree out of a simple list of </a:t>
            </a:r>
            <a:r>
              <a:rPr lang="en-IN" sz="2800" dirty="0" smtClean="0">
                <a:solidFill>
                  <a:schemeClr val="tx1"/>
                </a:solidFill>
                <a:latin typeface="+mj-lt"/>
                <a:ea typeface="+mj-ea"/>
                <a:cs typeface="+mj-cs"/>
              </a:rPr>
              <a:t>polygons. This </a:t>
            </a:r>
            <a:r>
              <a:rPr lang="en-IN" sz="2800" dirty="0">
                <a:solidFill>
                  <a:schemeClr val="tx1"/>
                </a:solidFill>
                <a:latin typeface="+mj-lt"/>
                <a:ea typeface="+mj-ea"/>
                <a:cs typeface="+mj-cs"/>
              </a:rPr>
              <a:t>BSP tree is rendered to the screen in back-to-front order. The </a:t>
            </a:r>
            <a:r>
              <a:rPr lang="en-IN" sz="2800" dirty="0" smtClean="0">
                <a:solidFill>
                  <a:schemeClr val="tx1"/>
                </a:solidFill>
                <a:latin typeface="+mj-lt"/>
                <a:ea typeface="+mj-ea"/>
                <a:cs typeface="+mj-cs"/>
              </a:rPr>
              <a:t>splitting plane </a:t>
            </a:r>
            <a:r>
              <a:rPr lang="en-IN" sz="2800" dirty="0">
                <a:solidFill>
                  <a:schemeClr val="tx1"/>
                </a:solidFill>
                <a:latin typeface="+mj-lt"/>
                <a:ea typeface="+mj-ea"/>
                <a:cs typeface="+mj-cs"/>
              </a:rPr>
              <a:t>is chosen using a scoring algorithm that performs these steps:</a:t>
            </a:r>
          </a:p>
          <a:p>
            <a:pPr algn="just"/>
            <a:r>
              <a:rPr lang="en-IN" sz="2800" dirty="0">
                <a:solidFill>
                  <a:schemeClr val="tx1"/>
                </a:solidFill>
                <a:latin typeface="+mj-lt"/>
                <a:ea typeface="+mj-ea"/>
                <a:cs typeface="+mj-cs"/>
              </a:rPr>
              <a:t>1. Loop through all polygons and create a plane for </a:t>
            </a:r>
            <a:r>
              <a:rPr lang="en-IN" sz="2800" dirty="0" smtClean="0">
                <a:solidFill>
                  <a:schemeClr val="tx1"/>
                </a:solidFill>
                <a:latin typeface="+mj-lt"/>
                <a:ea typeface="+mj-ea"/>
                <a:cs typeface="+mj-cs"/>
              </a:rPr>
              <a:t>each one</a:t>
            </a:r>
            <a:r>
              <a:rPr lang="en-IN" sz="2800" dirty="0">
                <a:solidFill>
                  <a:schemeClr val="tx1"/>
                </a:solidFill>
                <a:latin typeface="+mj-lt"/>
                <a:ea typeface="+mj-ea"/>
                <a:cs typeface="+mj-cs"/>
              </a:rPr>
              <a:t>.</a:t>
            </a:r>
          </a:p>
          <a:p>
            <a:pPr algn="just"/>
            <a:r>
              <a:rPr lang="en-IN" sz="2800" dirty="0">
                <a:solidFill>
                  <a:schemeClr val="tx1"/>
                </a:solidFill>
                <a:latin typeface="+mj-lt"/>
                <a:ea typeface="+mj-ea"/>
                <a:cs typeface="+mj-cs"/>
              </a:rPr>
              <a:t>2. For each plane add up the number of polygons that are on the front </a:t>
            </a:r>
            <a:r>
              <a:rPr lang="en-IN" sz="2800" dirty="0" smtClean="0">
                <a:solidFill>
                  <a:schemeClr val="tx1"/>
                </a:solidFill>
                <a:latin typeface="+mj-lt"/>
                <a:ea typeface="+mj-ea"/>
                <a:cs typeface="+mj-cs"/>
              </a:rPr>
              <a:t>side and </a:t>
            </a:r>
            <a:r>
              <a:rPr lang="en-IN" sz="2800" dirty="0">
                <a:solidFill>
                  <a:schemeClr val="tx1"/>
                </a:solidFill>
                <a:latin typeface="+mj-lt"/>
                <a:ea typeface="+mj-ea"/>
                <a:cs typeface="+mj-cs"/>
              </a:rPr>
              <a:t>on the back side.</a:t>
            </a:r>
          </a:p>
          <a:p>
            <a:pPr algn="just"/>
            <a:r>
              <a:rPr lang="en-IN" sz="2800" dirty="0">
                <a:solidFill>
                  <a:schemeClr val="tx1"/>
                </a:solidFill>
                <a:latin typeface="+mj-lt"/>
                <a:ea typeface="+mj-ea"/>
                <a:cs typeface="+mj-cs"/>
              </a:rPr>
              <a:t>3. Whichever plane has the lowest absolute difference (abs[front total – </a:t>
            </a:r>
            <a:r>
              <a:rPr lang="en-IN" sz="2800" dirty="0" smtClean="0">
                <a:solidFill>
                  <a:schemeClr val="tx1"/>
                </a:solidFill>
                <a:latin typeface="+mj-lt"/>
                <a:ea typeface="+mj-ea"/>
                <a:cs typeface="+mj-cs"/>
              </a:rPr>
              <a:t>back total</a:t>
            </a:r>
            <a:r>
              <a:rPr lang="en-IN" sz="2800" dirty="0">
                <a:solidFill>
                  <a:schemeClr val="tx1"/>
                </a:solidFill>
                <a:latin typeface="+mj-lt"/>
                <a:ea typeface="+mj-ea"/>
                <a:cs typeface="+mj-cs"/>
              </a:rPr>
              <a:t>]) is the best polygon to use for the splitting plane (also known as </a:t>
            </a:r>
            <a:r>
              <a:rPr lang="en-IN" sz="2800" dirty="0" smtClean="0">
                <a:solidFill>
                  <a:schemeClr val="tx1"/>
                </a:solidFill>
                <a:latin typeface="+mj-lt"/>
                <a:ea typeface="+mj-ea"/>
                <a:cs typeface="+mj-cs"/>
              </a:rPr>
              <a:t>the score</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35254862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92696"/>
            <a:ext cx="8424936" cy="5904656"/>
          </a:xfrm>
        </p:spPr>
        <p:txBody>
          <a:bodyPr>
            <a:noAutofit/>
          </a:bodyPr>
          <a:lstStyle/>
          <a:p>
            <a:pPr algn="l"/>
            <a:r>
              <a:rPr lang="en-IN" sz="2800" b="1" dirty="0" smtClean="0">
                <a:solidFill>
                  <a:schemeClr val="tx1"/>
                </a:solidFill>
                <a:latin typeface="+mj-lt"/>
                <a:ea typeface="+mj-ea"/>
                <a:cs typeface="+mj-cs"/>
              </a:rPr>
              <a:t>BSP </a:t>
            </a:r>
            <a:r>
              <a:rPr lang="en-IN" sz="2800" b="1" dirty="0">
                <a:solidFill>
                  <a:schemeClr val="tx1"/>
                </a:solidFill>
                <a:latin typeface="+mj-lt"/>
                <a:ea typeface="+mj-ea"/>
                <a:cs typeface="+mj-cs"/>
              </a:rPr>
              <a:t>TREE </a:t>
            </a:r>
            <a:r>
              <a:rPr lang="en-IN" sz="2800" b="1" dirty="0" smtClean="0">
                <a:solidFill>
                  <a:schemeClr val="tx1"/>
                </a:solidFill>
                <a:latin typeface="+mj-lt"/>
                <a:ea typeface="+mj-ea"/>
                <a:cs typeface="+mj-cs"/>
              </a:rPr>
              <a:t>NODES: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Such </a:t>
            </a:r>
            <a:r>
              <a:rPr lang="en-IN" sz="2800" dirty="0">
                <a:solidFill>
                  <a:schemeClr val="tx1"/>
                </a:solidFill>
                <a:latin typeface="+mj-lt"/>
                <a:ea typeface="+mj-ea"/>
                <a:cs typeface="+mj-cs"/>
              </a:rPr>
              <a:t>a simple algorithm should create a fairly balanced tree since it </a:t>
            </a:r>
            <a:r>
              <a:rPr lang="en-IN" sz="2800" dirty="0" smtClean="0">
                <a:solidFill>
                  <a:schemeClr val="tx1"/>
                </a:solidFill>
                <a:latin typeface="+mj-lt"/>
                <a:ea typeface="+mj-ea"/>
                <a:cs typeface="+mj-cs"/>
              </a:rPr>
              <a:t>chooses planes </a:t>
            </a:r>
            <a:r>
              <a:rPr lang="en-IN" sz="2800" dirty="0">
                <a:solidFill>
                  <a:schemeClr val="tx1"/>
                </a:solidFill>
                <a:latin typeface="+mj-lt"/>
                <a:ea typeface="+mj-ea"/>
                <a:cs typeface="+mj-cs"/>
              </a:rPr>
              <a:t>that have equal or close to equal numbers of polygons on each </a:t>
            </a:r>
            <a:r>
              <a:rPr lang="en-IN" sz="2800" dirty="0" smtClean="0">
                <a:solidFill>
                  <a:schemeClr val="tx1"/>
                </a:solidFill>
                <a:latin typeface="+mj-lt"/>
                <a:ea typeface="+mj-ea"/>
                <a:cs typeface="+mj-cs"/>
              </a:rPr>
              <a:t>side.</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To implement such </a:t>
            </a:r>
            <a:r>
              <a:rPr lang="en-IN" sz="2800" dirty="0">
                <a:solidFill>
                  <a:schemeClr val="tx1"/>
                </a:solidFill>
                <a:latin typeface="+mj-lt"/>
                <a:ea typeface="+mj-ea"/>
                <a:cs typeface="+mj-cs"/>
              </a:rPr>
              <a:t>an algorithm a loop can be used to create and score each </a:t>
            </a:r>
            <a:r>
              <a:rPr lang="en-IN" sz="2800" dirty="0" smtClean="0">
                <a:solidFill>
                  <a:schemeClr val="tx1"/>
                </a:solidFill>
                <a:latin typeface="+mj-lt"/>
                <a:ea typeface="+mj-ea"/>
                <a:cs typeface="+mj-cs"/>
              </a:rPr>
              <a:t>polygon while </a:t>
            </a:r>
            <a:r>
              <a:rPr lang="en-IN" sz="2800" dirty="0">
                <a:solidFill>
                  <a:schemeClr val="tx1"/>
                </a:solidFill>
                <a:latin typeface="+mj-lt"/>
                <a:ea typeface="+mj-ea"/>
                <a:cs typeface="+mj-cs"/>
              </a:rPr>
              <a:t>keeping track of the current best.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Once </a:t>
            </a:r>
            <a:r>
              <a:rPr lang="en-IN" sz="2800" dirty="0">
                <a:solidFill>
                  <a:schemeClr val="tx1"/>
                </a:solidFill>
                <a:latin typeface="+mj-lt"/>
                <a:ea typeface="+mj-ea"/>
                <a:cs typeface="+mj-cs"/>
              </a:rPr>
              <a:t>the algorithm is done, the one </a:t>
            </a:r>
            <a:r>
              <a:rPr lang="en-IN" sz="2800" dirty="0" smtClean="0">
                <a:solidFill>
                  <a:schemeClr val="tx1"/>
                </a:solidFill>
                <a:latin typeface="+mj-lt"/>
                <a:ea typeface="+mj-ea"/>
                <a:cs typeface="+mj-cs"/>
              </a:rPr>
              <a:t>marked as </a:t>
            </a:r>
            <a:r>
              <a:rPr lang="en-IN" sz="2800" dirty="0">
                <a:solidFill>
                  <a:schemeClr val="tx1"/>
                </a:solidFill>
                <a:latin typeface="+mj-lt"/>
                <a:ea typeface="+mj-ea"/>
                <a:cs typeface="+mj-cs"/>
              </a:rPr>
              <a:t>the current best is the one to use.</a:t>
            </a:r>
          </a:p>
        </p:txBody>
      </p:sp>
    </p:spTree>
    <p:extLst>
      <p:ext uri="{BB962C8B-B14F-4D97-AF65-F5344CB8AC3E}">
        <p14:creationId xmlns:p14="http://schemas.microsoft.com/office/powerpoint/2010/main" val="34555637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92696"/>
            <a:ext cx="8424936" cy="5904656"/>
          </a:xfrm>
        </p:spPr>
        <p:txBody>
          <a:bodyPr>
            <a:noAutofit/>
          </a:bodyPr>
          <a:lstStyle/>
          <a:p>
            <a:pPr algn="l"/>
            <a:r>
              <a:rPr lang="en-IN" sz="2800" b="1" dirty="0" smtClean="0">
                <a:solidFill>
                  <a:schemeClr val="tx1"/>
                </a:solidFill>
                <a:latin typeface="+mj-lt"/>
                <a:ea typeface="+mj-ea"/>
                <a:cs typeface="+mj-cs"/>
              </a:rPr>
              <a:t>BSP </a:t>
            </a:r>
            <a:r>
              <a:rPr lang="en-IN" sz="2800" b="1" dirty="0">
                <a:solidFill>
                  <a:schemeClr val="tx1"/>
                </a:solidFill>
                <a:latin typeface="+mj-lt"/>
                <a:ea typeface="+mj-ea"/>
                <a:cs typeface="+mj-cs"/>
              </a:rPr>
              <a:t>TREE </a:t>
            </a:r>
            <a:r>
              <a:rPr lang="en-IN" sz="2800" b="1" dirty="0" smtClean="0">
                <a:solidFill>
                  <a:schemeClr val="tx1"/>
                </a:solidFill>
                <a:latin typeface="+mj-lt"/>
                <a:ea typeface="+mj-ea"/>
                <a:cs typeface="+mj-cs"/>
              </a:rPr>
              <a:t>NODES: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Building </a:t>
            </a:r>
            <a:r>
              <a:rPr lang="en-IN" sz="2800" dirty="0">
                <a:solidFill>
                  <a:schemeClr val="tx1"/>
                </a:solidFill>
                <a:latin typeface="+mj-lt"/>
                <a:ea typeface="+mj-ea"/>
                <a:cs typeface="+mj-cs"/>
              </a:rPr>
              <a:t>a BSP tree is often a </a:t>
            </a:r>
            <a:r>
              <a:rPr lang="en-IN" sz="2800" dirty="0" err="1">
                <a:solidFill>
                  <a:schemeClr val="tx1"/>
                </a:solidFill>
                <a:latin typeface="+mj-lt"/>
                <a:ea typeface="+mj-ea"/>
                <a:cs typeface="+mj-cs"/>
              </a:rPr>
              <a:t>preprocessing</a:t>
            </a:r>
            <a:r>
              <a:rPr lang="en-IN" sz="2800" dirty="0">
                <a:solidFill>
                  <a:schemeClr val="tx1"/>
                </a:solidFill>
                <a:latin typeface="+mj-lt"/>
                <a:ea typeface="+mj-ea"/>
                <a:cs typeface="+mj-cs"/>
              </a:rPr>
              <a:t> step because of the time it will </a:t>
            </a:r>
            <a:r>
              <a:rPr lang="en-IN" sz="2800" dirty="0" smtClean="0">
                <a:solidFill>
                  <a:schemeClr val="tx1"/>
                </a:solidFill>
                <a:latin typeface="+mj-lt"/>
                <a:ea typeface="+mj-ea"/>
                <a:cs typeface="+mj-cs"/>
              </a:rPr>
              <a:t>take to </a:t>
            </a:r>
            <a:r>
              <a:rPr lang="en-IN" sz="2800" dirty="0">
                <a:solidFill>
                  <a:schemeClr val="tx1"/>
                </a:solidFill>
                <a:latin typeface="+mj-lt"/>
                <a:ea typeface="+mj-ea"/>
                <a:cs typeface="+mj-cs"/>
              </a:rPr>
              <a:t>create the data structure.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Adding </a:t>
            </a:r>
            <a:r>
              <a:rPr lang="en-IN" sz="2800" dirty="0">
                <a:solidFill>
                  <a:schemeClr val="tx1"/>
                </a:solidFill>
                <a:latin typeface="+mj-lt"/>
                <a:ea typeface="+mj-ea"/>
                <a:cs typeface="+mj-cs"/>
              </a:rPr>
              <a:t>potential visibility sets can drastically increase</a:t>
            </a:r>
          </a:p>
          <a:p>
            <a:pPr algn="just"/>
            <a:r>
              <a:rPr lang="en-IN" sz="2800" dirty="0">
                <a:solidFill>
                  <a:schemeClr val="tx1"/>
                </a:solidFill>
                <a:latin typeface="+mj-lt"/>
                <a:ea typeface="+mj-ea"/>
                <a:cs typeface="+mj-cs"/>
              </a:rPr>
              <a:t>this build time.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not a problem, since a level is loaded during runtime, but </a:t>
            </a:r>
            <a:r>
              <a:rPr lang="en-IN" sz="2800" dirty="0" smtClean="0">
                <a:solidFill>
                  <a:schemeClr val="tx1"/>
                </a:solidFill>
                <a:latin typeface="+mj-lt"/>
                <a:ea typeface="+mj-ea"/>
                <a:cs typeface="+mj-cs"/>
              </a:rPr>
              <a:t>it does </a:t>
            </a:r>
            <a:r>
              <a:rPr lang="en-IN" sz="2800" dirty="0">
                <a:solidFill>
                  <a:schemeClr val="tx1"/>
                </a:solidFill>
                <a:latin typeface="+mj-lt"/>
                <a:ea typeface="+mj-ea"/>
                <a:cs typeface="+mj-cs"/>
              </a:rPr>
              <a:t>require the geometry of the environment itself be static.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objects do </a:t>
            </a:r>
            <a:r>
              <a:rPr lang="en-IN" sz="2800" dirty="0" smtClean="0">
                <a:solidFill>
                  <a:schemeClr val="tx1"/>
                </a:solidFill>
                <a:latin typeface="+mj-lt"/>
                <a:ea typeface="+mj-ea"/>
                <a:cs typeface="+mj-cs"/>
              </a:rPr>
              <a:t>not need </a:t>
            </a:r>
            <a:r>
              <a:rPr lang="en-IN" sz="2800" dirty="0">
                <a:solidFill>
                  <a:schemeClr val="tx1"/>
                </a:solidFill>
                <a:latin typeface="+mj-lt"/>
                <a:ea typeface="+mj-ea"/>
                <a:cs typeface="+mj-cs"/>
              </a:rPr>
              <a:t>to be static and would not be part of the BSP tree anyway. </a:t>
            </a: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7029217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92696"/>
            <a:ext cx="8424936" cy="5904656"/>
          </a:xfrm>
        </p:spPr>
        <p:txBody>
          <a:bodyPr>
            <a:noAutofit/>
          </a:bodyPr>
          <a:lstStyle/>
          <a:p>
            <a:pPr algn="l"/>
            <a:r>
              <a:rPr lang="en-IN" sz="2800" b="1" dirty="0" smtClean="0">
                <a:solidFill>
                  <a:schemeClr val="tx1"/>
                </a:solidFill>
                <a:latin typeface="+mj-lt"/>
                <a:ea typeface="+mj-ea"/>
                <a:cs typeface="+mj-cs"/>
              </a:rPr>
              <a:t>QUAD-TREES </a:t>
            </a:r>
            <a:r>
              <a:rPr lang="en-IN" sz="2800" b="1" dirty="0">
                <a:solidFill>
                  <a:schemeClr val="tx1"/>
                </a:solidFill>
                <a:latin typeface="+mj-lt"/>
                <a:ea typeface="+mj-ea"/>
                <a:cs typeface="+mj-cs"/>
              </a:rPr>
              <a:t>AND OCTREES: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Bounding </a:t>
            </a:r>
            <a:r>
              <a:rPr lang="en-IN" sz="2800" dirty="0">
                <a:solidFill>
                  <a:schemeClr val="tx1"/>
                </a:solidFill>
                <a:latin typeface="+mj-lt"/>
                <a:ea typeface="+mj-ea"/>
                <a:cs typeface="+mj-cs"/>
              </a:rPr>
              <a:t>volume hierarchies are used for fast culling of a scene’s geometry.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 bounding </a:t>
            </a:r>
            <a:r>
              <a:rPr lang="en-IN" sz="2800" dirty="0">
                <a:solidFill>
                  <a:schemeClr val="tx1"/>
                </a:solidFill>
                <a:latin typeface="+mj-lt"/>
                <a:ea typeface="+mj-ea"/>
                <a:cs typeface="+mj-cs"/>
              </a:rPr>
              <a:t>volume hierarchy a bounding volume is created to enclose the </a:t>
            </a:r>
            <a:r>
              <a:rPr lang="en-IN" sz="2800" dirty="0" smtClean="0">
                <a:solidFill>
                  <a:schemeClr val="tx1"/>
                </a:solidFill>
                <a:latin typeface="+mj-lt"/>
                <a:ea typeface="+mj-ea"/>
                <a:cs typeface="+mj-cs"/>
              </a:rPr>
              <a:t>entire scene</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main bounding volume is then recursively divided into smaller </a:t>
            </a:r>
            <a:r>
              <a:rPr lang="en-IN" sz="2800" dirty="0" smtClean="0">
                <a:solidFill>
                  <a:schemeClr val="tx1"/>
                </a:solidFill>
                <a:latin typeface="+mj-lt"/>
                <a:ea typeface="+mj-ea"/>
                <a:cs typeface="+mj-cs"/>
              </a:rPr>
              <a:t>sections.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When </a:t>
            </a:r>
            <a:r>
              <a:rPr lang="en-IN" sz="2800" dirty="0">
                <a:solidFill>
                  <a:schemeClr val="tx1"/>
                </a:solidFill>
                <a:latin typeface="+mj-lt"/>
                <a:ea typeface="+mj-ea"/>
                <a:cs typeface="+mj-cs"/>
              </a:rPr>
              <a:t>a bounding volume </a:t>
            </a:r>
            <a:r>
              <a:rPr lang="en-IN" sz="2800" dirty="0" smtClean="0">
                <a:solidFill>
                  <a:schemeClr val="tx1"/>
                </a:solidFill>
                <a:latin typeface="+mj-lt"/>
                <a:ea typeface="+mj-ea"/>
                <a:cs typeface="+mj-cs"/>
              </a:rPr>
              <a:t>is divided</a:t>
            </a:r>
            <a:r>
              <a:rPr lang="en-IN" sz="2800" dirty="0">
                <a:solidFill>
                  <a:schemeClr val="tx1"/>
                </a:solidFill>
                <a:latin typeface="+mj-lt"/>
                <a:ea typeface="+mj-ea"/>
                <a:cs typeface="+mj-cs"/>
              </a:rPr>
              <a:t>, all polygons that fall within that volume </a:t>
            </a:r>
            <a:r>
              <a:rPr lang="en-IN" sz="2800" dirty="0" smtClean="0">
                <a:solidFill>
                  <a:schemeClr val="tx1"/>
                </a:solidFill>
                <a:latin typeface="+mj-lt"/>
                <a:ea typeface="+mj-ea"/>
                <a:cs typeface="+mj-cs"/>
              </a:rPr>
              <a:t>are added </a:t>
            </a:r>
            <a:r>
              <a:rPr lang="en-IN" sz="2800" dirty="0">
                <a:solidFill>
                  <a:schemeClr val="tx1"/>
                </a:solidFill>
                <a:latin typeface="+mj-lt"/>
                <a:ea typeface="+mj-ea"/>
                <a:cs typeface="+mj-cs"/>
              </a:rPr>
              <a:t>to that node. </a:t>
            </a:r>
          </a:p>
        </p:txBody>
      </p:sp>
    </p:spTree>
    <p:extLst>
      <p:ext uri="{BB962C8B-B14F-4D97-AF65-F5344CB8AC3E}">
        <p14:creationId xmlns:p14="http://schemas.microsoft.com/office/powerpoint/2010/main" val="18681529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45719"/>
          </a:xfrm>
        </p:spPr>
        <p:txBody>
          <a:bodyPr>
            <a:normAutofit fontScale="90000"/>
          </a:bodyPr>
          <a:lstStyle/>
          <a:p>
            <a:r>
              <a:rPr lang="en-IN" sz="4000" dirty="0" smtClean="0"/>
              <a:t/>
            </a:r>
            <a:br>
              <a:rPr lang="en-IN" sz="4000" dirty="0" smtClean="0"/>
            </a:br>
            <a:r>
              <a:rPr lang="en-IN" sz="3600" dirty="0" smtClean="0"/>
              <a:t>The Mathematical side of games</a:t>
            </a:r>
            <a:br>
              <a:rPr lang="en-IN" sz="3600" dirty="0" smtClean="0"/>
            </a:br>
            <a:r>
              <a:rPr lang="en-IN" dirty="0" smtClean="0"/>
              <a:t/>
            </a:r>
            <a:br>
              <a:rPr lang="en-IN" dirty="0" smtClean="0"/>
            </a:br>
            <a:r>
              <a:rPr lang="en-IN" dirty="0" smtClean="0"/>
              <a:t>	</a:t>
            </a:r>
            <a:br>
              <a:rPr lang="en-IN" dirty="0" smtClean="0"/>
            </a:br>
            <a:endParaRPr lang="en-IN" dirty="0"/>
          </a:p>
        </p:txBody>
      </p:sp>
      <p:sp>
        <p:nvSpPr>
          <p:cNvPr id="3" name="Subtitle 2"/>
          <p:cNvSpPr>
            <a:spLocks noGrp="1"/>
          </p:cNvSpPr>
          <p:nvPr>
            <p:ph type="subTitle" idx="1"/>
          </p:nvPr>
        </p:nvSpPr>
        <p:spPr>
          <a:xfrm>
            <a:off x="467544" y="692696"/>
            <a:ext cx="8424936" cy="5904656"/>
          </a:xfrm>
        </p:spPr>
        <p:txBody>
          <a:bodyPr>
            <a:noAutofit/>
          </a:bodyPr>
          <a:lstStyle/>
          <a:p>
            <a:pPr algn="l"/>
            <a:r>
              <a:rPr lang="en-IN" sz="2800" b="1" dirty="0" smtClean="0">
                <a:solidFill>
                  <a:schemeClr val="tx1"/>
                </a:solidFill>
                <a:latin typeface="+mj-lt"/>
                <a:ea typeface="+mj-ea"/>
                <a:cs typeface="+mj-cs"/>
              </a:rPr>
              <a:t>QUAD-TREES </a:t>
            </a:r>
            <a:r>
              <a:rPr lang="en-IN" sz="2800" b="1" dirty="0">
                <a:solidFill>
                  <a:schemeClr val="tx1"/>
                </a:solidFill>
                <a:latin typeface="+mj-lt"/>
                <a:ea typeface="+mj-ea"/>
                <a:cs typeface="+mj-cs"/>
              </a:rPr>
              <a:t>AND OCTREES: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recursion continues until </a:t>
            </a:r>
            <a:r>
              <a:rPr lang="en-IN" sz="2800" dirty="0" smtClean="0">
                <a:solidFill>
                  <a:schemeClr val="tx1"/>
                </a:solidFill>
                <a:latin typeface="+mj-lt"/>
                <a:ea typeface="+mj-ea"/>
                <a:cs typeface="+mj-cs"/>
              </a:rPr>
              <a:t>a certain </a:t>
            </a:r>
            <a:r>
              <a:rPr lang="en-IN" sz="2800" dirty="0">
                <a:solidFill>
                  <a:schemeClr val="tx1"/>
                </a:solidFill>
                <a:latin typeface="+mj-lt"/>
                <a:ea typeface="+mj-ea"/>
                <a:cs typeface="+mj-cs"/>
              </a:rPr>
              <a:t>depth level is </a:t>
            </a:r>
            <a:r>
              <a:rPr lang="en-IN" sz="2800" dirty="0" smtClean="0">
                <a:solidFill>
                  <a:schemeClr val="tx1"/>
                </a:solidFill>
                <a:latin typeface="+mj-lt"/>
                <a:ea typeface="+mj-ea"/>
                <a:cs typeface="+mj-cs"/>
              </a:rPr>
              <a:t>reached or </a:t>
            </a:r>
            <a:r>
              <a:rPr lang="en-IN" sz="2800" dirty="0">
                <a:solidFill>
                  <a:schemeClr val="tx1"/>
                </a:solidFill>
                <a:latin typeface="+mj-lt"/>
                <a:ea typeface="+mj-ea"/>
                <a:cs typeface="+mj-cs"/>
              </a:rPr>
              <a:t>until a minimum number of polygons have been reached.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this section we </a:t>
            </a:r>
            <a:r>
              <a:rPr lang="en-IN" sz="2800" dirty="0" smtClean="0">
                <a:solidFill>
                  <a:schemeClr val="tx1"/>
                </a:solidFill>
                <a:latin typeface="+mj-lt"/>
                <a:ea typeface="+mj-ea"/>
                <a:cs typeface="+mj-cs"/>
              </a:rPr>
              <a:t>will talk </a:t>
            </a:r>
            <a:r>
              <a:rPr lang="en-IN" sz="2800" dirty="0">
                <a:solidFill>
                  <a:schemeClr val="tx1"/>
                </a:solidFill>
                <a:latin typeface="+mj-lt"/>
                <a:ea typeface="+mj-ea"/>
                <a:cs typeface="+mj-cs"/>
              </a:rPr>
              <a:t>about two popular bounding volume hierarchies known as the quad-tree </a:t>
            </a:r>
            <a:r>
              <a:rPr lang="en-IN" sz="2800" dirty="0" smtClean="0">
                <a:solidFill>
                  <a:schemeClr val="tx1"/>
                </a:solidFill>
                <a:latin typeface="+mj-lt"/>
                <a:ea typeface="+mj-ea"/>
                <a:cs typeface="+mj-cs"/>
              </a:rPr>
              <a:t>and the </a:t>
            </a:r>
            <a:r>
              <a:rPr lang="en-IN" sz="2800" dirty="0">
                <a:solidFill>
                  <a:schemeClr val="tx1"/>
                </a:solidFill>
                <a:latin typeface="+mj-lt"/>
                <a:ea typeface="+mj-ea"/>
                <a:cs typeface="+mj-cs"/>
              </a:rPr>
              <a:t>octree.</a:t>
            </a:r>
          </a:p>
        </p:txBody>
      </p:sp>
    </p:spTree>
    <p:extLst>
      <p:ext uri="{BB962C8B-B14F-4D97-AF65-F5344CB8AC3E}">
        <p14:creationId xmlns:p14="http://schemas.microsoft.com/office/powerpoint/2010/main" val="2950847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25324</TotalTime>
  <Words>14600</Words>
  <Application>Microsoft Office PowerPoint</Application>
  <PresentationFormat>On-screen Show (4:3)</PresentationFormat>
  <Paragraphs>1358</Paragraphs>
  <Slides>211</Slides>
  <Notes>210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Module 2: Hardcore game programming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Introduction to Game Design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Data Structures and Algorithms for Game Programming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The Mathematical side of games    </vt:lpstr>
      <vt:lpstr> Introduction to Physics Modeling     </vt:lpstr>
      <vt:lpstr> Introduction to Physics Modeling     </vt:lpstr>
      <vt:lpstr> Introduction to Physics Modeling     </vt:lpstr>
      <vt:lpstr> Introduction to Physics Modeling     </vt:lpstr>
      <vt:lpstr> Introduction to Physics Modeling     </vt:lpstr>
      <vt:lpstr> Introduction to Physics Modeling     </vt:lpstr>
      <vt:lpstr> Introduction to Physics Modeling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game programming</dc:title>
  <dc:creator>Admin</dc:creator>
  <cp:lastModifiedBy>Admin</cp:lastModifiedBy>
  <cp:revision>248</cp:revision>
  <dcterms:created xsi:type="dcterms:W3CDTF">2022-01-07T05:09:05Z</dcterms:created>
  <dcterms:modified xsi:type="dcterms:W3CDTF">2023-02-07T10:03:23Z</dcterms:modified>
</cp:coreProperties>
</file>