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0" r:id="rId5"/>
    <p:sldId id="272" r:id="rId6"/>
    <p:sldId id="265" r:id="rId7"/>
    <p:sldId id="261" r:id="rId8"/>
    <p:sldId id="288" r:id="rId9"/>
    <p:sldId id="289" r:id="rId10"/>
    <p:sldId id="290" r:id="rId11"/>
    <p:sldId id="259" r:id="rId12"/>
    <p:sldId id="292" r:id="rId13"/>
    <p:sldId id="293" r:id="rId14"/>
    <p:sldId id="291" r:id="rId15"/>
    <p:sldId id="262" r:id="rId16"/>
    <p:sldId id="279" r:id="rId17"/>
    <p:sldId id="281" r:id="rId18"/>
    <p:sldId id="264" r:id="rId19"/>
    <p:sldId id="266" r:id="rId20"/>
    <p:sldId id="267" r:id="rId21"/>
    <p:sldId id="274" r:id="rId22"/>
    <p:sldId id="275" r:id="rId23"/>
    <p:sldId id="276" r:id="rId24"/>
    <p:sldId id="273" r:id="rId25"/>
    <p:sldId id="269" r:id="rId26"/>
    <p:sldId id="270" r:id="rId27"/>
    <p:sldId id="27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8" d="100"/>
          <a:sy n="68" d="100"/>
        </p:scale>
        <p:origin x="-1632"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23BFD-E1EC-4978-91C2-094BD078929B}" type="datetimeFigureOut">
              <a:rPr lang="en-IN" smtClean="0"/>
              <a:t>21-02-2023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6E06F-3AE6-4844-ADC8-8B2037891E01}" type="slidenum">
              <a:rPr lang="en-IN" smtClean="0"/>
              <a:t>‹#›</a:t>
            </a:fld>
            <a:endParaRPr lang="en-IN"/>
          </a:p>
        </p:txBody>
      </p:sp>
    </p:spTree>
    <p:extLst>
      <p:ext uri="{BB962C8B-B14F-4D97-AF65-F5344CB8AC3E}">
        <p14:creationId xmlns:p14="http://schemas.microsoft.com/office/powerpoint/2010/main" val="339650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5051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3223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7572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7386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2D6FA-07D3-47DD-9A19-9E5F2B49B1F4}"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2814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42D6FA-07D3-47DD-9A19-9E5F2B49B1F4}"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49479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42D6FA-07D3-47DD-9A19-9E5F2B49B1F4}" type="datetimeFigureOut">
              <a:rPr lang="en-IN" smtClean="0"/>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9081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42D6FA-07D3-47DD-9A19-9E5F2B49B1F4}"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3968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2D6FA-07D3-47DD-9A19-9E5F2B49B1F4}" type="datetimeFigureOut">
              <a:rPr lang="en-IN" smtClean="0"/>
              <a:t>21-02-2023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66464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78844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3120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D6FA-07D3-47DD-9A19-9E5F2B49B1F4}" type="datetimeFigureOut">
              <a:rPr lang="en-IN" smtClean="0"/>
              <a:t>21-02-2023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AFC1E-3FF5-4498-8D9B-B1869B75CAA9}" type="slidenum">
              <a:rPr lang="en-IN" smtClean="0"/>
              <a:t>‹#›</a:t>
            </a:fld>
            <a:endParaRPr lang="en-IN"/>
          </a:p>
        </p:txBody>
      </p:sp>
    </p:spTree>
    <p:extLst>
      <p:ext uri="{BB962C8B-B14F-4D97-AF65-F5344CB8AC3E}">
        <p14:creationId xmlns:p14="http://schemas.microsoft.com/office/powerpoint/2010/main" val="1645624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zfUCf7_-dMs" TargetMode="External"/><Relationship Id="rId2" Type="http://schemas.openxmlformats.org/officeDocument/2006/relationships/hyperlink" Target="https://www.youtube.com/watch?v=sSuennz4Ht8"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8"/>
            <a:ext cx="8710736" cy="648072"/>
          </a:xfrm>
        </p:spPr>
        <p:txBody>
          <a:bodyPr>
            <a:normAutofit fontScale="90000"/>
          </a:bodyPr>
          <a:lstStyle/>
          <a:p>
            <a:r>
              <a:rPr lang="en-IN" dirty="0" smtClean="0"/>
              <a:t>Module 3: </a:t>
            </a:r>
            <a:r>
              <a:rPr lang="en-IN" b="1" dirty="0"/>
              <a:t>Building Your Game </a:t>
            </a: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1268760"/>
            <a:ext cx="8136904" cy="5400600"/>
          </a:xfrm>
        </p:spPr>
        <p:txBody>
          <a:bodyPr>
            <a:normAutofit/>
          </a:bodyPr>
          <a:lstStyle/>
          <a:p>
            <a:pPr algn="l"/>
            <a:r>
              <a:rPr lang="en-IN" b="1" dirty="0" smtClean="0">
                <a:solidFill>
                  <a:schemeClr val="tx1"/>
                </a:solidFill>
                <a:latin typeface="+mj-lt"/>
                <a:ea typeface="+mj-ea"/>
                <a:cs typeface="+mj-cs"/>
              </a:rPr>
              <a:t>Module 3 contents:</a:t>
            </a:r>
          </a:p>
          <a:p>
            <a:pPr marL="457200" indent="-457200" algn="l">
              <a:buFont typeface="Arial" panose="020B0604020202020204" pitchFamily="34" charset="0"/>
              <a:buChar char="•"/>
            </a:pPr>
            <a:r>
              <a:rPr lang="en-IN" dirty="0" smtClean="0">
                <a:solidFill>
                  <a:schemeClr val="tx1"/>
                </a:solidFill>
                <a:latin typeface="+mj-lt"/>
                <a:ea typeface="+mj-ea"/>
                <a:cs typeface="+mj-cs"/>
              </a:rPr>
              <a:t>Creating </a:t>
            </a:r>
            <a:r>
              <a:rPr lang="en-IN" dirty="0">
                <a:solidFill>
                  <a:schemeClr val="tx1"/>
                </a:solidFill>
                <a:latin typeface="+mj-lt"/>
                <a:ea typeface="+mj-ea"/>
                <a:cs typeface="+mj-cs"/>
              </a:rPr>
              <a:t>a Project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Source </a:t>
            </a:r>
            <a:r>
              <a:rPr lang="en-IN" dirty="0">
                <a:solidFill>
                  <a:schemeClr val="tx1"/>
                </a:solidFill>
                <a:latin typeface="+mj-lt"/>
                <a:ea typeface="+mj-ea"/>
                <a:cs typeface="+mj-cs"/>
              </a:rPr>
              <a:t>Code Repositories and Version Control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Building </a:t>
            </a:r>
            <a:r>
              <a:rPr lang="en-IN" dirty="0">
                <a:solidFill>
                  <a:schemeClr val="tx1"/>
                </a:solidFill>
                <a:latin typeface="+mj-lt"/>
                <a:ea typeface="+mj-ea"/>
                <a:cs typeface="+mj-cs"/>
              </a:rPr>
              <a:t>the Game: A Black Art?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Creating </a:t>
            </a:r>
            <a:r>
              <a:rPr lang="en-IN" dirty="0">
                <a:solidFill>
                  <a:schemeClr val="tx1"/>
                </a:solidFill>
                <a:latin typeface="+mj-lt"/>
                <a:ea typeface="+mj-ea"/>
                <a:cs typeface="+mj-cs"/>
              </a:rPr>
              <a:t>Build Scripts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Game </a:t>
            </a:r>
            <a:r>
              <a:rPr lang="en-IN" dirty="0">
                <a:solidFill>
                  <a:schemeClr val="tx1"/>
                </a:solidFill>
                <a:latin typeface="+mj-lt"/>
                <a:ea typeface="+mj-ea"/>
                <a:cs typeface="+mj-cs"/>
              </a:rPr>
              <a:t>Initialization and Shutdown </a:t>
            </a:r>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3041401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1052736"/>
            <a:ext cx="8280920" cy="5616624"/>
          </a:xfrm>
        </p:spPr>
        <p:txBody>
          <a:bodyPr>
            <a:normAutofit/>
          </a:bodyPr>
          <a:lstStyle/>
          <a:p>
            <a:pPr algn="l"/>
            <a:endParaRPr lang="en-IN" b="1" dirty="0">
              <a:solidFill>
                <a:schemeClr val="tx1"/>
              </a:solidFill>
              <a:latin typeface="+mj-lt"/>
              <a:ea typeface="+mj-ea"/>
              <a:cs typeface="+mj-cs"/>
            </a:endParaRPr>
          </a:p>
          <a:p>
            <a:pPr algn="l"/>
            <a:r>
              <a:rPr lang="en-US" sz="3000" b="1" dirty="0">
                <a:solidFill>
                  <a:schemeClr val="tx1"/>
                </a:solidFill>
                <a:latin typeface="+mj-lt"/>
                <a:ea typeface="+mj-ea"/>
                <a:cs typeface="+mj-cs"/>
              </a:rPr>
              <a:t>How to BUILD / EXPORT your Game in Unity (Windows | Mac | </a:t>
            </a:r>
            <a:r>
              <a:rPr lang="en-US" sz="3000" b="1" dirty="0" err="1">
                <a:solidFill>
                  <a:schemeClr val="tx1"/>
                </a:solidFill>
                <a:latin typeface="+mj-lt"/>
                <a:ea typeface="+mj-ea"/>
                <a:cs typeface="+mj-cs"/>
              </a:rPr>
              <a:t>WebGL</a:t>
            </a:r>
            <a:r>
              <a:rPr lang="en-US" sz="3000" b="1" dirty="0" smtClean="0">
                <a:solidFill>
                  <a:schemeClr val="tx1"/>
                </a:solidFill>
                <a:latin typeface="+mj-lt"/>
                <a:ea typeface="+mj-ea"/>
                <a:cs typeface="+mj-cs"/>
              </a:rPr>
              <a:t>):</a:t>
            </a:r>
          </a:p>
          <a:p>
            <a:pPr algn="l"/>
            <a:r>
              <a:rPr lang="en-US" dirty="0" smtClean="0">
                <a:solidFill>
                  <a:schemeClr val="tx1"/>
                </a:solidFill>
                <a:latin typeface="+mj-lt"/>
                <a:ea typeface="+mj-ea"/>
                <a:cs typeface="+mj-cs"/>
              </a:rPr>
              <a:t>https</a:t>
            </a:r>
            <a:r>
              <a:rPr lang="en-US" dirty="0">
                <a:solidFill>
                  <a:schemeClr val="tx1"/>
                </a:solidFill>
                <a:latin typeface="+mj-lt"/>
                <a:ea typeface="+mj-ea"/>
                <a:cs typeface="+mj-cs"/>
              </a:rPr>
              <a:t>://www.youtube.com/watch?v=7nxKAtxGSn8</a:t>
            </a:r>
          </a:p>
          <a:p>
            <a:pPr algn="l"/>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3861787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smtClean="0"/>
              <a:t>Creating build </a:t>
            </a:r>
            <a:r>
              <a:rPr lang="en-IN" dirty="0" smtClean="0"/>
              <a:t>scripts in Unity</a:t>
            </a:r>
            <a:r>
              <a:rPr lang="en-IN" dirty="0"/>
              <a:t/>
            </a:r>
            <a:br>
              <a:rPr lang="en-IN" dirty="0"/>
            </a:br>
            <a:endParaRPr lang="en-IN" dirty="0"/>
          </a:p>
        </p:txBody>
      </p:sp>
      <p:sp>
        <p:nvSpPr>
          <p:cNvPr id="3" name="Subtitle 2"/>
          <p:cNvSpPr>
            <a:spLocks noGrp="1"/>
          </p:cNvSpPr>
          <p:nvPr>
            <p:ph type="subTitle" idx="1"/>
          </p:nvPr>
        </p:nvSpPr>
        <p:spPr>
          <a:xfrm>
            <a:off x="611560" y="908720"/>
            <a:ext cx="7776864" cy="5256584"/>
          </a:xfrm>
        </p:spPr>
        <p:txBody>
          <a:bodyPr>
            <a:normAutofit/>
          </a:bodyPr>
          <a:lstStyle/>
          <a:p>
            <a:pPr algn="l"/>
            <a:endParaRPr lang="en-IN" dirty="0" smtClean="0">
              <a:solidFill>
                <a:schemeClr val="tx1"/>
              </a:solidFill>
              <a:latin typeface="+mj-lt"/>
              <a:ea typeface="+mj-ea"/>
              <a:cs typeface="+mj-cs"/>
            </a:endParaRP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://www.youtube.com/watch?v=PVU7flKEyJg</a:t>
            </a:r>
          </a:p>
        </p:txBody>
      </p:sp>
    </p:spTree>
    <p:extLst>
      <p:ext uri="{BB962C8B-B14F-4D97-AF65-F5344CB8AC3E}">
        <p14:creationId xmlns:p14="http://schemas.microsoft.com/office/powerpoint/2010/main" val="356442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936104"/>
          </a:xfrm>
        </p:spPr>
        <p:txBody>
          <a:bodyPr>
            <a:normAutofit fontScale="90000"/>
          </a:bodyPr>
          <a:lstStyle/>
          <a:p>
            <a:pPr algn="l"/>
            <a:r>
              <a:rPr lang="en-IN" sz="4000" b="1" dirty="0"/>
              <a:t>Input by </a:t>
            </a:r>
            <a:r>
              <a:rPr lang="en-IN" sz="4000" b="1" dirty="0" err="1" smtClean="0"/>
              <a:t>Buttons,mouse</a:t>
            </a:r>
            <a:r>
              <a:rPr lang="en-IN" sz="4000" b="1" dirty="0" smtClean="0"/>
              <a:t> </a:t>
            </a:r>
            <a:r>
              <a:rPr lang="en-IN" sz="4000" b="1" dirty="0" smtClean="0"/>
              <a:t>in Unity</a:t>
            </a:r>
            <a:r>
              <a:rPr lang="en-IN" dirty="0"/>
              <a:t/>
            </a:r>
            <a:br>
              <a:rPr lang="en-IN" dirty="0"/>
            </a:br>
            <a:endParaRPr lang="en-IN" dirty="0"/>
          </a:p>
        </p:txBody>
      </p:sp>
      <p:sp>
        <p:nvSpPr>
          <p:cNvPr id="3" name="Subtitle 2"/>
          <p:cNvSpPr>
            <a:spLocks noGrp="1"/>
          </p:cNvSpPr>
          <p:nvPr>
            <p:ph type="subTitle" idx="1"/>
          </p:nvPr>
        </p:nvSpPr>
        <p:spPr>
          <a:xfrm>
            <a:off x="611560" y="692696"/>
            <a:ext cx="7776864" cy="5976664"/>
          </a:xfrm>
        </p:spPr>
        <p:txBody>
          <a:bodyPr>
            <a:normAutofit lnSpcReduction="10000"/>
          </a:bodyPr>
          <a:lstStyle/>
          <a:p>
            <a:pPr algn="l"/>
            <a:r>
              <a:rPr lang="en-IN" b="1" dirty="0">
                <a:solidFill>
                  <a:schemeClr val="tx1"/>
                </a:solidFill>
                <a:latin typeface="+mj-lt"/>
                <a:ea typeface="+mj-ea"/>
                <a:cs typeface="+mj-cs"/>
              </a:rPr>
              <a:t>Input by Pressing Buttons in </a:t>
            </a:r>
            <a:r>
              <a:rPr lang="en-IN" b="1" dirty="0">
                <a:solidFill>
                  <a:schemeClr val="tx1"/>
                </a:solidFill>
                <a:latin typeface="+mj-lt"/>
                <a:ea typeface="+mj-ea"/>
                <a:cs typeface="+mj-cs"/>
              </a:rPr>
              <a:t>Unity:</a:t>
            </a:r>
          </a:p>
          <a:p>
            <a:pPr algn="l"/>
            <a:r>
              <a:rPr lang="en-IN" dirty="0" smtClean="0">
                <a:solidFill>
                  <a:schemeClr val="tx1"/>
                </a:solidFill>
                <a:latin typeface="+mj-lt"/>
                <a:ea typeface="+mj-ea"/>
                <a:cs typeface="+mj-cs"/>
                <a:hlinkClick r:id="rId2"/>
              </a:rPr>
              <a:t>https</a:t>
            </a:r>
            <a:r>
              <a:rPr lang="en-IN" dirty="0">
                <a:solidFill>
                  <a:schemeClr val="tx1"/>
                </a:solidFill>
                <a:latin typeface="+mj-lt"/>
                <a:ea typeface="+mj-ea"/>
                <a:cs typeface="+mj-cs"/>
                <a:hlinkClick r:id="rId2"/>
              </a:rPr>
              <a:t>://</a:t>
            </a:r>
            <a:r>
              <a:rPr lang="en-IN" dirty="0" smtClean="0">
                <a:solidFill>
                  <a:schemeClr val="tx1"/>
                </a:solidFill>
                <a:latin typeface="+mj-lt"/>
                <a:ea typeface="+mj-ea"/>
                <a:cs typeface="+mj-cs"/>
                <a:hlinkClick r:id="rId2"/>
              </a:rPr>
              <a:t>www.youtube.com/watch?v=sSuennz4Ht8</a:t>
            </a:r>
            <a:endParaRPr lang="en-IN" dirty="0" smtClean="0">
              <a:solidFill>
                <a:schemeClr val="tx1"/>
              </a:solidFill>
              <a:latin typeface="+mj-lt"/>
              <a:ea typeface="+mj-ea"/>
              <a:cs typeface="+mj-cs"/>
            </a:endParaRPr>
          </a:p>
          <a:p>
            <a:pPr algn="l"/>
            <a:endParaRPr lang="en-IN" dirty="0">
              <a:solidFill>
                <a:schemeClr val="tx1"/>
              </a:solidFill>
              <a:latin typeface="+mj-lt"/>
              <a:ea typeface="+mj-ea"/>
              <a:cs typeface="+mj-cs"/>
            </a:endParaRPr>
          </a:p>
          <a:p>
            <a:pPr algn="l"/>
            <a:r>
              <a:rPr lang="en-US" b="1" dirty="0">
                <a:solidFill>
                  <a:schemeClr val="tx1"/>
                </a:solidFill>
                <a:latin typeface="+mj-lt"/>
                <a:ea typeface="+mj-ea"/>
                <a:cs typeface="+mj-cs"/>
              </a:rPr>
              <a:t>Mouse Inputs &amp; Mouse Position in </a:t>
            </a:r>
            <a:r>
              <a:rPr lang="en-US" b="1" dirty="0">
                <a:solidFill>
                  <a:schemeClr val="tx1"/>
                </a:solidFill>
                <a:latin typeface="+mj-lt"/>
                <a:ea typeface="+mj-ea"/>
                <a:cs typeface="+mj-cs"/>
              </a:rPr>
              <a:t>Unity:</a:t>
            </a:r>
            <a:endParaRPr lang="en-US" b="1" dirty="0">
              <a:solidFill>
                <a:schemeClr val="tx1"/>
              </a:solidFill>
              <a:latin typeface="+mj-lt"/>
              <a:ea typeface="+mj-ea"/>
              <a:cs typeface="+mj-cs"/>
            </a:endParaRPr>
          </a:p>
          <a:p>
            <a:pPr algn="l"/>
            <a:r>
              <a:rPr lang="en-IN" dirty="0" smtClean="0">
                <a:solidFill>
                  <a:schemeClr val="tx1"/>
                </a:solidFill>
                <a:latin typeface="+mj-lt"/>
                <a:ea typeface="+mj-ea"/>
                <a:cs typeface="+mj-cs"/>
                <a:hlinkClick r:id="rId3"/>
              </a:rPr>
              <a:t>https</a:t>
            </a:r>
            <a:r>
              <a:rPr lang="en-IN" dirty="0">
                <a:solidFill>
                  <a:schemeClr val="tx1"/>
                </a:solidFill>
                <a:latin typeface="+mj-lt"/>
                <a:ea typeface="+mj-ea"/>
                <a:cs typeface="+mj-cs"/>
                <a:hlinkClick r:id="rId3"/>
              </a:rPr>
              <a:t>://www.youtube.com/watch?v=zfUCf7_-</a:t>
            </a:r>
            <a:r>
              <a:rPr lang="en-IN" dirty="0" smtClean="0">
                <a:solidFill>
                  <a:schemeClr val="tx1"/>
                </a:solidFill>
                <a:latin typeface="+mj-lt"/>
                <a:ea typeface="+mj-ea"/>
                <a:cs typeface="+mj-cs"/>
                <a:hlinkClick r:id="rId3"/>
              </a:rPr>
              <a:t>dMs</a:t>
            </a:r>
            <a:endParaRPr lang="en-IN" dirty="0" smtClean="0">
              <a:solidFill>
                <a:schemeClr val="tx1"/>
              </a:solidFill>
              <a:latin typeface="+mj-lt"/>
              <a:ea typeface="+mj-ea"/>
              <a:cs typeface="+mj-cs"/>
            </a:endParaRPr>
          </a:p>
          <a:p>
            <a:pPr algn="l"/>
            <a:endParaRPr lang="en-IN" dirty="0">
              <a:solidFill>
                <a:schemeClr val="tx1"/>
              </a:solidFill>
              <a:latin typeface="+mj-lt"/>
              <a:ea typeface="+mj-ea"/>
              <a:cs typeface="+mj-cs"/>
            </a:endParaRPr>
          </a:p>
          <a:p>
            <a:pPr algn="l"/>
            <a:r>
              <a:rPr lang="en-IN" b="1" dirty="0">
                <a:solidFill>
                  <a:schemeClr val="tx1"/>
                </a:solidFill>
                <a:latin typeface="+mj-lt"/>
                <a:ea typeface="+mj-ea"/>
                <a:cs typeface="+mj-cs"/>
              </a:rPr>
              <a:t>Making the Player </a:t>
            </a:r>
            <a:r>
              <a:rPr lang="en-IN" b="1" dirty="0" smtClean="0">
                <a:solidFill>
                  <a:schemeClr val="tx1"/>
                </a:solidFill>
                <a:latin typeface="+mj-lt"/>
                <a:ea typeface="+mj-ea"/>
                <a:cs typeface="+mj-cs"/>
              </a:rPr>
              <a:t>MOVE:</a:t>
            </a:r>
            <a:endParaRPr lang="en-IN" b="1" dirty="0">
              <a:solidFill>
                <a:schemeClr val="tx1"/>
              </a:solidFill>
              <a:latin typeface="+mj-lt"/>
              <a:ea typeface="+mj-ea"/>
              <a:cs typeface="+mj-cs"/>
            </a:endParaRPr>
          </a:p>
          <a:p>
            <a:pPr algn="l"/>
            <a:r>
              <a:rPr lang="en-IN" dirty="0">
                <a:solidFill>
                  <a:schemeClr val="tx1"/>
                </a:solidFill>
                <a:latin typeface="+mj-lt"/>
                <a:ea typeface="+mj-ea"/>
                <a:cs typeface="+mj-cs"/>
              </a:rPr>
              <a:t>https</a:t>
            </a:r>
            <a:r>
              <a:rPr lang="en-IN" dirty="0">
                <a:solidFill>
                  <a:schemeClr val="tx1"/>
                </a:solidFill>
                <a:latin typeface="+mj-lt"/>
                <a:ea typeface="+mj-ea"/>
                <a:cs typeface="+mj-cs"/>
              </a:rPr>
              <a:t>://www.youtube.com/watch?v=vnZBdmSjOB0</a:t>
            </a:r>
          </a:p>
          <a:p>
            <a:pPr algn="l"/>
            <a:endParaRPr lang="en-IN" dirty="0">
              <a:solidFill>
                <a:schemeClr val="tx1"/>
              </a:solidFill>
              <a:latin typeface="+mj-lt"/>
              <a:ea typeface="+mj-ea"/>
              <a:cs typeface="+mj-cs"/>
            </a:endParaRPr>
          </a:p>
        </p:txBody>
      </p:sp>
    </p:spTree>
    <p:extLst>
      <p:ext uri="{BB962C8B-B14F-4D97-AF65-F5344CB8AC3E}">
        <p14:creationId xmlns:p14="http://schemas.microsoft.com/office/powerpoint/2010/main" val="202224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936104"/>
          </a:xfrm>
        </p:spPr>
        <p:txBody>
          <a:bodyPr>
            <a:normAutofit fontScale="90000"/>
          </a:bodyPr>
          <a:lstStyle/>
          <a:p>
            <a:pPr algn="l"/>
            <a:r>
              <a:rPr lang="en-IN" sz="4000" b="1" dirty="0"/>
              <a:t>Input by </a:t>
            </a:r>
            <a:r>
              <a:rPr lang="en-IN" sz="4000" b="1" dirty="0" err="1" smtClean="0"/>
              <a:t>Buttons,mouse</a:t>
            </a:r>
            <a:r>
              <a:rPr lang="en-IN" sz="4000" b="1" dirty="0" smtClean="0"/>
              <a:t> </a:t>
            </a:r>
            <a:r>
              <a:rPr lang="en-IN" sz="4000" b="1" dirty="0" smtClean="0"/>
              <a:t>in Unity</a:t>
            </a:r>
            <a:r>
              <a:rPr lang="en-IN" dirty="0"/>
              <a:t/>
            </a:r>
            <a:br>
              <a:rPr lang="en-IN" dirty="0"/>
            </a:br>
            <a:endParaRPr lang="en-IN" dirty="0"/>
          </a:p>
        </p:txBody>
      </p:sp>
      <p:sp>
        <p:nvSpPr>
          <p:cNvPr id="3" name="Subtitle 2"/>
          <p:cNvSpPr>
            <a:spLocks noGrp="1"/>
          </p:cNvSpPr>
          <p:nvPr>
            <p:ph type="subTitle" idx="1"/>
          </p:nvPr>
        </p:nvSpPr>
        <p:spPr>
          <a:xfrm>
            <a:off x="611560" y="692696"/>
            <a:ext cx="7776864" cy="5976664"/>
          </a:xfrm>
        </p:spPr>
        <p:txBody>
          <a:bodyPr>
            <a:normAutofit/>
          </a:bodyPr>
          <a:lstStyle/>
          <a:p>
            <a:pPr algn="l"/>
            <a:r>
              <a:rPr lang="en-IN" dirty="0">
                <a:solidFill>
                  <a:schemeClr val="tx1"/>
                </a:solidFill>
                <a:latin typeface="+mj-lt"/>
                <a:ea typeface="+mj-ea"/>
                <a:cs typeface="+mj-cs"/>
              </a:rPr>
              <a:t>Refactoring our </a:t>
            </a:r>
            <a:r>
              <a:rPr lang="en-IN">
                <a:solidFill>
                  <a:schemeClr val="tx1"/>
                </a:solidFill>
                <a:latin typeface="+mj-lt"/>
                <a:ea typeface="+mj-ea"/>
                <a:cs typeface="+mj-cs"/>
              </a:rPr>
              <a:t>Health </a:t>
            </a:r>
            <a:r>
              <a:rPr lang="en-IN" smtClean="0">
                <a:solidFill>
                  <a:schemeClr val="tx1"/>
                </a:solidFill>
                <a:latin typeface="+mj-lt"/>
                <a:ea typeface="+mj-ea"/>
                <a:cs typeface="+mj-cs"/>
              </a:rPr>
              <a:t>System:</a:t>
            </a:r>
          </a:p>
          <a:p>
            <a:pPr algn="l"/>
            <a:endParaRPr lang="en-IN" dirty="0">
              <a:solidFill>
                <a:schemeClr val="tx1"/>
              </a:solidFill>
              <a:latin typeface="+mj-lt"/>
              <a:ea typeface="+mj-ea"/>
              <a:cs typeface="+mj-cs"/>
            </a:endParaRPr>
          </a:p>
          <a:p>
            <a:pPr algn="l"/>
            <a:endParaRPr lang="en-IN" sz="3600" b="1" dirty="0">
              <a:solidFill>
                <a:schemeClr val="tx1"/>
              </a:solidFill>
              <a:latin typeface="+mj-lt"/>
              <a:ea typeface="+mj-ea"/>
              <a:cs typeface="+mj-cs"/>
            </a:endParaRPr>
          </a:p>
        </p:txBody>
      </p:sp>
    </p:spTree>
    <p:extLst>
      <p:ext uri="{BB962C8B-B14F-4D97-AF65-F5344CB8AC3E}">
        <p14:creationId xmlns:p14="http://schemas.microsoft.com/office/powerpoint/2010/main" val="367600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smtClean="0"/>
              <a:t>Creating build </a:t>
            </a:r>
            <a:r>
              <a:rPr lang="en-IN" dirty="0" smtClean="0"/>
              <a:t>scripts in Blender</a:t>
            </a:r>
            <a:r>
              <a:rPr lang="en-IN" dirty="0"/>
              <a:t/>
            </a:r>
            <a:br>
              <a:rPr lang="en-IN" dirty="0"/>
            </a:br>
            <a:endParaRPr lang="en-IN" dirty="0"/>
          </a:p>
        </p:txBody>
      </p:sp>
      <p:sp>
        <p:nvSpPr>
          <p:cNvPr id="3" name="Subtitle 2"/>
          <p:cNvSpPr>
            <a:spLocks noGrp="1"/>
          </p:cNvSpPr>
          <p:nvPr>
            <p:ph type="subTitle" idx="1"/>
          </p:nvPr>
        </p:nvSpPr>
        <p:spPr>
          <a:xfrm>
            <a:off x="611560" y="908720"/>
            <a:ext cx="7776864" cy="5256584"/>
          </a:xfrm>
        </p:spPr>
        <p:txBody>
          <a:bodyPr>
            <a:normAutofit fontScale="70000" lnSpcReduction="20000"/>
          </a:bodyPr>
          <a:lstStyle/>
          <a:p>
            <a:pPr marL="571500" indent="-571500" algn="just">
              <a:buFont typeface="Arial" panose="020B0604020202020204" pitchFamily="34" charset="0"/>
              <a:buChar char="•"/>
            </a:pPr>
            <a:r>
              <a:rPr lang="en-IN" sz="3800" dirty="0">
                <a:solidFill>
                  <a:schemeClr val="tx1"/>
                </a:solidFill>
                <a:latin typeface="+mj-lt"/>
                <a:ea typeface="+mj-ea"/>
                <a:cs typeface="+mj-cs"/>
              </a:rPr>
              <a:t>Python is an interpreted, interactive, object-oriented programming language. It incorporates modules, exceptions, dynamic typing, very high-level dynamic data types, and classes. </a:t>
            </a:r>
            <a:endParaRPr lang="en-IN" sz="3800" dirty="0" smtClean="0">
              <a:solidFill>
                <a:schemeClr val="tx1"/>
              </a:solidFill>
              <a:latin typeface="+mj-lt"/>
              <a:ea typeface="+mj-ea"/>
              <a:cs typeface="+mj-cs"/>
            </a:endParaRPr>
          </a:p>
          <a:p>
            <a:pPr marL="571500" indent="-571500" algn="just">
              <a:buFont typeface="Arial" panose="020B0604020202020204" pitchFamily="34" charset="0"/>
              <a:buChar char="•"/>
            </a:pPr>
            <a:r>
              <a:rPr lang="en-IN" sz="3800" dirty="0" smtClean="0">
                <a:solidFill>
                  <a:schemeClr val="tx1"/>
                </a:solidFill>
                <a:latin typeface="+mj-lt"/>
                <a:ea typeface="+mj-ea"/>
                <a:cs typeface="+mj-cs"/>
              </a:rPr>
              <a:t>Python </a:t>
            </a:r>
            <a:r>
              <a:rPr lang="en-IN" sz="3800" dirty="0">
                <a:solidFill>
                  <a:schemeClr val="tx1"/>
                </a:solidFill>
                <a:latin typeface="+mj-lt"/>
                <a:ea typeface="+mj-ea"/>
                <a:cs typeface="+mj-cs"/>
              </a:rPr>
              <a:t>combines remarkable power with very clear </a:t>
            </a:r>
            <a:r>
              <a:rPr lang="en-IN" sz="3800" dirty="0" smtClean="0">
                <a:solidFill>
                  <a:schemeClr val="tx1"/>
                </a:solidFill>
                <a:latin typeface="+mj-lt"/>
                <a:ea typeface="+mj-ea"/>
                <a:cs typeface="+mj-cs"/>
              </a:rPr>
              <a:t>syntax.</a:t>
            </a:r>
          </a:p>
          <a:p>
            <a:pPr marL="571500" indent="-571500" algn="just">
              <a:buFont typeface="Arial" panose="020B0604020202020204" pitchFamily="34" charset="0"/>
              <a:buChar char="•"/>
            </a:pPr>
            <a:r>
              <a:rPr lang="en-IN" sz="3800" dirty="0" smtClean="0">
                <a:solidFill>
                  <a:schemeClr val="tx1"/>
                </a:solidFill>
                <a:latin typeface="+mj-lt"/>
                <a:ea typeface="+mj-ea"/>
                <a:cs typeface="+mj-cs"/>
              </a:rPr>
              <a:t>Python </a:t>
            </a:r>
            <a:r>
              <a:rPr lang="en-IN" sz="3800" dirty="0">
                <a:solidFill>
                  <a:schemeClr val="tx1"/>
                </a:solidFill>
                <a:latin typeface="+mj-lt"/>
                <a:ea typeface="+mj-ea"/>
                <a:cs typeface="+mj-cs"/>
              </a:rPr>
              <a:t>scripts are a versatile way to extend Blender functionality. </a:t>
            </a:r>
            <a:endParaRPr lang="en-IN" sz="3800" dirty="0" smtClean="0">
              <a:solidFill>
                <a:schemeClr val="tx1"/>
              </a:solidFill>
              <a:latin typeface="+mj-lt"/>
              <a:ea typeface="+mj-ea"/>
              <a:cs typeface="+mj-cs"/>
            </a:endParaRPr>
          </a:p>
          <a:p>
            <a:pPr marL="571500" indent="-571500" algn="just">
              <a:buFont typeface="Arial" panose="020B0604020202020204" pitchFamily="34" charset="0"/>
              <a:buChar char="•"/>
            </a:pPr>
            <a:r>
              <a:rPr lang="en-IN" sz="3800" dirty="0" smtClean="0">
                <a:solidFill>
                  <a:schemeClr val="tx1"/>
                </a:solidFill>
                <a:latin typeface="+mj-lt"/>
                <a:ea typeface="+mj-ea"/>
                <a:cs typeface="+mj-cs"/>
              </a:rPr>
              <a:t>Most </a:t>
            </a:r>
            <a:r>
              <a:rPr lang="en-IN" sz="3800" dirty="0">
                <a:solidFill>
                  <a:schemeClr val="tx1"/>
                </a:solidFill>
                <a:latin typeface="+mj-lt"/>
                <a:ea typeface="+mj-ea"/>
                <a:cs typeface="+mj-cs"/>
              </a:rPr>
              <a:t>areas of Blender can be scripted, including animation, rendering, import and export, object creation and automating repetitive </a:t>
            </a:r>
            <a:r>
              <a:rPr lang="en-IN" sz="3800" dirty="0" smtClean="0">
                <a:solidFill>
                  <a:schemeClr val="tx1"/>
                </a:solidFill>
                <a:latin typeface="+mj-lt"/>
                <a:ea typeface="+mj-ea"/>
                <a:cs typeface="+mj-cs"/>
              </a:rPr>
              <a:t>tasks.</a:t>
            </a:r>
          </a:p>
          <a:p>
            <a:pPr marL="571500" indent="-571500" algn="just">
              <a:buFont typeface="Arial" panose="020B0604020202020204" pitchFamily="34" charset="0"/>
              <a:buChar char="•"/>
            </a:pPr>
            <a:r>
              <a:rPr lang="en-IN" sz="3800" dirty="0" smtClean="0">
                <a:solidFill>
                  <a:schemeClr val="tx1"/>
                </a:solidFill>
                <a:latin typeface="+mj-lt"/>
                <a:ea typeface="+mj-ea"/>
                <a:cs typeface="+mj-cs"/>
              </a:rPr>
              <a:t>To </a:t>
            </a:r>
            <a:r>
              <a:rPr lang="en-IN" sz="3800" dirty="0">
                <a:solidFill>
                  <a:schemeClr val="tx1"/>
                </a:solidFill>
                <a:latin typeface="+mj-lt"/>
                <a:ea typeface="+mj-ea"/>
                <a:cs typeface="+mj-cs"/>
              </a:rPr>
              <a:t>interact with Blender, scripts can make use of the tightly integrated API.</a:t>
            </a:r>
          </a:p>
          <a:p>
            <a:endParaRPr lang="en-IN" dirty="0"/>
          </a:p>
        </p:txBody>
      </p:sp>
    </p:spTree>
    <p:extLst>
      <p:ext uri="{BB962C8B-B14F-4D97-AF65-F5344CB8AC3E}">
        <p14:creationId xmlns:p14="http://schemas.microsoft.com/office/powerpoint/2010/main" val="26629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smtClean="0"/>
              <a:t>Creating build scripts</a:t>
            </a:r>
            <a:r>
              <a:rPr lang="en-IN" dirty="0"/>
              <a:t/>
            </a:r>
            <a:br>
              <a:rPr lang="en-IN" dirty="0"/>
            </a:br>
            <a:endParaRPr lang="en-IN" dirty="0"/>
          </a:p>
        </p:txBody>
      </p:sp>
      <p:sp>
        <p:nvSpPr>
          <p:cNvPr id="3" name="Subtitle 2"/>
          <p:cNvSpPr>
            <a:spLocks noGrp="1"/>
          </p:cNvSpPr>
          <p:nvPr>
            <p:ph type="subTitle" idx="1"/>
          </p:nvPr>
        </p:nvSpPr>
        <p:spPr>
          <a:xfrm>
            <a:off x="611560" y="692696"/>
            <a:ext cx="7776864" cy="5760640"/>
          </a:xfrm>
        </p:spPr>
        <p:txBody>
          <a:bodyPr>
            <a:normAutofit/>
          </a:bodyPr>
          <a:lstStyle/>
          <a:p>
            <a:pPr algn="just"/>
            <a:r>
              <a:rPr lang="en-IN" sz="2700" b="1" dirty="0">
                <a:solidFill>
                  <a:schemeClr val="tx1"/>
                </a:solidFill>
                <a:latin typeface="+mj-lt"/>
                <a:ea typeface="+mj-ea"/>
                <a:cs typeface="+mj-cs"/>
              </a:rPr>
              <a:t>3 options</a:t>
            </a:r>
            <a:r>
              <a:rPr lang="en-IN" sz="27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Text editor</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Python console </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Info</a:t>
            </a:r>
            <a:endParaRPr lang="en-IN" sz="2700" dirty="0">
              <a:solidFill>
                <a:schemeClr val="tx1"/>
              </a:solidFill>
              <a:latin typeface="+mj-lt"/>
              <a:ea typeface="+mj-ea"/>
              <a:cs typeface="+mj-cs"/>
            </a:endParaRPr>
          </a:p>
          <a:p>
            <a:endParaRPr lang="en-IN" dirty="0"/>
          </a:p>
        </p:txBody>
      </p:sp>
    </p:spTree>
    <p:extLst>
      <p:ext uri="{BB962C8B-B14F-4D97-AF65-F5344CB8AC3E}">
        <p14:creationId xmlns:p14="http://schemas.microsoft.com/office/powerpoint/2010/main" val="3220435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smtClean="0"/>
              <a:t>Creating build scripts</a:t>
            </a:r>
            <a:r>
              <a:rPr lang="en-IN" dirty="0"/>
              <a:t/>
            </a:r>
            <a:br>
              <a:rPr lang="en-IN" dirty="0"/>
            </a:br>
            <a:endParaRPr lang="en-IN" dirty="0"/>
          </a:p>
        </p:txBody>
      </p:sp>
      <p:sp>
        <p:nvSpPr>
          <p:cNvPr id="3" name="Subtitle 2"/>
          <p:cNvSpPr>
            <a:spLocks noGrp="1"/>
          </p:cNvSpPr>
          <p:nvPr>
            <p:ph type="subTitle" idx="1"/>
          </p:nvPr>
        </p:nvSpPr>
        <p:spPr>
          <a:xfrm>
            <a:off x="395536" y="476672"/>
            <a:ext cx="8424936" cy="6264696"/>
          </a:xfrm>
        </p:spPr>
        <p:txBody>
          <a:bodyPr>
            <a:noAutofit/>
          </a:bodyPr>
          <a:lstStyle/>
          <a:p>
            <a:pPr algn="l"/>
            <a:r>
              <a:rPr lang="en-IN" sz="2400" b="1" dirty="0" smtClean="0">
                <a:solidFill>
                  <a:schemeClr val="tx1"/>
                </a:solidFill>
                <a:latin typeface="+mj-lt"/>
                <a:ea typeface="+mj-ea"/>
                <a:cs typeface="+mj-cs"/>
              </a:rPr>
              <a:t>The </a:t>
            </a:r>
            <a:r>
              <a:rPr lang="en-IN" sz="2400" b="1" dirty="0">
                <a:solidFill>
                  <a:schemeClr val="tx1"/>
                </a:solidFill>
                <a:latin typeface="+mj-lt"/>
                <a:ea typeface="+mj-ea"/>
                <a:cs typeface="+mj-cs"/>
              </a:rPr>
              <a:t>normal build script performs the following steps:</a:t>
            </a:r>
          </a:p>
          <a:p>
            <a:pPr marL="342900" indent="-342900" algn="just">
              <a:buFont typeface="Arial" panose="020B0604020202020204" pitchFamily="34" charset="0"/>
              <a:buChar char="•"/>
            </a:pPr>
            <a:r>
              <a:rPr lang="en-IN" sz="2400" b="1" dirty="0" smtClean="0">
                <a:solidFill>
                  <a:schemeClr val="tx1"/>
                </a:solidFill>
                <a:latin typeface="+mj-lt"/>
                <a:ea typeface="+mj-ea"/>
                <a:cs typeface="+mj-cs"/>
              </a:rPr>
              <a:t>Clean </a:t>
            </a:r>
            <a:r>
              <a:rPr lang="en-IN" sz="2400" b="1" dirty="0">
                <a:solidFill>
                  <a:schemeClr val="tx1"/>
                </a:solidFill>
                <a:latin typeface="+mj-lt"/>
                <a:ea typeface="+mj-ea"/>
                <a:cs typeface="+mj-cs"/>
              </a:rPr>
              <a:t>the build </a:t>
            </a:r>
            <a:r>
              <a:rPr lang="en-IN" sz="2400" b="1" dirty="0" smtClean="0">
                <a:solidFill>
                  <a:schemeClr val="tx1"/>
                </a:solidFill>
                <a:latin typeface="+mj-lt"/>
                <a:ea typeface="+mj-ea"/>
                <a:cs typeface="+mj-cs"/>
              </a:rPr>
              <a:t>machine: </a:t>
            </a:r>
            <a:r>
              <a:rPr lang="en-IN" sz="2400" dirty="0">
                <a:solidFill>
                  <a:schemeClr val="tx1"/>
                </a:solidFill>
                <a:latin typeface="+mj-lt"/>
                <a:ea typeface="+mj-ea"/>
                <a:cs typeface="+mj-cs"/>
              </a:rPr>
              <a:t>If you use the directory </a:t>
            </a:r>
            <a:r>
              <a:rPr lang="en-IN" sz="2400" dirty="0" smtClean="0">
                <a:solidFill>
                  <a:schemeClr val="tx1"/>
                </a:solidFill>
                <a:latin typeface="+mj-lt"/>
                <a:ea typeface="+mj-ea"/>
                <a:cs typeface="+mj-cs"/>
              </a:rPr>
              <a:t>structure, </a:t>
            </a:r>
            <a:r>
              <a:rPr lang="en-IN" sz="2400" dirty="0">
                <a:solidFill>
                  <a:schemeClr val="tx1"/>
                </a:solidFill>
                <a:latin typeface="+mj-lt"/>
                <a:ea typeface="+mj-ea"/>
                <a:cs typeface="+mj-cs"/>
              </a:rPr>
              <a:t>you can just delete the Temp </a:t>
            </a:r>
            <a:r>
              <a:rPr lang="en-IN" sz="2400" dirty="0" smtClean="0">
                <a:solidFill>
                  <a:schemeClr val="tx1"/>
                </a:solidFill>
                <a:latin typeface="+mj-lt"/>
                <a:ea typeface="+mj-ea"/>
                <a:cs typeface="+mj-cs"/>
              </a:rPr>
              <a:t>directory.</a:t>
            </a:r>
          </a:p>
          <a:p>
            <a:pPr marL="342900" indent="-342900" algn="just">
              <a:buFont typeface="Arial" panose="020B0604020202020204" pitchFamily="34" charset="0"/>
              <a:buChar char="•"/>
            </a:pPr>
            <a:r>
              <a:rPr lang="en-IN" sz="2400" b="1" dirty="0" smtClean="0">
                <a:solidFill>
                  <a:schemeClr val="tx1"/>
                </a:solidFill>
                <a:latin typeface="+mj-lt"/>
                <a:ea typeface="+mj-ea"/>
                <a:cs typeface="+mj-cs"/>
              </a:rPr>
              <a:t>Get </a:t>
            </a:r>
            <a:r>
              <a:rPr lang="en-IN" sz="2400" b="1" dirty="0">
                <a:solidFill>
                  <a:schemeClr val="tx1"/>
                </a:solidFill>
                <a:latin typeface="+mj-lt"/>
                <a:ea typeface="+mj-ea"/>
                <a:cs typeface="+mj-cs"/>
              </a:rPr>
              <a:t>the latest source code and game </a:t>
            </a:r>
            <a:r>
              <a:rPr lang="en-IN" sz="2400" b="1" dirty="0" smtClean="0">
                <a:solidFill>
                  <a:schemeClr val="tx1"/>
                </a:solidFill>
                <a:latin typeface="+mj-lt"/>
                <a:ea typeface="+mj-ea"/>
                <a:cs typeface="+mj-cs"/>
              </a:rPr>
              <a:t>media: </a:t>
            </a:r>
            <a:r>
              <a:rPr lang="en-IN" sz="2400" dirty="0" smtClean="0">
                <a:solidFill>
                  <a:schemeClr val="tx1"/>
                </a:solidFill>
                <a:latin typeface="+mj-lt"/>
                <a:ea typeface="+mj-ea"/>
                <a:cs typeface="+mj-cs"/>
              </a:rPr>
              <a:t>Just get </a:t>
            </a:r>
            <a:r>
              <a:rPr lang="en-IN" sz="2400" dirty="0">
                <a:solidFill>
                  <a:schemeClr val="tx1"/>
                </a:solidFill>
                <a:latin typeface="+mj-lt"/>
                <a:ea typeface="+mj-ea"/>
                <a:cs typeface="+mj-cs"/>
              </a:rPr>
              <a:t>the recent </a:t>
            </a:r>
            <a:r>
              <a:rPr lang="en-IN" sz="2400" dirty="0" smtClean="0">
                <a:solidFill>
                  <a:schemeClr val="tx1"/>
                </a:solidFill>
                <a:latin typeface="+mj-lt"/>
                <a:ea typeface="+mj-ea"/>
                <a:cs typeface="+mj-cs"/>
              </a:rPr>
              <a:t>files.</a:t>
            </a:r>
          </a:p>
          <a:p>
            <a:pPr marL="342900" indent="-342900" algn="just">
              <a:buFont typeface="Arial" panose="020B0604020202020204" pitchFamily="34" charset="0"/>
              <a:buChar char="•"/>
            </a:pPr>
            <a:r>
              <a:rPr lang="en-IN" sz="2400" b="1" dirty="0" smtClean="0">
                <a:solidFill>
                  <a:schemeClr val="tx1"/>
                </a:solidFill>
                <a:latin typeface="+mj-lt"/>
                <a:ea typeface="+mj-ea"/>
                <a:cs typeface="+mj-cs"/>
              </a:rPr>
              <a:t>Grab </a:t>
            </a:r>
            <a:r>
              <a:rPr lang="en-IN" sz="2400" b="1" dirty="0">
                <a:solidFill>
                  <a:schemeClr val="tx1"/>
                </a:solidFill>
                <a:latin typeface="+mj-lt"/>
                <a:ea typeface="+mj-ea"/>
                <a:cs typeface="+mj-cs"/>
              </a:rPr>
              <a:t>the latest version number and label the </a:t>
            </a:r>
            <a:r>
              <a:rPr lang="en-IN" sz="2400" b="1" dirty="0" smtClean="0">
                <a:solidFill>
                  <a:schemeClr val="tx1"/>
                </a:solidFill>
                <a:latin typeface="+mj-lt"/>
                <a:ea typeface="+mj-ea"/>
                <a:cs typeface="+mj-cs"/>
              </a:rPr>
              <a:t>build: </a:t>
            </a:r>
            <a:r>
              <a:rPr lang="en-IN" sz="2400" dirty="0">
                <a:solidFill>
                  <a:schemeClr val="tx1"/>
                </a:solidFill>
                <a:latin typeface="+mj-lt"/>
                <a:ea typeface="+mj-ea"/>
                <a:cs typeface="+mj-cs"/>
              </a:rPr>
              <a:t>You can decide when </a:t>
            </a:r>
            <a:r>
              <a:rPr lang="en-IN" sz="2400" dirty="0" smtClean="0">
                <a:solidFill>
                  <a:schemeClr val="tx1"/>
                </a:solidFill>
                <a:latin typeface="+mj-lt"/>
                <a:ea typeface="+mj-ea"/>
                <a:cs typeface="+mj-cs"/>
              </a:rPr>
              <a:t>to change </a:t>
            </a:r>
            <a:r>
              <a:rPr lang="en-IN" sz="2400" dirty="0">
                <a:solidFill>
                  <a:schemeClr val="tx1"/>
                </a:solidFill>
                <a:latin typeface="+mj-lt"/>
                <a:ea typeface="+mj-ea"/>
                <a:cs typeface="+mj-cs"/>
              </a:rPr>
              <a:t>the version number—each build or even each night. You can use </a:t>
            </a:r>
            <a:r>
              <a:rPr lang="en-IN" sz="2400" dirty="0" smtClean="0">
                <a:solidFill>
                  <a:schemeClr val="tx1"/>
                </a:solidFill>
                <a:latin typeface="+mj-lt"/>
                <a:ea typeface="+mj-ea"/>
                <a:cs typeface="+mj-cs"/>
              </a:rPr>
              <a:t>the version </a:t>
            </a:r>
            <a:r>
              <a:rPr lang="en-IN" sz="2400" dirty="0">
                <a:solidFill>
                  <a:schemeClr val="tx1"/>
                </a:solidFill>
                <a:latin typeface="+mj-lt"/>
                <a:ea typeface="+mj-ea"/>
                <a:cs typeface="+mj-cs"/>
              </a:rPr>
              <a:t>number to specify the ultimate destination on your build server, so </a:t>
            </a:r>
            <a:r>
              <a:rPr lang="en-IN" sz="2400" dirty="0" smtClean="0">
                <a:solidFill>
                  <a:schemeClr val="tx1"/>
                </a:solidFill>
                <a:latin typeface="+mj-lt"/>
                <a:ea typeface="+mj-ea"/>
                <a:cs typeface="+mj-cs"/>
              </a:rPr>
              <a:t>every build </a:t>
            </a:r>
            <a:r>
              <a:rPr lang="en-IN" sz="2400" dirty="0">
                <a:solidFill>
                  <a:schemeClr val="tx1"/>
                </a:solidFill>
                <a:latin typeface="+mj-lt"/>
                <a:ea typeface="+mj-ea"/>
                <a:cs typeface="+mj-cs"/>
              </a:rPr>
              <a:t>you’ve ever made can be available. Visual Build Pro has a utility to grab </a:t>
            </a:r>
            <a:r>
              <a:rPr lang="en-IN" sz="2400" dirty="0" smtClean="0">
                <a:solidFill>
                  <a:schemeClr val="tx1"/>
                </a:solidFill>
                <a:latin typeface="+mj-lt"/>
                <a:ea typeface="+mj-ea"/>
                <a:cs typeface="+mj-cs"/>
              </a:rPr>
              <a:t>or even </a:t>
            </a:r>
            <a:r>
              <a:rPr lang="en-IN" sz="2400" dirty="0">
                <a:solidFill>
                  <a:schemeClr val="tx1"/>
                </a:solidFill>
                <a:latin typeface="+mj-lt"/>
                <a:ea typeface="+mj-ea"/>
                <a:cs typeface="+mj-cs"/>
              </a:rPr>
              <a:t>change the version number of Visual Studio resource </a:t>
            </a:r>
            <a:r>
              <a:rPr lang="en-IN" sz="2400" dirty="0" smtClean="0">
                <a:solidFill>
                  <a:schemeClr val="tx1"/>
                </a:solidFill>
                <a:latin typeface="+mj-lt"/>
                <a:ea typeface="+mj-ea"/>
                <a:cs typeface="+mj-cs"/>
              </a:rPr>
              <a:t>files. </a:t>
            </a:r>
            <a:r>
              <a:rPr lang="en-IN" sz="2400" dirty="0">
                <a:solidFill>
                  <a:schemeClr val="tx1"/>
                </a:solidFill>
                <a:latin typeface="+mj-lt"/>
                <a:ea typeface="+mj-ea"/>
                <a:cs typeface="+mj-cs"/>
              </a:rPr>
              <a:t>At Red Fly, the build number was increased every </a:t>
            </a:r>
            <a:r>
              <a:rPr lang="en-IN" sz="2400" dirty="0" smtClean="0">
                <a:solidFill>
                  <a:schemeClr val="tx1"/>
                </a:solidFill>
                <a:latin typeface="+mj-lt"/>
                <a:ea typeface="+mj-ea"/>
                <a:cs typeface="+mj-cs"/>
              </a:rPr>
              <a:t>day and </a:t>
            </a:r>
            <a:r>
              <a:rPr lang="en-IN" sz="2400" dirty="0">
                <a:solidFill>
                  <a:schemeClr val="tx1"/>
                </a:solidFill>
                <a:latin typeface="+mj-lt"/>
                <a:ea typeface="+mj-ea"/>
                <a:cs typeface="+mj-cs"/>
              </a:rPr>
              <a:t>even included the </a:t>
            </a:r>
            <a:r>
              <a:rPr lang="en-IN" sz="2400" dirty="0" err="1">
                <a:solidFill>
                  <a:schemeClr val="tx1"/>
                </a:solidFill>
                <a:latin typeface="+mj-lt"/>
                <a:ea typeface="+mj-ea"/>
                <a:cs typeface="+mj-cs"/>
              </a:rPr>
              <a:t>changelist</a:t>
            </a:r>
            <a:r>
              <a:rPr lang="en-IN" sz="2400" dirty="0">
                <a:solidFill>
                  <a:schemeClr val="tx1"/>
                </a:solidFill>
                <a:latin typeface="+mj-lt"/>
                <a:ea typeface="+mj-ea"/>
                <a:cs typeface="+mj-cs"/>
              </a:rPr>
              <a:t> number of the last check-in. Bugs that </a:t>
            </a:r>
            <a:r>
              <a:rPr lang="en-IN" sz="2400" dirty="0" smtClean="0">
                <a:solidFill>
                  <a:schemeClr val="tx1"/>
                </a:solidFill>
                <a:latin typeface="+mj-lt"/>
                <a:ea typeface="+mj-ea"/>
                <a:cs typeface="+mj-cs"/>
              </a:rPr>
              <a:t>are found </a:t>
            </a:r>
            <a:r>
              <a:rPr lang="en-IN" sz="2400" dirty="0">
                <a:solidFill>
                  <a:schemeClr val="tx1"/>
                </a:solidFill>
                <a:latin typeface="+mj-lt"/>
                <a:ea typeface="+mj-ea"/>
                <a:cs typeface="+mj-cs"/>
              </a:rPr>
              <a:t>in a particular build can be entered into the bug database, and even if </a:t>
            </a:r>
            <a:r>
              <a:rPr lang="en-IN" sz="2400" dirty="0" smtClean="0">
                <a:solidFill>
                  <a:schemeClr val="tx1"/>
                </a:solidFill>
                <a:latin typeface="+mj-lt"/>
                <a:ea typeface="+mj-ea"/>
                <a:cs typeface="+mj-cs"/>
              </a:rPr>
              <a:t>a programmer </a:t>
            </a:r>
            <a:r>
              <a:rPr lang="en-IN" sz="2400" dirty="0">
                <a:solidFill>
                  <a:schemeClr val="tx1"/>
                </a:solidFill>
                <a:latin typeface="+mj-lt"/>
                <a:ea typeface="+mj-ea"/>
                <a:cs typeface="+mj-cs"/>
              </a:rPr>
              <a:t>sees it days later, he can know fairly reliably if the bug is a new </a:t>
            </a:r>
            <a:r>
              <a:rPr lang="en-IN" sz="2400" dirty="0" smtClean="0">
                <a:solidFill>
                  <a:schemeClr val="tx1"/>
                </a:solidFill>
                <a:latin typeface="+mj-lt"/>
                <a:ea typeface="+mj-ea"/>
                <a:cs typeface="+mj-cs"/>
              </a:rPr>
              <a:t>one or </a:t>
            </a:r>
            <a:r>
              <a:rPr lang="en-IN" sz="2400" dirty="0">
                <a:solidFill>
                  <a:schemeClr val="tx1"/>
                </a:solidFill>
                <a:latin typeface="+mj-lt"/>
                <a:ea typeface="+mj-ea"/>
                <a:cs typeface="+mj-cs"/>
              </a:rPr>
              <a:t>the fix just didn’t make it into the latest build</a:t>
            </a:r>
            <a:r>
              <a:rPr lang="en-IN" sz="2000" dirty="0">
                <a:solidFill>
                  <a:schemeClr val="tx1"/>
                </a:solidFill>
                <a:latin typeface="+mj-lt"/>
                <a:ea typeface="+mj-ea"/>
                <a:cs typeface="+mj-cs"/>
              </a:rPr>
              <a:t>.</a:t>
            </a:r>
          </a:p>
        </p:txBody>
      </p:sp>
    </p:spTree>
    <p:extLst>
      <p:ext uri="{BB962C8B-B14F-4D97-AF65-F5344CB8AC3E}">
        <p14:creationId xmlns:p14="http://schemas.microsoft.com/office/powerpoint/2010/main" val="529335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smtClean="0"/>
              <a:t>Creating build scripts</a:t>
            </a:r>
            <a:r>
              <a:rPr lang="en-IN" dirty="0"/>
              <a:t/>
            </a:r>
            <a:br>
              <a:rPr lang="en-IN" dirty="0"/>
            </a:br>
            <a:endParaRPr lang="en-IN" dirty="0"/>
          </a:p>
        </p:txBody>
      </p:sp>
      <p:sp>
        <p:nvSpPr>
          <p:cNvPr id="3" name="Subtitle 2"/>
          <p:cNvSpPr>
            <a:spLocks noGrp="1"/>
          </p:cNvSpPr>
          <p:nvPr>
            <p:ph type="subTitle" idx="1"/>
          </p:nvPr>
        </p:nvSpPr>
        <p:spPr>
          <a:xfrm>
            <a:off x="611560" y="476672"/>
            <a:ext cx="7992888" cy="6048672"/>
          </a:xfrm>
        </p:spPr>
        <p:txBody>
          <a:bodyPr>
            <a:noAutofit/>
          </a:bodyPr>
          <a:lstStyle/>
          <a:p>
            <a:pPr algn="l"/>
            <a:r>
              <a:rPr lang="en-IN" sz="2400" b="1" dirty="0" smtClean="0">
                <a:solidFill>
                  <a:schemeClr val="tx1"/>
                </a:solidFill>
                <a:latin typeface="+mj-lt"/>
                <a:ea typeface="+mj-ea"/>
                <a:cs typeface="+mj-cs"/>
              </a:rPr>
              <a:t>The </a:t>
            </a:r>
            <a:r>
              <a:rPr lang="en-IN" sz="2400" b="1" dirty="0">
                <a:solidFill>
                  <a:schemeClr val="tx1"/>
                </a:solidFill>
                <a:latin typeface="+mj-lt"/>
                <a:ea typeface="+mj-ea"/>
                <a:cs typeface="+mj-cs"/>
              </a:rPr>
              <a:t>normal build script performs the following steps:</a:t>
            </a:r>
          </a:p>
          <a:p>
            <a:pPr marL="342900" indent="-342900" algn="just">
              <a:buFont typeface="Arial" panose="020B0604020202020204" pitchFamily="34" charset="0"/>
              <a:buChar char="•"/>
            </a:pPr>
            <a:r>
              <a:rPr lang="en-IN" sz="2400" b="1" dirty="0" smtClean="0">
                <a:solidFill>
                  <a:schemeClr val="tx1"/>
                </a:solidFill>
                <a:latin typeface="+mj-lt"/>
                <a:ea typeface="+mj-ea"/>
                <a:cs typeface="+mj-cs"/>
              </a:rPr>
              <a:t>Compile </a:t>
            </a:r>
            <a:r>
              <a:rPr lang="en-IN" sz="2400" b="1" dirty="0">
                <a:solidFill>
                  <a:schemeClr val="tx1"/>
                </a:solidFill>
                <a:latin typeface="+mj-lt"/>
                <a:ea typeface="+mj-ea"/>
                <a:cs typeface="+mj-cs"/>
              </a:rPr>
              <a:t>and link every build target: </a:t>
            </a:r>
            <a:r>
              <a:rPr lang="en-IN" sz="2400" dirty="0">
                <a:solidFill>
                  <a:schemeClr val="tx1"/>
                </a:solidFill>
                <a:latin typeface="+mj-lt"/>
                <a:ea typeface="+mj-ea"/>
                <a:cs typeface="+mj-cs"/>
              </a:rPr>
              <a:t>debug, profile, and release. The </a:t>
            </a:r>
            <a:r>
              <a:rPr lang="en-IN" sz="2400" dirty="0" smtClean="0">
                <a:solidFill>
                  <a:schemeClr val="tx1"/>
                </a:solidFill>
                <a:latin typeface="+mj-lt"/>
                <a:ea typeface="+mj-ea"/>
                <a:cs typeface="+mj-cs"/>
              </a:rPr>
              <a:t>project settings </a:t>
            </a:r>
            <a:r>
              <a:rPr lang="en-IN" sz="2400" dirty="0">
                <a:solidFill>
                  <a:schemeClr val="tx1"/>
                </a:solidFill>
                <a:latin typeface="+mj-lt"/>
                <a:ea typeface="+mj-ea"/>
                <a:cs typeface="+mj-cs"/>
              </a:rPr>
              <a:t>will make sure that everything goes into the right </a:t>
            </a:r>
            <a:r>
              <a:rPr lang="en-IN" sz="2400" dirty="0" smtClean="0">
                <a:solidFill>
                  <a:schemeClr val="tx1"/>
                </a:solidFill>
                <a:latin typeface="+mj-lt"/>
                <a:ea typeface="+mj-ea"/>
                <a:cs typeface="+mj-cs"/>
              </a:rPr>
              <a:t>place.</a:t>
            </a:r>
          </a:p>
          <a:p>
            <a:pPr marL="342900" indent="-342900" algn="just">
              <a:buFont typeface="Arial" panose="020B0604020202020204" pitchFamily="34" charset="0"/>
              <a:buChar char="•"/>
            </a:pPr>
            <a:r>
              <a:rPr lang="en-IN" sz="2400" b="1" dirty="0" smtClean="0">
                <a:solidFill>
                  <a:schemeClr val="tx1"/>
                </a:solidFill>
                <a:latin typeface="+mj-lt"/>
                <a:ea typeface="+mj-ea"/>
                <a:cs typeface="+mj-cs"/>
              </a:rPr>
              <a:t>Run </a:t>
            </a:r>
            <a:r>
              <a:rPr lang="en-IN" sz="2400" b="1" dirty="0">
                <a:solidFill>
                  <a:schemeClr val="tx1"/>
                </a:solidFill>
                <a:latin typeface="+mj-lt"/>
                <a:ea typeface="+mj-ea"/>
                <a:cs typeface="+mj-cs"/>
              </a:rPr>
              <a:t>automatic test </a:t>
            </a:r>
            <a:r>
              <a:rPr lang="en-IN" sz="2400" b="1" dirty="0" smtClean="0">
                <a:solidFill>
                  <a:schemeClr val="tx1"/>
                </a:solidFill>
                <a:latin typeface="+mj-lt"/>
                <a:ea typeface="+mj-ea"/>
                <a:cs typeface="+mj-cs"/>
              </a:rPr>
              <a:t>scripts</a:t>
            </a:r>
            <a:r>
              <a:rPr lang="en-IN" sz="2400" dirty="0">
                <a:solidFill>
                  <a:schemeClr val="tx1"/>
                </a:solidFill>
                <a:latin typeface="+mj-lt"/>
                <a:ea typeface="+mj-ea"/>
                <a:cs typeface="+mj-cs"/>
              </a:rPr>
              <a:t>:</a:t>
            </a:r>
            <a:r>
              <a:rPr lang="en-IN" sz="2400" dirty="0" smtClean="0">
                <a:solidFill>
                  <a:schemeClr val="tx1"/>
                </a:solidFill>
                <a:latin typeface="+mj-lt"/>
                <a:ea typeface="+mj-ea"/>
                <a:cs typeface="+mj-cs"/>
              </a:rPr>
              <a:t> </a:t>
            </a:r>
            <a:r>
              <a:rPr lang="en-IN" sz="2400" dirty="0">
                <a:solidFill>
                  <a:schemeClr val="tx1"/>
                </a:solidFill>
                <a:latin typeface="+mj-lt"/>
                <a:ea typeface="+mj-ea"/>
                <a:cs typeface="+mj-cs"/>
              </a:rPr>
              <a:t>If you have automated testing, have the </a:t>
            </a:r>
            <a:r>
              <a:rPr lang="en-IN" sz="2400" dirty="0" smtClean="0">
                <a:solidFill>
                  <a:schemeClr val="tx1"/>
                </a:solidFill>
                <a:latin typeface="+mj-lt"/>
                <a:ea typeface="+mj-ea"/>
                <a:cs typeface="+mj-cs"/>
              </a:rPr>
              <a:t>build machine </a:t>
            </a:r>
            <a:r>
              <a:rPr lang="en-IN" sz="2400" dirty="0">
                <a:solidFill>
                  <a:schemeClr val="tx1"/>
                </a:solidFill>
                <a:latin typeface="+mj-lt"/>
                <a:ea typeface="+mj-ea"/>
                <a:cs typeface="+mj-cs"/>
              </a:rPr>
              <a:t>run the test scripts to see if the build is a good one. This is more </a:t>
            </a:r>
            <a:r>
              <a:rPr lang="en-IN" sz="2400" dirty="0" smtClean="0">
                <a:solidFill>
                  <a:schemeClr val="tx1"/>
                </a:solidFill>
                <a:latin typeface="+mj-lt"/>
                <a:ea typeface="+mj-ea"/>
                <a:cs typeface="+mj-cs"/>
              </a:rPr>
              <a:t>reliable than </a:t>
            </a:r>
            <a:r>
              <a:rPr lang="en-IN" sz="2400" dirty="0">
                <a:solidFill>
                  <a:schemeClr val="tx1"/>
                </a:solidFill>
                <a:latin typeface="+mj-lt"/>
                <a:ea typeface="+mj-ea"/>
                <a:cs typeface="+mj-cs"/>
              </a:rPr>
              <a:t>a bleary-eyed programmer attempting to test the game at 4 </a:t>
            </a:r>
            <a:r>
              <a:rPr lang="en-IN" sz="2400" dirty="0" smtClean="0">
                <a:solidFill>
                  <a:schemeClr val="tx1"/>
                </a:solidFill>
                <a:latin typeface="+mj-lt"/>
                <a:ea typeface="+mj-ea"/>
                <a:cs typeface="+mj-cs"/>
              </a:rPr>
              <a:t>a.m.</a:t>
            </a:r>
          </a:p>
          <a:p>
            <a:pPr marL="342900" indent="-342900" algn="just">
              <a:buFont typeface="Arial" panose="020B0604020202020204" pitchFamily="34" charset="0"/>
              <a:buChar char="•"/>
            </a:pPr>
            <a:r>
              <a:rPr lang="en-IN" sz="2400" b="1" dirty="0" smtClean="0">
                <a:solidFill>
                  <a:schemeClr val="tx1"/>
                </a:solidFill>
                <a:latin typeface="+mj-lt"/>
                <a:ea typeface="+mj-ea"/>
                <a:cs typeface="+mj-cs"/>
              </a:rPr>
              <a:t>Process </a:t>
            </a:r>
            <a:r>
              <a:rPr lang="en-IN" sz="2400" b="1" dirty="0">
                <a:solidFill>
                  <a:schemeClr val="tx1"/>
                </a:solidFill>
                <a:latin typeface="+mj-lt"/>
                <a:ea typeface="+mj-ea"/>
                <a:cs typeface="+mj-cs"/>
              </a:rPr>
              <a:t>and copy the build </a:t>
            </a:r>
            <a:r>
              <a:rPr lang="en-IN" sz="2400" b="1" dirty="0" smtClean="0">
                <a:solidFill>
                  <a:schemeClr val="tx1"/>
                </a:solidFill>
                <a:latin typeface="+mj-lt"/>
                <a:ea typeface="+mj-ea"/>
                <a:cs typeface="+mj-cs"/>
              </a:rPr>
              <a:t>results: </a:t>
            </a:r>
            <a:r>
              <a:rPr lang="en-IN" sz="2400" dirty="0">
                <a:solidFill>
                  <a:schemeClr val="tx1"/>
                </a:solidFill>
                <a:latin typeface="+mj-lt"/>
                <a:ea typeface="+mj-ea"/>
                <a:cs typeface="+mj-cs"/>
              </a:rPr>
              <a:t>The destination directory should use </a:t>
            </a:r>
            <a:r>
              <a:rPr lang="en-IN" sz="2400" dirty="0" smtClean="0">
                <a:solidFill>
                  <a:schemeClr val="tx1"/>
                </a:solidFill>
                <a:latin typeface="+mj-lt"/>
                <a:ea typeface="+mj-ea"/>
                <a:cs typeface="+mj-cs"/>
              </a:rPr>
              <a:t>the code </a:t>
            </a:r>
            <a:r>
              <a:rPr lang="en-IN" sz="2400" dirty="0">
                <a:solidFill>
                  <a:schemeClr val="tx1"/>
                </a:solidFill>
                <a:latin typeface="+mj-lt"/>
                <a:ea typeface="+mj-ea"/>
                <a:cs typeface="+mj-cs"/>
              </a:rPr>
              <a:t>name of the project and the version number to distinguish it from </a:t>
            </a:r>
            <a:r>
              <a:rPr lang="en-IN" sz="2400" dirty="0" smtClean="0">
                <a:solidFill>
                  <a:schemeClr val="tx1"/>
                </a:solidFill>
                <a:latin typeface="+mj-lt"/>
                <a:ea typeface="+mj-ea"/>
                <a:cs typeface="+mj-cs"/>
              </a:rPr>
              <a:t>other projects </a:t>
            </a:r>
            <a:r>
              <a:rPr lang="en-IN" sz="2400" dirty="0">
                <a:solidFill>
                  <a:schemeClr val="tx1"/>
                </a:solidFill>
                <a:latin typeface="+mj-lt"/>
                <a:ea typeface="+mj-ea"/>
                <a:cs typeface="+mj-cs"/>
              </a:rPr>
              <a:t>or other versions of the same project. For example, version 2.0.8.25 </a:t>
            </a:r>
            <a:r>
              <a:rPr lang="en-IN" sz="2400" dirty="0" smtClean="0">
                <a:solidFill>
                  <a:schemeClr val="tx1"/>
                </a:solidFill>
                <a:latin typeface="+mj-lt"/>
                <a:ea typeface="+mj-ea"/>
                <a:cs typeface="+mj-cs"/>
              </a:rPr>
              <a:t>of the </a:t>
            </a:r>
            <a:r>
              <a:rPr lang="en-IN" sz="2400" dirty="0" err="1">
                <a:solidFill>
                  <a:schemeClr val="tx1"/>
                </a:solidFill>
                <a:latin typeface="+mj-lt"/>
                <a:ea typeface="+mj-ea"/>
                <a:cs typeface="+mj-cs"/>
              </a:rPr>
              <a:t>Rainman</a:t>
            </a:r>
            <a:r>
              <a:rPr lang="en-IN" sz="2400" dirty="0">
                <a:solidFill>
                  <a:schemeClr val="tx1"/>
                </a:solidFill>
                <a:latin typeface="+mj-lt"/>
                <a:ea typeface="+mj-ea"/>
                <a:cs typeface="+mj-cs"/>
              </a:rPr>
              <a:t> project might go into E:\Builds\Rainman\2.0.8.25. The </a:t>
            </a:r>
            <a:r>
              <a:rPr lang="en-IN" sz="2400" dirty="0" smtClean="0">
                <a:solidFill>
                  <a:schemeClr val="tx1"/>
                </a:solidFill>
                <a:latin typeface="+mj-lt"/>
                <a:ea typeface="+mj-ea"/>
                <a:cs typeface="+mj-cs"/>
              </a:rPr>
              <a:t>nightly build </a:t>
            </a:r>
            <a:r>
              <a:rPr lang="en-IN" sz="2400" dirty="0">
                <a:solidFill>
                  <a:schemeClr val="tx1"/>
                </a:solidFill>
                <a:latin typeface="+mj-lt"/>
                <a:ea typeface="+mj-ea"/>
                <a:cs typeface="+mj-cs"/>
              </a:rPr>
              <a:t>of the same project might go into E:\Builds\Rainman\Nightly. If you </a:t>
            </a:r>
            <a:r>
              <a:rPr lang="en-IN" sz="2400" dirty="0" smtClean="0">
                <a:solidFill>
                  <a:schemeClr val="tx1"/>
                </a:solidFill>
                <a:latin typeface="+mj-lt"/>
                <a:ea typeface="+mj-ea"/>
                <a:cs typeface="+mj-cs"/>
              </a:rPr>
              <a:t>have multiple </a:t>
            </a:r>
            <a:r>
              <a:rPr lang="en-IN" sz="2400" dirty="0">
                <a:solidFill>
                  <a:schemeClr val="tx1"/>
                </a:solidFill>
                <a:latin typeface="+mj-lt"/>
                <a:ea typeface="+mj-ea"/>
                <a:cs typeface="+mj-cs"/>
              </a:rPr>
              <a:t>platforms to worry about, stick them in directories that are easy to </a:t>
            </a:r>
            <a:r>
              <a:rPr lang="en-IN" sz="2400" dirty="0" smtClean="0">
                <a:solidFill>
                  <a:schemeClr val="tx1"/>
                </a:solidFill>
                <a:latin typeface="+mj-lt"/>
                <a:ea typeface="+mj-ea"/>
                <a:cs typeface="+mj-cs"/>
              </a:rPr>
              <a:t>find —\</a:t>
            </a:r>
            <a:r>
              <a:rPr lang="en-IN" sz="2400" dirty="0">
                <a:solidFill>
                  <a:schemeClr val="tx1"/>
                </a:solidFill>
                <a:latin typeface="+mj-lt"/>
                <a:ea typeface="+mj-ea"/>
                <a:cs typeface="+mj-cs"/>
              </a:rPr>
              <a:t>E:\Builds\</a:t>
            </a:r>
            <a:r>
              <a:rPr lang="en-IN" sz="2400" dirty="0" err="1">
                <a:solidFill>
                  <a:schemeClr val="tx1"/>
                </a:solidFill>
                <a:latin typeface="+mj-lt"/>
                <a:ea typeface="+mj-ea"/>
                <a:cs typeface="+mj-cs"/>
              </a:rPr>
              <a:t>Rainman</a:t>
            </a:r>
            <a:r>
              <a:rPr lang="en-IN" sz="2400" dirty="0">
                <a:solidFill>
                  <a:schemeClr val="tx1"/>
                </a:solidFill>
                <a:latin typeface="+mj-lt"/>
                <a:ea typeface="+mj-ea"/>
                <a:cs typeface="+mj-cs"/>
              </a:rPr>
              <a:t>\Nightly\3DS</a:t>
            </a:r>
            <a:r>
              <a:rPr lang="en-IN" sz="2000" dirty="0" smtClean="0">
                <a:solidFill>
                  <a:schemeClr val="tx1"/>
                </a:solidFill>
                <a:latin typeface="+mj-lt"/>
                <a:ea typeface="+mj-ea"/>
                <a:cs typeface="+mj-cs"/>
              </a:rPr>
              <a:t>.</a:t>
            </a:r>
            <a:endParaRPr lang="en-IN" sz="2000" dirty="0">
              <a:solidFill>
                <a:schemeClr val="tx1"/>
              </a:solidFill>
              <a:latin typeface="+mj-lt"/>
              <a:ea typeface="+mj-ea"/>
              <a:cs typeface="+mj-cs"/>
            </a:endParaRPr>
          </a:p>
        </p:txBody>
      </p:sp>
    </p:spTree>
    <p:extLst>
      <p:ext uri="{BB962C8B-B14F-4D97-AF65-F5344CB8AC3E}">
        <p14:creationId xmlns:p14="http://schemas.microsoft.com/office/powerpoint/2010/main" val="4240554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smtClean="0"/>
              <a:t>Creating build scripts</a:t>
            </a:r>
            <a:r>
              <a:rPr lang="en-IN" dirty="0"/>
              <a:t/>
            </a:r>
            <a:br>
              <a:rPr lang="en-IN" dirty="0"/>
            </a:br>
            <a:endParaRPr lang="en-IN" dirty="0"/>
          </a:p>
        </p:txBody>
      </p:sp>
      <p:sp>
        <p:nvSpPr>
          <p:cNvPr id="3" name="Subtitle 2"/>
          <p:cNvSpPr>
            <a:spLocks noGrp="1"/>
          </p:cNvSpPr>
          <p:nvPr>
            <p:ph type="subTitle" idx="1"/>
          </p:nvPr>
        </p:nvSpPr>
        <p:spPr>
          <a:xfrm>
            <a:off x="611560" y="908720"/>
            <a:ext cx="7776864" cy="5256584"/>
          </a:xfrm>
        </p:spPr>
        <p:txBody>
          <a:bodyPr>
            <a:normAutofit/>
          </a:bodyPr>
          <a:lstStyle/>
          <a:p>
            <a:r>
              <a:rPr lang="en-IN" sz="2400" dirty="0">
                <a:solidFill>
                  <a:schemeClr val="tx1"/>
                </a:solidFill>
                <a:latin typeface="+mj-lt"/>
                <a:ea typeface="+mj-ea"/>
                <a:cs typeface="+mj-cs"/>
              </a:rPr>
              <a:t>Script Loading</a:t>
            </a:r>
          </a:p>
          <a:p>
            <a:pPr algn="l"/>
            <a:r>
              <a:rPr lang="en-IN" sz="2400" dirty="0">
                <a:solidFill>
                  <a:schemeClr val="tx1"/>
                </a:solidFill>
                <a:latin typeface="+mj-lt"/>
                <a:ea typeface="+mj-ea"/>
                <a:cs typeface="+mj-cs"/>
              </a:rPr>
              <a:t>Loaded in the text editor and press Run Script.</a:t>
            </a:r>
          </a:p>
          <a:p>
            <a:pPr algn="l"/>
            <a:r>
              <a:rPr lang="en-IN" sz="2400" dirty="0">
                <a:solidFill>
                  <a:schemeClr val="tx1"/>
                </a:solidFill>
                <a:latin typeface="+mj-lt"/>
                <a:ea typeface="+mj-ea"/>
                <a:cs typeface="+mj-cs"/>
              </a:rPr>
              <a:t>Typed or pasted into the interactive console.</a:t>
            </a:r>
          </a:p>
          <a:p>
            <a:pPr algn="l"/>
            <a:r>
              <a:rPr lang="en-IN" sz="2400" dirty="0">
                <a:solidFill>
                  <a:schemeClr val="tx1"/>
                </a:solidFill>
                <a:latin typeface="+mj-lt"/>
                <a:ea typeface="+mj-ea"/>
                <a:cs typeface="+mj-cs"/>
              </a:rPr>
              <a:t>Execute a Python file from the command line with Blender, </a:t>
            </a:r>
            <a:r>
              <a:rPr lang="en-IN" sz="2400" dirty="0" err="1">
                <a:solidFill>
                  <a:schemeClr val="tx1"/>
                </a:solidFill>
                <a:latin typeface="+mj-lt"/>
                <a:ea typeface="+mj-ea"/>
                <a:cs typeface="+mj-cs"/>
              </a:rPr>
              <a:t>eg</a:t>
            </a:r>
            <a:r>
              <a:rPr lang="en-IN" sz="2400" dirty="0">
                <a:solidFill>
                  <a:schemeClr val="tx1"/>
                </a:solidFill>
                <a:latin typeface="+mj-lt"/>
                <a:ea typeface="+mj-ea"/>
                <a:cs typeface="+mj-cs"/>
              </a:rPr>
              <a:t>: blender --python /home/me/my_script.py.</a:t>
            </a:r>
          </a:p>
          <a:p>
            <a:pPr algn="l"/>
            <a:endParaRPr lang="en-IN" sz="2400" dirty="0">
              <a:solidFill>
                <a:schemeClr val="tx1"/>
              </a:solidFill>
              <a:latin typeface="+mj-lt"/>
              <a:ea typeface="+mj-ea"/>
              <a:cs typeface="+mj-cs"/>
            </a:endParaRPr>
          </a:p>
          <a:p>
            <a:pPr algn="l"/>
            <a:endParaRPr lang="en-IN" sz="2400" dirty="0" smtClean="0">
              <a:solidFill>
                <a:schemeClr val="tx1"/>
              </a:solidFill>
              <a:latin typeface="+mj-lt"/>
              <a:ea typeface="+mj-ea"/>
              <a:cs typeface="+mj-cs"/>
            </a:endParaRPr>
          </a:p>
          <a:p>
            <a:pPr algn="l"/>
            <a:r>
              <a:rPr lang="en-IN" sz="2400" dirty="0" smtClean="0">
                <a:solidFill>
                  <a:schemeClr val="tx1"/>
                </a:solidFill>
                <a:latin typeface="+mj-lt"/>
                <a:ea typeface="+mj-ea"/>
                <a:cs typeface="+mj-cs"/>
              </a:rPr>
              <a:t>For </a:t>
            </a:r>
            <a:r>
              <a:rPr lang="en-IN" sz="2400" dirty="0">
                <a:solidFill>
                  <a:schemeClr val="tx1"/>
                </a:solidFill>
                <a:latin typeface="+mj-lt"/>
                <a:ea typeface="+mj-ea"/>
                <a:cs typeface="+mj-cs"/>
              </a:rPr>
              <a:t>writing scripts</a:t>
            </a:r>
            <a:r>
              <a:rPr lang="en-IN" sz="2400" dirty="0" smtClean="0">
                <a:solidFill>
                  <a:schemeClr val="tx1"/>
                </a:solidFill>
                <a:latin typeface="+mj-lt"/>
                <a:ea typeface="+mj-ea"/>
                <a:cs typeface="+mj-cs"/>
              </a:rPr>
              <a:t>:</a:t>
            </a:r>
            <a:endParaRPr lang="en-IN" sz="2400" dirty="0">
              <a:solidFill>
                <a:schemeClr val="tx1"/>
              </a:solidFill>
              <a:latin typeface="+mj-lt"/>
              <a:ea typeface="+mj-ea"/>
              <a:cs typeface="+mj-cs"/>
            </a:endParaRPr>
          </a:p>
          <a:p>
            <a:pPr algn="l"/>
            <a:r>
              <a:rPr lang="en-IN" sz="2400" dirty="0">
                <a:solidFill>
                  <a:schemeClr val="tx1"/>
                </a:solidFill>
                <a:latin typeface="+mj-lt"/>
                <a:ea typeface="+mj-ea"/>
                <a:cs typeface="+mj-cs"/>
              </a:rPr>
              <a:t>https://www.youtube.com/watch?v=K0yb4sZ7B4g</a:t>
            </a:r>
          </a:p>
          <a:p>
            <a:endParaRPr lang="en-IN" dirty="0"/>
          </a:p>
        </p:txBody>
      </p:sp>
    </p:spTree>
    <p:extLst>
      <p:ext uri="{BB962C8B-B14F-4D97-AF65-F5344CB8AC3E}">
        <p14:creationId xmlns:p14="http://schemas.microsoft.com/office/powerpoint/2010/main" val="1048815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611560" y="908720"/>
            <a:ext cx="7776864" cy="5256584"/>
          </a:xfrm>
        </p:spPr>
        <p:txBody>
          <a:bodyPr>
            <a:normAutofit/>
          </a:bodyPr>
          <a:lstStyle/>
          <a:p>
            <a:pPr algn="l"/>
            <a:endParaRPr lang="en-IN" sz="4000" dirty="0" smtClean="0">
              <a:solidFill>
                <a:schemeClr val="tx1"/>
              </a:solidFill>
              <a:latin typeface="+mj-lt"/>
              <a:ea typeface="+mj-ea"/>
              <a:cs typeface="+mj-cs"/>
            </a:endParaRPr>
          </a:p>
          <a:p>
            <a:pPr algn="l"/>
            <a:endParaRPr lang="en-IN" sz="4000" dirty="0">
              <a:solidFill>
                <a:schemeClr val="tx1"/>
              </a:solidFill>
              <a:latin typeface="+mj-lt"/>
              <a:ea typeface="+mj-ea"/>
              <a:cs typeface="+mj-cs"/>
            </a:endParaRPr>
          </a:p>
          <a:p>
            <a:pPr algn="l"/>
            <a:endParaRPr lang="en-IN" sz="4000" dirty="0" smtClean="0">
              <a:solidFill>
                <a:schemeClr val="tx1"/>
              </a:solidFill>
              <a:latin typeface="+mj-lt"/>
              <a:ea typeface="+mj-ea"/>
              <a:cs typeface="+mj-cs"/>
            </a:endParaRPr>
          </a:p>
          <a:p>
            <a:pPr algn="l"/>
            <a:r>
              <a:rPr lang="en-IN" sz="4000" dirty="0" smtClean="0">
                <a:solidFill>
                  <a:schemeClr val="tx1"/>
                </a:solidFill>
                <a:latin typeface="+mj-lt"/>
                <a:ea typeface="+mj-ea"/>
                <a:cs typeface="+mj-cs"/>
              </a:rPr>
              <a:t>Make </a:t>
            </a:r>
            <a:r>
              <a:rPr lang="en-IN" sz="4000" dirty="0">
                <a:solidFill>
                  <a:schemeClr val="tx1"/>
                </a:solidFill>
                <a:latin typeface="+mj-lt"/>
                <a:ea typeface="+mj-ea"/>
                <a:cs typeface="+mj-cs"/>
              </a:rPr>
              <a:t>a cave with Blender</a:t>
            </a:r>
          </a:p>
        </p:txBody>
      </p:sp>
    </p:spTree>
    <p:extLst>
      <p:ext uri="{BB962C8B-B14F-4D97-AF65-F5344CB8AC3E}">
        <p14:creationId xmlns:p14="http://schemas.microsoft.com/office/powerpoint/2010/main" val="242577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980728"/>
            <a:ext cx="8136904" cy="5688632"/>
          </a:xfrm>
        </p:spPr>
        <p:txBody>
          <a:bodyPr>
            <a:normAutofit lnSpcReduction="10000"/>
          </a:bodyPr>
          <a:lstStyle/>
          <a:p>
            <a:pPr marL="457200" indent="-457200" algn="l">
              <a:buFont typeface="Arial" panose="020B0604020202020204" pitchFamily="34" charset="0"/>
              <a:buChar char="•"/>
            </a:pPr>
            <a:r>
              <a:rPr lang="en-IN" dirty="0" smtClean="0">
                <a:solidFill>
                  <a:schemeClr val="tx1"/>
                </a:solidFill>
                <a:latin typeface="+mj-lt"/>
                <a:ea typeface="+mj-ea"/>
                <a:cs typeface="+mj-cs"/>
              </a:rPr>
              <a:t>For unity:</a:t>
            </a:r>
          </a:p>
          <a:p>
            <a:pPr algn="l"/>
            <a:r>
              <a:rPr lang="en-IN" dirty="0" smtClean="0"/>
              <a:t>https</a:t>
            </a:r>
            <a:r>
              <a:rPr lang="en-IN" dirty="0"/>
              <a:t>://www.youtube.com/watch?v=IlKaB1etrik&amp;list=PLPV2KyIb3jR5QFsefuO2RlAgWEz6EvVi6&amp;index=2</a:t>
            </a:r>
          </a:p>
          <a:p>
            <a:pPr marL="457200" indent="-457200" algn="l">
              <a:buFont typeface="Arial" panose="020B0604020202020204" pitchFamily="34" charset="0"/>
              <a:buChar char="•"/>
            </a:pPr>
            <a:endParaRPr lang="en-IN" dirty="0" smtClean="0">
              <a:solidFill>
                <a:schemeClr val="tx1"/>
              </a:solidFill>
              <a:latin typeface="+mj-lt"/>
              <a:ea typeface="+mj-ea"/>
              <a:cs typeface="+mj-cs"/>
            </a:endParaRPr>
          </a:p>
          <a:p>
            <a:pPr algn="l"/>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For blender:</a:t>
            </a:r>
            <a:endParaRPr lang="en-IN" dirty="0">
              <a:solidFill>
                <a:schemeClr val="tx1"/>
              </a:solidFill>
              <a:latin typeface="+mj-lt"/>
              <a:ea typeface="+mj-ea"/>
              <a:cs typeface="+mj-cs"/>
            </a:endParaRPr>
          </a:p>
          <a:p>
            <a:pPr algn="l"/>
            <a:r>
              <a:rPr lang="en-IN" dirty="0">
                <a:solidFill>
                  <a:schemeClr val="tx1"/>
                </a:solidFill>
                <a:latin typeface="+mj-lt"/>
                <a:ea typeface="+mj-ea"/>
                <a:cs typeface="+mj-cs"/>
              </a:rPr>
              <a:t>https://</a:t>
            </a:r>
            <a:r>
              <a:rPr lang="en-IN" dirty="0" smtClean="0">
                <a:solidFill>
                  <a:schemeClr val="tx1"/>
                </a:solidFill>
                <a:latin typeface="+mj-lt"/>
                <a:ea typeface="+mj-ea"/>
                <a:cs typeface="+mj-cs"/>
              </a:rPr>
              <a:t>www.youtube.com/watch?v=x27hsbiqdP8</a:t>
            </a:r>
            <a:r>
              <a:rPr lang="en-IN" dirty="0"/>
              <a:t>	</a:t>
            </a:r>
          </a:p>
          <a:p>
            <a:pPr algn="l"/>
            <a:r>
              <a:rPr lang="en-IN" dirty="0"/>
              <a:t>	</a:t>
            </a:r>
          </a:p>
          <a:p>
            <a:pPr algn="l"/>
            <a:r>
              <a:rPr lang="en-IN" dirty="0"/>
              <a:t>	</a:t>
            </a:r>
          </a:p>
        </p:txBody>
      </p:sp>
    </p:spTree>
    <p:extLst>
      <p:ext uri="{BB962C8B-B14F-4D97-AF65-F5344CB8AC3E}">
        <p14:creationId xmlns:p14="http://schemas.microsoft.com/office/powerpoint/2010/main" val="3078326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6632"/>
            <a:ext cx="7772400" cy="2160240"/>
          </a:xfrm>
        </p:spPr>
        <p:txBody>
          <a:bodyPr>
            <a:normAutofit fontScale="90000"/>
          </a:bodyPr>
          <a:lstStyle/>
          <a:p>
            <a:r>
              <a:rPr lang="en-IN" dirty="0"/>
              <a:t>Source Code Repositories and Version Control </a:t>
            </a:r>
            <a:br>
              <a:rPr lang="en-IN" dirty="0"/>
            </a:br>
            <a:r>
              <a:rPr lang="en-IN" dirty="0"/>
              <a:t/>
            </a:r>
            <a:br>
              <a:rPr lang="en-IN" dirty="0"/>
            </a:br>
            <a:endParaRPr lang="en-IN" dirty="0"/>
          </a:p>
        </p:txBody>
      </p:sp>
      <p:sp>
        <p:nvSpPr>
          <p:cNvPr id="3" name="Subtitle 2"/>
          <p:cNvSpPr>
            <a:spLocks noGrp="1"/>
          </p:cNvSpPr>
          <p:nvPr>
            <p:ph type="subTitle" idx="1"/>
          </p:nvPr>
        </p:nvSpPr>
        <p:spPr>
          <a:xfrm>
            <a:off x="467544" y="1196752"/>
            <a:ext cx="8280920" cy="5472608"/>
          </a:xfrm>
        </p:spPr>
        <p:txBody>
          <a:bodyPr>
            <a:normAutofit/>
          </a:bodyPr>
          <a:lstStyle/>
          <a:p>
            <a:pPr marL="457200" indent="-457200" algn="just">
              <a:buFont typeface="Arial" panose="020B0604020202020204" pitchFamily="34" charset="0"/>
              <a:buChar char="•"/>
            </a:pPr>
            <a:r>
              <a:rPr lang="en-IN" sz="2800" dirty="0">
                <a:solidFill>
                  <a:schemeClr val="tx1"/>
                </a:solidFill>
                <a:latin typeface="+mj-lt"/>
                <a:ea typeface="+mj-ea"/>
                <a:cs typeface="+mj-cs"/>
              </a:rPr>
              <a:t>A source-code repository is an archive with the code as well as the hosting facility for these software archives, where you can also have the project's technical documentation, web pages, snippets, patches, etc. which can be accessed publicly (open-source) or </a:t>
            </a:r>
            <a:r>
              <a:rPr lang="en-IN" sz="2800" dirty="0" smtClean="0">
                <a:solidFill>
                  <a:schemeClr val="tx1"/>
                </a:solidFill>
                <a:latin typeface="+mj-lt"/>
                <a:ea typeface="+mj-ea"/>
                <a:cs typeface="+mj-cs"/>
              </a:rPr>
              <a:t>privately.</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Even </a:t>
            </a:r>
            <a:r>
              <a:rPr lang="en-IN" sz="2800" dirty="0">
                <a:solidFill>
                  <a:schemeClr val="tx1"/>
                </a:solidFill>
                <a:latin typeface="+mj-lt"/>
                <a:ea typeface="+mj-ea"/>
                <a:cs typeface="+mj-cs"/>
              </a:rPr>
              <a:t>for a small </a:t>
            </a:r>
            <a:r>
              <a:rPr lang="en-IN" sz="2800" dirty="0" smtClean="0">
                <a:solidFill>
                  <a:schemeClr val="tx1"/>
                </a:solidFill>
                <a:latin typeface="+mj-lt"/>
                <a:ea typeface="+mj-ea"/>
                <a:cs typeface="+mj-cs"/>
              </a:rPr>
              <a:t>game, you </a:t>
            </a:r>
            <a:r>
              <a:rPr lang="en-IN" sz="2800" dirty="0">
                <a:solidFill>
                  <a:schemeClr val="tx1"/>
                </a:solidFill>
                <a:latin typeface="+mj-lt"/>
                <a:ea typeface="+mj-ea"/>
                <a:cs typeface="+mj-cs"/>
              </a:rPr>
              <a:t>may have many tens of thousands of source files for code, sound, art, world </a:t>
            </a:r>
            <a:r>
              <a:rPr lang="en-IN" sz="2800" dirty="0" smtClean="0">
                <a:solidFill>
                  <a:schemeClr val="tx1"/>
                </a:solidFill>
                <a:latin typeface="+mj-lt"/>
                <a:ea typeface="+mj-ea"/>
                <a:cs typeface="+mj-cs"/>
              </a:rPr>
              <a:t>layout, scripts</a:t>
            </a:r>
            <a:r>
              <a:rPr lang="en-IN" sz="2800" dirty="0">
                <a:solidFill>
                  <a:schemeClr val="tx1"/>
                </a:solidFill>
                <a:latin typeface="+mj-lt"/>
                <a:ea typeface="+mj-ea"/>
                <a:cs typeface="+mj-cs"/>
              </a:rPr>
              <a:t>, and more.</a:t>
            </a:r>
          </a:p>
          <a:p>
            <a:pPr algn="l"/>
            <a:endParaRPr lang="en-IN" sz="4000" dirty="0" smtClean="0">
              <a:solidFill>
                <a:schemeClr val="tx1"/>
              </a:solidFill>
              <a:latin typeface="+mj-lt"/>
              <a:ea typeface="+mj-ea"/>
              <a:cs typeface="+mj-cs"/>
            </a:endParaRPr>
          </a:p>
        </p:txBody>
      </p:sp>
    </p:spTree>
    <p:extLst>
      <p:ext uri="{BB962C8B-B14F-4D97-AF65-F5344CB8AC3E}">
        <p14:creationId xmlns:p14="http://schemas.microsoft.com/office/powerpoint/2010/main" val="242078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20688"/>
            <a:ext cx="7772400" cy="864096"/>
          </a:xfrm>
        </p:spPr>
        <p:txBody>
          <a:bodyPr>
            <a:normAutofit fontScale="90000"/>
          </a:bodyPr>
          <a:lstStyle/>
          <a:p>
            <a:r>
              <a:rPr lang="en-IN" sz="4000" dirty="0"/>
              <a:t>Source Code Repositories and Version Control </a:t>
            </a:r>
            <a:r>
              <a:rPr lang="en-IN" dirty="0"/>
              <a:t/>
            </a:r>
            <a:br>
              <a:rPr lang="en-IN" dirty="0"/>
            </a:br>
            <a:r>
              <a:rPr lang="en-IN" dirty="0"/>
              <a:t/>
            </a:r>
            <a:br>
              <a:rPr lang="en-IN" dirty="0"/>
            </a:br>
            <a:endParaRPr lang="en-IN" dirty="0"/>
          </a:p>
        </p:txBody>
      </p:sp>
      <p:sp>
        <p:nvSpPr>
          <p:cNvPr id="3" name="Subtitle 2"/>
          <p:cNvSpPr>
            <a:spLocks noGrp="1"/>
          </p:cNvSpPr>
          <p:nvPr>
            <p:ph type="subTitle" idx="1"/>
          </p:nvPr>
        </p:nvSpPr>
        <p:spPr>
          <a:xfrm>
            <a:off x="467544" y="1196752"/>
            <a:ext cx="8280920" cy="5472608"/>
          </a:xfrm>
        </p:spPr>
        <p:txBody>
          <a:bodyPr>
            <a:noAutofit/>
          </a:bodyPr>
          <a:lstStyle/>
          <a:p>
            <a:pPr marL="457200" indent="-457200" algn="just">
              <a:buFont typeface="Arial" panose="020B0604020202020204" pitchFamily="34" charset="0"/>
              <a:buChar char="•"/>
            </a:pPr>
            <a:r>
              <a:rPr lang="en-IN" sz="2800" dirty="0">
                <a:solidFill>
                  <a:schemeClr val="tx1"/>
                </a:solidFill>
                <a:latin typeface="+mj-lt"/>
                <a:ea typeface="+mj-ea"/>
                <a:cs typeface="+mj-cs"/>
              </a:rPr>
              <a:t>You may also have to cook files for your game engine or </a:t>
            </a:r>
            <a:r>
              <a:rPr lang="en-IN" sz="2800" dirty="0" smtClean="0">
                <a:solidFill>
                  <a:schemeClr val="tx1"/>
                </a:solidFill>
                <a:latin typeface="+mj-lt"/>
                <a:ea typeface="+mj-ea"/>
                <a:cs typeface="+mj-cs"/>
              </a:rPr>
              <a:t>platform.</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Most </a:t>
            </a:r>
            <a:r>
              <a:rPr lang="en-IN" sz="2800" dirty="0">
                <a:solidFill>
                  <a:schemeClr val="tx1"/>
                </a:solidFill>
                <a:latin typeface="+mj-lt"/>
                <a:ea typeface="+mj-ea"/>
                <a:cs typeface="+mj-cs"/>
              </a:rPr>
              <a:t>sound effects come from a source WAV and are usually converted to  MP3.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Textures </a:t>
            </a:r>
            <a:r>
              <a:rPr lang="en-IN" sz="2800" dirty="0">
                <a:solidFill>
                  <a:schemeClr val="tx1"/>
                </a:solidFill>
                <a:latin typeface="+mj-lt"/>
                <a:ea typeface="+mj-ea"/>
                <a:cs typeface="+mj-cs"/>
              </a:rPr>
              <a:t>may have a source PSD if they were created in Photoshop and have a companion JPG or PNG after it’s been flattened and compressed.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Models </a:t>
            </a:r>
            <a:r>
              <a:rPr lang="en-IN" sz="2800" dirty="0">
                <a:solidFill>
                  <a:schemeClr val="tx1"/>
                </a:solidFill>
                <a:latin typeface="+mj-lt"/>
                <a:ea typeface="+mj-ea"/>
                <a:cs typeface="+mj-cs"/>
              </a:rPr>
              <a:t>have a MAX file (if you use 3ds Max) and have multiple source textures.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You </a:t>
            </a:r>
            <a:r>
              <a:rPr lang="en-IN" sz="2800" dirty="0">
                <a:solidFill>
                  <a:schemeClr val="tx1"/>
                </a:solidFill>
                <a:latin typeface="+mj-lt"/>
                <a:ea typeface="+mj-ea"/>
                <a:cs typeface="+mj-cs"/>
              </a:rPr>
              <a:t>might also have HTML files for online help or strategy guides. </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1901545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20688"/>
            <a:ext cx="7772400" cy="864096"/>
          </a:xfrm>
        </p:spPr>
        <p:txBody>
          <a:bodyPr>
            <a:normAutofit fontScale="90000"/>
          </a:bodyPr>
          <a:lstStyle/>
          <a:p>
            <a:r>
              <a:rPr lang="en-IN" sz="3600" dirty="0"/>
              <a:t>Source Code Repositories and Version Control </a:t>
            </a:r>
            <a:r>
              <a:rPr lang="en-IN" dirty="0"/>
              <a:t/>
            </a:r>
            <a:br>
              <a:rPr lang="en-IN" dirty="0"/>
            </a:br>
            <a:r>
              <a:rPr lang="en-IN" dirty="0"/>
              <a:t/>
            </a:r>
            <a:br>
              <a:rPr lang="en-IN" dirty="0"/>
            </a:br>
            <a:endParaRPr lang="en-IN" dirty="0"/>
          </a:p>
        </p:txBody>
      </p:sp>
      <p:sp>
        <p:nvSpPr>
          <p:cNvPr id="3" name="Subtitle 2"/>
          <p:cNvSpPr>
            <a:spLocks noGrp="1"/>
          </p:cNvSpPr>
          <p:nvPr>
            <p:ph type="subTitle" idx="1"/>
          </p:nvPr>
        </p:nvSpPr>
        <p:spPr>
          <a:xfrm>
            <a:off x="467544" y="980728"/>
            <a:ext cx="8280920" cy="5688632"/>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Even </a:t>
            </a:r>
            <a:r>
              <a:rPr lang="en-IN" sz="2800" dirty="0">
                <a:solidFill>
                  <a:schemeClr val="tx1"/>
                </a:solidFill>
                <a:latin typeface="+mj-lt"/>
                <a:ea typeface="+mj-ea"/>
                <a:cs typeface="+mj-cs"/>
              </a:rPr>
              <a:t>small games have hundreds, if not thousands, of individual files that all have to be created, checked, fixed, rechecked, tracked, and installed into the game.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Big </a:t>
            </a:r>
            <a:r>
              <a:rPr lang="en-IN" sz="2800" dirty="0">
                <a:solidFill>
                  <a:schemeClr val="tx1"/>
                </a:solidFill>
                <a:latin typeface="+mj-lt"/>
                <a:ea typeface="+mj-ea"/>
                <a:cs typeface="+mj-cs"/>
              </a:rPr>
              <a:t>games will frequently have hundreds of thousands of files, or even millions</a:t>
            </a:r>
          </a:p>
        </p:txBody>
      </p:sp>
    </p:spTree>
    <p:extLst>
      <p:ext uri="{BB962C8B-B14F-4D97-AF65-F5344CB8AC3E}">
        <p14:creationId xmlns:p14="http://schemas.microsoft.com/office/powerpoint/2010/main" val="2775089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20688"/>
            <a:ext cx="7772400" cy="864096"/>
          </a:xfrm>
        </p:spPr>
        <p:txBody>
          <a:bodyPr>
            <a:normAutofit fontScale="90000"/>
          </a:bodyPr>
          <a:lstStyle/>
          <a:p>
            <a:r>
              <a:rPr lang="en-IN" sz="3600" dirty="0"/>
              <a:t>Source Code Repositories and Version Control </a:t>
            </a:r>
            <a:r>
              <a:rPr lang="en-IN" dirty="0"/>
              <a:t/>
            </a:r>
            <a:br>
              <a:rPr lang="en-IN" dirty="0"/>
            </a:br>
            <a:r>
              <a:rPr lang="en-IN" dirty="0"/>
              <a:t/>
            </a:r>
            <a:br>
              <a:rPr lang="en-IN" dirty="0"/>
            </a:br>
            <a:endParaRPr lang="en-IN" dirty="0"/>
          </a:p>
        </p:txBody>
      </p:sp>
      <p:sp>
        <p:nvSpPr>
          <p:cNvPr id="3" name="Subtitle 2"/>
          <p:cNvSpPr>
            <a:spLocks noGrp="1"/>
          </p:cNvSpPr>
          <p:nvPr>
            <p:ph type="subTitle" idx="1"/>
          </p:nvPr>
        </p:nvSpPr>
        <p:spPr>
          <a:xfrm>
            <a:off x="467544" y="764704"/>
            <a:ext cx="8280920" cy="5904656"/>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source files for a big project were typically spread all </a:t>
            </a:r>
            <a:r>
              <a:rPr lang="en-IN" sz="2800" dirty="0" smtClean="0">
                <a:solidFill>
                  <a:schemeClr val="tx1"/>
                </a:solidFill>
                <a:latin typeface="+mj-lt"/>
                <a:ea typeface="+mj-ea"/>
                <a:cs typeface="+mj-cs"/>
              </a:rPr>
              <a:t>over the </a:t>
            </a:r>
            <a:r>
              <a:rPr lang="en-IN" sz="2800" dirty="0">
                <a:solidFill>
                  <a:schemeClr val="tx1"/>
                </a:solidFill>
                <a:latin typeface="+mj-lt"/>
                <a:ea typeface="+mj-ea"/>
                <a:cs typeface="+mj-cs"/>
              </a:rPr>
              <a:t>place.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Some </a:t>
            </a:r>
            <a:r>
              <a:rPr lang="en-IN" sz="2800" dirty="0">
                <a:solidFill>
                  <a:schemeClr val="tx1"/>
                </a:solidFill>
                <a:latin typeface="+mj-lt"/>
                <a:ea typeface="+mj-ea"/>
                <a:cs typeface="+mj-cs"/>
              </a:rPr>
              <a:t>files were stored on a network (if you knew where to look), but </a:t>
            </a:r>
            <a:r>
              <a:rPr lang="en-IN" sz="2800" dirty="0" smtClean="0">
                <a:solidFill>
                  <a:schemeClr val="tx1"/>
                </a:solidFill>
                <a:latin typeface="+mj-lt"/>
                <a:ea typeface="+mj-ea"/>
                <a:cs typeface="+mj-cs"/>
              </a:rPr>
              <a:t>most were </a:t>
            </a:r>
            <a:r>
              <a:rPr lang="en-IN" sz="2800" dirty="0">
                <a:solidFill>
                  <a:schemeClr val="tx1"/>
                </a:solidFill>
                <a:latin typeface="+mj-lt"/>
                <a:ea typeface="+mj-ea"/>
                <a:cs typeface="+mj-cs"/>
              </a:rPr>
              <a:t>scattered in various places on desktop computers, never to be seen again </a:t>
            </a:r>
            <a:r>
              <a:rPr lang="en-IN" sz="2800" dirty="0" smtClean="0">
                <a:solidFill>
                  <a:schemeClr val="tx1"/>
                </a:solidFill>
                <a:latin typeface="+mj-lt"/>
                <a:ea typeface="+mj-ea"/>
                <a:cs typeface="+mj-cs"/>
              </a:rPr>
              <a:t>after the </a:t>
            </a:r>
            <a:r>
              <a:rPr lang="en-IN" sz="2800" dirty="0">
                <a:solidFill>
                  <a:schemeClr val="tx1"/>
                </a:solidFill>
                <a:latin typeface="+mj-lt"/>
                <a:ea typeface="+mj-ea"/>
                <a:cs typeface="+mj-cs"/>
              </a:rPr>
              <a:t>project finished.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Unfortunately</a:t>
            </a:r>
            <a:r>
              <a:rPr lang="en-IN" sz="2800" dirty="0">
                <a:solidFill>
                  <a:schemeClr val="tx1"/>
                </a:solidFill>
                <a:latin typeface="+mj-lt"/>
                <a:ea typeface="+mj-ea"/>
                <a:cs typeface="+mj-cs"/>
              </a:rPr>
              <a:t>, these files were frequently lost or destroyed </a:t>
            </a:r>
            <a:r>
              <a:rPr lang="en-IN" sz="2800" dirty="0" smtClean="0">
                <a:solidFill>
                  <a:schemeClr val="tx1"/>
                </a:solidFill>
                <a:latin typeface="+mj-lt"/>
                <a:ea typeface="+mj-ea"/>
                <a:cs typeface="+mj-cs"/>
              </a:rPr>
              <a:t>while the </a:t>
            </a:r>
            <a:r>
              <a:rPr lang="en-IN" sz="2800" dirty="0">
                <a:solidFill>
                  <a:schemeClr val="tx1"/>
                </a:solidFill>
                <a:latin typeface="+mj-lt"/>
                <a:ea typeface="+mj-ea"/>
                <a:cs typeface="+mj-cs"/>
              </a:rPr>
              <a:t>project was in </a:t>
            </a:r>
            <a:r>
              <a:rPr lang="en-IN" sz="2800" dirty="0" smtClean="0">
                <a:solidFill>
                  <a:schemeClr val="tx1"/>
                </a:solidFill>
                <a:latin typeface="+mj-lt"/>
                <a:ea typeface="+mj-ea"/>
                <a:cs typeface="+mj-cs"/>
              </a:rPr>
              <a:t>production.</a:t>
            </a:r>
          </a:p>
          <a:p>
            <a:pPr marL="457200" indent="-457200" algn="just">
              <a:buFont typeface="Arial" panose="020B0604020202020204" pitchFamily="34" charset="0"/>
              <a:buChar char="•"/>
            </a:pPr>
            <a:r>
              <a:rPr lang="en-IN" sz="2800" dirty="0">
                <a:solidFill>
                  <a:schemeClr val="tx1"/>
                </a:solidFill>
                <a:latin typeface="+mj-lt"/>
                <a:ea typeface="+mj-ea"/>
                <a:cs typeface="+mj-cs"/>
              </a:rPr>
              <a:t>The programmer would have to re-create his work.</a:t>
            </a:r>
          </a:p>
        </p:txBody>
      </p:sp>
    </p:spTree>
    <p:extLst>
      <p:ext uri="{BB962C8B-B14F-4D97-AF65-F5344CB8AC3E}">
        <p14:creationId xmlns:p14="http://schemas.microsoft.com/office/powerpoint/2010/main" val="240328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rmAutofit/>
          </a:bodyPr>
          <a:lstStyle/>
          <a:p>
            <a:pPr algn="just"/>
            <a:r>
              <a:rPr lang="en-IN" sz="2700" b="1" dirty="0" smtClean="0">
                <a:solidFill>
                  <a:schemeClr val="tx1"/>
                </a:solidFill>
                <a:latin typeface="+mj-lt"/>
                <a:ea typeface="+mj-ea"/>
                <a:cs typeface="+mj-cs"/>
              </a:rPr>
              <a:t>Game Initialization:</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Game requires </a:t>
            </a:r>
            <a:r>
              <a:rPr lang="en-IN" sz="2700" dirty="0">
                <a:solidFill>
                  <a:schemeClr val="tx1"/>
                </a:solidFill>
                <a:latin typeface="+mj-lt"/>
                <a:ea typeface="+mj-ea"/>
                <a:cs typeface="+mj-cs"/>
              </a:rPr>
              <a:t>a different initialization </a:t>
            </a:r>
            <a:r>
              <a:rPr lang="en-IN" sz="2700" dirty="0" smtClean="0">
                <a:solidFill>
                  <a:schemeClr val="tx1"/>
                </a:solidFill>
                <a:latin typeface="+mj-lt"/>
                <a:ea typeface="+mj-ea"/>
                <a:cs typeface="+mj-cs"/>
              </a:rPr>
              <a:t>sequence.</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Every </a:t>
            </a:r>
            <a:r>
              <a:rPr lang="en-IN" sz="2700" dirty="0">
                <a:solidFill>
                  <a:schemeClr val="tx1"/>
                </a:solidFill>
                <a:latin typeface="+mj-lt"/>
                <a:ea typeface="+mj-ea"/>
                <a:cs typeface="+mj-cs"/>
              </a:rPr>
              <a:t>piece of software, including games, has initialization, the core or main </a:t>
            </a:r>
            <a:r>
              <a:rPr lang="en-IN" sz="2700" dirty="0" smtClean="0">
                <a:solidFill>
                  <a:schemeClr val="tx1"/>
                </a:solidFill>
                <a:latin typeface="+mj-lt"/>
                <a:ea typeface="+mj-ea"/>
                <a:cs typeface="+mj-cs"/>
              </a:rPr>
              <a:t>loop, and shutdown.</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Initialization </a:t>
            </a:r>
            <a:r>
              <a:rPr lang="en-IN" sz="2700" dirty="0">
                <a:solidFill>
                  <a:schemeClr val="tx1"/>
                </a:solidFill>
                <a:latin typeface="+mj-lt"/>
                <a:ea typeface="+mj-ea"/>
                <a:cs typeface="+mj-cs"/>
              </a:rPr>
              <a:t>prepares your canvas for painting pixels. The </a:t>
            </a:r>
            <a:r>
              <a:rPr lang="en-IN" sz="2700" dirty="0" smtClean="0">
                <a:solidFill>
                  <a:schemeClr val="tx1"/>
                </a:solidFill>
                <a:latin typeface="+mj-lt"/>
                <a:ea typeface="+mj-ea"/>
                <a:cs typeface="+mj-cs"/>
              </a:rPr>
              <a:t>main loop </a:t>
            </a:r>
            <a:r>
              <a:rPr lang="en-IN" sz="2700" dirty="0">
                <a:solidFill>
                  <a:schemeClr val="tx1"/>
                </a:solidFill>
                <a:latin typeface="+mj-lt"/>
                <a:ea typeface="+mj-ea"/>
                <a:cs typeface="+mj-cs"/>
              </a:rPr>
              <a:t>accepts and translates user input, changes the game state, and renders </a:t>
            </a:r>
            <a:r>
              <a:rPr lang="en-IN" sz="2700" dirty="0" smtClean="0">
                <a:solidFill>
                  <a:schemeClr val="tx1"/>
                </a:solidFill>
                <a:latin typeface="+mj-lt"/>
                <a:ea typeface="+mj-ea"/>
                <a:cs typeface="+mj-cs"/>
              </a:rPr>
              <a:t>the game </a:t>
            </a:r>
            <a:r>
              <a:rPr lang="en-IN" sz="2700" dirty="0">
                <a:solidFill>
                  <a:schemeClr val="tx1"/>
                </a:solidFill>
                <a:latin typeface="+mj-lt"/>
                <a:ea typeface="+mj-ea"/>
                <a:cs typeface="+mj-cs"/>
              </a:rPr>
              <a:t>state until the loop is broken. </a:t>
            </a:r>
            <a:endParaRPr lang="en-IN" sz="27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700" dirty="0" smtClean="0">
                <a:solidFill>
                  <a:schemeClr val="tx1"/>
                </a:solidFill>
                <a:latin typeface="+mj-lt"/>
                <a:ea typeface="+mj-ea"/>
                <a:cs typeface="+mj-cs"/>
              </a:rPr>
              <a:t>This </a:t>
            </a:r>
            <a:r>
              <a:rPr lang="en-IN" sz="2700" dirty="0">
                <a:solidFill>
                  <a:schemeClr val="tx1"/>
                </a:solidFill>
                <a:latin typeface="+mj-lt"/>
                <a:ea typeface="+mj-ea"/>
                <a:cs typeface="+mj-cs"/>
              </a:rPr>
              <a:t>loop is broken by a user quitting the </a:t>
            </a:r>
            <a:r>
              <a:rPr lang="en-IN" sz="2700" dirty="0" smtClean="0">
                <a:solidFill>
                  <a:schemeClr val="tx1"/>
                </a:solidFill>
                <a:latin typeface="+mj-lt"/>
                <a:ea typeface="+mj-ea"/>
                <a:cs typeface="+mj-cs"/>
              </a:rPr>
              <a:t>game or </a:t>
            </a:r>
            <a:r>
              <a:rPr lang="en-IN" sz="2700" dirty="0">
                <a:solidFill>
                  <a:schemeClr val="tx1"/>
                </a:solidFill>
                <a:latin typeface="+mj-lt"/>
                <a:ea typeface="+mj-ea"/>
                <a:cs typeface="+mj-cs"/>
              </a:rPr>
              <a:t>some other kind of failure. </a:t>
            </a:r>
            <a:endParaRPr lang="en-IN" sz="27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700" dirty="0" smtClean="0">
                <a:solidFill>
                  <a:schemeClr val="tx1"/>
                </a:solidFill>
                <a:latin typeface="+mj-lt"/>
                <a:ea typeface="+mj-ea"/>
                <a:cs typeface="+mj-cs"/>
              </a:rPr>
              <a:t>The </a:t>
            </a:r>
            <a:r>
              <a:rPr lang="en-IN" sz="2700" dirty="0" err="1">
                <a:solidFill>
                  <a:schemeClr val="tx1"/>
                </a:solidFill>
                <a:latin typeface="+mj-lt"/>
                <a:ea typeface="+mj-ea"/>
                <a:cs typeface="+mj-cs"/>
              </a:rPr>
              <a:t>cleanup</a:t>
            </a:r>
            <a:r>
              <a:rPr lang="en-IN" sz="2700" dirty="0">
                <a:solidFill>
                  <a:schemeClr val="tx1"/>
                </a:solidFill>
                <a:latin typeface="+mj-lt"/>
                <a:ea typeface="+mj-ea"/>
                <a:cs typeface="+mj-cs"/>
              </a:rPr>
              <a:t> code releases key system resources, </a:t>
            </a:r>
            <a:r>
              <a:rPr lang="en-IN" sz="2700" dirty="0" smtClean="0">
                <a:solidFill>
                  <a:schemeClr val="tx1"/>
                </a:solidFill>
                <a:latin typeface="+mj-lt"/>
                <a:ea typeface="+mj-ea"/>
                <a:cs typeface="+mj-cs"/>
              </a:rPr>
              <a:t>closes files</a:t>
            </a:r>
            <a:r>
              <a:rPr lang="en-IN" sz="2700" dirty="0">
                <a:solidFill>
                  <a:schemeClr val="tx1"/>
                </a:solidFill>
                <a:latin typeface="+mj-lt"/>
                <a:ea typeface="+mj-ea"/>
                <a:cs typeface="+mj-cs"/>
              </a:rPr>
              <a:t>, and exits back to the operating system.</a:t>
            </a:r>
          </a:p>
          <a:p>
            <a:pPr algn="l"/>
            <a:endParaRPr lang="en-IN" sz="4000" dirty="0">
              <a:solidFill>
                <a:schemeClr val="tx1"/>
              </a:solidFill>
              <a:latin typeface="+mj-lt"/>
              <a:ea typeface="+mj-ea"/>
              <a:cs typeface="+mj-cs"/>
            </a:endParaRPr>
          </a:p>
          <a:p>
            <a:pPr algn="l"/>
            <a:endParaRPr lang="en-IN" sz="4000" dirty="0" smtClean="0">
              <a:solidFill>
                <a:schemeClr val="tx1"/>
              </a:solidFill>
              <a:latin typeface="+mj-lt"/>
              <a:ea typeface="+mj-ea"/>
              <a:cs typeface="+mj-cs"/>
            </a:endParaRPr>
          </a:p>
        </p:txBody>
      </p:sp>
    </p:spTree>
    <p:extLst>
      <p:ext uri="{BB962C8B-B14F-4D97-AF65-F5344CB8AC3E}">
        <p14:creationId xmlns:p14="http://schemas.microsoft.com/office/powerpoint/2010/main" val="77352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rmAutofit/>
          </a:bodyPr>
          <a:lstStyle/>
          <a:p>
            <a:pPr marL="457200" indent="-457200" algn="just">
              <a:buFont typeface="Arial" panose="020B0604020202020204" pitchFamily="34" charset="0"/>
              <a:buChar char="•"/>
            </a:pPr>
            <a:r>
              <a:rPr lang="en-IN" sz="2700" dirty="0" smtClean="0">
                <a:solidFill>
                  <a:schemeClr val="tx1"/>
                </a:solidFill>
                <a:latin typeface="+mj-lt"/>
                <a:ea typeface="+mj-ea"/>
                <a:cs typeface="+mj-cs"/>
              </a:rPr>
              <a:t>Initializing </a:t>
            </a:r>
            <a:r>
              <a:rPr lang="en-IN" sz="2700" dirty="0">
                <a:solidFill>
                  <a:schemeClr val="tx1"/>
                </a:solidFill>
                <a:latin typeface="+mj-lt"/>
                <a:ea typeface="+mj-ea"/>
                <a:cs typeface="+mj-cs"/>
              </a:rPr>
              <a:t>games involves performing setup tasks in a particular order, especially </a:t>
            </a:r>
            <a:r>
              <a:rPr lang="en-IN" sz="2700" dirty="0" smtClean="0">
                <a:solidFill>
                  <a:schemeClr val="tx1"/>
                </a:solidFill>
                <a:latin typeface="+mj-lt"/>
                <a:ea typeface="+mj-ea"/>
                <a:cs typeface="+mj-cs"/>
              </a:rPr>
              <a:t>on Windows platforms.</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Initialization </a:t>
            </a:r>
            <a:r>
              <a:rPr lang="en-IN" sz="2700" dirty="0">
                <a:solidFill>
                  <a:schemeClr val="tx1"/>
                </a:solidFill>
                <a:latin typeface="+mj-lt"/>
                <a:ea typeface="+mj-ea"/>
                <a:cs typeface="+mj-cs"/>
              </a:rPr>
              <a:t>tasks for Windows games are a superset of </a:t>
            </a:r>
            <a:r>
              <a:rPr lang="en-IN" sz="2700" dirty="0" smtClean="0">
                <a:solidFill>
                  <a:schemeClr val="tx1"/>
                </a:solidFill>
                <a:latin typeface="+mj-lt"/>
                <a:ea typeface="+mj-ea"/>
                <a:cs typeface="+mj-cs"/>
              </a:rPr>
              <a:t>console games </a:t>
            </a:r>
            <a:r>
              <a:rPr lang="en-IN" sz="2700" dirty="0">
                <a:solidFill>
                  <a:schemeClr val="tx1"/>
                </a:solidFill>
                <a:latin typeface="+mj-lt"/>
                <a:ea typeface="+mj-ea"/>
                <a:cs typeface="+mj-cs"/>
              </a:rPr>
              <a:t>due to more unpredictable hardware and OS configuration. </a:t>
            </a:r>
          </a:p>
          <a:p>
            <a:pPr marL="457200" indent="-457200" algn="just">
              <a:buFont typeface="Arial" panose="020B0604020202020204" pitchFamily="34" charset="0"/>
              <a:buChar char="•"/>
            </a:pPr>
            <a:r>
              <a:rPr lang="en-IN" sz="2700" dirty="0" smtClean="0">
                <a:solidFill>
                  <a:schemeClr val="tx1"/>
                </a:solidFill>
                <a:latin typeface="+mj-lt"/>
                <a:ea typeface="+mj-ea"/>
                <a:cs typeface="+mj-cs"/>
              </a:rPr>
              <a:t>There </a:t>
            </a:r>
            <a:r>
              <a:rPr lang="en-IN" sz="2700" dirty="0">
                <a:solidFill>
                  <a:schemeClr val="tx1"/>
                </a:solidFill>
                <a:latin typeface="+mj-lt"/>
                <a:ea typeface="+mj-ea"/>
                <a:cs typeface="+mj-cs"/>
              </a:rPr>
              <a:t>are some tasks you must perform before creating your window, and others </a:t>
            </a:r>
            <a:r>
              <a:rPr lang="en-IN" sz="2700" dirty="0" smtClean="0">
                <a:solidFill>
                  <a:schemeClr val="tx1"/>
                </a:solidFill>
                <a:latin typeface="+mj-lt"/>
                <a:ea typeface="+mj-ea"/>
                <a:cs typeface="+mj-cs"/>
              </a:rPr>
              <a:t>that must </a:t>
            </a:r>
            <a:r>
              <a:rPr lang="en-IN" sz="2700" dirty="0">
                <a:solidFill>
                  <a:schemeClr val="tx1"/>
                </a:solidFill>
                <a:latin typeface="+mj-lt"/>
                <a:ea typeface="+mj-ea"/>
                <a:cs typeface="+mj-cs"/>
              </a:rPr>
              <a:t>have a valid window handle (or HWND) and therefore happen after you </a:t>
            </a:r>
            <a:r>
              <a:rPr lang="en-IN" sz="2700" dirty="0" smtClean="0">
                <a:solidFill>
                  <a:schemeClr val="tx1"/>
                </a:solidFill>
                <a:latin typeface="+mj-lt"/>
                <a:ea typeface="+mj-ea"/>
                <a:cs typeface="+mj-cs"/>
              </a:rPr>
              <a:t>create your </a:t>
            </a:r>
            <a:r>
              <a:rPr lang="en-IN" sz="2700" dirty="0">
                <a:solidFill>
                  <a:schemeClr val="tx1"/>
                </a:solidFill>
                <a:latin typeface="+mj-lt"/>
                <a:ea typeface="+mj-ea"/>
                <a:cs typeface="+mj-cs"/>
              </a:rPr>
              <a:t>window.</a:t>
            </a:r>
          </a:p>
          <a:p>
            <a:pPr algn="l"/>
            <a:endParaRPr lang="en-IN" sz="4000" dirty="0" smtClean="0">
              <a:solidFill>
                <a:schemeClr val="tx1"/>
              </a:solidFill>
              <a:latin typeface="+mj-lt"/>
              <a:ea typeface="+mj-ea"/>
              <a:cs typeface="+mj-cs"/>
            </a:endParaRPr>
          </a:p>
        </p:txBody>
      </p:sp>
    </p:spTree>
    <p:extLst>
      <p:ext uri="{BB962C8B-B14F-4D97-AF65-F5344CB8AC3E}">
        <p14:creationId xmlns:p14="http://schemas.microsoft.com/office/powerpoint/2010/main" val="13717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dirty="0" smtClean="0">
                <a:solidFill>
                  <a:schemeClr val="tx1"/>
                </a:solidFill>
                <a:latin typeface="+mj-lt"/>
                <a:ea typeface="+mj-ea"/>
                <a:cs typeface="+mj-cs"/>
              </a:rPr>
              <a:t>Initialization </a:t>
            </a:r>
            <a:r>
              <a:rPr lang="en-IN" sz="2500" dirty="0">
                <a:solidFill>
                  <a:schemeClr val="tx1"/>
                </a:solidFill>
                <a:latin typeface="+mj-lt"/>
                <a:ea typeface="+mj-ea"/>
                <a:cs typeface="+mj-cs"/>
              </a:rPr>
              <a:t>tasks for a Windows game should happen in this order:</a:t>
            </a:r>
          </a:p>
          <a:p>
            <a:pPr marL="457200" indent="-457200" algn="l">
              <a:buFont typeface="+mj-lt"/>
              <a:buAutoNum type="arabicPeriod"/>
            </a:pPr>
            <a:r>
              <a:rPr lang="en-IN" sz="2500" dirty="0" smtClean="0">
                <a:solidFill>
                  <a:schemeClr val="tx1"/>
                </a:solidFill>
                <a:latin typeface="+mj-lt"/>
                <a:ea typeface="+mj-ea"/>
                <a:cs typeface="+mj-cs"/>
              </a:rPr>
              <a:t>Check </a:t>
            </a:r>
            <a:r>
              <a:rPr lang="en-IN" sz="2500" dirty="0">
                <a:solidFill>
                  <a:schemeClr val="tx1"/>
                </a:solidFill>
                <a:latin typeface="+mj-lt"/>
                <a:ea typeface="+mj-ea"/>
                <a:cs typeface="+mj-cs"/>
              </a:rPr>
              <a:t>system resources: hard drive space, memory, input and output </a:t>
            </a:r>
            <a:r>
              <a:rPr lang="en-IN" sz="2500" dirty="0" smtClean="0">
                <a:solidFill>
                  <a:schemeClr val="tx1"/>
                </a:solidFill>
                <a:latin typeface="+mj-lt"/>
                <a:ea typeface="+mj-ea"/>
                <a:cs typeface="+mj-cs"/>
              </a:rPr>
              <a:t>devices.</a:t>
            </a:r>
          </a:p>
          <a:p>
            <a:pPr marL="457200" indent="-457200" algn="l">
              <a:buFont typeface="+mj-lt"/>
              <a:buAutoNum type="arabicPeriod"/>
            </a:pPr>
            <a:r>
              <a:rPr lang="en-IN" sz="2500" dirty="0" smtClean="0">
                <a:solidFill>
                  <a:schemeClr val="tx1"/>
                </a:solidFill>
                <a:latin typeface="+mj-lt"/>
                <a:ea typeface="+mj-ea"/>
                <a:cs typeface="+mj-cs"/>
              </a:rPr>
              <a:t>Check </a:t>
            </a:r>
            <a:r>
              <a:rPr lang="en-IN" sz="2500" dirty="0">
                <a:solidFill>
                  <a:schemeClr val="tx1"/>
                </a:solidFill>
                <a:latin typeface="+mj-lt"/>
                <a:ea typeface="+mj-ea"/>
                <a:cs typeface="+mj-cs"/>
              </a:rPr>
              <a:t>the CPU speed</a:t>
            </a:r>
            <a:r>
              <a:rPr lang="en-IN" sz="2500" dirty="0" smtClean="0">
                <a:solidFill>
                  <a:schemeClr val="tx1"/>
                </a:solidFill>
                <a:latin typeface="+mj-lt"/>
                <a:ea typeface="+mj-ea"/>
                <a:cs typeface="+mj-cs"/>
              </a:rPr>
              <a:t>.</a:t>
            </a:r>
          </a:p>
          <a:p>
            <a:pPr marL="457200" indent="-457200" algn="l">
              <a:buFont typeface="+mj-lt"/>
              <a:buAutoNum type="arabicPeriod"/>
            </a:pPr>
            <a:r>
              <a:rPr lang="en-IN" sz="2500" dirty="0" smtClean="0">
                <a:solidFill>
                  <a:schemeClr val="tx1"/>
                </a:solidFill>
                <a:latin typeface="+mj-lt"/>
                <a:ea typeface="+mj-ea"/>
                <a:cs typeface="+mj-cs"/>
              </a:rPr>
              <a:t> </a:t>
            </a:r>
            <a:r>
              <a:rPr lang="en-IN" sz="2500" dirty="0">
                <a:solidFill>
                  <a:schemeClr val="tx1"/>
                </a:solidFill>
                <a:latin typeface="+mj-lt"/>
                <a:ea typeface="+mj-ea"/>
                <a:cs typeface="+mj-cs"/>
              </a:rPr>
              <a:t>Initialize your main random number generator </a:t>
            </a:r>
            <a:endParaRPr lang="en-IN" sz="2500" dirty="0" smtClean="0">
              <a:solidFill>
                <a:schemeClr val="tx1"/>
              </a:solidFill>
              <a:latin typeface="+mj-lt"/>
              <a:ea typeface="+mj-ea"/>
              <a:cs typeface="+mj-cs"/>
            </a:endParaRPr>
          </a:p>
          <a:p>
            <a:pPr marL="457200" indent="-457200" algn="l">
              <a:buFont typeface="+mj-lt"/>
              <a:buAutoNum type="arabicPeriod"/>
            </a:pPr>
            <a:r>
              <a:rPr lang="en-IN" sz="2500" dirty="0">
                <a:solidFill>
                  <a:schemeClr val="tx1"/>
                </a:solidFill>
                <a:latin typeface="+mj-lt"/>
                <a:ea typeface="+mj-ea"/>
                <a:cs typeface="+mj-cs"/>
              </a:rPr>
              <a:t> </a:t>
            </a:r>
            <a:r>
              <a:rPr lang="en-IN" sz="2500" dirty="0" smtClean="0">
                <a:solidFill>
                  <a:schemeClr val="tx1"/>
                </a:solidFill>
                <a:latin typeface="+mj-lt"/>
                <a:ea typeface="+mj-ea"/>
                <a:cs typeface="+mj-cs"/>
              </a:rPr>
              <a:t>Load </a:t>
            </a:r>
            <a:r>
              <a:rPr lang="en-IN" sz="2500" dirty="0">
                <a:solidFill>
                  <a:schemeClr val="tx1"/>
                </a:solidFill>
                <a:latin typeface="+mj-lt"/>
                <a:ea typeface="+mj-ea"/>
                <a:cs typeface="+mj-cs"/>
              </a:rPr>
              <a:t>programmer’s options for debugging </a:t>
            </a:r>
            <a:r>
              <a:rPr lang="en-IN" sz="2500" dirty="0" smtClean="0">
                <a:solidFill>
                  <a:schemeClr val="tx1"/>
                </a:solidFill>
                <a:latin typeface="+mj-lt"/>
                <a:ea typeface="+mj-ea"/>
                <a:cs typeface="+mj-cs"/>
              </a:rPr>
              <a:t>purposes.</a:t>
            </a:r>
          </a:p>
          <a:p>
            <a:pPr marL="457200" indent="-457200" algn="l">
              <a:buFont typeface="+mj-lt"/>
              <a:buAutoNum type="arabicPeriod"/>
            </a:pPr>
            <a:r>
              <a:rPr lang="en-IN" sz="2500" dirty="0" smtClean="0">
                <a:solidFill>
                  <a:schemeClr val="tx1"/>
                </a:solidFill>
                <a:latin typeface="+mj-lt"/>
                <a:ea typeface="+mj-ea"/>
                <a:cs typeface="+mj-cs"/>
              </a:rPr>
              <a:t>Initialize </a:t>
            </a:r>
            <a:r>
              <a:rPr lang="en-IN" sz="2500" dirty="0">
                <a:solidFill>
                  <a:schemeClr val="tx1"/>
                </a:solidFill>
                <a:latin typeface="+mj-lt"/>
                <a:ea typeface="+mj-ea"/>
                <a:cs typeface="+mj-cs"/>
              </a:rPr>
              <a:t>your memory </a:t>
            </a:r>
            <a:r>
              <a:rPr lang="en-IN" sz="2500" dirty="0" smtClean="0">
                <a:solidFill>
                  <a:schemeClr val="tx1"/>
                </a:solidFill>
                <a:latin typeface="+mj-lt"/>
                <a:ea typeface="+mj-ea"/>
                <a:cs typeface="+mj-cs"/>
              </a:rPr>
              <a:t>cache.</a:t>
            </a:r>
          </a:p>
          <a:p>
            <a:pPr marL="457200" indent="-457200" algn="l">
              <a:buFont typeface="+mj-lt"/>
              <a:buAutoNum type="arabicPeriod"/>
            </a:pPr>
            <a:r>
              <a:rPr lang="en-IN" sz="2500" dirty="0" smtClean="0">
                <a:solidFill>
                  <a:schemeClr val="tx1"/>
                </a:solidFill>
                <a:latin typeface="+mj-lt"/>
                <a:ea typeface="+mj-ea"/>
                <a:cs typeface="+mj-cs"/>
              </a:rPr>
              <a:t>Create </a:t>
            </a:r>
            <a:r>
              <a:rPr lang="en-IN" sz="2500" dirty="0">
                <a:solidFill>
                  <a:schemeClr val="tx1"/>
                </a:solidFill>
                <a:latin typeface="+mj-lt"/>
                <a:ea typeface="+mj-ea"/>
                <a:cs typeface="+mj-cs"/>
              </a:rPr>
              <a:t>your </a:t>
            </a:r>
            <a:r>
              <a:rPr lang="en-IN" sz="2500" dirty="0" smtClean="0">
                <a:solidFill>
                  <a:schemeClr val="tx1"/>
                </a:solidFill>
                <a:latin typeface="+mj-lt"/>
                <a:ea typeface="+mj-ea"/>
                <a:cs typeface="+mj-cs"/>
              </a:rPr>
              <a:t>window.</a:t>
            </a:r>
          </a:p>
          <a:p>
            <a:pPr marL="457200" indent="-457200" algn="l">
              <a:buFont typeface="+mj-lt"/>
              <a:buAutoNum type="arabicPeriod"/>
            </a:pPr>
            <a:r>
              <a:rPr lang="en-IN" sz="2500" dirty="0" smtClean="0">
                <a:solidFill>
                  <a:schemeClr val="tx1"/>
                </a:solidFill>
                <a:latin typeface="+mj-lt"/>
                <a:ea typeface="+mj-ea"/>
                <a:cs typeface="+mj-cs"/>
              </a:rPr>
              <a:t>Initialize </a:t>
            </a:r>
            <a:r>
              <a:rPr lang="en-IN" sz="2500" dirty="0">
                <a:solidFill>
                  <a:schemeClr val="tx1"/>
                </a:solidFill>
                <a:latin typeface="+mj-lt"/>
                <a:ea typeface="+mj-ea"/>
                <a:cs typeface="+mj-cs"/>
              </a:rPr>
              <a:t>the audio system</a:t>
            </a:r>
            <a:r>
              <a:rPr lang="en-IN" sz="2500" dirty="0" smtClean="0">
                <a:solidFill>
                  <a:schemeClr val="tx1"/>
                </a:solidFill>
                <a:latin typeface="+mj-lt"/>
                <a:ea typeface="+mj-ea"/>
                <a:cs typeface="+mj-cs"/>
              </a:rPr>
              <a:t>.</a:t>
            </a:r>
          </a:p>
          <a:p>
            <a:pPr marL="457200" indent="-457200" algn="l">
              <a:buFont typeface="+mj-lt"/>
              <a:buAutoNum type="arabicPeriod"/>
            </a:pPr>
            <a:r>
              <a:rPr lang="en-IN" sz="2500" dirty="0" smtClean="0">
                <a:solidFill>
                  <a:schemeClr val="tx1"/>
                </a:solidFill>
                <a:latin typeface="+mj-lt"/>
                <a:ea typeface="+mj-ea"/>
                <a:cs typeface="+mj-cs"/>
              </a:rPr>
              <a:t> </a:t>
            </a:r>
            <a:r>
              <a:rPr lang="en-IN" sz="2500" dirty="0">
                <a:solidFill>
                  <a:schemeClr val="tx1"/>
                </a:solidFill>
                <a:latin typeface="+mj-lt"/>
                <a:ea typeface="+mj-ea"/>
                <a:cs typeface="+mj-cs"/>
              </a:rPr>
              <a:t>Load the player’s game options and saved game </a:t>
            </a:r>
            <a:r>
              <a:rPr lang="en-IN" sz="2500" dirty="0" smtClean="0">
                <a:solidFill>
                  <a:schemeClr val="tx1"/>
                </a:solidFill>
                <a:latin typeface="+mj-lt"/>
                <a:ea typeface="+mj-ea"/>
                <a:cs typeface="+mj-cs"/>
              </a:rPr>
              <a:t>files.</a:t>
            </a:r>
          </a:p>
          <a:p>
            <a:pPr marL="457200" indent="-457200" algn="l">
              <a:buFont typeface="+mj-lt"/>
              <a:buAutoNum type="arabicPeriod"/>
            </a:pPr>
            <a:r>
              <a:rPr lang="en-IN" sz="2500" dirty="0" smtClean="0">
                <a:solidFill>
                  <a:schemeClr val="tx1"/>
                </a:solidFill>
                <a:latin typeface="+mj-lt"/>
                <a:ea typeface="+mj-ea"/>
                <a:cs typeface="+mj-cs"/>
              </a:rPr>
              <a:t>Create </a:t>
            </a:r>
            <a:r>
              <a:rPr lang="en-IN" sz="2500" dirty="0">
                <a:solidFill>
                  <a:schemeClr val="tx1"/>
                </a:solidFill>
                <a:latin typeface="+mj-lt"/>
                <a:ea typeface="+mj-ea"/>
                <a:cs typeface="+mj-cs"/>
              </a:rPr>
              <a:t>your drawing </a:t>
            </a:r>
            <a:r>
              <a:rPr lang="en-IN" sz="2500" dirty="0" smtClean="0">
                <a:solidFill>
                  <a:schemeClr val="tx1"/>
                </a:solidFill>
                <a:latin typeface="+mj-lt"/>
                <a:ea typeface="+mj-ea"/>
                <a:cs typeface="+mj-cs"/>
              </a:rPr>
              <a:t>surface.</a:t>
            </a:r>
          </a:p>
          <a:p>
            <a:pPr marL="457200" indent="-457200" algn="l">
              <a:buFont typeface="+mj-lt"/>
              <a:buAutoNum type="arabicPeriod"/>
            </a:pPr>
            <a:r>
              <a:rPr lang="en-IN" sz="2500" dirty="0" smtClean="0">
                <a:solidFill>
                  <a:schemeClr val="tx1"/>
                </a:solidFill>
                <a:latin typeface="+mj-lt"/>
                <a:ea typeface="+mj-ea"/>
                <a:cs typeface="+mj-cs"/>
              </a:rPr>
              <a:t>Perform </a:t>
            </a:r>
            <a:r>
              <a:rPr lang="en-IN" sz="2500" dirty="0">
                <a:solidFill>
                  <a:schemeClr val="tx1"/>
                </a:solidFill>
                <a:latin typeface="+mj-lt"/>
                <a:ea typeface="+mj-ea"/>
                <a:cs typeface="+mj-cs"/>
              </a:rPr>
              <a:t>initialization for game systems: physics, AI, and so on.</a:t>
            </a:r>
          </a:p>
        </p:txBody>
      </p:sp>
    </p:spTree>
    <p:extLst>
      <p:ext uri="{BB962C8B-B14F-4D97-AF65-F5344CB8AC3E}">
        <p14:creationId xmlns:p14="http://schemas.microsoft.com/office/powerpoint/2010/main" val="94619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dirty="0" smtClean="0">
                <a:solidFill>
                  <a:schemeClr val="tx1"/>
                </a:solidFill>
                <a:latin typeface="+mj-lt"/>
                <a:ea typeface="+mj-ea"/>
                <a:cs typeface="+mj-cs"/>
              </a:rPr>
              <a:t>Some C++ Initialization pitfalls:</a:t>
            </a:r>
          </a:p>
          <a:p>
            <a:pPr algn="l"/>
            <a:endParaRPr lang="en-IN" sz="2500" dirty="0">
              <a:solidFill>
                <a:schemeClr val="tx1"/>
              </a:solidFill>
              <a:latin typeface="+mj-lt"/>
              <a:ea typeface="+mj-ea"/>
              <a:cs typeface="+mj-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6408712"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90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b="1" dirty="0" smtClean="0">
                <a:solidFill>
                  <a:schemeClr val="tx1"/>
                </a:solidFill>
                <a:latin typeface="+mj-lt"/>
                <a:ea typeface="+mj-ea"/>
                <a:cs typeface="+mj-cs"/>
              </a:rPr>
              <a:t>Some C++ Initialization pitfalls:</a:t>
            </a:r>
          </a:p>
          <a:p>
            <a:pPr marL="457200" indent="-457200" algn="just">
              <a:buFont typeface="Arial" panose="020B0604020202020204" pitchFamily="34" charset="0"/>
              <a:buChar char="•"/>
            </a:pPr>
            <a:r>
              <a:rPr lang="en-IN" sz="2800" dirty="0">
                <a:solidFill>
                  <a:schemeClr val="tx1"/>
                </a:solidFill>
                <a:latin typeface="+mj-lt"/>
                <a:ea typeface="+mj-ea"/>
                <a:cs typeface="+mj-cs"/>
              </a:rPr>
              <a:t>The global objects in this source code example are all complicated objects that </a:t>
            </a:r>
            <a:r>
              <a:rPr lang="en-IN" sz="2800" dirty="0" smtClean="0">
                <a:solidFill>
                  <a:schemeClr val="tx1"/>
                </a:solidFill>
                <a:latin typeface="+mj-lt"/>
                <a:ea typeface="+mj-ea"/>
                <a:cs typeface="+mj-cs"/>
              </a:rPr>
              <a:t>could encapsulate </a:t>
            </a:r>
            <a:r>
              <a:rPr lang="en-IN" sz="2800" dirty="0">
                <a:solidFill>
                  <a:schemeClr val="tx1"/>
                </a:solidFill>
                <a:latin typeface="+mj-lt"/>
                <a:ea typeface="+mj-ea"/>
                <a:cs typeface="+mj-cs"/>
              </a:rPr>
              <a:t>some game subsystems.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When any </a:t>
            </a:r>
            <a:r>
              <a:rPr lang="en-IN" sz="2800" dirty="0">
                <a:solidFill>
                  <a:schemeClr val="tx1"/>
                </a:solidFill>
                <a:latin typeface="+mj-lt"/>
                <a:ea typeface="+mj-ea"/>
                <a:cs typeface="+mj-cs"/>
              </a:rPr>
              <a:t>of these initialization tasks fail, and they will, there’s no easy way to </a:t>
            </a:r>
            <a:r>
              <a:rPr lang="en-IN" sz="2800" dirty="0" smtClean="0">
                <a:solidFill>
                  <a:schemeClr val="tx1"/>
                </a:solidFill>
                <a:latin typeface="+mj-lt"/>
                <a:ea typeface="+mj-ea"/>
                <a:cs typeface="+mj-cs"/>
              </a:rPr>
              <a:t>recover(using exception </a:t>
            </a:r>
            <a:r>
              <a:rPr lang="en-IN" sz="2800" dirty="0">
                <a:solidFill>
                  <a:schemeClr val="tx1"/>
                </a:solidFill>
                <a:latin typeface="+mj-lt"/>
                <a:ea typeface="+mj-ea"/>
                <a:cs typeface="+mj-cs"/>
              </a:rPr>
              <a:t>handling</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4190791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b="1" dirty="0" smtClean="0">
                <a:solidFill>
                  <a:schemeClr val="tx1"/>
                </a:solidFill>
                <a:latin typeface="+mj-lt"/>
                <a:ea typeface="+mj-ea"/>
                <a:cs typeface="+mj-cs"/>
              </a:rPr>
              <a:t>Some C++ Initialization pitfalls: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Global </a:t>
            </a:r>
            <a:r>
              <a:rPr lang="en-IN" sz="2800" dirty="0">
                <a:solidFill>
                  <a:schemeClr val="tx1"/>
                </a:solidFill>
                <a:latin typeface="+mj-lt"/>
                <a:ea typeface="+mj-ea"/>
                <a:cs typeface="+mj-cs"/>
              </a:rPr>
              <a:t>objects under C++ are initialized before the entry point, in this case main(void</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One </a:t>
            </a:r>
            <a:r>
              <a:rPr lang="en-IN" sz="2800" dirty="0">
                <a:solidFill>
                  <a:schemeClr val="tx1"/>
                </a:solidFill>
                <a:latin typeface="+mj-lt"/>
                <a:ea typeface="+mj-ea"/>
                <a:cs typeface="+mj-cs"/>
              </a:rPr>
              <a:t>problem with this is ordering; you can’t control the order in which </a:t>
            </a:r>
            <a:r>
              <a:rPr lang="en-IN" sz="2800" dirty="0" smtClean="0">
                <a:solidFill>
                  <a:schemeClr val="tx1"/>
                </a:solidFill>
                <a:latin typeface="+mj-lt"/>
                <a:ea typeface="+mj-ea"/>
                <a:cs typeface="+mj-cs"/>
              </a:rPr>
              <a:t>global objects </a:t>
            </a:r>
            <a:r>
              <a:rPr lang="en-IN" sz="2800" dirty="0">
                <a:solidFill>
                  <a:schemeClr val="tx1"/>
                </a:solidFill>
                <a:latin typeface="+mj-lt"/>
                <a:ea typeface="+mj-ea"/>
                <a:cs typeface="+mj-cs"/>
              </a:rPr>
              <a:t>are </a:t>
            </a:r>
            <a:r>
              <a:rPr lang="en-IN" sz="2800" dirty="0" smtClean="0">
                <a:solidFill>
                  <a:schemeClr val="tx1"/>
                </a:solidFill>
                <a:latin typeface="+mj-lt"/>
                <a:ea typeface="+mj-ea"/>
                <a:cs typeface="+mj-cs"/>
              </a:rPr>
              <a:t>instantiated.</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Sometimes </a:t>
            </a:r>
            <a:r>
              <a:rPr lang="en-IN" sz="2800" dirty="0">
                <a:solidFill>
                  <a:schemeClr val="tx1"/>
                </a:solidFill>
                <a:latin typeface="+mj-lt"/>
                <a:ea typeface="+mj-ea"/>
                <a:cs typeface="+mj-cs"/>
              </a:rPr>
              <a:t>the objects are instantiated in the order of </a:t>
            </a:r>
            <a:r>
              <a:rPr lang="en-IN" sz="2800" dirty="0" smtClean="0">
                <a:solidFill>
                  <a:schemeClr val="tx1"/>
                </a:solidFill>
                <a:latin typeface="+mj-lt"/>
                <a:ea typeface="+mj-ea"/>
                <a:cs typeface="+mj-cs"/>
              </a:rPr>
              <a:t>the link</a:t>
            </a:r>
            <a:r>
              <a:rPr lang="en-IN" sz="2800" dirty="0">
                <a:solidFill>
                  <a:schemeClr val="tx1"/>
                </a:solidFill>
                <a:latin typeface="+mj-lt"/>
                <a:ea typeface="+mj-ea"/>
                <a:cs typeface="+mj-cs"/>
              </a:rPr>
              <a:t>, but you can’t count on that being the case with all compilers, and even if </a:t>
            </a:r>
            <a:r>
              <a:rPr lang="en-IN" sz="2800" dirty="0" smtClean="0">
                <a:solidFill>
                  <a:schemeClr val="tx1"/>
                </a:solidFill>
                <a:latin typeface="+mj-lt"/>
                <a:ea typeface="+mj-ea"/>
                <a:cs typeface="+mj-cs"/>
              </a:rPr>
              <a:t>it were </a:t>
            </a:r>
            <a:r>
              <a:rPr lang="en-IN" sz="2800" dirty="0">
                <a:solidFill>
                  <a:schemeClr val="tx1"/>
                </a:solidFill>
                <a:latin typeface="+mj-lt"/>
                <a:ea typeface="+mj-ea"/>
                <a:cs typeface="+mj-cs"/>
              </a:rPr>
              <a:t>predictable, you shouldn’t count on it. </a:t>
            </a:r>
          </a:p>
        </p:txBody>
      </p:sp>
    </p:spTree>
    <p:extLst>
      <p:ext uri="{BB962C8B-B14F-4D97-AF65-F5344CB8AC3E}">
        <p14:creationId xmlns:p14="http://schemas.microsoft.com/office/powerpoint/2010/main" val="360824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980728"/>
            <a:ext cx="8136904" cy="5688632"/>
          </a:xfrm>
        </p:spPr>
        <p:txBody>
          <a:bodyPr>
            <a:normAutofit fontScale="92500" lnSpcReduction="20000"/>
          </a:bodyPr>
          <a:lstStyle/>
          <a:p>
            <a:pPr algn="l"/>
            <a:endParaRPr lang="en-IN" b="1" dirty="0">
              <a:solidFill>
                <a:schemeClr val="tx1"/>
              </a:solidFill>
              <a:latin typeface="+mj-lt"/>
              <a:ea typeface="+mj-ea"/>
              <a:cs typeface="+mj-cs"/>
            </a:endParaRPr>
          </a:p>
          <a:p>
            <a:pPr marL="457200" indent="-457200" algn="l">
              <a:buFont typeface="Arial" panose="020B0604020202020204" pitchFamily="34" charset="0"/>
              <a:buChar char="•"/>
            </a:pPr>
            <a:r>
              <a:rPr lang="en-IN" b="1" dirty="0" smtClean="0">
                <a:solidFill>
                  <a:schemeClr val="tx1"/>
                </a:solidFill>
                <a:latin typeface="+mj-lt"/>
                <a:ea typeface="+mj-ea"/>
                <a:cs typeface="+mj-cs"/>
              </a:rPr>
              <a:t>Programming in Unity:</a:t>
            </a: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://www.youtube.com/watch?v=9ZEu_I-ido4&amp;t=243s</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endParaRPr lang="en-IN" b="1" dirty="0" smtClean="0">
              <a:solidFill>
                <a:schemeClr val="tx1"/>
              </a:solidFill>
              <a:latin typeface="+mj-lt"/>
              <a:ea typeface="+mj-ea"/>
              <a:cs typeface="+mj-cs"/>
            </a:endParaRPr>
          </a:p>
          <a:p>
            <a:pPr algn="l"/>
            <a:endParaRPr lang="en-IN" b="1" dirty="0">
              <a:solidFill>
                <a:schemeClr val="tx1"/>
              </a:solidFill>
              <a:latin typeface="+mj-lt"/>
              <a:ea typeface="+mj-ea"/>
              <a:cs typeface="+mj-cs"/>
            </a:endParaRPr>
          </a:p>
          <a:p>
            <a:pPr marL="457200" indent="-457200" algn="l">
              <a:buFont typeface="Arial" panose="020B0604020202020204" pitchFamily="34" charset="0"/>
              <a:buChar char="•"/>
            </a:pPr>
            <a:endParaRPr lang="en-IN" b="1" dirty="0" smtClean="0">
              <a:solidFill>
                <a:schemeClr val="tx1"/>
              </a:solidFill>
              <a:latin typeface="+mj-lt"/>
              <a:ea typeface="+mj-ea"/>
              <a:cs typeface="+mj-cs"/>
            </a:endParaRPr>
          </a:p>
          <a:p>
            <a:pPr marL="457200" indent="-457200" algn="l">
              <a:buFont typeface="Arial" panose="020B0604020202020204" pitchFamily="34" charset="0"/>
              <a:buChar char="•"/>
            </a:pPr>
            <a:r>
              <a:rPr lang="en-IN" b="1" dirty="0" smtClean="0">
                <a:solidFill>
                  <a:schemeClr val="tx1"/>
                </a:solidFill>
                <a:latin typeface="+mj-lt"/>
                <a:ea typeface="+mj-ea"/>
                <a:cs typeface="+mj-cs"/>
              </a:rPr>
              <a:t>Generate Modifiers(blender):</a:t>
            </a: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://www.youtube.com/watch?v=u7MUk_j0tG8</a:t>
            </a:r>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1280549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b="1" dirty="0" smtClean="0">
                <a:solidFill>
                  <a:schemeClr val="tx1"/>
                </a:solidFill>
                <a:latin typeface="+mj-lt"/>
                <a:ea typeface="+mj-ea"/>
                <a:cs typeface="+mj-cs"/>
              </a:rPr>
              <a:t>Some C++ Initialization pitfalls: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What makes </a:t>
            </a:r>
            <a:r>
              <a:rPr lang="en-IN" sz="2800" dirty="0">
                <a:solidFill>
                  <a:schemeClr val="tx1"/>
                </a:solidFill>
                <a:latin typeface="+mj-lt"/>
                <a:ea typeface="+mj-ea"/>
                <a:cs typeface="+mj-cs"/>
              </a:rPr>
              <a:t>this problem worse is </a:t>
            </a:r>
            <a:r>
              <a:rPr lang="en-IN" sz="2800" dirty="0" smtClean="0">
                <a:solidFill>
                  <a:schemeClr val="tx1"/>
                </a:solidFill>
                <a:latin typeface="+mj-lt"/>
                <a:ea typeface="+mj-ea"/>
                <a:cs typeface="+mj-cs"/>
              </a:rPr>
              <a:t>that since </a:t>
            </a:r>
            <a:r>
              <a:rPr lang="en-IN" sz="2800" dirty="0">
                <a:solidFill>
                  <a:schemeClr val="tx1"/>
                </a:solidFill>
                <a:latin typeface="+mj-lt"/>
                <a:ea typeface="+mj-ea"/>
                <a:cs typeface="+mj-cs"/>
              </a:rPr>
              <a:t>C++ constructors have no return value, you are forced to do something ugly </a:t>
            </a:r>
            <a:r>
              <a:rPr lang="en-IN" sz="2800" dirty="0" smtClean="0">
                <a:solidFill>
                  <a:schemeClr val="tx1"/>
                </a:solidFill>
                <a:latin typeface="+mj-lt"/>
                <a:ea typeface="+mj-ea"/>
                <a:cs typeface="+mj-cs"/>
              </a:rPr>
              <a:t>to find </a:t>
            </a:r>
            <a:r>
              <a:rPr lang="en-IN" sz="2800" dirty="0">
                <a:solidFill>
                  <a:schemeClr val="tx1"/>
                </a:solidFill>
                <a:latin typeface="+mj-lt"/>
                <a:ea typeface="+mj-ea"/>
                <a:cs typeface="+mj-cs"/>
              </a:rPr>
              <a:t>out if anything went wrong.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wise programmer will inform his game </a:t>
            </a:r>
            <a:r>
              <a:rPr lang="en-IN" sz="2800" dirty="0" smtClean="0">
                <a:solidFill>
                  <a:schemeClr val="tx1"/>
                </a:solidFill>
                <a:latin typeface="+mj-lt"/>
                <a:ea typeface="+mj-ea"/>
                <a:cs typeface="+mj-cs"/>
              </a:rPr>
              <a:t>players about </a:t>
            </a:r>
            <a:r>
              <a:rPr lang="en-IN" sz="2800" dirty="0">
                <a:solidFill>
                  <a:schemeClr val="tx1"/>
                </a:solidFill>
                <a:latin typeface="+mj-lt"/>
                <a:ea typeface="+mj-ea"/>
                <a:cs typeface="+mj-cs"/>
              </a:rPr>
              <a:t>what has gone wrong so they can have some possibility of fixing the </a:t>
            </a:r>
            <a:r>
              <a:rPr lang="en-IN" sz="2800" dirty="0" smtClean="0">
                <a:solidFill>
                  <a:schemeClr val="tx1"/>
                </a:solidFill>
                <a:latin typeface="+mj-lt"/>
                <a:ea typeface="+mj-ea"/>
                <a:cs typeface="+mj-cs"/>
              </a:rPr>
              <a:t>problem</a:t>
            </a:r>
            <a:r>
              <a:rPr lang="en-IN" sz="2800" dirty="0" smtClean="0"/>
              <a:t>.</a:t>
            </a:r>
          </a:p>
          <a:p>
            <a:pPr algn="just"/>
            <a:endParaRPr lang="en-IN" sz="2800" dirty="0" smtClean="0"/>
          </a:p>
          <a:p>
            <a:pPr marL="457200" indent="-457200" algn="just">
              <a:buFont typeface="Arial" panose="020B0604020202020204" pitchFamily="34" charset="0"/>
              <a:buChar char="•"/>
            </a:pPr>
            <a:r>
              <a:rPr lang="en-IN" sz="2800" dirty="0" smtClean="0">
                <a:solidFill>
                  <a:schemeClr val="tx1"/>
                </a:solidFill>
                <a:latin typeface="+mj-lt"/>
                <a:ea typeface="+mj-ea"/>
                <a:cs typeface="+mj-cs"/>
              </a:rPr>
              <a:t>Avoid deadlock condition.</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171243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b="1" dirty="0" smtClean="0">
                <a:solidFill>
                  <a:schemeClr val="tx1"/>
                </a:solidFill>
                <a:latin typeface="+mj-lt"/>
                <a:ea typeface="+mj-ea"/>
                <a:cs typeface="+mj-cs"/>
              </a:rPr>
              <a:t>Shutting </a:t>
            </a:r>
            <a:r>
              <a:rPr lang="en-IN" sz="2500" b="1" dirty="0">
                <a:solidFill>
                  <a:schemeClr val="tx1"/>
                </a:solidFill>
                <a:latin typeface="+mj-lt"/>
                <a:ea typeface="+mj-ea"/>
                <a:cs typeface="+mj-cs"/>
              </a:rPr>
              <a:t>Down the Game </a:t>
            </a:r>
            <a:r>
              <a:rPr lang="en-IN" sz="25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With </a:t>
            </a:r>
            <a:r>
              <a:rPr lang="en-IN" sz="2800" dirty="0">
                <a:solidFill>
                  <a:schemeClr val="tx1"/>
                </a:solidFill>
                <a:latin typeface="+mj-lt"/>
                <a:ea typeface="+mj-ea"/>
                <a:cs typeface="+mj-cs"/>
              </a:rPr>
              <a:t>some exceptions, you should shut down or deallocate game systems in </a:t>
            </a:r>
            <a:r>
              <a:rPr lang="en-IN" sz="2800" dirty="0" smtClean="0">
                <a:solidFill>
                  <a:schemeClr val="tx1"/>
                </a:solidFill>
                <a:latin typeface="+mj-lt"/>
                <a:ea typeface="+mj-ea"/>
                <a:cs typeface="+mj-cs"/>
              </a:rPr>
              <a:t>the reverse </a:t>
            </a:r>
            <a:r>
              <a:rPr lang="en-IN" sz="2800" dirty="0">
                <a:solidFill>
                  <a:schemeClr val="tx1"/>
                </a:solidFill>
                <a:latin typeface="+mj-lt"/>
                <a:ea typeface="+mj-ea"/>
                <a:cs typeface="+mj-cs"/>
              </a:rPr>
              <a:t>order of which they were created.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a good rule of thumb to use </a:t>
            </a:r>
            <a:r>
              <a:rPr lang="en-IN" sz="2800" dirty="0" smtClean="0">
                <a:solidFill>
                  <a:schemeClr val="tx1"/>
                </a:solidFill>
                <a:latin typeface="+mj-lt"/>
                <a:ea typeface="+mj-ea"/>
                <a:cs typeface="+mj-cs"/>
              </a:rPr>
              <a:t>whenever you </a:t>
            </a:r>
            <a:r>
              <a:rPr lang="en-IN" sz="2800" dirty="0">
                <a:solidFill>
                  <a:schemeClr val="tx1"/>
                </a:solidFill>
                <a:latin typeface="+mj-lt"/>
                <a:ea typeface="+mj-ea"/>
                <a:cs typeface="+mj-cs"/>
              </a:rPr>
              <a:t>are grabbing and releasing multiple resources that depend on each </a:t>
            </a:r>
            <a:r>
              <a:rPr lang="en-IN" sz="2800" dirty="0" smtClean="0">
                <a:solidFill>
                  <a:schemeClr val="tx1"/>
                </a:solidFill>
                <a:latin typeface="+mj-lt"/>
                <a:ea typeface="+mj-ea"/>
                <a:cs typeface="+mj-cs"/>
              </a:rPr>
              <a:t>other.</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Each </a:t>
            </a:r>
            <a:r>
              <a:rPr lang="en-IN" sz="2800" dirty="0">
                <a:solidFill>
                  <a:schemeClr val="tx1"/>
                </a:solidFill>
                <a:latin typeface="+mj-lt"/>
                <a:ea typeface="+mj-ea"/>
                <a:cs typeface="+mj-cs"/>
              </a:rPr>
              <a:t>data structure should be traversed and </a:t>
            </a:r>
            <a:r>
              <a:rPr lang="en-IN" sz="2800" dirty="0" smtClean="0">
                <a:solidFill>
                  <a:schemeClr val="tx1"/>
                </a:solidFill>
                <a:latin typeface="+mj-lt"/>
                <a:ea typeface="+mj-ea"/>
                <a:cs typeface="+mj-cs"/>
              </a:rPr>
              <a:t>freed.</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Take </a:t>
            </a:r>
            <a:r>
              <a:rPr lang="en-IN" sz="2800" dirty="0">
                <a:solidFill>
                  <a:schemeClr val="tx1"/>
                </a:solidFill>
                <a:latin typeface="+mj-lt"/>
                <a:ea typeface="+mj-ea"/>
                <a:cs typeface="+mj-cs"/>
              </a:rPr>
              <a:t>care that any code that </a:t>
            </a:r>
            <a:r>
              <a:rPr lang="en-IN" sz="2800" dirty="0" smtClean="0">
                <a:solidFill>
                  <a:schemeClr val="tx1"/>
                </a:solidFill>
                <a:latin typeface="+mj-lt"/>
                <a:ea typeface="+mj-ea"/>
                <a:cs typeface="+mj-cs"/>
              </a:rPr>
              <a:t>is run </a:t>
            </a:r>
            <a:r>
              <a:rPr lang="en-IN" sz="2800" dirty="0">
                <a:solidFill>
                  <a:schemeClr val="tx1"/>
                </a:solidFill>
                <a:latin typeface="+mj-lt"/>
                <a:ea typeface="+mj-ea"/>
                <a:cs typeface="+mj-cs"/>
              </a:rPr>
              <a:t>inside destructors has the resources it needs to execute properly. </a:t>
            </a:r>
          </a:p>
        </p:txBody>
      </p:sp>
    </p:spTree>
    <p:extLst>
      <p:ext uri="{BB962C8B-B14F-4D97-AF65-F5344CB8AC3E}">
        <p14:creationId xmlns:p14="http://schemas.microsoft.com/office/powerpoint/2010/main" val="1552060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b="1" dirty="0" smtClean="0">
                <a:solidFill>
                  <a:schemeClr val="tx1"/>
                </a:solidFill>
                <a:latin typeface="+mj-lt"/>
                <a:ea typeface="+mj-ea"/>
                <a:cs typeface="+mj-cs"/>
              </a:rPr>
              <a:t>Shutting </a:t>
            </a:r>
            <a:r>
              <a:rPr lang="en-IN" sz="2500" b="1" dirty="0">
                <a:solidFill>
                  <a:schemeClr val="tx1"/>
                </a:solidFill>
                <a:latin typeface="+mj-lt"/>
                <a:ea typeface="+mj-ea"/>
                <a:cs typeface="+mj-cs"/>
              </a:rPr>
              <a:t>Down the Game </a:t>
            </a:r>
            <a:r>
              <a:rPr lang="en-IN" sz="25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I</a:t>
            </a:r>
            <a:r>
              <a:rPr lang="en-IN" sz="2800" dirty="0" smtClean="0">
                <a:solidFill>
                  <a:schemeClr val="tx1"/>
                </a:solidFill>
                <a:latin typeface="+mj-lt"/>
                <a:ea typeface="+mj-ea"/>
                <a:cs typeface="+mj-cs"/>
              </a:rPr>
              <a:t>magine </a:t>
            </a:r>
            <a:r>
              <a:rPr lang="en-IN" sz="2800" dirty="0">
                <a:solidFill>
                  <a:schemeClr val="tx1"/>
                </a:solidFill>
                <a:latin typeface="+mj-lt"/>
                <a:ea typeface="+mj-ea"/>
                <a:cs typeface="+mj-cs"/>
              </a:rPr>
              <a:t>a situation where </a:t>
            </a: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programmer has uninitialized something </a:t>
            </a:r>
            <a:r>
              <a:rPr lang="en-IN" sz="2800" dirty="0" smtClean="0">
                <a:solidFill>
                  <a:schemeClr val="tx1"/>
                </a:solidFill>
                <a:latin typeface="+mj-lt"/>
                <a:ea typeface="+mj-ea"/>
                <a:cs typeface="+mj-cs"/>
              </a:rPr>
              <a:t>in the </a:t>
            </a:r>
            <a:r>
              <a:rPr lang="en-IN" sz="2800" dirty="0">
                <a:solidFill>
                  <a:schemeClr val="tx1"/>
                </a:solidFill>
                <a:latin typeface="+mj-lt"/>
                <a:ea typeface="+mj-ea"/>
                <a:cs typeface="+mj-cs"/>
              </a:rPr>
              <a:t>wrong order and a destructor somewhere fails catastrophically.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Be extremely</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aware </a:t>
            </a:r>
            <a:r>
              <a:rPr lang="en-IN" sz="2800" dirty="0">
                <a:solidFill>
                  <a:schemeClr val="tx1"/>
                </a:solidFill>
                <a:latin typeface="+mj-lt"/>
                <a:ea typeface="+mj-ea"/>
                <a:cs typeface="+mj-cs"/>
              </a:rPr>
              <a:t>of your dependencies, and where multiple dependencies exist, lean on a </a:t>
            </a:r>
            <a:r>
              <a:rPr lang="en-IN" sz="2800" dirty="0" smtClean="0">
                <a:solidFill>
                  <a:schemeClr val="tx1"/>
                </a:solidFill>
                <a:latin typeface="+mj-lt"/>
                <a:ea typeface="+mj-ea"/>
                <a:cs typeface="+mj-cs"/>
              </a:rPr>
              <a:t>reference counting </a:t>
            </a:r>
            <a:r>
              <a:rPr lang="en-IN" sz="2800" dirty="0">
                <a:solidFill>
                  <a:schemeClr val="tx1"/>
                </a:solidFill>
                <a:latin typeface="+mj-lt"/>
                <a:ea typeface="+mj-ea"/>
                <a:cs typeface="+mj-cs"/>
              </a:rPr>
              <a:t>mechanism, such as smart pointers, to hold on to resources until </a:t>
            </a:r>
            <a:r>
              <a:rPr lang="en-IN" sz="2800" dirty="0" smtClean="0">
                <a:solidFill>
                  <a:schemeClr val="tx1"/>
                </a:solidFill>
                <a:latin typeface="+mj-lt"/>
                <a:ea typeface="+mj-ea"/>
                <a:cs typeface="+mj-cs"/>
              </a:rPr>
              <a:t>they really </a:t>
            </a:r>
            <a:r>
              <a:rPr lang="en-IN" sz="2800" dirty="0">
                <a:solidFill>
                  <a:schemeClr val="tx1"/>
                </a:solidFill>
                <a:latin typeface="+mj-lt"/>
                <a:ea typeface="+mj-ea"/>
                <a:cs typeface="+mj-cs"/>
              </a:rPr>
              <a:t>aren’t needed anymore.</a:t>
            </a:r>
          </a:p>
        </p:txBody>
      </p:sp>
    </p:spTree>
    <p:extLst>
      <p:ext uri="{BB962C8B-B14F-4D97-AF65-F5344CB8AC3E}">
        <p14:creationId xmlns:p14="http://schemas.microsoft.com/office/powerpoint/2010/main" val="1112032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576064"/>
          </a:xfrm>
        </p:spPr>
        <p:txBody>
          <a:bodyPr>
            <a:normAutofit fontScale="90000"/>
          </a:bodyPr>
          <a:lstStyle/>
          <a:p>
            <a:r>
              <a:rPr lang="en-IN" dirty="0"/>
              <a:t>Game Initialization and Shutdown</a:t>
            </a:r>
            <a:br>
              <a:rPr lang="en-IN" dirty="0"/>
            </a:br>
            <a:endParaRPr lang="en-IN" dirty="0"/>
          </a:p>
        </p:txBody>
      </p:sp>
      <p:sp>
        <p:nvSpPr>
          <p:cNvPr id="3" name="Subtitle 2"/>
          <p:cNvSpPr>
            <a:spLocks noGrp="1"/>
          </p:cNvSpPr>
          <p:nvPr>
            <p:ph type="subTitle" idx="1"/>
          </p:nvPr>
        </p:nvSpPr>
        <p:spPr>
          <a:xfrm>
            <a:off x="467544" y="620688"/>
            <a:ext cx="8280920" cy="6048672"/>
          </a:xfrm>
        </p:spPr>
        <p:txBody>
          <a:bodyPr>
            <a:noAutofit/>
          </a:bodyPr>
          <a:lstStyle/>
          <a:p>
            <a:pPr algn="l"/>
            <a:r>
              <a:rPr lang="en-IN" sz="2500" b="1" dirty="0" smtClean="0">
                <a:solidFill>
                  <a:schemeClr val="tx1"/>
                </a:solidFill>
                <a:latin typeface="+mj-lt"/>
                <a:ea typeface="+mj-ea"/>
                <a:cs typeface="+mj-cs"/>
              </a:rPr>
              <a:t>Shutting </a:t>
            </a:r>
            <a:r>
              <a:rPr lang="en-IN" sz="2500" b="1" dirty="0">
                <a:solidFill>
                  <a:schemeClr val="tx1"/>
                </a:solidFill>
                <a:latin typeface="+mj-lt"/>
                <a:ea typeface="+mj-ea"/>
                <a:cs typeface="+mj-cs"/>
              </a:rPr>
              <a:t>Down the Game </a:t>
            </a:r>
            <a:r>
              <a:rPr lang="en-IN" sz="2500" b="1" dirty="0" smtClean="0">
                <a:solidFill>
                  <a:schemeClr val="tx1"/>
                </a:solidFill>
                <a:latin typeface="+mj-lt"/>
                <a:ea typeface="+mj-ea"/>
                <a:cs typeface="+mj-cs"/>
              </a:rPr>
              <a:t>:</a:t>
            </a:r>
          </a:p>
          <a:p>
            <a:pPr algn="l"/>
            <a:r>
              <a:rPr lang="en-IN" sz="2800" dirty="0">
                <a:solidFill>
                  <a:schemeClr val="tx1"/>
                </a:solidFill>
                <a:latin typeface="+mj-lt"/>
                <a:ea typeface="+mj-ea"/>
                <a:cs typeface="+mj-cs"/>
              </a:rPr>
              <a:t>The message pump, </a:t>
            </a:r>
            <a:r>
              <a:rPr lang="en-IN" sz="2800" dirty="0" err="1">
                <a:solidFill>
                  <a:schemeClr val="tx1"/>
                </a:solidFill>
                <a:latin typeface="+mj-lt"/>
                <a:ea typeface="+mj-ea"/>
                <a:cs typeface="+mj-cs"/>
              </a:rPr>
              <a:t>GameCodeApp</a:t>
            </a:r>
            <a:r>
              <a:rPr lang="en-IN" sz="2800" dirty="0">
                <a:solidFill>
                  <a:schemeClr val="tx1"/>
                </a:solidFill>
                <a:latin typeface="+mj-lt"/>
                <a:ea typeface="+mj-ea"/>
                <a:cs typeface="+mj-cs"/>
              </a:rPr>
              <a:t>::</a:t>
            </a:r>
            <a:r>
              <a:rPr lang="en-IN" sz="2800" dirty="0" err="1">
                <a:solidFill>
                  <a:schemeClr val="tx1"/>
                </a:solidFill>
                <a:latin typeface="+mj-lt"/>
                <a:ea typeface="+mj-ea"/>
                <a:cs typeface="+mj-cs"/>
              </a:rPr>
              <a:t>MsgProc</a:t>
            </a:r>
            <a:r>
              <a:rPr lang="en-IN" sz="2800" dirty="0">
                <a:solidFill>
                  <a:schemeClr val="tx1"/>
                </a:solidFill>
                <a:latin typeface="+mj-lt"/>
                <a:ea typeface="+mj-ea"/>
                <a:cs typeface="+mj-cs"/>
              </a:rPr>
              <a:t>, will receive a WM_CLOSE </a:t>
            </a:r>
            <a:r>
              <a:rPr lang="en-IN" sz="2800" dirty="0" smtClean="0">
                <a:solidFill>
                  <a:schemeClr val="tx1"/>
                </a:solidFill>
                <a:latin typeface="+mj-lt"/>
                <a:ea typeface="+mj-ea"/>
                <a:cs typeface="+mj-cs"/>
              </a:rPr>
              <a:t>message when </a:t>
            </a:r>
            <a:r>
              <a:rPr lang="en-IN" sz="2800" dirty="0">
                <a:solidFill>
                  <a:schemeClr val="tx1"/>
                </a:solidFill>
                <a:latin typeface="+mj-lt"/>
                <a:ea typeface="+mj-ea"/>
                <a:cs typeface="+mj-cs"/>
              </a:rPr>
              <a:t>it is time for you to shut down your game, and you’ll handle it by calling the</a:t>
            </a:r>
          </a:p>
          <a:p>
            <a:pPr algn="l"/>
            <a:r>
              <a:rPr lang="en-IN" sz="2800" dirty="0" err="1">
                <a:solidFill>
                  <a:schemeClr val="tx1"/>
                </a:solidFill>
                <a:latin typeface="+mj-lt"/>
                <a:ea typeface="+mj-ea"/>
                <a:cs typeface="+mj-cs"/>
              </a:rPr>
              <a:t>nonstatic</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 </a:t>
            </a:r>
            <a:r>
              <a:rPr lang="en-IN" sz="2800" dirty="0" err="1" smtClean="0">
                <a:solidFill>
                  <a:schemeClr val="tx1"/>
                </a:solidFill>
                <a:latin typeface="+mj-lt"/>
                <a:ea typeface="+mj-ea"/>
                <a:cs typeface="+mj-cs"/>
              </a:rPr>
              <a:t>GameCodeApp</a:t>
            </a:r>
            <a:r>
              <a:rPr lang="en-IN" sz="2800" dirty="0">
                <a:solidFill>
                  <a:schemeClr val="tx1"/>
                </a:solidFill>
                <a:latin typeface="+mj-lt"/>
                <a:ea typeface="+mj-ea"/>
                <a:cs typeface="+mj-cs"/>
              </a:rPr>
              <a:t>::</a:t>
            </a:r>
            <a:r>
              <a:rPr lang="en-IN" sz="2800" dirty="0" err="1">
                <a:solidFill>
                  <a:schemeClr val="tx1"/>
                </a:solidFill>
                <a:latin typeface="+mj-lt"/>
                <a:ea typeface="+mj-ea"/>
                <a:cs typeface="+mj-cs"/>
              </a:rPr>
              <a:t>OnClose</a:t>
            </a:r>
            <a:r>
              <a:rPr lang="en-IN" sz="2800" dirty="0">
                <a:solidFill>
                  <a:schemeClr val="tx1"/>
                </a:solidFill>
                <a:latin typeface="+mj-lt"/>
                <a:ea typeface="+mj-ea"/>
                <a:cs typeface="+mj-cs"/>
              </a:rPr>
              <a:t> method:</a:t>
            </a:r>
          </a:p>
          <a:p>
            <a:pPr algn="l"/>
            <a:r>
              <a:rPr lang="en-IN" sz="2800" dirty="0">
                <a:solidFill>
                  <a:schemeClr val="tx1"/>
                </a:solidFill>
                <a:latin typeface="+mj-lt"/>
                <a:ea typeface="+mj-ea"/>
                <a:cs typeface="+mj-cs"/>
              </a:rPr>
              <a:t>case WM_CLOSE:</a:t>
            </a:r>
          </a:p>
          <a:p>
            <a:pPr algn="l"/>
            <a:r>
              <a:rPr lang="en-IN" sz="2800" dirty="0">
                <a:solidFill>
                  <a:schemeClr val="tx1"/>
                </a:solidFill>
                <a:latin typeface="+mj-lt"/>
                <a:ea typeface="+mj-ea"/>
                <a:cs typeface="+mj-cs"/>
              </a:rPr>
              <a:t>{</a:t>
            </a:r>
          </a:p>
          <a:p>
            <a:pPr algn="l"/>
            <a:r>
              <a:rPr lang="en-IN" sz="2800" dirty="0">
                <a:solidFill>
                  <a:schemeClr val="tx1"/>
                </a:solidFill>
                <a:latin typeface="+mj-lt"/>
                <a:ea typeface="+mj-ea"/>
                <a:cs typeface="+mj-cs"/>
              </a:rPr>
              <a:t>result = </a:t>
            </a:r>
            <a:r>
              <a:rPr lang="en-IN" sz="2800" dirty="0" err="1">
                <a:solidFill>
                  <a:schemeClr val="tx1"/>
                </a:solidFill>
                <a:latin typeface="+mj-lt"/>
                <a:ea typeface="+mj-ea"/>
                <a:cs typeface="+mj-cs"/>
              </a:rPr>
              <a:t>g_pApp</a:t>
            </a:r>
            <a:r>
              <a:rPr lang="en-IN" sz="2800" dirty="0">
                <a:solidFill>
                  <a:schemeClr val="tx1"/>
                </a:solidFill>
                <a:latin typeface="+mj-lt"/>
                <a:ea typeface="+mj-ea"/>
                <a:cs typeface="+mj-cs"/>
              </a:rPr>
              <a:t>-&gt;</a:t>
            </a:r>
            <a:r>
              <a:rPr lang="en-IN" sz="2800" dirty="0" err="1">
                <a:solidFill>
                  <a:schemeClr val="tx1"/>
                </a:solidFill>
                <a:latin typeface="+mj-lt"/>
                <a:ea typeface="+mj-ea"/>
                <a:cs typeface="+mj-cs"/>
              </a:rPr>
              <a:t>OnClose</a:t>
            </a:r>
            <a:r>
              <a:rPr lang="en-IN" sz="2800" dirty="0">
                <a:solidFill>
                  <a:schemeClr val="tx1"/>
                </a:solidFill>
                <a:latin typeface="+mj-lt"/>
                <a:ea typeface="+mj-ea"/>
                <a:cs typeface="+mj-cs"/>
              </a:rPr>
              <a:t>();</a:t>
            </a:r>
          </a:p>
          <a:p>
            <a:pPr algn="l"/>
            <a:r>
              <a:rPr lang="en-IN" sz="2800" dirty="0">
                <a:solidFill>
                  <a:schemeClr val="tx1"/>
                </a:solidFill>
                <a:latin typeface="+mj-lt"/>
                <a:ea typeface="+mj-ea"/>
                <a:cs typeface="+mj-cs"/>
              </a:rPr>
              <a:t>break;</a:t>
            </a:r>
          </a:p>
          <a:p>
            <a:pPr algn="l"/>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91901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980728"/>
            <a:ext cx="8136904" cy="5688632"/>
          </a:xfrm>
        </p:spPr>
        <p:txBody>
          <a:bodyPr>
            <a:normAutofit fontScale="92500"/>
          </a:bodyPr>
          <a:lstStyle/>
          <a:p>
            <a:endParaRPr lang="en-IN" b="1" dirty="0" smtClean="0">
              <a:solidFill>
                <a:schemeClr val="tx1"/>
              </a:solidFill>
              <a:latin typeface="+mj-lt"/>
              <a:ea typeface="+mj-ea"/>
              <a:cs typeface="+mj-cs"/>
            </a:endParaRPr>
          </a:p>
          <a:p>
            <a:pPr marL="457200" indent="-457200" algn="l">
              <a:buFont typeface="Arial" panose="020B0604020202020204" pitchFamily="34" charset="0"/>
              <a:buChar char="•"/>
            </a:pPr>
            <a:r>
              <a:rPr lang="en-US" b="1" dirty="0">
                <a:solidFill>
                  <a:schemeClr val="tx1"/>
                </a:solidFill>
                <a:latin typeface="+mj-lt"/>
                <a:ea typeface="+mj-ea"/>
                <a:cs typeface="+mj-cs"/>
              </a:rPr>
              <a:t>MOVEMENT in </a:t>
            </a:r>
            <a:r>
              <a:rPr lang="en-US" b="1" dirty="0" smtClean="0">
                <a:solidFill>
                  <a:schemeClr val="tx1"/>
                </a:solidFill>
                <a:latin typeface="+mj-lt"/>
                <a:ea typeface="+mj-ea"/>
                <a:cs typeface="+mj-cs"/>
              </a:rPr>
              <a:t>Unity:</a:t>
            </a: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://www.youtube.com/watch?v=Au8oX5pu5u4</a:t>
            </a:r>
          </a:p>
          <a:p>
            <a:endParaRPr lang="en-IN" b="1" dirty="0">
              <a:solidFill>
                <a:schemeClr val="tx1"/>
              </a:solidFill>
              <a:latin typeface="+mj-lt"/>
              <a:ea typeface="+mj-ea"/>
              <a:cs typeface="+mj-cs"/>
            </a:endParaRPr>
          </a:p>
          <a:p>
            <a:pPr marL="457200" indent="-457200" algn="l">
              <a:buFont typeface="Arial" panose="020B0604020202020204" pitchFamily="34" charset="0"/>
              <a:buChar char="•"/>
            </a:pPr>
            <a:r>
              <a:rPr lang="en-IN" b="1" dirty="0" smtClean="0">
                <a:solidFill>
                  <a:schemeClr val="tx1"/>
                </a:solidFill>
                <a:latin typeface="+mj-lt"/>
                <a:ea typeface="+mj-ea"/>
                <a:cs typeface="+mj-cs"/>
              </a:rPr>
              <a:t>How </a:t>
            </a:r>
            <a:r>
              <a:rPr lang="en-IN" b="1" dirty="0">
                <a:solidFill>
                  <a:schemeClr val="tx1"/>
                </a:solidFill>
                <a:latin typeface="+mj-lt"/>
                <a:ea typeface="+mj-ea"/>
                <a:cs typeface="+mj-cs"/>
              </a:rPr>
              <a:t>to make a </a:t>
            </a:r>
            <a:r>
              <a:rPr lang="en-IN" b="1" dirty="0" err="1">
                <a:solidFill>
                  <a:schemeClr val="tx1"/>
                </a:solidFill>
                <a:latin typeface="+mj-lt"/>
                <a:ea typeface="+mj-ea"/>
                <a:cs typeface="+mj-cs"/>
              </a:rPr>
              <a:t>lightsaber</a:t>
            </a:r>
            <a:r>
              <a:rPr lang="en-IN" b="1" dirty="0">
                <a:solidFill>
                  <a:schemeClr val="tx1"/>
                </a:solidFill>
                <a:latin typeface="+mj-lt"/>
                <a:ea typeface="+mj-ea"/>
                <a:cs typeface="+mj-cs"/>
              </a:rPr>
              <a:t> in </a:t>
            </a:r>
            <a:r>
              <a:rPr lang="en-IN" b="1" dirty="0" smtClean="0">
                <a:solidFill>
                  <a:schemeClr val="tx1"/>
                </a:solidFill>
                <a:latin typeface="+mj-lt"/>
                <a:ea typeface="+mj-ea"/>
                <a:cs typeface="+mj-cs"/>
              </a:rPr>
              <a:t>Blender:</a:t>
            </a:r>
            <a:endParaRPr lang="en-IN" b="1" dirty="0">
              <a:solidFill>
                <a:schemeClr val="tx1"/>
              </a:solidFill>
              <a:latin typeface="+mj-lt"/>
              <a:ea typeface="+mj-ea"/>
              <a:cs typeface="+mj-cs"/>
            </a:endParaRPr>
          </a:p>
          <a:p>
            <a:pPr marL="457200" indent="-457200" algn="l">
              <a:buFont typeface="Arial" panose="020B0604020202020204" pitchFamily="34" charset="0"/>
              <a:buChar char="•"/>
            </a:pPr>
            <a:endParaRPr lang="en-IN" dirty="0">
              <a:solidFill>
                <a:schemeClr val="tx1"/>
              </a:solidFill>
              <a:latin typeface="+mj-lt"/>
              <a:ea typeface="+mj-ea"/>
              <a:cs typeface="+mj-cs"/>
            </a:endParaRPr>
          </a:p>
          <a:p>
            <a:pPr algn="l"/>
            <a:r>
              <a:rPr lang="en-IN" dirty="0">
                <a:solidFill>
                  <a:schemeClr val="tx1"/>
                </a:solidFill>
                <a:latin typeface="+mj-lt"/>
                <a:ea typeface="+mj-ea"/>
                <a:cs typeface="+mj-cs"/>
              </a:rPr>
              <a:t>https://www.youtube.com/watch?v=QuRB6S1ql5s</a:t>
            </a:r>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946743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692696"/>
            <a:ext cx="8136904" cy="5976664"/>
          </a:xfrm>
        </p:spPr>
        <p:txBody>
          <a:bodyPr>
            <a:normAutofit fontScale="85000" lnSpcReduction="10000"/>
          </a:bodyPr>
          <a:lstStyle/>
          <a:p>
            <a:pPr marL="457200" indent="-457200" algn="l">
              <a:buFont typeface="Arial" panose="020B0604020202020204" pitchFamily="34" charset="0"/>
              <a:buChar char="•"/>
            </a:pPr>
            <a:endParaRPr lang="en-IN" b="1" dirty="0" smtClean="0">
              <a:solidFill>
                <a:schemeClr val="tx1"/>
              </a:solidFill>
              <a:latin typeface="+mj-lt"/>
              <a:ea typeface="+mj-ea"/>
              <a:cs typeface="+mj-cs"/>
            </a:endParaRPr>
          </a:p>
          <a:p>
            <a:pPr algn="l"/>
            <a:r>
              <a:rPr lang="en-IN" b="1" dirty="0">
                <a:solidFill>
                  <a:schemeClr val="tx1"/>
                </a:solidFill>
                <a:latin typeface="+mj-lt"/>
                <a:ea typeface="+mj-ea"/>
                <a:cs typeface="+mj-cs"/>
              </a:rPr>
              <a:t>CAMERA FOLLOW in Unity:</a:t>
            </a:r>
          </a:p>
          <a:p>
            <a:pPr algn="l"/>
            <a:endParaRPr lang="en-IN" b="1" dirty="0">
              <a:solidFill>
                <a:schemeClr val="tx1"/>
              </a:solidFill>
              <a:latin typeface="+mj-lt"/>
              <a:ea typeface="+mj-ea"/>
              <a:cs typeface="+mj-cs"/>
            </a:endParaRP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://www.youtube.com/watch?v=HVB6UVcb3f8&amp;t=3s</a:t>
            </a:r>
            <a:endParaRPr lang="en-IN" dirty="0" smtClean="0">
              <a:solidFill>
                <a:schemeClr val="tx1"/>
              </a:solidFill>
              <a:latin typeface="+mj-lt"/>
              <a:ea typeface="+mj-ea"/>
              <a:cs typeface="+mj-cs"/>
            </a:endParaRPr>
          </a:p>
          <a:p>
            <a:pPr algn="l"/>
            <a:endParaRPr lang="en-IN" b="1" dirty="0" smtClean="0">
              <a:solidFill>
                <a:schemeClr val="tx1"/>
              </a:solidFill>
              <a:latin typeface="+mj-lt"/>
              <a:ea typeface="+mj-ea"/>
              <a:cs typeface="+mj-cs"/>
            </a:endParaRPr>
          </a:p>
          <a:p>
            <a:pPr algn="l"/>
            <a:endParaRPr lang="en-IN" b="1" dirty="0">
              <a:solidFill>
                <a:schemeClr val="tx1"/>
              </a:solidFill>
              <a:latin typeface="+mj-lt"/>
              <a:ea typeface="+mj-ea"/>
              <a:cs typeface="+mj-cs"/>
            </a:endParaRPr>
          </a:p>
          <a:p>
            <a:pPr algn="l"/>
            <a:endParaRPr lang="en-IN" b="1" dirty="0" smtClean="0">
              <a:solidFill>
                <a:schemeClr val="tx1"/>
              </a:solidFill>
              <a:latin typeface="+mj-lt"/>
              <a:ea typeface="+mj-ea"/>
              <a:cs typeface="+mj-cs"/>
            </a:endParaRPr>
          </a:p>
          <a:p>
            <a:pPr algn="l"/>
            <a:endParaRPr lang="en-IN" b="1" dirty="0">
              <a:solidFill>
                <a:schemeClr val="tx1"/>
              </a:solidFill>
              <a:latin typeface="+mj-lt"/>
              <a:ea typeface="+mj-ea"/>
              <a:cs typeface="+mj-cs"/>
            </a:endParaRPr>
          </a:p>
          <a:p>
            <a:pPr algn="l"/>
            <a:r>
              <a:rPr lang="en-IN" b="1" dirty="0" smtClean="0">
                <a:solidFill>
                  <a:schemeClr val="tx1"/>
                </a:solidFill>
                <a:latin typeface="+mj-lt"/>
                <a:ea typeface="+mj-ea"/>
                <a:cs typeface="+mj-cs"/>
              </a:rPr>
              <a:t>How </a:t>
            </a:r>
            <a:r>
              <a:rPr lang="en-IN" b="1" dirty="0">
                <a:solidFill>
                  <a:schemeClr val="tx1"/>
                </a:solidFill>
                <a:latin typeface="+mj-lt"/>
                <a:ea typeface="+mj-ea"/>
                <a:cs typeface="+mj-cs"/>
              </a:rPr>
              <a:t>to </a:t>
            </a:r>
            <a:r>
              <a:rPr lang="en-IN" b="1" dirty="0" smtClean="0">
                <a:solidFill>
                  <a:schemeClr val="tx1"/>
                </a:solidFill>
                <a:latin typeface="+mj-lt"/>
                <a:ea typeface="+mj-ea"/>
                <a:cs typeface="+mj-cs"/>
              </a:rPr>
              <a:t>give animation in Blender:</a:t>
            </a:r>
            <a:endParaRPr lang="en-IN" b="1" dirty="0">
              <a:solidFill>
                <a:schemeClr val="tx1"/>
              </a:solidFill>
              <a:latin typeface="+mj-lt"/>
              <a:ea typeface="+mj-ea"/>
              <a:cs typeface="+mj-cs"/>
            </a:endParaRP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://www.youtube.com/watch?v=Uq4OLSRgSQE </a:t>
            </a:r>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1295227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836712"/>
            <a:ext cx="8136904" cy="5832648"/>
          </a:xfrm>
        </p:spPr>
        <p:txBody>
          <a:bodyPr>
            <a:normAutofit lnSpcReduction="10000"/>
          </a:bodyPr>
          <a:lstStyle/>
          <a:p>
            <a:pPr algn="l"/>
            <a:r>
              <a:rPr lang="en-IN" b="1" dirty="0">
                <a:solidFill>
                  <a:schemeClr val="tx1"/>
                </a:solidFill>
                <a:latin typeface="+mj-lt"/>
                <a:ea typeface="+mj-ea"/>
                <a:cs typeface="+mj-cs"/>
              </a:rPr>
              <a:t>COLLISION in Unity</a:t>
            </a:r>
            <a:r>
              <a:rPr lang="en-IN" b="1" dirty="0" smtClean="0">
                <a:solidFill>
                  <a:schemeClr val="tx1"/>
                </a:solidFill>
                <a:latin typeface="+mj-lt"/>
                <a:ea typeface="+mj-ea"/>
                <a:cs typeface="+mj-cs"/>
              </a:rPr>
              <a:t>:</a:t>
            </a: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://www.youtube.com/watch?v=gAB64vfbrhI</a:t>
            </a:r>
          </a:p>
          <a:p>
            <a:pPr algn="l"/>
            <a:endParaRPr lang="en-IN" b="1" dirty="0" smtClean="0">
              <a:solidFill>
                <a:schemeClr val="tx1"/>
              </a:solidFill>
              <a:latin typeface="+mj-lt"/>
              <a:ea typeface="+mj-ea"/>
              <a:cs typeface="+mj-cs"/>
            </a:endParaRPr>
          </a:p>
          <a:p>
            <a:endParaRPr lang="en-IN" b="1" dirty="0">
              <a:solidFill>
                <a:schemeClr val="tx1"/>
              </a:solidFill>
              <a:latin typeface="+mj-lt"/>
              <a:ea typeface="+mj-ea"/>
              <a:cs typeface="+mj-cs"/>
            </a:endParaRPr>
          </a:p>
          <a:p>
            <a:endParaRPr lang="en-IN" b="1" dirty="0">
              <a:solidFill>
                <a:schemeClr val="tx1"/>
              </a:solidFill>
              <a:latin typeface="+mj-lt"/>
              <a:ea typeface="+mj-ea"/>
              <a:cs typeface="+mj-cs"/>
            </a:endParaRPr>
          </a:p>
          <a:p>
            <a:pPr algn="l"/>
            <a:r>
              <a:rPr lang="en-IN" b="1" dirty="0" smtClean="0">
                <a:solidFill>
                  <a:schemeClr val="tx1"/>
                </a:solidFill>
                <a:latin typeface="+mj-lt"/>
                <a:ea typeface="+mj-ea"/>
                <a:cs typeface="+mj-cs"/>
              </a:rPr>
              <a:t>Baking </a:t>
            </a:r>
            <a:r>
              <a:rPr lang="en-IN" b="1" dirty="0">
                <a:solidFill>
                  <a:schemeClr val="tx1"/>
                </a:solidFill>
                <a:latin typeface="+mj-lt"/>
                <a:ea typeface="+mj-ea"/>
                <a:cs typeface="+mj-cs"/>
              </a:rPr>
              <a:t>texture in blender to game </a:t>
            </a:r>
            <a:r>
              <a:rPr lang="en-IN" b="1" dirty="0" smtClean="0">
                <a:solidFill>
                  <a:schemeClr val="tx1"/>
                </a:solidFill>
                <a:latin typeface="+mj-lt"/>
                <a:ea typeface="+mj-ea"/>
                <a:cs typeface="+mj-cs"/>
              </a:rPr>
              <a:t>engine:</a:t>
            </a:r>
            <a:endParaRPr lang="en-IN" b="1" dirty="0">
              <a:solidFill>
                <a:schemeClr val="tx1"/>
              </a:solidFill>
              <a:latin typeface="+mj-lt"/>
              <a:ea typeface="+mj-ea"/>
              <a:cs typeface="+mj-cs"/>
            </a:endParaRPr>
          </a:p>
          <a:p>
            <a:pPr algn="l"/>
            <a:endParaRPr lang="en-IN" dirty="0">
              <a:solidFill>
                <a:schemeClr val="tx1"/>
              </a:solidFill>
              <a:latin typeface="+mj-lt"/>
              <a:ea typeface="+mj-ea"/>
              <a:cs typeface="+mj-cs"/>
            </a:endParaRPr>
          </a:p>
          <a:p>
            <a:pPr algn="l"/>
            <a:r>
              <a:rPr lang="en-IN" dirty="0">
                <a:solidFill>
                  <a:schemeClr val="tx1"/>
                </a:solidFill>
                <a:latin typeface="+mj-lt"/>
                <a:ea typeface="+mj-ea"/>
                <a:cs typeface="+mj-cs"/>
              </a:rPr>
              <a:t>https://www.youtube.com/watch?v=eLAVsMhItUM</a:t>
            </a:r>
            <a:r>
              <a:rPr lang="en-IN" dirty="0"/>
              <a:t>	</a:t>
            </a:r>
          </a:p>
          <a:p>
            <a:pPr algn="l"/>
            <a:r>
              <a:rPr lang="en-IN" dirty="0"/>
              <a:t>	</a:t>
            </a:r>
          </a:p>
          <a:p>
            <a:pPr algn="l"/>
            <a:endParaRPr lang="en-IN" dirty="0"/>
          </a:p>
        </p:txBody>
      </p:sp>
    </p:spTree>
    <p:extLst>
      <p:ext uri="{BB962C8B-B14F-4D97-AF65-F5344CB8AC3E}">
        <p14:creationId xmlns:p14="http://schemas.microsoft.com/office/powerpoint/2010/main" val="3657948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692696"/>
            <a:ext cx="8136904" cy="5976664"/>
          </a:xfrm>
        </p:spPr>
        <p:txBody>
          <a:bodyPr>
            <a:normAutofit fontScale="92500" lnSpcReduction="10000"/>
          </a:bodyPr>
          <a:lstStyle/>
          <a:p>
            <a:pPr algn="l"/>
            <a:r>
              <a:rPr lang="en-US" b="1" dirty="0">
                <a:solidFill>
                  <a:schemeClr val="tx1"/>
                </a:solidFill>
                <a:latin typeface="+mj-lt"/>
                <a:ea typeface="+mj-ea"/>
                <a:cs typeface="+mj-cs"/>
              </a:rPr>
              <a:t>GAMEPLAY - How to make a Video Game in </a:t>
            </a:r>
            <a:r>
              <a:rPr lang="en-US" b="1" dirty="0" smtClean="0">
                <a:solidFill>
                  <a:schemeClr val="tx1"/>
                </a:solidFill>
                <a:latin typeface="+mj-lt"/>
                <a:ea typeface="+mj-ea"/>
                <a:cs typeface="+mj-cs"/>
              </a:rPr>
              <a:t>Unity:</a:t>
            </a:r>
          </a:p>
          <a:p>
            <a:pPr algn="l"/>
            <a:r>
              <a:rPr lang="en-US" dirty="0" smtClean="0">
                <a:solidFill>
                  <a:schemeClr val="tx1"/>
                </a:solidFill>
                <a:latin typeface="+mj-lt"/>
                <a:ea typeface="+mj-ea"/>
                <a:cs typeface="+mj-cs"/>
              </a:rPr>
              <a:t>https</a:t>
            </a:r>
            <a:r>
              <a:rPr lang="en-US" dirty="0">
                <a:solidFill>
                  <a:schemeClr val="tx1"/>
                </a:solidFill>
                <a:latin typeface="+mj-lt"/>
                <a:ea typeface="+mj-ea"/>
                <a:cs typeface="+mj-cs"/>
              </a:rPr>
              <a:t>://www.youtube.com/watch?v=D4I0I3QJAvc</a:t>
            </a:r>
          </a:p>
          <a:p>
            <a:pPr algn="l"/>
            <a:endParaRPr lang="en-IN" b="1" dirty="0" smtClean="0">
              <a:solidFill>
                <a:schemeClr val="tx1"/>
              </a:solidFill>
              <a:latin typeface="+mj-lt"/>
              <a:ea typeface="+mj-ea"/>
              <a:cs typeface="+mj-cs"/>
            </a:endParaRPr>
          </a:p>
          <a:p>
            <a:pPr algn="l"/>
            <a:endParaRPr lang="en-IN" b="1" dirty="0">
              <a:solidFill>
                <a:schemeClr val="tx1"/>
              </a:solidFill>
              <a:latin typeface="+mj-lt"/>
              <a:ea typeface="+mj-ea"/>
              <a:cs typeface="+mj-cs"/>
            </a:endParaRPr>
          </a:p>
          <a:p>
            <a:pPr algn="l"/>
            <a:endParaRPr lang="en-IN" b="1" dirty="0" smtClean="0">
              <a:solidFill>
                <a:schemeClr val="tx1"/>
              </a:solidFill>
              <a:latin typeface="+mj-lt"/>
              <a:ea typeface="+mj-ea"/>
              <a:cs typeface="+mj-cs"/>
            </a:endParaRPr>
          </a:p>
          <a:p>
            <a:pPr algn="l"/>
            <a:endParaRPr lang="en-IN" b="1" dirty="0">
              <a:solidFill>
                <a:schemeClr val="tx1"/>
              </a:solidFill>
              <a:latin typeface="+mj-lt"/>
              <a:ea typeface="+mj-ea"/>
              <a:cs typeface="+mj-cs"/>
            </a:endParaRPr>
          </a:p>
          <a:p>
            <a:pPr algn="l"/>
            <a:endParaRPr lang="en-IN" b="1" dirty="0" smtClean="0">
              <a:solidFill>
                <a:schemeClr val="tx1"/>
              </a:solidFill>
              <a:latin typeface="+mj-lt"/>
              <a:ea typeface="+mj-ea"/>
              <a:cs typeface="+mj-cs"/>
            </a:endParaRPr>
          </a:p>
          <a:p>
            <a:pPr algn="l"/>
            <a:r>
              <a:rPr lang="en-IN" b="1" dirty="0" smtClean="0">
                <a:solidFill>
                  <a:schemeClr val="tx1"/>
                </a:solidFill>
                <a:latin typeface="+mj-lt"/>
                <a:ea typeface="+mj-ea"/>
                <a:cs typeface="+mj-cs"/>
              </a:rPr>
              <a:t>More on Blender :</a:t>
            </a:r>
            <a:endParaRPr lang="en-IN" b="1" dirty="0">
              <a:solidFill>
                <a:schemeClr val="tx1"/>
              </a:solidFill>
              <a:latin typeface="+mj-lt"/>
              <a:ea typeface="+mj-ea"/>
              <a:cs typeface="+mj-cs"/>
            </a:endParaRP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://www.creativebloq.com/3d-tips/blender-tutorials-1232739</a:t>
            </a:r>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3357816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1052736"/>
            <a:ext cx="8136904" cy="5616624"/>
          </a:xfrm>
        </p:spPr>
        <p:txBody>
          <a:bodyPr>
            <a:normAutofit fontScale="92500" lnSpcReduction="20000"/>
          </a:bodyPr>
          <a:lstStyle/>
          <a:p>
            <a:pPr algn="l"/>
            <a:r>
              <a:rPr lang="en-US" b="1" dirty="0">
                <a:solidFill>
                  <a:schemeClr val="tx1"/>
                </a:solidFill>
                <a:latin typeface="+mj-lt"/>
                <a:ea typeface="+mj-ea"/>
                <a:cs typeface="+mj-cs"/>
              </a:rPr>
              <a:t>SCORE &amp; UI - How to make a Video Game in Unity:</a:t>
            </a:r>
          </a:p>
          <a:p>
            <a:pPr algn="l"/>
            <a:r>
              <a:rPr lang="en-IN" dirty="0" smtClean="0">
                <a:solidFill>
                  <a:schemeClr val="tx1"/>
                </a:solidFill>
                <a:latin typeface="+mj-lt"/>
                <a:ea typeface="+mj-ea"/>
                <a:cs typeface="+mj-cs"/>
              </a:rPr>
              <a:t>https</a:t>
            </a:r>
            <a:r>
              <a:rPr lang="en-IN" dirty="0">
                <a:solidFill>
                  <a:schemeClr val="tx1"/>
                </a:solidFill>
                <a:latin typeface="+mj-lt"/>
                <a:ea typeface="+mj-ea"/>
                <a:cs typeface="+mj-cs"/>
              </a:rPr>
              <a:t>://www.youtube.com/watch?v=TAGZxRMloyU</a:t>
            </a:r>
            <a:endParaRPr lang="en-IN" dirty="0" smtClean="0">
              <a:solidFill>
                <a:schemeClr val="tx1"/>
              </a:solidFill>
              <a:latin typeface="+mj-lt"/>
              <a:ea typeface="+mj-ea"/>
              <a:cs typeface="+mj-cs"/>
            </a:endParaRPr>
          </a:p>
          <a:p>
            <a:pPr algn="l"/>
            <a:endParaRPr lang="en-IN" b="1" dirty="0">
              <a:solidFill>
                <a:schemeClr val="tx1"/>
              </a:solidFill>
              <a:latin typeface="+mj-lt"/>
              <a:ea typeface="+mj-ea"/>
              <a:cs typeface="+mj-cs"/>
            </a:endParaRPr>
          </a:p>
          <a:p>
            <a:pPr algn="l"/>
            <a:endParaRPr lang="en-IN" b="1" dirty="0" smtClean="0">
              <a:solidFill>
                <a:schemeClr val="tx1"/>
              </a:solidFill>
              <a:latin typeface="+mj-lt"/>
              <a:ea typeface="+mj-ea"/>
              <a:cs typeface="+mj-cs"/>
            </a:endParaRPr>
          </a:p>
          <a:p>
            <a:pPr algn="l"/>
            <a:r>
              <a:rPr lang="en-US" b="1" dirty="0">
                <a:solidFill>
                  <a:schemeClr val="tx1"/>
                </a:solidFill>
                <a:latin typeface="+mj-lt"/>
                <a:ea typeface="+mj-ea"/>
                <a:cs typeface="+mj-cs"/>
              </a:rPr>
              <a:t>GAME OVER - How to make a Video Game in </a:t>
            </a:r>
            <a:r>
              <a:rPr lang="en-US" b="1" dirty="0" smtClean="0">
                <a:solidFill>
                  <a:schemeClr val="tx1"/>
                </a:solidFill>
                <a:latin typeface="+mj-lt"/>
                <a:ea typeface="+mj-ea"/>
                <a:cs typeface="+mj-cs"/>
              </a:rPr>
              <a:t>Unity:</a:t>
            </a:r>
          </a:p>
          <a:p>
            <a:pPr algn="l"/>
            <a:r>
              <a:rPr lang="en-US" dirty="0" smtClean="0">
                <a:solidFill>
                  <a:schemeClr val="tx1"/>
                </a:solidFill>
                <a:latin typeface="+mj-lt"/>
                <a:ea typeface="+mj-ea"/>
                <a:cs typeface="+mj-cs"/>
              </a:rPr>
              <a:t>https</a:t>
            </a:r>
            <a:r>
              <a:rPr lang="en-US" dirty="0">
                <a:solidFill>
                  <a:schemeClr val="tx1"/>
                </a:solidFill>
                <a:latin typeface="+mj-lt"/>
                <a:ea typeface="+mj-ea"/>
                <a:cs typeface="+mj-cs"/>
              </a:rPr>
              <a:t>://www.youtube.com/watch?v=VbZ9_C4-Qbo</a:t>
            </a:r>
          </a:p>
          <a:p>
            <a:pPr algn="l"/>
            <a:endParaRPr lang="en-IN" b="1" dirty="0">
              <a:solidFill>
                <a:schemeClr val="tx1"/>
              </a:solidFill>
              <a:latin typeface="+mj-lt"/>
              <a:ea typeface="+mj-ea"/>
              <a:cs typeface="+mj-cs"/>
            </a:endParaRPr>
          </a:p>
          <a:p>
            <a:pPr algn="l"/>
            <a:endParaRPr lang="en-IN" b="1" dirty="0" smtClean="0">
              <a:solidFill>
                <a:schemeClr val="tx1"/>
              </a:solidFill>
              <a:latin typeface="+mj-lt"/>
              <a:ea typeface="+mj-ea"/>
              <a:cs typeface="+mj-cs"/>
            </a:endParaRPr>
          </a:p>
          <a:p>
            <a:pPr algn="l"/>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3610255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8"/>
            <a:ext cx="8710736" cy="288032"/>
          </a:xfrm>
        </p:spPr>
        <p:txBody>
          <a:bodyPr>
            <a:normAutofit fontScale="90000"/>
          </a:bodyPr>
          <a:lstStyle/>
          <a:p>
            <a:r>
              <a:rPr lang="en-IN" dirty="0"/>
              <a:t>Creating a Project </a:t>
            </a:r>
            <a:br>
              <a:rPr lang="en-IN" dirty="0"/>
            </a:br>
            <a:r>
              <a:rPr lang="en-IN" dirty="0"/>
              <a:t>	</a:t>
            </a:r>
            <a:br>
              <a:rPr lang="en-IN" dirty="0"/>
            </a:br>
            <a:r>
              <a:rPr lang="en-IN" b="1" dirty="0" smtClean="0"/>
              <a:t> </a:t>
            </a:r>
            <a:r>
              <a:rPr lang="en-IN" dirty="0"/>
              <a:t>	</a:t>
            </a:r>
            <a:br>
              <a:rPr lang="en-IN" dirty="0"/>
            </a:br>
            <a:endParaRPr lang="en-IN" dirty="0"/>
          </a:p>
        </p:txBody>
      </p:sp>
      <p:sp>
        <p:nvSpPr>
          <p:cNvPr id="3" name="Subtitle 2"/>
          <p:cNvSpPr>
            <a:spLocks noGrp="1"/>
          </p:cNvSpPr>
          <p:nvPr>
            <p:ph type="subTitle" idx="1"/>
          </p:nvPr>
        </p:nvSpPr>
        <p:spPr>
          <a:xfrm>
            <a:off x="395536" y="1052736"/>
            <a:ext cx="8136904" cy="5616624"/>
          </a:xfrm>
        </p:spPr>
        <p:txBody>
          <a:bodyPr>
            <a:normAutofit/>
          </a:bodyPr>
          <a:lstStyle/>
          <a:p>
            <a:pPr algn="l"/>
            <a:endParaRPr lang="en-IN" b="1" dirty="0">
              <a:solidFill>
                <a:schemeClr val="tx1"/>
              </a:solidFill>
              <a:latin typeface="+mj-lt"/>
              <a:ea typeface="+mj-ea"/>
              <a:cs typeface="+mj-cs"/>
            </a:endParaRPr>
          </a:p>
          <a:p>
            <a:pPr algn="l"/>
            <a:r>
              <a:rPr lang="en-US" sz="2800" b="1" dirty="0">
                <a:solidFill>
                  <a:schemeClr val="tx1"/>
                </a:solidFill>
                <a:latin typeface="+mj-lt"/>
                <a:ea typeface="+mj-ea"/>
                <a:cs typeface="+mj-cs"/>
              </a:rPr>
              <a:t>WINNING LEVELS - How to make a Video Game in Unity (E09</a:t>
            </a:r>
            <a:r>
              <a:rPr lang="en-US" sz="2800" b="1" dirty="0" smtClean="0">
                <a:solidFill>
                  <a:schemeClr val="tx1"/>
                </a:solidFill>
                <a:latin typeface="+mj-lt"/>
                <a:ea typeface="+mj-ea"/>
                <a:cs typeface="+mj-cs"/>
              </a:rPr>
              <a:t>):</a:t>
            </a:r>
          </a:p>
          <a:p>
            <a:pPr algn="l"/>
            <a:r>
              <a:rPr lang="en-US" sz="2800" dirty="0" smtClean="0">
                <a:solidFill>
                  <a:schemeClr val="tx1"/>
                </a:solidFill>
                <a:latin typeface="+mj-lt"/>
                <a:ea typeface="+mj-ea"/>
                <a:cs typeface="+mj-cs"/>
              </a:rPr>
              <a:t>https</a:t>
            </a:r>
            <a:r>
              <a:rPr lang="en-US" sz="2800" dirty="0">
                <a:solidFill>
                  <a:schemeClr val="tx1"/>
                </a:solidFill>
                <a:latin typeface="+mj-lt"/>
                <a:ea typeface="+mj-ea"/>
                <a:cs typeface="+mj-cs"/>
              </a:rPr>
              <a:t>://www.youtube.com/watch?v=Iv7A8TzreY4</a:t>
            </a:r>
          </a:p>
          <a:p>
            <a:pPr algn="l"/>
            <a:endParaRPr lang="en-IN" b="1" dirty="0" smtClean="0">
              <a:solidFill>
                <a:schemeClr val="tx1"/>
              </a:solidFill>
              <a:latin typeface="+mj-lt"/>
              <a:ea typeface="+mj-ea"/>
              <a:cs typeface="+mj-cs"/>
            </a:endParaRPr>
          </a:p>
          <a:p>
            <a:pPr algn="l"/>
            <a:r>
              <a:rPr lang="en-US" sz="2800" b="1" dirty="0">
                <a:solidFill>
                  <a:schemeClr val="tx1"/>
                </a:solidFill>
                <a:latin typeface="+mj-lt"/>
                <a:ea typeface="+mj-ea"/>
                <a:cs typeface="+mj-cs"/>
              </a:rPr>
              <a:t>FINISHING UP - How to make a Video Game in </a:t>
            </a:r>
            <a:r>
              <a:rPr lang="en-US" sz="2800" b="1" dirty="0" smtClean="0">
                <a:solidFill>
                  <a:schemeClr val="tx1"/>
                </a:solidFill>
                <a:latin typeface="+mj-lt"/>
                <a:ea typeface="+mj-ea"/>
                <a:cs typeface="+mj-cs"/>
              </a:rPr>
              <a:t>Unity:</a:t>
            </a:r>
          </a:p>
          <a:p>
            <a:pPr algn="l"/>
            <a:r>
              <a:rPr lang="en-US" sz="2800" dirty="0" smtClean="0">
                <a:solidFill>
                  <a:schemeClr val="tx1"/>
                </a:solidFill>
                <a:latin typeface="+mj-lt"/>
                <a:ea typeface="+mj-ea"/>
                <a:cs typeface="+mj-cs"/>
              </a:rPr>
              <a:t>https</a:t>
            </a:r>
            <a:r>
              <a:rPr lang="en-US" sz="2800" dirty="0">
                <a:solidFill>
                  <a:schemeClr val="tx1"/>
                </a:solidFill>
                <a:latin typeface="+mj-lt"/>
                <a:ea typeface="+mj-ea"/>
                <a:cs typeface="+mj-cs"/>
              </a:rPr>
              <a:t>://www.youtube.com/watch?v=r5NWZoTSjWs</a:t>
            </a:r>
          </a:p>
          <a:p>
            <a:pPr algn="l"/>
            <a:r>
              <a:rPr lang="en-IN" dirty="0"/>
              <a:t>	</a:t>
            </a:r>
          </a:p>
          <a:p>
            <a:pPr algn="l"/>
            <a:r>
              <a:rPr lang="en-IN" dirty="0"/>
              <a:t>	</a:t>
            </a:r>
          </a:p>
          <a:p>
            <a:pPr algn="l"/>
            <a:r>
              <a:rPr lang="en-IN" dirty="0"/>
              <a:t>	</a:t>
            </a:r>
          </a:p>
          <a:p>
            <a:pPr algn="l"/>
            <a:endParaRPr lang="en-IN" dirty="0"/>
          </a:p>
        </p:txBody>
      </p:sp>
    </p:spTree>
    <p:extLst>
      <p:ext uri="{BB962C8B-B14F-4D97-AF65-F5344CB8AC3E}">
        <p14:creationId xmlns:p14="http://schemas.microsoft.com/office/powerpoint/2010/main" val="2706583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26395</TotalTime>
  <Words>1749</Words>
  <Application>Microsoft Office PowerPoint</Application>
  <PresentationFormat>On-screen Show (4:3)</PresentationFormat>
  <Paragraphs>228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Module 3: Building Your Game      </vt:lpstr>
      <vt:lpstr>Creating a Project       </vt:lpstr>
      <vt:lpstr>Creating a Project       </vt:lpstr>
      <vt:lpstr>Creating a Project       </vt:lpstr>
      <vt:lpstr>Creating a Project       </vt:lpstr>
      <vt:lpstr>Creating a Project       </vt:lpstr>
      <vt:lpstr>Creating a Project       </vt:lpstr>
      <vt:lpstr>Creating a Project       </vt:lpstr>
      <vt:lpstr>Creating a Project       </vt:lpstr>
      <vt:lpstr>Creating a Project       </vt:lpstr>
      <vt:lpstr>Creating build scripts in Unity </vt:lpstr>
      <vt:lpstr>Input by Buttons,mouse in Unity </vt:lpstr>
      <vt:lpstr>Input by Buttons,mouse in Unity </vt:lpstr>
      <vt:lpstr>Creating build scripts in Blender </vt:lpstr>
      <vt:lpstr>Creating build scripts </vt:lpstr>
      <vt:lpstr>Creating build scripts </vt:lpstr>
      <vt:lpstr>Creating build scripts </vt:lpstr>
      <vt:lpstr>Creating build scripts </vt:lpstr>
      <vt:lpstr> </vt:lpstr>
      <vt:lpstr>Source Code Repositories and Version Control   </vt:lpstr>
      <vt:lpstr>Source Code Repositories and Version Control   </vt:lpstr>
      <vt:lpstr>Source Code Repositories and Version Control   </vt:lpstr>
      <vt:lpstr>Source Code Repositories and Version Control   </vt:lpstr>
      <vt:lpstr>Game Initialization and Shutdown </vt:lpstr>
      <vt:lpstr>Game Initialization and Shutdown </vt:lpstr>
      <vt:lpstr>Game Initialization and Shutdown </vt:lpstr>
      <vt:lpstr>Game Initialization and Shutdown </vt:lpstr>
      <vt:lpstr>Game Initialization and Shutdown </vt:lpstr>
      <vt:lpstr>Game Initialization and Shutdown </vt:lpstr>
      <vt:lpstr>Game Initialization and Shutdown </vt:lpstr>
      <vt:lpstr>Game Initialization and Shutdown </vt:lpstr>
      <vt:lpstr>Game Initialization and Shutdown </vt:lpstr>
      <vt:lpstr>Game Initialization and Shutdown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game programming</dc:title>
  <dc:creator>Admin</dc:creator>
  <cp:lastModifiedBy>Admin</cp:lastModifiedBy>
  <cp:revision>297</cp:revision>
  <dcterms:created xsi:type="dcterms:W3CDTF">2022-01-07T05:09:05Z</dcterms:created>
  <dcterms:modified xsi:type="dcterms:W3CDTF">2023-02-21T08:08:05Z</dcterms:modified>
</cp:coreProperties>
</file>