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23" r:id="rId51"/>
    <p:sldId id="312" r:id="rId52"/>
    <p:sldId id="320" r:id="rId53"/>
    <p:sldId id="321" r:id="rId54"/>
    <p:sldId id="319" r:id="rId55"/>
    <p:sldId id="313" r:id="rId56"/>
    <p:sldId id="314" r:id="rId57"/>
    <p:sldId id="315" r:id="rId58"/>
    <p:sldId id="316" r:id="rId59"/>
    <p:sldId id="317" r:id="rId60"/>
    <p:sldId id="318" r:id="rId61"/>
    <p:sldId id="306" r:id="rId62"/>
    <p:sldId id="307" r:id="rId63"/>
    <p:sldId id="336" r:id="rId64"/>
    <p:sldId id="308" r:id="rId65"/>
    <p:sldId id="309" r:id="rId66"/>
    <p:sldId id="310" r:id="rId67"/>
    <p:sldId id="311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23BFD-E1EC-4978-91C2-094BD078929B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6E06F-3AE6-4844-ADC8-8B2037891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0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3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3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6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9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2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68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4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44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2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D6FA-07D3-47DD-9A19-9E5F2B49B1F4}" type="datetimeFigureOut">
              <a:rPr lang="en-IN" smtClean="0"/>
              <a:t>28-02-2023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FC1E-3FF5-4498-8D9B-B1869B75C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2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eV6HmFyGoI" TargetMode="External"/><Relationship Id="rId2" Type="http://schemas.openxmlformats.org/officeDocument/2006/relationships/hyperlink" Target="https://www.youtube.com/watch?v=5d1vca8R43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NhczQYLkCkg" TargetMode="External"/><Relationship Id="rId4" Type="http://schemas.openxmlformats.org/officeDocument/2006/relationships/hyperlink" Target="https://www.youtube.com/watch?v=ySH7wCj44tc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dE9q_784F0" TargetMode="External"/><Relationship Id="rId2" Type="http://schemas.openxmlformats.org/officeDocument/2006/relationships/hyperlink" Target="https://www.youtube.com/watch?v=K2fEdcz70J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oCorBaZyygI" TargetMode="External"/><Relationship Id="rId4" Type="http://schemas.openxmlformats.org/officeDocument/2006/relationships/hyperlink" Target="https://www.youtube.com/watch?v=vZtuiBNt7xs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l3su14sxUI" TargetMode="External"/><Relationship Id="rId2" Type="http://schemas.openxmlformats.org/officeDocument/2006/relationships/hyperlink" Target="https://www.youtube.com/watch?v=E61LwNLOsG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uosyTT2FmM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iIoWrOlIRw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Module 4:Game Actors and Component Architecture and Controlling the Main Loop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4.1:</a:t>
            </a:r>
          </a:p>
          <a:p>
            <a:r>
              <a:rPr lang="en-IN" dirty="0" smtClean="0"/>
              <a:t>Game </a:t>
            </a:r>
            <a:r>
              <a:rPr lang="en-IN" dirty="0"/>
              <a:t>Actors and Component Architecture </a:t>
            </a:r>
          </a:p>
          <a:p>
            <a:r>
              <a:rPr lang="en-IN" dirty="0"/>
              <a:t>A First Attempt at Building Game Actors </a:t>
            </a:r>
          </a:p>
          <a:p>
            <a:r>
              <a:rPr lang="en-IN" dirty="0"/>
              <a:t>Component Architecture </a:t>
            </a:r>
          </a:p>
          <a:p>
            <a:r>
              <a:rPr lang="en-IN" dirty="0"/>
              <a:t>Creating Actors and Components </a:t>
            </a:r>
          </a:p>
          <a:p>
            <a:r>
              <a:rPr lang="en-IN" dirty="0"/>
              <a:t>Defining Actors and Components </a:t>
            </a:r>
          </a:p>
          <a:p>
            <a:r>
              <a:rPr lang="en-IN" dirty="0"/>
              <a:t>Storing and Accessing Actors </a:t>
            </a:r>
          </a:p>
          <a:p>
            <a:r>
              <a:rPr lang="en-IN" dirty="0"/>
              <a:t>Putting It All Together </a:t>
            </a:r>
          </a:p>
          <a:p>
            <a:r>
              <a:rPr lang="en-IN" dirty="0"/>
              <a:t>Data Sharing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1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sz="3600" b="1" dirty="0" smtClean="0"/>
              <a:t>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One </a:t>
            </a:r>
            <a:r>
              <a:rPr lang="en-IN" sz="2800" dirty="0"/>
              <a:t>option would be to derive from both classes via multiple inheritance, but </a:t>
            </a:r>
            <a:r>
              <a:rPr lang="en-IN" sz="2800" dirty="0" smtClean="0"/>
              <a:t>that would </a:t>
            </a:r>
            <a:r>
              <a:rPr lang="en-IN" sz="2800" dirty="0"/>
              <a:t>be disastrous. You would have to use a virtual base class to avoid the </a:t>
            </a:r>
            <a:r>
              <a:rPr lang="en-IN" sz="2800" dirty="0" smtClean="0"/>
              <a:t>dreaded diamond </a:t>
            </a:r>
            <a:r>
              <a:rPr lang="en-IN" sz="2800" dirty="0"/>
              <a:t>of death, as shown in Figure 6.2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140968"/>
            <a:ext cx="381642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4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Your </a:t>
            </a:r>
            <a:r>
              <a:rPr lang="en-IN" sz="2800" b="1" dirty="0" err="1"/>
              <a:t>Callback</a:t>
            </a:r>
            <a:r>
              <a:rPr lang="en-IN" sz="2800" b="1" dirty="0"/>
              <a:t> Functions for Updating and Rendering</a:t>
            </a:r>
            <a:r>
              <a:rPr lang="en-IN" sz="2800" b="1" dirty="0" smtClean="0"/>
              <a:t>:</a:t>
            </a:r>
          </a:p>
          <a:p>
            <a:r>
              <a:rPr lang="en-IN" sz="2800" dirty="0"/>
              <a:t>T</a:t>
            </a:r>
            <a:r>
              <a:rPr lang="en-IN" sz="2800" dirty="0" smtClean="0"/>
              <a:t>he </a:t>
            </a:r>
            <a:r>
              <a:rPr lang="en-IN" sz="2800" dirty="0"/>
              <a:t>DirectX Framework has done most of the major work for you, even </a:t>
            </a:r>
            <a:r>
              <a:rPr lang="en-IN" sz="2800" dirty="0" smtClean="0"/>
              <a:t>to the </a:t>
            </a:r>
            <a:r>
              <a:rPr lang="en-IN" sz="2800" dirty="0"/>
              <a:t>point of splitting updates in your game logic from the rendering of the game.</a:t>
            </a:r>
          </a:p>
          <a:p>
            <a:r>
              <a:rPr lang="en-IN" sz="2800" dirty="0" smtClean="0"/>
              <a:t>The _</a:t>
            </a:r>
            <a:r>
              <a:rPr lang="en-IN" sz="2800" dirty="0" err="1" smtClean="0"/>
              <a:t>tWinMain</a:t>
            </a:r>
            <a:r>
              <a:rPr lang="en-IN" sz="2800" dirty="0"/>
              <a:t>() </a:t>
            </a:r>
            <a:r>
              <a:rPr lang="en-IN" sz="2800" dirty="0" smtClean="0"/>
              <a:t>implementation has</a:t>
            </a:r>
            <a:r>
              <a:rPr lang="en-IN" sz="2800" dirty="0"/>
              <a:t> </a:t>
            </a:r>
            <a:r>
              <a:rPr lang="en-IN" sz="2800" dirty="0" smtClean="0"/>
              <a:t>these </a:t>
            </a:r>
            <a:r>
              <a:rPr lang="en-IN" sz="2800" dirty="0"/>
              <a:t>two calls: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DXUTSetCallbackD3D11FrameMove( </a:t>
            </a:r>
            <a:r>
              <a:rPr lang="en-IN" sz="2800" dirty="0" err="1"/>
              <a:t>GameCodeApp</a:t>
            </a:r>
            <a:r>
              <a:rPr lang="en-IN" sz="2800" dirty="0"/>
              <a:t>::</a:t>
            </a:r>
            <a:r>
              <a:rPr lang="en-IN" sz="2800" dirty="0" err="1"/>
              <a:t>OnUpdateGame</a:t>
            </a:r>
            <a:r>
              <a:rPr lang="en-IN" sz="2800" dirty="0"/>
              <a:t> </a:t>
            </a:r>
            <a:r>
              <a:rPr lang="en-IN" sz="2800" dirty="0" smtClean="0"/>
              <a:t>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smtClean="0"/>
              <a:t>DXUTSetCallbackD3D11FrameRender</a:t>
            </a:r>
            <a:r>
              <a:rPr lang="en-IN" sz="2800" dirty="0"/>
              <a:t>( </a:t>
            </a:r>
            <a:r>
              <a:rPr lang="en-IN" sz="2800" dirty="0" err="1"/>
              <a:t>GameCodeApp</a:t>
            </a:r>
            <a:r>
              <a:rPr lang="en-IN" sz="2800" dirty="0"/>
              <a:t>::</a:t>
            </a:r>
            <a:r>
              <a:rPr lang="en-IN" sz="2800" dirty="0" err="1"/>
              <a:t>OnRender</a:t>
            </a:r>
            <a:r>
              <a:rPr lang="en-IN" sz="2800" dirty="0"/>
              <a:t> );</a:t>
            </a:r>
          </a:p>
          <a:p>
            <a:r>
              <a:rPr lang="en-IN" sz="2800" dirty="0"/>
              <a:t>The first is a </a:t>
            </a:r>
            <a:r>
              <a:rPr lang="en-IN" sz="2800" dirty="0" err="1"/>
              <a:t>callback</a:t>
            </a:r>
            <a:r>
              <a:rPr lang="en-IN" sz="2800" dirty="0"/>
              <a:t> where you can update your game, and the second is a </a:t>
            </a:r>
            <a:r>
              <a:rPr lang="en-IN" sz="2800" dirty="0" err="1"/>
              <a:t>callback</a:t>
            </a:r>
            <a:r>
              <a:rPr lang="en-IN" sz="2800" dirty="0"/>
              <a:t> </a:t>
            </a:r>
            <a:r>
              <a:rPr lang="en-IN" sz="2800" dirty="0" smtClean="0"/>
              <a:t>where your </a:t>
            </a:r>
            <a:r>
              <a:rPr lang="en-IN" sz="2800" dirty="0"/>
              <a:t>game can render.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24443028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Can I Make a Game Yet?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You’ve figured </a:t>
            </a:r>
            <a:r>
              <a:rPr lang="en-IN" sz="2800" dirty="0"/>
              <a:t>out that most of the subsystems discussed so </a:t>
            </a:r>
            <a:r>
              <a:rPr lang="en-IN" sz="2800" dirty="0" smtClean="0"/>
              <a:t>far can </a:t>
            </a:r>
            <a:r>
              <a:rPr lang="en-IN" sz="2800" dirty="0"/>
              <a:t>benefit from cooperative multitasking: animated objects, user interface code, </a:t>
            </a:r>
            <a:r>
              <a:rPr lang="en-IN" sz="2800" dirty="0" smtClean="0"/>
              <a:t>and more.</a:t>
            </a:r>
          </a:p>
          <a:p>
            <a:pPr algn="just"/>
            <a:r>
              <a:rPr lang="en-IN" sz="2800" dirty="0" smtClean="0"/>
              <a:t>Like playing with </a:t>
            </a:r>
            <a:r>
              <a:rPr lang="en-IN" sz="2800" dirty="0"/>
              <a:t>writing your own games, </a:t>
            </a:r>
            <a:r>
              <a:rPr lang="en-IN" sz="2800" dirty="0" smtClean="0"/>
              <a:t>and now you’re </a:t>
            </a:r>
            <a:r>
              <a:rPr lang="en-IN" sz="2800" dirty="0"/>
              <a:t>itching to put everything together in a tight little game engine. </a:t>
            </a:r>
            <a:endParaRPr lang="en-IN" sz="2800" dirty="0" smtClean="0"/>
          </a:p>
          <a:p>
            <a:pPr algn="just"/>
            <a:r>
              <a:rPr lang="en-IN" sz="2800" dirty="0" smtClean="0"/>
              <a:t>At </a:t>
            </a:r>
            <a:r>
              <a:rPr lang="en-IN" sz="2800" dirty="0"/>
              <a:t>this </a:t>
            </a:r>
            <a:r>
              <a:rPr lang="en-IN" sz="2800" dirty="0" smtClean="0"/>
              <a:t>point, you </a:t>
            </a:r>
            <a:r>
              <a:rPr lang="en-IN" sz="2800" dirty="0"/>
              <a:t>know just enough to be dangerous and could probably strike out on your own </a:t>
            </a:r>
            <a:r>
              <a:rPr lang="en-IN" sz="2800" dirty="0" smtClean="0"/>
              <a:t>to write </a:t>
            </a:r>
            <a:r>
              <a:rPr lang="en-IN" sz="2800" dirty="0"/>
              <a:t>a few very simple games. </a:t>
            </a:r>
            <a:endParaRPr lang="en-IN" sz="2800" dirty="0" smtClean="0"/>
          </a:p>
          <a:p>
            <a:pPr algn="just"/>
            <a:r>
              <a:rPr lang="en-IN" sz="2800" dirty="0" smtClean="0"/>
              <a:t>However</a:t>
            </a:r>
            <a:r>
              <a:rPr lang="en-IN" sz="2800" dirty="0"/>
              <a:t>, there are still quite a few important bits </a:t>
            </a:r>
            <a:r>
              <a:rPr lang="en-IN" sz="2800" dirty="0" smtClean="0"/>
              <a:t>and pieces </a:t>
            </a:r>
            <a:r>
              <a:rPr lang="en-IN" sz="2800" dirty="0"/>
              <a:t>you should know if you want to take it to the next level.</a:t>
            </a:r>
            <a:endParaRPr lang="en-IN" sz="2800" dirty="0" smtClean="0"/>
          </a:p>
          <a:p>
            <a:pPr algn="just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420421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Creating Game Mission**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algn="just"/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66973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problem with the diamond of death is that it’s not clear what happens </a:t>
            </a:r>
            <a:r>
              <a:rPr lang="en-IN" sz="2800" dirty="0" smtClean="0"/>
              <a:t>when members </a:t>
            </a:r>
            <a:r>
              <a:rPr lang="en-IN" sz="2800" dirty="0"/>
              <a:t>are inherited from the base class. </a:t>
            </a:r>
            <a:endParaRPr lang="en-IN" sz="2800" dirty="0" smtClean="0"/>
          </a:p>
          <a:p>
            <a:r>
              <a:rPr lang="en-IN" sz="2800" dirty="0"/>
              <a:t>Let’s say you have the following </a:t>
            </a:r>
            <a:r>
              <a:rPr lang="en-IN" sz="2800" dirty="0" smtClean="0"/>
              <a:t>declaration for </a:t>
            </a:r>
            <a:r>
              <a:rPr lang="en-IN" sz="2800" dirty="0"/>
              <a:t>the previous diagram: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BaseClass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protected:int</a:t>
            </a:r>
            <a:r>
              <a:rPr lang="en-IN" sz="2800" dirty="0" smtClean="0"/>
              <a:t> </a:t>
            </a:r>
            <a:r>
              <a:rPr lang="en-IN" sz="2800" dirty="0" err="1"/>
              <a:t>m_num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explicit </a:t>
            </a:r>
            <a:r>
              <a:rPr lang="en-IN" sz="2800" dirty="0" err="1"/>
              <a:t>BaseClass</a:t>
            </a:r>
            <a:r>
              <a:rPr lang="en-IN" sz="2800" dirty="0"/>
              <a:t>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num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 smtClean="0"/>
              <a:t>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</a:t>
            </a:r>
            <a:r>
              <a:rPr lang="en-IN" sz="2800" dirty="0" err="1" smtClean="0"/>
              <a:t>m_num</a:t>
            </a:r>
            <a:r>
              <a:rPr lang="en-IN" sz="2800" dirty="0" smtClean="0"/>
              <a:t> </a:t>
            </a:r>
            <a:r>
              <a:rPr lang="en-IN" sz="2800" dirty="0"/>
              <a:t>= </a:t>
            </a:r>
            <a:r>
              <a:rPr lang="en-IN" sz="2800" dirty="0" err="1"/>
              <a:t>num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};</a:t>
            </a:r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58889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 err="1"/>
              <a:t>SubClassA</a:t>
            </a:r>
            <a:r>
              <a:rPr lang="en-IN" dirty="0"/>
              <a:t> : public </a:t>
            </a:r>
            <a:r>
              <a:rPr lang="en-IN" dirty="0" err="1"/>
              <a:t>BaseClass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explicit </a:t>
            </a:r>
            <a:r>
              <a:rPr lang="en-IN" dirty="0" err="1"/>
              <a:t>SubClassA</a:t>
            </a:r>
            <a:r>
              <a:rPr lang="en-IN" dirty="0"/>
              <a:t>(void) : </a:t>
            </a:r>
            <a:r>
              <a:rPr lang="en-IN" dirty="0" err="1"/>
              <a:t>BaseClass</a:t>
            </a:r>
            <a:r>
              <a:rPr lang="en-IN" dirty="0"/>
              <a:t>(1) {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SubClassB</a:t>
            </a:r>
            <a:r>
              <a:rPr lang="en-IN" dirty="0"/>
              <a:t> : public </a:t>
            </a:r>
            <a:r>
              <a:rPr lang="en-IN" dirty="0" err="1"/>
              <a:t>BaseClass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public:</a:t>
            </a:r>
          </a:p>
          <a:p>
            <a:pPr marL="0" indent="0">
              <a:buNone/>
            </a:pPr>
            <a:r>
              <a:rPr lang="en-IN" dirty="0"/>
              <a:t>explicit </a:t>
            </a:r>
            <a:r>
              <a:rPr lang="en-IN" dirty="0" err="1"/>
              <a:t>SubClassB</a:t>
            </a:r>
            <a:r>
              <a:rPr lang="en-IN" dirty="0"/>
              <a:t>(void) : </a:t>
            </a:r>
            <a:r>
              <a:rPr lang="en-IN" dirty="0" err="1"/>
              <a:t>BaseClass</a:t>
            </a:r>
            <a:r>
              <a:rPr lang="en-IN" dirty="0"/>
              <a:t>(2) { }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SubClassC</a:t>
            </a:r>
            <a:r>
              <a:rPr lang="en-IN" dirty="0"/>
              <a:t> : public </a:t>
            </a:r>
            <a:r>
              <a:rPr lang="en-IN" dirty="0" err="1"/>
              <a:t>SubClassA</a:t>
            </a:r>
            <a:r>
              <a:rPr lang="en-IN" dirty="0"/>
              <a:t>, public </a:t>
            </a:r>
            <a:r>
              <a:rPr lang="en-IN" dirty="0" err="1"/>
              <a:t>SubClassB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   public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   void </a:t>
            </a:r>
            <a:r>
              <a:rPr lang="en-IN" dirty="0"/>
              <a:t>Print(void)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cout</a:t>
            </a:r>
            <a:r>
              <a:rPr lang="en-IN" dirty="0" smtClean="0"/>
              <a:t> </a:t>
            </a:r>
            <a:r>
              <a:rPr lang="en-IN" dirty="0"/>
              <a:t>&lt;&lt; </a:t>
            </a:r>
            <a:r>
              <a:rPr lang="en-IN" dirty="0" err="1"/>
              <a:t>m_num</a:t>
            </a:r>
            <a:r>
              <a:rPr lang="en-IN" dirty="0"/>
              <a:t>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 smtClean="0"/>
              <a:t>A </a:t>
            </a:r>
            <a:r>
              <a:rPr lang="en-IN" sz="3200" dirty="0"/>
              <a:t>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83264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In </a:t>
            </a:r>
            <a:r>
              <a:rPr lang="en-IN" sz="2800" dirty="0"/>
              <a:t>this example, the Print() function can’t even be called because the code </a:t>
            </a:r>
            <a:r>
              <a:rPr lang="en-IN" sz="2800" dirty="0" smtClean="0"/>
              <a:t>won’t get </a:t>
            </a:r>
            <a:r>
              <a:rPr lang="en-IN" sz="2800" dirty="0"/>
              <a:t>past the compiler. Visual Studio 2010 generates the following error:</a:t>
            </a:r>
          </a:p>
          <a:p>
            <a:pPr marL="0" indent="0" algn="just">
              <a:buNone/>
            </a:pPr>
            <a:r>
              <a:rPr lang="en-IN" sz="2800" dirty="0" smtClean="0"/>
              <a:t> error </a:t>
            </a:r>
            <a:r>
              <a:rPr lang="en-IN" sz="2800" dirty="0"/>
              <a:t>C2385: ambiguous access of ‘</a:t>
            </a:r>
            <a:r>
              <a:rPr lang="en-IN" sz="2800" dirty="0" err="1"/>
              <a:t>m_num</a:t>
            </a:r>
            <a:r>
              <a:rPr lang="en-IN" sz="2800" dirty="0" smtClean="0"/>
              <a:t>’</a:t>
            </a:r>
          </a:p>
          <a:p>
            <a:pPr algn="just"/>
            <a:r>
              <a:rPr lang="en-IN" sz="2800" dirty="0"/>
              <a:t>The problem is that both </a:t>
            </a:r>
            <a:r>
              <a:rPr lang="en-IN" sz="2800" dirty="0" err="1"/>
              <a:t>SubClassA</a:t>
            </a:r>
            <a:r>
              <a:rPr lang="en-IN" sz="2800" dirty="0"/>
              <a:t> and </a:t>
            </a:r>
            <a:r>
              <a:rPr lang="en-IN" sz="2800" dirty="0" err="1"/>
              <a:t>SubClassB</a:t>
            </a:r>
            <a:r>
              <a:rPr lang="en-IN" sz="2800" dirty="0"/>
              <a:t> inherit the </a:t>
            </a:r>
            <a:r>
              <a:rPr lang="en-IN" sz="2800" dirty="0" err="1"/>
              <a:t>m_num</a:t>
            </a:r>
            <a:r>
              <a:rPr lang="en-IN" sz="2800" dirty="0"/>
              <a:t> </a:t>
            </a:r>
            <a:r>
              <a:rPr lang="en-IN" sz="2800" dirty="0" smtClean="0"/>
              <a:t>member, so </a:t>
            </a:r>
            <a:r>
              <a:rPr lang="en-IN" sz="2800" dirty="0" err="1"/>
              <a:t>SubClassC</a:t>
            </a:r>
            <a:r>
              <a:rPr lang="en-IN" sz="2800" dirty="0"/>
              <a:t> has two copies of </a:t>
            </a:r>
            <a:r>
              <a:rPr lang="en-IN" sz="2800" dirty="0" err="1"/>
              <a:t>m_num</a:t>
            </a:r>
            <a:r>
              <a:rPr lang="en-IN" sz="2800" dirty="0"/>
              <a:t>, and the compiler doesn’t know which </a:t>
            </a:r>
            <a:r>
              <a:rPr lang="en-IN" sz="2800" dirty="0" smtClean="0"/>
              <a:t>one you’re </a:t>
            </a:r>
            <a:r>
              <a:rPr lang="en-IN" sz="2800" dirty="0"/>
              <a:t>referring to. You could solve the issue by explicitly choosing one like this:</a:t>
            </a:r>
          </a:p>
          <a:p>
            <a:pPr algn="just"/>
            <a:r>
              <a:rPr lang="en-IN" sz="2800" dirty="0" err="1"/>
              <a:t>cout</a:t>
            </a:r>
            <a:r>
              <a:rPr lang="en-IN" sz="2800" dirty="0"/>
              <a:t> &lt;&lt; </a:t>
            </a:r>
            <a:r>
              <a:rPr lang="en-IN" sz="2800" dirty="0" err="1"/>
              <a:t>SubClassA</a:t>
            </a:r>
            <a:r>
              <a:rPr lang="en-IN" sz="2800" dirty="0"/>
              <a:t>::</a:t>
            </a:r>
            <a:r>
              <a:rPr lang="en-IN" sz="2800" dirty="0" err="1"/>
              <a:t>m_num</a:t>
            </a:r>
            <a:r>
              <a:rPr lang="en-IN" sz="2800" dirty="0"/>
              <a:t> &lt;&lt; </a:t>
            </a:r>
            <a:r>
              <a:rPr lang="en-IN" sz="2800" dirty="0" err="1"/>
              <a:t>endl</a:t>
            </a:r>
            <a:r>
              <a:rPr lang="en-IN" sz="2800" dirty="0"/>
              <a:t>;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80679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sz="3600" b="1" dirty="0" smtClean="0"/>
              <a:t>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363272" cy="5616624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We still </a:t>
            </a:r>
            <a:r>
              <a:rPr lang="en-IN" sz="2800" dirty="0"/>
              <a:t>have the problem of an unused </a:t>
            </a:r>
            <a:r>
              <a:rPr lang="en-IN" sz="2800" dirty="0" err="1"/>
              <a:t>SubClassB</a:t>
            </a:r>
            <a:r>
              <a:rPr lang="en-IN" sz="2800" dirty="0"/>
              <a:t>::</a:t>
            </a:r>
            <a:r>
              <a:rPr lang="en-IN" sz="2800" dirty="0" err="1"/>
              <a:t>m_num</a:t>
            </a:r>
            <a:r>
              <a:rPr lang="en-IN" sz="2800" dirty="0"/>
              <a:t> </a:t>
            </a:r>
            <a:r>
              <a:rPr lang="en-IN" sz="2800" dirty="0" smtClean="0"/>
              <a:t>variable.</a:t>
            </a:r>
          </a:p>
          <a:p>
            <a:pPr algn="just"/>
            <a:r>
              <a:rPr lang="en-IN" sz="2800" dirty="0"/>
              <a:t>Someone is bound to accidentally access that</a:t>
            </a:r>
          </a:p>
          <a:p>
            <a:pPr marL="0" indent="0" algn="just">
              <a:buNone/>
            </a:pPr>
            <a:r>
              <a:rPr lang="en-IN" sz="2800" dirty="0" smtClean="0"/>
              <a:t>    particular </a:t>
            </a:r>
            <a:r>
              <a:rPr lang="en-IN" sz="2800" dirty="0" err="1"/>
              <a:t>m_num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duplication is </a:t>
            </a:r>
            <a:r>
              <a:rPr lang="en-IN" sz="2800" dirty="0" smtClean="0"/>
              <a:t>made even </a:t>
            </a:r>
            <a:r>
              <a:rPr lang="en-IN" sz="2800" dirty="0"/>
              <a:t>worse when you realize that in </a:t>
            </a:r>
            <a:r>
              <a:rPr lang="en-IN" sz="2800" dirty="0" smtClean="0"/>
              <a:t>our use </a:t>
            </a:r>
            <a:r>
              <a:rPr lang="en-IN" sz="2800" dirty="0"/>
              <a:t>case for the actor tree, you’d be doubling up on the </a:t>
            </a:r>
            <a:r>
              <a:rPr lang="en-IN" sz="2800" dirty="0" err="1"/>
              <a:t>PhysicsActor</a:t>
            </a:r>
            <a:r>
              <a:rPr lang="en-IN" sz="2800" dirty="0"/>
              <a:t> </a:t>
            </a:r>
            <a:r>
              <a:rPr lang="en-IN" sz="2800" dirty="0" smtClean="0"/>
              <a:t>class.</a:t>
            </a:r>
          </a:p>
          <a:p>
            <a:pPr algn="just"/>
            <a:r>
              <a:rPr lang="en-IN" sz="2800" dirty="0" smtClean="0"/>
              <a:t>That means </a:t>
            </a:r>
            <a:r>
              <a:rPr lang="en-IN" sz="2800" dirty="0"/>
              <a:t>potentially duplicating large objects.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09156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A First Attempt at Building Game </a:t>
            </a:r>
            <a:r>
              <a:rPr lang="en-IN" sz="3600" b="1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90465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Another </a:t>
            </a:r>
            <a:r>
              <a:rPr lang="en-IN" dirty="0"/>
              <a:t>possibility is to shuffle around the </a:t>
            </a:r>
            <a:r>
              <a:rPr lang="en-IN" dirty="0" smtClean="0"/>
              <a:t>hierarchy and </a:t>
            </a:r>
            <a:r>
              <a:rPr lang="en-IN" dirty="0"/>
              <a:t>make Pickup inherit from </a:t>
            </a:r>
            <a:r>
              <a:rPr lang="en-IN" dirty="0" err="1"/>
              <a:t>AnimatingActor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This </a:t>
            </a:r>
            <a:r>
              <a:rPr lang="en-IN" dirty="0"/>
              <a:t>would solve the </a:t>
            </a:r>
            <a:r>
              <a:rPr lang="en-IN" dirty="0" err="1" smtClean="0"/>
              <a:t>problem,but</a:t>
            </a:r>
            <a:r>
              <a:rPr lang="en-IN" dirty="0" smtClean="0"/>
              <a:t> </a:t>
            </a:r>
            <a:r>
              <a:rPr lang="en-IN" dirty="0"/>
              <a:t>it means that all pickups have to carry around the weight of the animation </a:t>
            </a:r>
            <a:r>
              <a:rPr lang="en-IN" dirty="0" err="1" smtClean="0"/>
              <a:t>system,which</a:t>
            </a:r>
            <a:r>
              <a:rPr lang="en-IN" dirty="0" smtClean="0"/>
              <a:t> </a:t>
            </a:r>
            <a:r>
              <a:rPr lang="en-IN" dirty="0"/>
              <a:t>is most likely nontrivial.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913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363272" cy="6120680"/>
          </a:xfrm>
        </p:spPr>
        <p:txBody>
          <a:bodyPr>
            <a:normAutofit/>
          </a:bodyPr>
          <a:lstStyle/>
          <a:p>
            <a:r>
              <a:rPr lang="en-IN" dirty="0" smtClean="0"/>
              <a:t>Go </a:t>
            </a:r>
            <a:r>
              <a:rPr lang="en-IN" dirty="0"/>
              <a:t>back and take a look at Figure 6.1 again and notice how all of those </a:t>
            </a:r>
            <a:r>
              <a:rPr lang="en-IN" dirty="0" smtClean="0"/>
              <a:t>subclasses are </a:t>
            </a:r>
            <a:r>
              <a:rPr lang="en-IN" dirty="0"/>
              <a:t>really just trying to add a new feature to the actor.</a:t>
            </a:r>
            <a:endParaRPr lang="en-IN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7272808" cy="4470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3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If you can encapsulate each </a:t>
            </a:r>
            <a:r>
              <a:rPr lang="en-IN" dirty="0" smtClean="0"/>
              <a:t>of those </a:t>
            </a:r>
            <a:r>
              <a:rPr lang="en-IN" dirty="0"/>
              <a:t>features into a component and compose a final object made up of those </a:t>
            </a:r>
            <a:r>
              <a:rPr lang="en-IN" dirty="0" smtClean="0"/>
              <a:t>components , you </a:t>
            </a:r>
            <a:r>
              <a:rPr lang="en-IN" dirty="0"/>
              <a:t>can get the same functionality as the old </a:t>
            </a:r>
            <a:r>
              <a:rPr lang="en-IN" dirty="0" smtClean="0"/>
              <a:t>class hierarchy </a:t>
            </a:r>
            <a:r>
              <a:rPr lang="en-IN" dirty="0"/>
              <a:t>but still </a:t>
            </a:r>
            <a:r>
              <a:rPr lang="en-IN" dirty="0" smtClean="0"/>
              <a:t>have the </a:t>
            </a:r>
            <a:r>
              <a:rPr lang="en-IN" dirty="0"/>
              <a:t>flexibility to make changes.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Actor class becomes nothing more than a </a:t>
            </a:r>
            <a:r>
              <a:rPr lang="en-IN" dirty="0" smtClean="0"/>
              <a:t>place to </a:t>
            </a:r>
            <a:r>
              <a:rPr lang="en-IN" dirty="0"/>
              <a:t>store components. </a:t>
            </a:r>
            <a:endParaRPr lang="en-IN" dirty="0" smtClean="0"/>
          </a:p>
          <a:p>
            <a:pPr algn="just"/>
            <a:r>
              <a:rPr lang="en-IN" dirty="0" smtClean="0"/>
              <a:t>What’s </a:t>
            </a:r>
            <a:r>
              <a:rPr lang="en-IN" dirty="0"/>
              <a:t>even better is that these components are built up </a:t>
            </a:r>
            <a:r>
              <a:rPr lang="en-IN" dirty="0" smtClean="0"/>
              <a:t>at runtime</a:t>
            </a:r>
            <a:r>
              <a:rPr lang="en-IN" dirty="0"/>
              <a:t>, so you can add and remove them during the course of the </a:t>
            </a:r>
            <a:r>
              <a:rPr lang="en-IN" dirty="0" smtClean="0"/>
              <a:t>game.</a:t>
            </a:r>
          </a:p>
          <a:p>
            <a:pPr algn="just"/>
            <a:r>
              <a:rPr lang="en-IN" dirty="0" smtClean="0"/>
              <a:t>You can’t </a:t>
            </a:r>
            <a:r>
              <a:rPr lang="en-IN" dirty="0"/>
              <a:t>do that with the old inheritance </a:t>
            </a:r>
            <a:r>
              <a:rPr lang="en-IN" dirty="0" smtClean="0"/>
              <a:t>model.</a:t>
            </a:r>
          </a:p>
        </p:txBody>
      </p:sp>
    </p:spTree>
    <p:extLst>
      <p:ext uri="{BB962C8B-B14F-4D97-AF65-F5344CB8AC3E}">
        <p14:creationId xmlns:p14="http://schemas.microsoft.com/office/powerpoint/2010/main" val="1484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components have a base class that the actor maintains a reference to as well as </a:t>
            </a:r>
            <a:r>
              <a:rPr lang="en-IN" sz="2800" dirty="0" smtClean="0"/>
              <a:t>a subclass </a:t>
            </a:r>
            <a:r>
              <a:rPr lang="en-IN" sz="2800" dirty="0"/>
              <a:t>interface that represents </a:t>
            </a:r>
            <a:r>
              <a:rPr lang="en-IN" sz="2800" dirty="0" smtClean="0"/>
              <a:t>the responsibility </a:t>
            </a:r>
            <a:r>
              <a:rPr lang="en-IN" sz="2800" dirty="0"/>
              <a:t>of that component. </a:t>
            </a:r>
            <a:endParaRPr lang="en-IN" sz="2800" dirty="0" smtClean="0"/>
          </a:p>
          <a:p>
            <a:pPr algn="just"/>
            <a:r>
              <a:rPr lang="en-IN" sz="2800" dirty="0" smtClean="0"/>
              <a:t>Each subclass of </a:t>
            </a:r>
            <a:r>
              <a:rPr lang="en-IN" sz="2800" dirty="0"/>
              <a:t>that interface is an implementation of that responsibility. </a:t>
            </a:r>
            <a:endParaRPr lang="en-IN" sz="2800" dirty="0" smtClean="0"/>
          </a:p>
          <a:p>
            <a:pPr algn="just"/>
            <a:r>
              <a:rPr lang="en-IN" sz="2800" dirty="0" smtClean="0"/>
              <a:t>For </a:t>
            </a:r>
            <a:r>
              <a:rPr lang="en-IN" sz="2800" dirty="0"/>
              <a:t>example, you </a:t>
            </a:r>
            <a:r>
              <a:rPr lang="en-IN" sz="2800" dirty="0" smtClean="0"/>
              <a:t>might have </a:t>
            </a:r>
            <a:r>
              <a:rPr lang="en-IN" sz="2800" dirty="0"/>
              <a:t>one interface class called </a:t>
            </a:r>
            <a:r>
              <a:rPr lang="en-IN" sz="2800" dirty="0" err="1"/>
              <a:t>AiComponent</a:t>
            </a:r>
            <a:r>
              <a:rPr lang="en-IN" sz="2800" dirty="0"/>
              <a:t>, which has several different </a:t>
            </a:r>
            <a:r>
              <a:rPr lang="en-IN" sz="2800" dirty="0" smtClean="0"/>
              <a:t>implementations for </a:t>
            </a:r>
            <a:r>
              <a:rPr lang="en-IN" sz="2800" dirty="0"/>
              <a:t>different kinds of AI</a:t>
            </a:r>
            <a:r>
              <a:rPr lang="en-IN" sz="2800" dirty="0" smtClean="0"/>
              <a:t>.</a:t>
            </a:r>
          </a:p>
          <a:p>
            <a:pPr marL="0" indent="0" algn="just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43059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important thing to note is that each </a:t>
            </a:r>
            <a:r>
              <a:rPr lang="en-IN" sz="2800" dirty="0" smtClean="0"/>
              <a:t>component interface </a:t>
            </a:r>
            <a:r>
              <a:rPr lang="en-IN" sz="2800" dirty="0"/>
              <a:t>has a unique identifier, and each actor is only allowed to have one class of </a:t>
            </a:r>
            <a:r>
              <a:rPr lang="en-IN" sz="2800" dirty="0" smtClean="0"/>
              <a:t>a particular responsibility.</a:t>
            </a:r>
          </a:p>
          <a:p>
            <a:pPr algn="just"/>
            <a:r>
              <a:rPr lang="en-IN" sz="2800" dirty="0" smtClean="0"/>
              <a:t>That </a:t>
            </a:r>
            <a:r>
              <a:rPr lang="en-IN" sz="2800" dirty="0"/>
              <a:t>means you could have two </a:t>
            </a:r>
            <a:r>
              <a:rPr lang="en-IN" sz="2800" dirty="0" err="1"/>
              <a:t>AiComponent</a:t>
            </a:r>
            <a:r>
              <a:rPr lang="en-IN" sz="2800" dirty="0"/>
              <a:t> </a:t>
            </a:r>
            <a:r>
              <a:rPr lang="en-IN" sz="2800" dirty="0" smtClean="0"/>
              <a:t>subclasses, but </a:t>
            </a:r>
            <a:r>
              <a:rPr lang="en-IN" sz="2800" dirty="0"/>
              <a:t>you could replace an existing one with a new one, allowing you to change </a:t>
            </a:r>
            <a:r>
              <a:rPr lang="en-IN" sz="2800" dirty="0" smtClean="0"/>
              <a:t>the actor’s </a:t>
            </a:r>
            <a:r>
              <a:rPr lang="en-IN" sz="2800" dirty="0" err="1"/>
              <a:t>behavior</a:t>
            </a:r>
            <a:r>
              <a:rPr lang="en-IN" sz="2800" dirty="0"/>
              <a:t> at runtime.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8160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Module 4:Game Actors and Component Architecture and Controlling the Main Loop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4.2:</a:t>
            </a:r>
          </a:p>
          <a:p>
            <a:r>
              <a:rPr lang="en-IN" dirty="0" smtClean="0"/>
              <a:t>Controlling </a:t>
            </a:r>
            <a:r>
              <a:rPr lang="en-IN" dirty="0"/>
              <a:t>the Main Loop </a:t>
            </a:r>
          </a:p>
          <a:p>
            <a:r>
              <a:rPr lang="en-IN" dirty="0"/>
              <a:t>Organizing the Main Loop </a:t>
            </a:r>
          </a:p>
          <a:p>
            <a:r>
              <a:rPr lang="en-IN" dirty="0"/>
              <a:t>Playing Nicely with the OS </a:t>
            </a:r>
          </a:p>
          <a:p>
            <a:r>
              <a:rPr lang="en-IN" dirty="0"/>
              <a:t>Using the DirectX </a:t>
            </a:r>
          </a:p>
          <a:p>
            <a:r>
              <a:rPr lang="en-IN" dirty="0"/>
              <a:t>Can I Make a Game Yet? </a:t>
            </a:r>
          </a:p>
          <a:p>
            <a:r>
              <a:rPr lang="en-IN" dirty="0"/>
              <a:t>Creating Game Mission** 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655272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1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216024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Component Architecture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792088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95536" y="83671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/>
              <a:t>Figure 6.3 highlights the new class diagram, showing how these components interact.</a:t>
            </a:r>
          </a:p>
          <a:p>
            <a:pPr algn="just"/>
            <a:r>
              <a:rPr lang="en-IN" dirty="0"/>
              <a:t>In this model, the actor owns a bunch of components (as represented by the diamond),</a:t>
            </a:r>
          </a:p>
          <a:p>
            <a:pPr algn="just"/>
            <a:r>
              <a:rPr lang="en-IN" dirty="0"/>
              <a:t>which in turn serves as the base class for the component interfaces. </a:t>
            </a:r>
            <a:r>
              <a:rPr lang="en-IN" dirty="0" smtClean="0"/>
              <a:t>Whenever a </a:t>
            </a:r>
            <a:r>
              <a:rPr lang="en-IN" dirty="0"/>
              <a:t>system needs access to a component, it asks the actor for that interface </a:t>
            </a:r>
            <a:r>
              <a:rPr lang="en-IN" dirty="0" smtClean="0"/>
              <a:t>and gets </a:t>
            </a:r>
            <a:r>
              <a:rPr lang="en-IN" dirty="0"/>
              <a:t>a pointer to the appropriate interface object. The lowest level of the tree </a:t>
            </a:r>
            <a:r>
              <a:rPr lang="en-IN" dirty="0" smtClean="0"/>
              <a:t>defines the </a:t>
            </a:r>
            <a:r>
              <a:rPr lang="en-IN" dirty="0" err="1"/>
              <a:t>behavior</a:t>
            </a:r>
            <a:r>
              <a:rPr lang="en-IN" dirty="0"/>
              <a:t> for that component. It’s important to note that no outside system </a:t>
            </a:r>
            <a:r>
              <a:rPr lang="en-IN" dirty="0" smtClean="0"/>
              <a:t>ever gets </a:t>
            </a:r>
            <a:r>
              <a:rPr lang="en-IN" dirty="0"/>
              <a:t>a pointer directly to the concrete class. You would never have a system </a:t>
            </a:r>
            <a:r>
              <a:rPr lang="en-IN" dirty="0" smtClean="0"/>
              <a:t>know about </a:t>
            </a:r>
            <a:r>
              <a:rPr lang="en-IN" dirty="0"/>
              <a:t>Ammo or Health directly.</a:t>
            </a:r>
          </a:p>
        </p:txBody>
      </p:sp>
    </p:spTree>
    <p:extLst>
      <p:ext uri="{BB962C8B-B14F-4D97-AF65-F5344CB8AC3E}">
        <p14:creationId xmlns:p14="http://schemas.microsoft.com/office/powerpoint/2010/main" val="186719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Creating 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All actors are created using a factory. The factory’s job is to take an XML </a:t>
            </a:r>
            <a:r>
              <a:rPr lang="en-IN" sz="2800" dirty="0" smtClean="0"/>
              <a:t>resource, parse </a:t>
            </a:r>
            <a:r>
              <a:rPr lang="en-IN" sz="2800" dirty="0"/>
              <a:t>it, and return a fully initialized actor complete with all the appropriate components.</a:t>
            </a:r>
          </a:p>
          <a:p>
            <a:pPr algn="just"/>
            <a:r>
              <a:rPr lang="en-IN" sz="2800" dirty="0"/>
              <a:t>It’s important to understand how actors are built, so let’s take a look at </a:t>
            </a:r>
            <a:r>
              <a:rPr lang="en-IN" sz="2800" dirty="0" smtClean="0"/>
              <a:t>this process </a:t>
            </a:r>
            <a:r>
              <a:rPr lang="en-IN" sz="2800" dirty="0"/>
              <a:t>before diving into the Actor and </a:t>
            </a:r>
            <a:r>
              <a:rPr lang="en-IN" sz="2800" dirty="0" err="1"/>
              <a:t>ActorComponent</a:t>
            </a:r>
            <a:r>
              <a:rPr lang="en-IN" sz="2800" dirty="0"/>
              <a:t> classes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All actors are defined with an XML data file. This data file allows you to define </a:t>
            </a:r>
            <a:r>
              <a:rPr lang="en-IN" sz="2800" dirty="0" smtClean="0"/>
              <a:t>a component </a:t>
            </a:r>
            <a:r>
              <a:rPr lang="en-IN" sz="2800" dirty="0"/>
              <a:t>configuration and any default values for that component.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96214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Creating 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/>
              <a:t>Here’s </a:t>
            </a:r>
            <a:r>
              <a:rPr lang="en-IN" sz="2800" dirty="0" smtClean="0"/>
              <a:t>some sample </a:t>
            </a:r>
            <a:r>
              <a:rPr lang="en-IN" sz="2800" dirty="0"/>
              <a:t>XML for an actor:</a:t>
            </a:r>
          </a:p>
          <a:p>
            <a:pPr marL="0" indent="0">
              <a:buNone/>
            </a:pPr>
            <a:r>
              <a:rPr lang="en-IN" sz="2800" dirty="0"/>
              <a:t>&lt;Actor&gt;</a:t>
            </a:r>
          </a:p>
          <a:p>
            <a:pPr marL="0" indent="0">
              <a:buNone/>
            </a:pPr>
            <a:r>
              <a:rPr lang="en-IN" sz="2800" dirty="0" smtClean="0"/>
              <a:t>      &lt;</a:t>
            </a:r>
            <a:r>
              <a:rPr lang="en-IN" sz="2800" dirty="0" err="1"/>
              <a:t>CubePhysicsComponent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 smtClean="0"/>
              <a:t>       &lt;</a:t>
            </a:r>
            <a:r>
              <a:rPr lang="en-IN" sz="2800" dirty="0" err="1"/>
              <a:t>InitialTransform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fr-FR" sz="2800" dirty="0" smtClean="0"/>
              <a:t>            &lt;</a:t>
            </a:r>
            <a:r>
              <a:rPr lang="fr-FR" sz="2800" dirty="0"/>
              <a:t>Position x=“0” y=“5” z=“0”/&gt;</a:t>
            </a:r>
          </a:p>
          <a:p>
            <a:pPr marL="0" indent="0">
              <a:buNone/>
            </a:pPr>
            <a:r>
              <a:rPr lang="en-IN" sz="2800" dirty="0" smtClean="0"/>
              <a:t>           &lt;</a:t>
            </a:r>
            <a:r>
              <a:rPr lang="en-IN" sz="2800" dirty="0"/>
              <a:t>Orientation degrees=“-90”/&gt;</a:t>
            </a:r>
          </a:p>
          <a:p>
            <a:pPr marL="0" indent="0">
              <a:buNone/>
            </a:pPr>
            <a:r>
              <a:rPr lang="en-IN" sz="2800" dirty="0" smtClean="0"/>
              <a:t>        &lt;/</a:t>
            </a:r>
            <a:r>
              <a:rPr lang="en-IN" sz="2800" dirty="0" err="1"/>
              <a:t>InitialTransform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 smtClean="0"/>
              <a:t>   &lt;</a:t>
            </a:r>
            <a:r>
              <a:rPr lang="en-IN" sz="2800" dirty="0"/>
              <a:t>Shape&gt;</a:t>
            </a:r>
          </a:p>
          <a:p>
            <a:pPr marL="0" indent="0">
              <a:buNone/>
            </a:pPr>
            <a:r>
              <a:rPr lang="en-IN" sz="2800" dirty="0" smtClean="0"/>
              <a:t>        &lt;</a:t>
            </a:r>
            <a:r>
              <a:rPr lang="en-IN" sz="2800" dirty="0"/>
              <a:t>Dimensions x=“1” y=“1” z=“1”/&gt;</a:t>
            </a:r>
          </a:p>
          <a:p>
            <a:pPr marL="0" indent="0">
              <a:buNone/>
            </a:pPr>
            <a:r>
              <a:rPr lang="en-IN" sz="2800" dirty="0" smtClean="0"/>
              <a:t>    &lt;/</a:t>
            </a:r>
            <a:r>
              <a:rPr lang="en-IN" sz="2800" dirty="0"/>
              <a:t>Shape&gt;</a:t>
            </a:r>
          </a:p>
          <a:p>
            <a:pPr marL="0" indent="0">
              <a:buNone/>
            </a:pPr>
            <a:r>
              <a:rPr lang="en-IN" sz="2800" dirty="0" smtClean="0"/>
              <a:t>   &lt;</a:t>
            </a:r>
            <a:r>
              <a:rPr lang="en-IN" sz="2800" dirty="0"/>
              <a:t>Density&gt;</a:t>
            </a:r>
            <a:r>
              <a:rPr lang="en-IN" sz="2800" dirty="0" err="1"/>
              <a:t>castIron</a:t>
            </a:r>
            <a:r>
              <a:rPr lang="en-IN" sz="2800" dirty="0"/>
              <a:t>&lt;/Density&gt;</a:t>
            </a:r>
          </a:p>
          <a:p>
            <a:pPr marL="0" indent="0">
              <a:buNone/>
            </a:pPr>
            <a:r>
              <a:rPr lang="en-IN" sz="2800" dirty="0" smtClean="0"/>
              <a:t>     &lt;</a:t>
            </a:r>
            <a:r>
              <a:rPr lang="en-IN" sz="2800" dirty="0" err="1"/>
              <a:t>PhysicsMaterial</a:t>
            </a:r>
            <a:r>
              <a:rPr lang="en-IN" sz="2800" dirty="0"/>
              <a:t>&gt;Normal&lt;/</a:t>
            </a:r>
            <a:r>
              <a:rPr lang="en-IN" sz="2800" dirty="0" err="1"/>
              <a:t>PhysicsMaterial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/>
              <a:t>&lt;/</a:t>
            </a:r>
            <a:r>
              <a:rPr lang="en-IN" sz="2800" dirty="0" err="1"/>
              <a:t>CubePhysicsComponent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 smtClean="0"/>
              <a:t>    &lt;</a:t>
            </a:r>
            <a:r>
              <a:rPr lang="en-IN" sz="2800" dirty="0" err="1"/>
              <a:t>TeapotRenderComponent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 smtClean="0"/>
              <a:t>         &lt;</a:t>
            </a:r>
            <a:r>
              <a:rPr lang="en-IN" sz="2800" dirty="0" err="1"/>
              <a:t>Color</a:t>
            </a:r>
            <a:r>
              <a:rPr lang="en-IN" sz="2800" dirty="0"/>
              <a:t> r=“0” g=“0” b=“1.0” a=“1.0”/&gt;</a:t>
            </a:r>
          </a:p>
          <a:p>
            <a:pPr marL="0" indent="0">
              <a:buNone/>
            </a:pPr>
            <a:r>
              <a:rPr lang="en-IN" sz="2800" dirty="0" smtClean="0"/>
              <a:t>    &lt;/</a:t>
            </a:r>
            <a:r>
              <a:rPr lang="en-IN" sz="2800" dirty="0" err="1"/>
              <a:t>TeapotRenderComponent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r>
              <a:rPr lang="en-IN" sz="2800" dirty="0"/>
              <a:t>&lt;/Actor&gt;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628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Creating 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800" dirty="0"/>
              <a:t>This XML file defines an actor with two components, a </a:t>
            </a:r>
            <a:r>
              <a:rPr lang="en-IN" sz="2800" dirty="0" err="1" smtClean="0"/>
              <a:t>CubePhysicsComponent</a:t>
            </a:r>
            <a:r>
              <a:rPr lang="en-IN" sz="2800" dirty="0"/>
              <a:t> </a:t>
            </a:r>
            <a:r>
              <a:rPr lang="en-IN" sz="2800" dirty="0" smtClean="0"/>
              <a:t>and </a:t>
            </a:r>
            <a:r>
              <a:rPr lang="en-IN" sz="2800" dirty="0"/>
              <a:t>a </a:t>
            </a:r>
            <a:r>
              <a:rPr lang="en-IN" sz="2800" dirty="0" err="1"/>
              <a:t>TeapotRenderComponent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you decide later on that the density of </a:t>
            </a:r>
            <a:r>
              <a:rPr lang="en-IN" sz="2800" dirty="0" smtClean="0"/>
              <a:t>the physics </a:t>
            </a:r>
            <a:r>
              <a:rPr lang="en-IN" sz="2800" dirty="0"/>
              <a:t>material needs to change, you can do that right here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If you decide that </a:t>
            </a:r>
            <a:r>
              <a:rPr lang="en-IN" sz="2800" dirty="0" smtClean="0"/>
              <a:t>this actor </a:t>
            </a:r>
            <a:r>
              <a:rPr lang="en-IN" sz="2800" dirty="0"/>
              <a:t>needs to have a brain, you can easily add an AI component without changing </a:t>
            </a:r>
            <a:r>
              <a:rPr lang="en-IN" sz="2800" dirty="0" smtClean="0"/>
              <a:t>a single </a:t>
            </a:r>
            <a:r>
              <a:rPr lang="en-IN" sz="2800" dirty="0"/>
              <a:t>line of code. That’s the power of data-driven development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T</a:t>
            </a:r>
            <a:r>
              <a:rPr lang="en-IN" sz="2800" dirty="0" smtClean="0"/>
              <a:t>hese </a:t>
            </a:r>
            <a:r>
              <a:rPr lang="en-IN" sz="2800" dirty="0"/>
              <a:t>actor XML files define the template for a type </a:t>
            </a:r>
            <a:r>
              <a:rPr lang="en-IN" sz="2800" dirty="0" smtClean="0"/>
              <a:t>of actor</a:t>
            </a:r>
            <a:r>
              <a:rPr lang="en-IN" sz="2800" dirty="0"/>
              <a:t>, not </a:t>
            </a:r>
            <a:r>
              <a:rPr lang="en-IN" sz="2800" dirty="0" smtClean="0"/>
              <a:t>a specific </a:t>
            </a:r>
            <a:r>
              <a:rPr lang="en-IN" sz="2800" dirty="0"/>
              <a:t>actor instance. </a:t>
            </a:r>
            <a:endParaRPr lang="en-IN" sz="2800" dirty="0" smtClean="0"/>
          </a:p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can be many instances of this actor running around, </a:t>
            </a:r>
            <a:r>
              <a:rPr lang="en-IN" sz="2800" dirty="0" smtClean="0"/>
              <a:t>each with </a:t>
            </a:r>
            <a:r>
              <a:rPr lang="en-IN" sz="2800" dirty="0"/>
              <a:t>completely different sets of data within their </a:t>
            </a:r>
            <a:r>
              <a:rPr lang="en-IN" sz="2800" dirty="0" smtClean="0"/>
              <a:t>components. 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XML file </a:t>
            </a:r>
            <a:r>
              <a:rPr lang="en-IN" sz="2800" dirty="0" smtClean="0"/>
              <a:t>only defines </a:t>
            </a:r>
            <a:r>
              <a:rPr lang="en-IN" sz="2800" dirty="0"/>
              <a:t>the definition.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can think of it as defining a class for this type of actor.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5600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class Actor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 friend </a:t>
            </a:r>
            <a:r>
              <a:rPr lang="en-IN" sz="2800" dirty="0"/>
              <a:t>class </a:t>
            </a:r>
            <a:r>
              <a:rPr lang="en-IN" sz="2800" dirty="0" err="1"/>
              <a:t>ActorFactory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typedef</a:t>
            </a:r>
            <a:r>
              <a:rPr lang="en-IN" sz="2800" dirty="0" smtClean="0"/>
              <a:t> </a:t>
            </a:r>
            <a:r>
              <a:rPr lang="en-IN" sz="2800" dirty="0" err="1"/>
              <a:t>std</a:t>
            </a:r>
            <a:r>
              <a:rPr lang="en-IN" sz="2800" dirty="0"/>
              <a:t>::map&lt;</a:t>
            </a:r>
            <a:r>
              <a:rPr lang="en-IN" sz="2800" dirty="0" err="1"/>
              <a:t>ComponentId</a:t>
            </a:r>
            <a:r>
              <a:rPr lang="en-IN" sz="2800" dirty="0"/>
              <a:t>, </a:t>
            </a:r>
            <a:r>
              <a:rPr lang="en-IN" sz="2800" dirty="0" err="1"/>
              <a:t>StrongActorComponentPtr</a:t>
            </a:r>
            <a:r>
              <a:rPr lang="en-IN" sz="2800" dirty="0"/>
              <a:t>&gt; </a:t>
            </a:r>
            <a:r>
              <a:rPr lang="en-IN" sz="2800" dirty="0" err="1"/>
              <a:t>ActorComponents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ActorId</a:t>
            </a:r>
            <a:r>
              <a:rPr lang="en-IN" sz="2800" dirty="0" smtClean="0"/>
              <a:t> </a:t>
            </a:r>
            <a:r>
              <a:rPr lang="en-IN" sz="2800" dirty="0" err="1"/>
              <a:t>m_id</a:t>
            </a:r>
            <a:r>
              <a:rPr lang="en-IN" sz="2800" dirty="0"/>
              <a:t>; // unique id for the actor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ActorComponents</a:t>
            </a:r>
            <a:r>
              <a:rPr lang="en-IN" sz="2800" dirty="0" smtClean="0"/>
              <a:t> </a:t>
            </a:r>
            <a:r>
              <a:rPr lang="en-IN" sz="2800" dirty="0" err="1"/>
              <a:t>m_components</a:t>
            </a:r>
            <a:r>
              <a:rPr lang="en-IN" sz="2800" dirty="0"/>
              <a:t>; // all components this actor has</a:t>
            </a:r>
          </a:p>
          <a:p>
            <a:pPr marL="0" indent="0">
              <a:buNone/>
            </a:pPr>
            <a:r>
              <a:rPr lang="en-IN" sz="2800" dirty="0" smtClean="0"/>
              <a:t> public</a:t>
            </a:r>
            <a:r>
              <a:rPr lang="en-IN" sz="2800" dirty="0"/>
              <a:t>:</a:t>
            </a:r>
          </a:p>
          <a:p>
            <a:pPr marL="0" indent="0">
              <a:buNone/>
            </a:pPr>
            <a:r>
              <a:rPr lang="en-IN" sz="2800" dirty="0" smtClean="0"/>
              <a:t>      explicit </a:t>
            </a:r>
            <a:r>
              <a:rPr lang="en-IN" sz="2800" dirty="0"/>
              <a:t>Actor(</a:t>
            </a:r>
            <a:r>
              <a:rPr lang="en-IN" sz="2800" dirty="0" err="1"/>
              <a:t>ActorId</a:t>
            </a:r>
            <a:r>
              <a:rPr lang="en-IN" sz="2800" dirty="0"/>
              <a:t> id);</a:t>
            </a:r>
          </a:p>
          <a:p>
            <a:pPr marL="0" indent="0">
              <a:buNone/>
            </a:pPr>
            <a:r>
              <a:rPr lang="en-IN" sz="2800" dirty="0" smtClean="0"/>
              <a:t>      ˜</a:t>
            </a:r>
            <a:r>
              <a:rPr lang="en-IN" sz="2800" dirty="0"/>
              <a:t>Actor(void);</a:t>
            </a:r>
          </a:p>
          <a:p>
            <a:pPr marL="0" indent="0">
              <a:buNone/>
            </a:pPr>
            <a:r>
              <a:rPr lang="en-IN" sz="2800" dirty="0" smtClean="0"/>
              <a:t>      bool </a:t>
            </a:r>
            <a:r>
              <a:rPr lang="en-IN" sz="2800" dirty="0" err="1"/>
              <a:t>Init</a:t>
            </a:r>
            <a:r>
              <a:rPr lang="en-IN" sz="2800" dirty="0"/>
              <a:t>(</a:t>
            </a:r>
            <a:r>
              <a:rPr lang="en-IN" sz="2800" dirty="0" err="1"/>
              <a:t>TiXmlElement</a:t>
            </a:r>
            <a:r>
              <a:rPr lang="en-IN" sz="2800" dirty="0"/>
              <a:t>* </a:t>
            </a:r>
            <a:r>
              <a:rPr lang="en-IN" sz="2800" dirty="0" err="1"/>
              <a:t>pData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void </a:t>
            </a:r>
            <a:r>
              <a:rPr lang="en-IN" sz="2800" dirty="0" err="1"/>
              <a:t>PostInit</a:t>
            </a:r>
            <a:r>
              <a:rPr lang="en-IN" sz="2800" dirty="0"/>
              <a:t>(void);</a:t>
            </a:r>
          </a:p>
          <a:p>
            <a:pPr marL="0" indent="0">
              <a:buNone/>
            </a:pPr>
            <a:r>
              <a:rPr lang="en-IN" sz="2800" dirty="0" smtClean="0"/>
              <a:t>      void </a:t>
            </a:r>
            <a:r>
              <a:rPr lang="en-IN" sz="2800" dirty="0"/>
              <a:t>Destroy(void</a:t>
            </a:r>
            <a:r>
              <a:rPr lang="en-IN" sz="2800" dirty="0" smtClean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void </a:t>
            </a:r>
            <a:r>
              <a:rPr lang="en-IN" sz="2800" dirty="0"/>
              <a:t>Update(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deltaMs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 // </a:t>
            </a:r>
            <a:r>
              <a:rPr lang="en-IN" sz="2800" dirty="0"/>
              <a:t>accessors</a:t>
            </a:r>
          </a:p>
          <a:p>
            <a:pPr marL="0" indent="0">
              <a:buNone/>
            </a:pPr>
            <a:r>
              <a:rPr lang="en-IN" sz="2800" dirty="0" smtClean="0"/>
              <a:t>      </a:t>
            </a:r>
            <a:r>
              <a:rPr lang="en-IN" sz="2800" dirty="0" err="1" smtClean="0"/>
              <a:t>ActorId</a:t>
            </a:r>
            <a:r>
              <a:rPr lang="en-IN" sz="2800" dirty="0" smtClean="0"/>
              <a:t> </a:t>
            </a:r>
            <a:r>
              <a:rPr lang="en-IN" sz="2800" dirty="0" err="1"/>
              <a:t>GetId</a:t>
            </a:r>
            <a:r>
              <a:rPr lang="en-IN" sz="2800" dirty="0"/>
              <a:t>(void) </a:t>
            </a:r>
            <a:r>
              <a:rPr lang="en-IN" sz="2800" dirty="0" err="1"/>
              <a:t>const</a:t>
            </a:r>
            <a:r>
              <a:rPr lang="en-IN" sz="2800" dirty="0"/>
              <a:t> { return </a:t>
            </a:r>
            <a:r>
              <a:rPr lang="en-IN" sz="2800" dirty="0" err="1"/>
              <a:t>m_id</a:t>
            </a:r>
            <a:r>
              <a:rPr lang="en-IN" sz="2800" dirty="0"/>
              <a:t>; }</a:t>
            </a:r>
          </a:p>
          <a:p>
            <a:pPr marL="0" indent="0">
              <a:buNone/>
            </a:pPr>
            <a:r>
              <a:rPr lang="en-IN" sz="2800" dirty="0" smtClean="0"/>
              <a:t>      // </a:t>
            </a:r>
            <a:r>
              <a:rPr lang="en-IN" sz="2800" dirty="0"/>
              <a:t>template function for retrieving components</a:t>
            </a:r>
          </a:p>
          <a:p>
            <a:pPr marL="0" indent="0">
              <a:buNone/>
            </a:pPr>
            <a:r>
              <a:rPr lang="en-IN" sz="2800" dirty="0" smtClean="0"/>
              <a:t>     template </a:t>
            </a:r>
            <a:r>
              <a:rPr lang="en-IN" sz="2800" dirty="0"/>
              <a:t>&lt;class </a:t>
            </a:r>
            <a:r>
              <a:rPr lang="en-IN" sz="2800" dirty="0" err="1"/>
              <a:t>ComponentType</a:t>
            </a:r>
            <a:r>
              <a:rPr lang="en-IN" sz="2800" dirty="0"/>
              <a:t>&gt;</a:t>
            </a:r>
          </a:p>
          <a:p>
            <a:pPr marL="0" indent="0">
              <a:buNone/>
            </a:pP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9873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 err="1" smtClean="0"/>
              <a:t>weak_ptr</a:t>
            </a:r>
            <a:r>
              <a:rPr lang="en-IN" sz="2800" dirty="0" smtClean="0"/>
              <a:t>&lt;</a:t>
            </a:r>
            <a:r>
              <a:rPr lang="en-IN" sz="2800" dirty="0" err="1" smtClean="0"/>
              <a:t>ComponentType</a:t>
            </a:r>
            <a:r>
              <a:rPr lang="en-IN" sz="2800" dirty="0"/>
              <a:t>&gt; </a:t>
            </a:r>
            <a:r>
              <a:rPr lang="en-IN" sz="2800" dirty="0" err="1"/>
              <a:t>GetComponent</a:t>
            </a:r>
            <a:r>
              <a:rPr lang="en-IN" sz="2800" dirty="0"/>
              <a:t>(</a:t>
            </a:r>
            <a:r>
              <a:rPr lang="en-IN" sz="2800" dirty="0" err="1"/>
              <a:t>ComponentId</a:t>
            </a:r>
            <a:r>
              <a:rPr lang="en-IN" sz="2800" dirty="0"/>
              <a:t> id)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ActorComponents</a:t>
            </a:r>
            <a:r>
              <a:rPr lang="en-IN" sz="2800" dirty="0"/>
              <a:t>::iterator </a:t>
            </a:r>
            <a:r>
              <a:rPr lang="en-IN" sz="2800" dirty="0" err="1"/>
              <a:t>findIt</a:t>
            </a:r>
            <a:r>
              <a:rPr lang="en-IN" sz="2800" dirty="0"/>
              <a:t> = </a:t>
            </a:r>
            <a:r>
              <a:rPr lang="en-IN" sz="2800" dirty="0" err="1"/>
              <a:t>m_components.find</a:t>
            </a:r>
            <a:r>
              <a:rPr lang="en-IN" sz="2800" dirty="0"/>
              <a:t>(id);</a:t>
            </a:r>
          </a:p>
          <a:p>
            <a:pPr marL="0" indent="0">
              <a:buNone/>
            </a:pPr>
            <a:r>
              <a:rPr lang="en-IN" sz="2800" dirty="0"/>
              <a:t>if (</a:t>
            </a:r>
            <a:r>
              <a:rPr lang="en-IN" sz="2800" dirty="0" err="1"/>
              <a:t>findIt</a:t>
            </a:r>
            <a:r>
              <a:rPr lang="en-IN" sz="2800" dirty="0"/>
              <a:t> != </a:t>
            </a:r>
            <a:r>
              <a:rPr lang="en-IN" sz="2800" dirty="0" err="1"/>
              <a:t>m_components.end</a:t>
            </a:r>
            <a:r>
              <a:rPr lang="en-IN" sz="2800" dirty="0"/>
              <a:t>())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StrongActorComponentPtr</a:t>
            </a:r>
            <a:r>
              <a:rPr lang="en-IN" sz="2800" dirty="0" smtClean="0"/>
              <a:t> </a:t>
            </a:r>
            <a:r>
              <a:rPr lang="en-IN" sz="2800" dirty="0" err="1"/>
              <a:t>pBase</a:t>
            </a:r>
            <a:r>
              <a:rPr lang="en-IN" sz="2800" dirty="0"/>
              <a:t>(</a:t>
            </a:r>
            <a:r>
              <a:rPr lang="en-IN" sz="2800" dirty="0" err="1"/>
              <a:t>findIt</a:t>
            </a:r>
            <a:r>
              <a:rPr lang="en-IN" sz="2800" dirty="0"/>
              <a:t>-&gt;second);</a:t>
            </a:r>
          </a:p>
          <a:p>
            <a:pPr marL="0" indent="0">
              <a:buNone/>
            </a:pPr>
            <a:r>
              <a:rPr lang="en-IN" sz="2800" dirty="0" smtClean="0"/>
              <a:t>      // </a:t>
            </a:r>
            <a:r>
              <a:rPr lang="en-IN" sz="2800" dirty="0"/>
              <a:t>cast to subclass version of the pointer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shared_ptr</a:t>
            </a:r>
            <a:r>
              <a:rPr lang="en-IN" sz="2800" dirty="0" smtClean="0"/>
              <a:t>&lt;</a:t>
            </a:r>
            <a:r>
              <a:rPr lang="en-IN" sz="2800" dirty="0" err="1" smtClean="0"/>
              <a:t>ComponentType</a:t>
            </a:r>
            <a:r>
              <a:rPr lang="en-IN" sz="2800" dirty="0"/>
              <a:t>&gt; </a:t>
            </a:r>
            <a:r>
              <a:rPr lang="en-IN" sz="2800" dirty="0" err="1"/>
              <a:t>pSub</a:t>
            </a:r>
            <a:r>
              <a:rPr lang="en-IN" sz="2800" dirty="0"/>
              <a:t>(</a:t>
            </a:r>
          </a:p>
          <a:p>
            <a:pPr marL="0" indent="0"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std</a:t>
            </a:r>
            <a:r>
              <a:rPr lang="en-IN" sz="2800" dirty="0"/>
              <a:t>::tr1::</a:t>
            </a:r>
            <a:r>
              <a:rPr lang="en-IN" sz="2800" dirty="0" err="1"/>
              <a:t>static_pointer_cast</a:t>
            </a:r>
            <a:r>
              <a:rPr lang="en-IN" sz="2800" dirty="0"/>
              <a:t>&lt;</a:t>
            </a:r>
            <a:r>
              <a:rPr lang="en-IN" sz="2800" dirty="0" err="1"/>
              <a:t>ComponentType</a:t>
            </a:r>
            <a:r>
              <a:rPr lang="en-IN" sz="2800" dirty="0"/>
              <a:t>&gt;(</a:t>
            </a:r>
            <a:r>
              <a:rPr lang="en-IN" sz="2800" dirty="0" err="1"/>
              <a:t>pBase</a:t>
            </a:r>
            <a:r>
              <a:rPr lang="en-IN" sz="2800" dirty="0" smtClean="0"/>
              <a:t>));</a:t>
            </a:r>
          </a:p>
          <a:p>
            <a:pPr marL="0" indent="0">
              <a:buNone/>
            </a:pPr>
            <a:r>
              <a:rPr lang="en-IN" sz="2800" dirty="0" err="1"/>
              <a:t>weak_ptr</a:t>
            </a:r>
            <a:r>
              <a:rPr lang="en-IN" sz="2800" dirty="0"/>
              <a:t>&lt;</a:t>
            </a:r>
            <a:r>
              <a:rPr lang="en-IN" sz="2800" dirty="0" err="1"/>
              <a:t>ComponentType</a:t>
            </a:r>
            <a:r>
              <a:rPr lang="en-IN" sz="2800" dirty="0"/>
              <a:t>&gt; </a:t>
            </a:r>
            <a:r>
              <a:rPr lang="en-IN" sz="2800" dirty="0" err="1"/>
              <a:t>pWeakSub</a:t>
            </a:r>
            <a:r>
              <a:rPr lang="en-IN" sz="2800" dirty="0"/>
              <a:t>(</a:t>
            </a:r>
            <a:r>
              <a:rPr lang="en-IN" sz="2800" dirty="0" err="1"/>
              <a:t>pSub</a:t>
            </a:r>
            <a:r>
              <a:rPr lang="en-IN" sz="2800" dirty="0"/>
              <a:t>); // convert strong pointer</a:t>
            </a:r>
          </a:p>
          <a:p>
            <a:pPr marL="0" indent="0">
              <a:buNone/>
            </a:pPr>
            <a:r>
              <a:rPr lang="en-IN" sz="2800" dirty="0" smtClean="0"/>
              <a:t>// </a:t>
            </a:r>
            <a:r>
              <a:rPr lang="en-IN" sz="2800" dirty="0"/>
              <a:t>to weak pointer</a:t>
            </a:r>
          </a:p>
          <a:p>
            <a:pPr marL="0" indent="0">
              <a:buNone/>
            </a:pPr>
            <a:r>
              <a:rPr lang="en-IN" sz="2800" dirty="0"/>
              <a:t>return </a:t>
            </a:r>
            <a:r>
              <a:rPr lang="en-IN" sz="2800" dirty="0" err="1"/>
              <a:t>pWeakSub</a:t>
            </a:r>
            <a:r>
              <a:rPr lang="en-IN" sz="2800" dirty="0"/>
              <a:t>; // return the weak pointer</a:t>
            </a:r>
          </a:p>
          <a:p>
            <a:pPr marL="0" indent="0">
              <a:buNone/>
            </a:pPr>
            <a:r>
              <a:rPr lang="en-IN" sz="2800" dirty="0" smtClean="0"/>
              <a:t>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else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return </a:t>
            </a:r>
            <a:r>
              <a:rPr lang="en-IN" sz="2800" dirty="0" err="1"/>
              <a:t>weak_ptr</a:t>
            </a:r>
            <a:r>
              <a:rPr lang="en-IN" sz="2800" dirty="0"/>
              <a:t>&lt;</a:t>
            </a:r>
            <a:r>
              <a:rPr lang="en-IN" sz="2800" dirty="0" err="1"/>
              <a:t>ComponentType</a:t>
            </a:r>
            <a:r>
              <a:rPr lang="en-IN" sz="2800" dirty="0"/>
              <a:t>&gt;();</a:t>
            </a:r>
          </a:p>
          <a:p>
            <a:pPr marL="0" indent="0">
              <a:buNone/>
            </a:pPr>
            <a:r>
              <a:rPr lang="en-IN" sz="2800" dirty="0" smtClean="0"/>
              <a:t>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022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private:</a:t>
            </a:r>
          </a:p>
          <a:p>
            <a:pPr marL="0" indent="0">
              <a:buNone/>
            </a:pPr>
            <a:r>
              <a:rPr lang="en-IN" sz="2400" dirty="0" smtClean="0"/>
              <a:t>    // </a:t>
            </a:r>
            <a:r>
              <a:rPr lang="en-IN" sz="2400" dirty="0"/>
              <a:t>This is called by the </a:t>
            </a:r>
            <a:r>
              <a:rPr lang="en-IN" sz="2400" dirty="0" err="1"/>
              <a:t>ActorFactory</a:t>
            </a:r>
            <a:r>
              <a:rPr lang="en-IN" sz="2400" dirty="0"/>
              <a:t>; no one else should be</a:t>
            </a:r>
          </a:p>
          <a:p>
            <a:pPr marL="0" indent="0">
              <a:buNone/>
            </a:pPr>
            <a:r>
              <a:rPr lang="en-IN" sz="2400" dirty="0" smtClean="0"/>
              <a:t>    // </a:t>
            </a:r>
            <a:r>
              <a:rPr lang="en-IN" sz="2400" dirty="0"/>
              <a:t>adding components.</a:t>
            </a:r>
          </a:p>
          <a:p>
            <a:pPr marL="0" indent="0">
              <a:buNone/>
            </a:pPr>
            <a:r>
              <a:rPr lang="en-IN" sz="2400" dirty="0" smtClean="0"/>
              <a:t>     void </a:t>
            </a:r>
            <a:r>
              <a:rPr lang="en-IN" sz="2400" dirty="0" err="1"/>
              <a:t>AddComponent</a:t>
            </a:r>
            <a:r>
              <a:rPr lang="en-IN" sz="2400" dirty="0"/>
              <a:t>(</a:t>
            </a:r>
            <a:r>
              <a:rPr lang="en-IN" sz="2400" dirty="0" err="1"/>
              <a:t>StrongActorComponentPtr</a:t>
            </a:r>
            <a:r>
              <a:rPr lang="en-IN" sz="2400" dirty="0"/>
              <a:t> </a:t>
            </a:r>
            <a:r>
              <a:rPr lang="en-IN" sz="2400" dirty="0" err="1"/>
              <a:t>pComponent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r>
              <a:rPr lang="en-IN" sz="2400" dirty="0" smtClean="0"/>
              <a:t>   };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800" dirty="0"/>
              <a:t>The </a:t>
            </a:r>
            <a:r>
              <a:rPr lang="en-IN" sz="2800" dirty="0" err="1"/>
              <a:t>m_components</a:t>
            </a:r>
            <a:r>
              <a:rPr lang="en-IN" sz="2800" dirty="0"/>
              <a:t> member is the map of all components that this actor has.</a:t>
            </a:r>
          </a:p>
          <a:p>
            <a:r>
              <a:rPr lang="en-IN" sz="2800" dirty="0"/>
              <a:t>Notice that they’re keyed off the component ID. </a:t>
            </a:r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/>
              <a:t>ID is unique for each </a:t>
            </a:r>
            <a:r>
              <a:rPr lang="en-IN" sz="2800" dirty="0" smtClean="0"/>
              <a:t>component interface</a:t>
            </a:r>
            <a:r>
              <a:rPr lang="en-IN" sz="2800" dirty="0"/>
              <a:t>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1125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</a:t>
            </a:r>
            <a:r>
              <a:rPr lang="en-IN" sz="2400" dirty="0" err="1"/>
              <a:t>Init</a:t>
            </a:r>
            <a:r>
              <a:rPr lang="en-IN" sz="2400" dirty="0"/>
              <a:t>() and </a:t>
            </a:r>
            <a:r>
              <a:rPr lang="en-IN" sz="2400" dirty="0" err="1"/>
              <a:t>PostInit</a:t>
            </a:r>
            <a:r>
              <a:rPr lang="en-IN" sz="2400" dirty="0"/>
              <a:t>() functions are called by the factory as the actor </a:t>
            </a:r>
            <a:r>
              <a:rPr lang="en-IN" sz="2400" dirty="0" smtClean="0"/>
              <a:t>is being </a:t>
            </a:r>
            <a:r>
              <a:rPr lang="en-IN" sz="2400" dirty="0"/>
              <a:t>created and were covered in the </a:t>
            </a:r>
            <a:r>
              <a:rPr lang="en-IN" sz="2400" dirty="0" err="1"/>
              <a:t>CreateActor</a:t>
            </a:r>
            <a:r>
              <a:rPr lang="en-IN" sz="2400" dirty="0"/>
              <a:t>() function previously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/>
              <a:t>The Destroy() function is called when you want to destroy the actor. The </a:t>
            </a:r>
            <a:r>
              <a:rPr lang="en-IN" sz="2400" dirty="0" smtClean="0"/>
              <a:t>actor holds </a:t>
            </a:r>
            <a:r>
              <a:rPr lang="en-IN" sz="2400" dirty="0"/>
              <a:t>onto strong references to each of its components, but the components </a:t>
            </a:r>
            <a:r>
              <a:rPr lang="en-IN" sz="2400" dirty="0" smtClean="0"/>
              <a:t>also need </a:t>
            </a:r>
            <a:r>
              <a:rPr lang="en-IN" sz="2400" dirty="0"/>
              <a:t>to hold onto strong references to the actor.</a:t>
            </a:r>
            <a:r>
              <a:rPr lang="en-IN" sz="2800" dirty="0"/>
              <a:t>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weak pointers were used instead, it would </a:t>
            </a:r>
            <a:r>
              <a:rPr lang="en-IN" sz="2800" dirty="0" smtClean="0"/>
              <a:t>cause </a:t>
            </a:r>
            <a:r>
              <a:rPr lang="en-IN" sz="2800" dirty="0"/>
              <a:t>a crash whenever the component destructor tried to access the actor.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actor </a:t>
            </a:r>
            <a:r>
              <a:rPr lang="en-IN" sz="2800" dirty="0" smtClean="0"/>
              <a:t>gets destroyed </a:t>
            </a:r>
            <a:r>
              <a:rPr lang="en-IN" sz="2800" dirty="0"/>
              <a:t>when all strong references are released, which means all weak </a:t>
            </a:r>
            <a:r>
              <a:rPr lang="en-IN" sz="2800" dirty="0" smtClean="0"/>
              <a:t>references are </a:t>
            </a:r>
            <a:r>
              <a:rPr lang="en-IN" sz="2800" dirty="0"/>
              <a:t>immediately made invalid.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29774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result is that the component’s weak reference to</a:t>
            </a:r>
          </a:p>
          <a:p>
            <a:pPr marL="0" indent="0" algn="just">
              <a:buNone/>
            </a:pPr>
            <a:r>
              <a:rPr lang="en-IN" sz="2800" dirty="0" smtClean="0"/>
              <a:t>     the </a:t>
            </a:r>
            <a:r>
              <a:rPr lang="en-IN" sz="2800" dirty="0"/>
              <a:t>actor is no longer valid and can’t be used. </a:t>
            </a:r>
            <a:endParaRPr lang="en-IN" sz="2800" dirty="0" smtClean="0"/>
          </a:p>
          <a:p>
            <a:pPr algn="just"/>
            <a:r>
              <a:rPr lang="en-IN" sz="2800" dirty="0" smtClean="0"/>
              <a:t>Since </a:t>
            </a:r>
            <a:r>
              <a:rPr lang="en-IN" sz="2800" dirty="0"/>
              <a:t>both references need to be </a:t>
            </a:r>
            <a:r>
              <a:rPr lang="en-IN" sz="2800" dirty="0" smtClean="0"/>
              <a:t>strong references</a:t>
            </a:r>
            <a:r>
              <a:rPr lang="en-IN" sz="2800" dirty="0"/>
              <a:t>, the circular reference chain has to be explicitly </a:t>
            </a:r>
            <a:r>
              <a:rPr lang="en-IN" sz="2800" dirty="0" smtClean="0"/>
              <a:t>broken.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Destroy</a:t>
            </a:r>
            <a:r>
              <a:rPr lang="en-IN" sz="2800" dirty="0" smtClean="0"/>
              <a:t>() function </a:t>
            </a:r>
            <a:r>
              <a:rPr lang="en-IN" sz="2800" dirty="0"/>
              <a:t>takes care of this by explicitly clearing out the component map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The Update() function is called every time the game updates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err="1"/>
              <a:t>GetComponent</a:t>
            </a:r>
            <a:r>
              <a:rPr lang="en-IN" sz="2800" dirty="0"/>
              <a:t>() is a template function that enables you to get any component </a:t>
            </a:r>
            <a:r>
              <a:rPr lang="en-IN" sz="2800" dirty="0" smtClean="0"/>
              <a:t>by passing </a:t>
            </a:r>
            <a:r>
              <a:rPr lang="en-IN" sz="2800" dirty="0"/>
              <a:t>in the component ID.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takes care of the smart pointer casting and returns </a:t>
            </a:r>
            <a:r>
              <a:rPr lang="en-IN" sz="2800" dirty="0" smtClean="0"/>
              <a:t>a weak </a:t>
            </a:r>
            <a:r>
              <a:rPr lang="en-IN" sz="2800" dirty="0"/>
              <a:t>reference to the component, which allows the caller to safely store this </a:t>
            </a:r>
            <a:r>
              <a:rPr lang="en-IN" sz="2800" dirty="0" smtClean="0"/>
              <a:t>pointer while </a:t>
            </a:r>
            <a:r>
              <a:rPr lang="en-IN" sz="2800" dirty="0"/>
              <a:t>still allowing the component to be destroyed. </a:t>
            </a:r>
            <a:endParaRPr lang="en-IN" sz="2800" dirty="0" smtClean="0"/>
          </a:p>
          <a:p>
            <a:pPr algn="just"/>
            <a:r>
              <a:rPr lang="en-IN" sz="2800" dirty="0" smtClean="0"/>
              <a:t>Just </a:t>
            </a:r>
            <a:r>
              <a:rPr lang="en-IN" sz="2800" dirty="0"/>
              <a:t>be sure to check the </a:t>
            </a:r>
            <a:r>
              <a:rPr lang="en-IN" sz="2800" dirty="0" smtClean="0"/>
              <a:t>validity of </a:t>
            </a:r>
            <a:r>
              <a:rPr lang="en-IN" sz="2800" dirty="0"/>
              <a:t>the pointer before using </a:t>
            </a:r>
            <a:r>
              <a:rPr lang="en-IN" sz="2800" dirty="0" smtClean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8245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Game </a:t>
            </a:r>
            <a:r>
              <a:rPr lang="en-IN" sz="3600" b="1" dirty="0"/>
              <a:t>Actors and Component Architecture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Games </a:t>
            </a:r>
            <a:r>
              <a:rPr lang="en-IN" dirty="0"/>
              <a:t>are full of objects that bring your world to life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A World War II game </a:t>
            </a:r>
            <a:r>
              <a:rPr lang="en-IN" dirty="0" smtClean="0"/>
              <a:t>might be </a:t>
            </a:r>
            <a:r>
              <a:rPr lang="en-IN" dirty="0"/>
              <a:t>full of tanks and planes, while a futuristic science fiction game might have </a:t>
            </a:r>
            <a:r>
              <a:rPr lang="en-IN" dirty="0" smtClean="0"/>
              <a:t>robots and star ships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Like </a:t>
            </a:r>
            <a:r>
              <a:rPr lang="en-IN" dirty="0"/>
              <a:t>actors on a stage, these objects are at the heart of the gameplay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It seems </a:t>
            </a:r>
            <a:r>
              <a:rPr lang="en-IN" dirty="0"/>
              <a:t>fitting that we call them “game actors” because that’s exactly what they are.</a:t>
            </a:r>
          </a:p>
        </p:txBody>
      </p:sp>
    </p:spTree>
    <p:extLst>
      <p:ext uri="{BB962C8B-B14F-4D97-AF65-F5344CB8AC3E}">
        <p14:creationId xmlns:p14="http://schemas.microsoft.com/office/powerpoint/2010/main" val="37461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Looking </a:t>
            </a:r>
            <a:r>
              <a:rPr lang="en-IN" sz="2800" dirty="0"/>
              <a:t>back at the class declaration, you might notice something a bit odd. </a:t>
            </a:r>
            <a:endParaRPr lang="en-IN" sz="2800" dirty="0" smtClean="0"/>
          </a:p>
          <a:p>
            <a:pPr algn="just"/>
            <a:r>
              <a:rPr lang="en-IN" sz="2800" dirty="0" smtClean="0"/>
              <a:t>There</a:t>
            </a:r>
            <a:r>
              <a:rPr lang="en-IN" sz="2800" dirty="0"/>
              <a:t> </a:t>
            </a:r>
            <a:r>
              <a:rPr lang="en-IN" sz="2800" dirty="0" smtClean="0"/>
              <a:t>are </a:t>
            </a:r>
            <a:r>
              <a:rPr lang="en-IN" sz="2800" dirty="0"/>
              <a:t>no virtual functions whatsoever, because this class is not meant to be </a:t>
            </a:r>
            <a:r>
              <a:rPr lang="en-IN" sz="2800" dirty="0" err="1"/>
              <a:t>subclassed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All the variation comes from the components you attach to this actor. </a:t>
            </a:r>
            <a:endParaRPr lang="en-IN" sz="2800" dirty="0" smtClean="0"/>
          </a:p>
          <a:p>
            <a:pPr algn="just"/>
            <a:r>
              <a:rPr lang="en-IN" sz="2800" dirty="0" smtClean="0"/>
              <a:t>That’s called composition</a:t>
            </a:r>
            <a:r>
              <a:rPr lang="en-IN" sz="2800" dirty="0"/>
              <a:t>, which is in action </a:t>
            </a:r>
            <a:r>
              <a:rPr lang="en-IN" sz="2800" dirty="0" smtClean="0"/>
              <a:t>here.</a:t>
            </a:r>
          </a:p>
          <a:p>
            <a:pPr algn="just"/>
            <a:r>
              <a:rPr lang="en-IN" sz="2800" dirty="0"/>
              <a:t>Another key thing to notice is that the Actor class does absolutely nothing by itself.</a:t>
            </a:r>
          </a:p>
          <a:p>
            <a:pPr algn="just"/>
            <a:r>
              <a:rPr lang="en-IN" sz="2800" dirty="0"/>
              <a:t>Its entire purpose in life is to manage and maintain components. An actor </a:t>
            </a:r>
            <a:r>
              <a:rPr lang="en-IN" sz="2800" dirty="0" smtClean="0"/>
              <a:t>without components </a:t>
            </a:r>
            <a:r>
              <a:rPr lang="en-IN" sz="2800" dirty="0"/>
              <a:t>is just an empty box.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7701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Defining </a:t>
            </a:r>
            <a:r>
              <a:rPr lang="en-IN" sz="2800" b="1" dirty="0"/>
              <a:t>Actors and Components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Looking </a:t>
            </a:r>
            <a:r>
              <a:rPr lang="en-IN" sz="2800" dirty="0"/>
              <a:t>back at the class declaration, you might notice something a bit odd. </a:t>
            </a:r>
            <a:endParaRPr lang="en-IN" sz="2800" dirty="0" smtClean="0"/>
          </a:p>
          <a:p>
            <a:pPr algn="just"/>
            <a:r>
              <a:rPr lang="en-IN" sz="2800" dirty="0" smtClean="0"/>
              <a:t>There</a:t>
            </a:r>
            <a:r>
              <a:rPr lang="en-IN" sz="2800" dirty="0"/>
              <a:t> </a:t>
            </a:r>
            <a:r>
              <a:rPr lang="en-IN" sz="2800" dirty="0" smtClean="0"/>
              <a:t>are </a:t>
            </a:r>
            <a:r>
              <a:rPr lang="en-IN" sz="2800" dirty="0"/>
              <a:t>no virtual functions whatsoever, because this class is not meant to be </a:t>
            </a:r>
            <a:r>
              <a:rPr lang="en-IN" sz="2800" dirty="0" err="1"/>
              <a:t>subclassed</a:t>
            </a:r>
            <a:r>
              <a:rPr lang="en-IN" sz="2800" dirty="0"/>
              <a:t>.</a:t>
            </a:r>
          </a:p>
          <a:p>
            <a:pPr algn="just"/>
            <a:r>
              <a:rPr lang="en-IN" sz="2800" dirty="0"/>
              <a:t>All the variation comes from the components you attach to this actor. </a:t>
            </a:r>
            <a:endParaRPr lang="en-IN" sz="2800" dirty="0" smtClean="0"/>
          </a:p>
          <a:p>
            <a:pPr algn="just"/>
            <a:r>
              <a:rPr lang="en-IN" sz="2800" dirty="0" smtClean="0"/>
              <a:t>That’s called composition</a:t>
            </a:r>
            <a:r>
              <a:rPr lang="en-IN" sz="2800" dirty="0"/>
              <a:t>, which is in action </a:t>
            </a:r>
            <a:r>
              <a:rPr lang="en-IN" sz="2800" dirty="0" smtClean="0"/>
              <a:t>here.</a:t>
            </a:r>
          </a:p>
          <a:p>
            <a:pPr algn="just"/>
            <a:r>
              <a:rPr lang="en-IN" sz="2800" dirty="0"/>
              <a:t>Another key thing to notice is that the Actor class does absolutely nothing by itself.</a:t>
            </a:r>
          </a:p>
          <a:p>
            <a:pPr algn="just"/>
            <a:r>
              <a:rPr lang="en-IN" sz="2800" dirty="0"/>
              <a:t>Its entire purpose in life is to manage and maintain components. An actor </a:t>
            </a:r>
            <a:r>
              <a:rPr lang="en-IN" sz="2800" dirty="0" smtClean="0"/>
              <a:t>without components </a:t>
            </a:r>
            <a:r>
              <a:rPr lang="en-IN" sz="2800" dirty="0"/>
              <a:t>is just an empty box.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7161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There </a:t>
            </a:r>
            <a:r>
              <a:rPr lang="en-IN" sz="2800" dirty="0"/>
              <a:t>are a number of ways to store actors and even components.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method </a:t>
            </a:r>
            <a:r>
              <a:rPr lang="en-IN" sz="2800" dirty="0" smtClean="0"/>
              <a:t>used in </a:t>
            </a:r>
            <a:r>
              <a:rPr lang="en-IN" sz="2800" dirty="0"/>
              <a:t>this book is an STL map where the key is the actor ID.</a:t>
            </a:r>
          </a:p>
          <a:p>
            <a:pPr marL="0" indent="0">
              <a:buNone/>
            </a:pPr>
            <a:r>
              <a:rPr lang="en-IN" sz="2800" dirty="0" err="1"/>
              <a:t>typedef</a:t>
            </a:r>
            <a:r>
              <a:rPr lang="en-IN" sz="2800" dirty="0"/>
              <a:t> </a:t>
            </a:r>
            <a:r>
              <a:rPr lang="en-IN" sz="2800" dirty="0" err="1"/>
              <a:t>std</a:t>
            </a:r>
            <a:r>
              <a:rPr lang="en-IN" sz="2800" dirty="0"/>
              <a:t>::map&lt;</a:t>
            </a:r>
            <a:r>
              <a:rPr lang="en-IN" sz="2800" dirty="0" err="1"/>
              <a:t>ActorId</a:t>
            </a:r>
            <a:r>
              <a:rPr lang="en-IN" sz="2800" dirty="0"/>
              <a:t>, </a:t>
            </a:r>
            <a:r>
              <a:rPr lang="en-IN" sz="2800" dirty="0" err="1"/>
              <a:t>StrongActorPtr</a:t>
            </a:r>
            <a:r>
              <a:rPr lang="en-IN" sz="2800" dirty="0"/>
              <a:t>&gt; </a:t>
            </a:r>
            <a:r>
              <a:rPr lang="en-IN" sz="2800" dirty="0" err="1"/>
              <a:t>ActorMap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err="1"/>
              <a:t>ActorMap</a:t>
            </a:r>
            <a:r>
              <a:rPr lang="en-IN" sz="2800" dirty="0"/>
              <a:t> </a:t>
            </a:r>
            <a:r>
              <a:rPr lang="en-IN" sz="2800" dirty="0" err="1"/>
              <a:t>m_actors</a:t>
            </a:r>
            <a:r>
              <a:rPr lang="en-IN" sz="2800" dirty="0"/>
              <a:t>;</a:t>
            </a:r>
          </a:p>
          <a:p>
            <a:r>
              <a:rPr lang="en-IN" sz="2800" dirty="0"/>
              <a:t>Maps allow for relatively fast lookups, insertions, and removals (which, for the </a:t>
            </a:r>
            <a:r>
              <a:rPr lang="en-IN" sz="2800" dirty="0" smtClean="0"/>
              <a:t>mathematically inclined</a:t>
            </a:r>
            <a:r>
              <a:rPr lang="en-IN" sz="2800" dirty="0"/>
              <a:t>, are all O(log n)). </a:t>
            </a:r>
            <a:endParaRPr lang="en-IN" sz="2800" dirty="0" smtClean="0"/>
          </a:p>
          <a:p>
            <a:r>
              <a:rPr lang="en-IN" sz="2800" dirty="0" smtClean="0"/>
              <a:t>All </a:t>
            </a:r>
            <a:r>
              <a:rPr lang="en-IN" sz="2800" dirty="0"/>
              <a:t>actors live in this map on the </a:t>
            </a:r>
            <a:r>
              <a:rPr lang="en-IN" sz="2800" dirty="0" err="1" smtClean="0"/>
              <a:t>BaseGameLogic</a:t>
            </a:r>
            <a:r>
              <a:rPr lang="en-IN" sz="2800" dirty="0"/>
              <a:t> </a:t>
            </a:r>
            <a:r>
              <a:rPr lang="en-IN" sz="2800" dirty="0" smtClean="0"/>
              <a:t>class</a:t>
            </a:r>
            <a:r>
              <a:rPr lang="en-IN" sz="2800" dirty="0"/>
              <a:t>, which has a public API for retrieving actors.</a:t>
            </a:r>
          </a:p>
          <a:p>
            <a:pPr marL="0" indent="0">
              <a:buNone/>
            </a:pPr>
            <a:r>
              <a:rPr lang="en-IN" sz="2800" dirty="0"/>
              <a:t>virtual </a:t>
            </a:r>
            <a:r>
              <a:rPr lang="en-IN" sz="2800" dirty="0" err="1"/>
              <a:t>weak_ptr</a:t>
            </a:r>
            <a:r>
              <a:rPr lang="en-IN" sz="2800" dirty="0"/>
              <a:t>&lt;Actor&gt; </a:t>
            </a:r>
            <a:r>
              <a:rPr lang="en-IN" sz="2800" dirty="0" err="1"/>
              <a:t>VGetActor</a:t>
            </a:r>
            <a:r>
              <a:rPr lang="en-IN" sz="2800" dirty="0"/>
              <a:t>(</a:t>
            </a:r>
            <a:r>
              <a:rPr lang="en-IN" sz="2800" dirty="0" err="1"/>
              <a:t>const</a:t>
            </a:r>
            <a:r>
              <a:rPr lang="en-IN" sz="2800" dirty="0"/>
              <a:t> </a:t>
            </a:r>
            <a:r>
              <a:rPr lang="en-IN" sz="2800" dirty="0" err="1"/>
              <a:t>ActorId</a:t>
            </a:r>
            <a:r>
              <a:rPr lang="en-IN" sz="2800" dirty="0"/>
              <a:t> id);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2932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Note </a:t>
            </a:r>
            <a:r>
              <a:rPr lang="en-IN" sz="2800" dirty="0"/>
              <a:t>that </a:t>
            </a:r>
            <a:r>
              <a:rPr lang="en-IN" sz="2800" dirty="0" err="1"/>
              <a:t>VGetActor</a:t>
            </a:r>
            <a:r>
              <a:rPr lang="en-IN" sz="2800" dirty="0"/>
              <a:t>() returns a weak pointer to the actor so that systems can </a:t>
            </a:r>
            <a:r>
              <a:rPr lang="en-IN" sz="2800" dirty="0" smtClean="0"/>
              <a:t>hold on </a:t>
            </a:r>
            <a:r>
              <a:rPr lang="en-IN" sz="2800" dirty="0"/>
              <a:t>to this pointer for as long as they want without keeping the actor from </a:t>
            </a:r>
            <a:r>
              <a:rPr lang="en-IN" sz="2800" dirty="0" smtClean="0"/>
              <a:t>being destroyed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In </a:t>
            </a:r>
            <a:r>
              <a:rPr lang="en-IN" sz="2800" dirty="0"/>
              <a:t>fact, the only thing that should maintain a strong pointer to the </a:t>
            </a:r>
            <a:r>
              <a:rPr lang="en-IN" sz="2800" dirty="0" smtClean="0"/>
              <a:t>actor is </a:t>
            </a:r>
            <a:r>
              <a:rPr lang="en-IN" sz="2800" dirty="0"/>
              <a:t>the </a:t>
            </a:r>
            <a:r>
              <a:rPr lang="en-IN" sz="2800" dirty="0" err="1"/>
              <a:t>m_actors</a:t>
            </a:r>
            <a:r>
              <a:rPr lang="en-IN" sz="2800" dirty="0"/>
              <a:t> map and the </a:t>
            </a:r>
            <a:r>
              <a:rPr lang="en-IN" sz="2800" dirty="0" err="1"/>
              <a:t>m_pOwner</a:t>
            </a:r>
            <a:r>
              <a:rPr lang="en-IN" sz="2800" dirty="0"/>
              <a:t> pointer on components owned by </a:t>
            </a:r>
            <a:r>
              <a:rPr lang="en-IN" sz="2800" dirty="0" smtClean="0"/>
              <a:t>the actor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Having </a:t>
            </a:r>
            <a:r>
              <a:rPr lang="en-IN" sz="2800" dirty="0"/>
              <a:t>only two strong pointers to the actor ensures that an actor is </a:t>
            </a:r>
            <a:r>
              <a:rPr lang="en-IN" sz="2800" dirty="0" smtClean="0"/>
              <a:t>truly destroyed </a:t>
            </a:r>
            <a:r>
              <a:rPr lang="en-IN" sz="2800" dirty="0"/>
              <a:t>when you call its Destroy() </a:t>
            </a:r>
            <a:r>
              <a:rPr lang="en-IN" sz="2800" dirty="0" smtClean="0"/>
              <a:t>method</a:t>
            </a:r>
            <a:r>
              <a:rPr lang="en-IN" sz="2800" dirty="0"/>
              <a:t>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60447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Having this direct control over the lifetime of actors (or really any object) is </a:t>
            </a:r>
            <a:r>
              <a:rPr lang="en-IN" sz="2800" dirty="0" smtClean="0"/>
              <a:t>very important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Actors </a:t>
            </a:r>
            <a:r>
              <a:rPr lang="en-IN" sz="2800" dirty="0"/>
              <a:t>are used to represent complex objects like characters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A </a:t>
            </a:r>
            <a:r>
              <a:rPr lang="en-IN" sz="2800" dirty="0" smtClean="0"/>
              <a:t>character has </a:t>
            </a:r>
            <a:r>
              <a:rPr lang="en-IN" sz="2800" dirty="0"/>
              <a:t>geometry information, textures, </a:t>
            </a:r>
            <a:r>
              <a:rPr lang="en-IN" sz="2800" dirty="0" err="1"/>
              <a:t>shaders</a:t>
            </a:r>
            <a:r>
              <a:rPr lang="en-IN" sz="2800" dirty="0"/>
              <a:t>, scripts, maybe an inventory that links to</a:t>
            </a:r>
          </a:p>
          <a:p>
            <a:pPr algn="just"/>
            <a:r>
              <a:rPr lang="en-IN" sz="2800" dirty="0"/>
              <a:t>even more actors, and so on. </a:t>
            </a:r>
            <a:endParaRPr lang="en-IN" sz="2800" dirty="0" smtClean="0"/>
          </a:p>
          <a:p>
            <a:pPr algn="just"/>
            <a:r>
              <a:rPr lang="en-IN" sz="2800" dirty="0" smtClean="0"/>
              <a:t>All </a:t>
            </a:r>
            <a:r>
              <a:rPr lang="en-IN" sz="2800" dirty="0"/>
              <a:t>of these things together amount to a ton </a:t>
            </a:r>
            <a:r>
              <a:rPr lang="en-IN" sz="2800" dirty="0" smtClean="0"/>
              <a:t>of data</a:t>
            </a:r>
            <a:r>
              <a:rPr lang="en-IN" sz="2800" dirty="0"/>
              <a:t>, which means a ton of memory.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need to have the ability to destroy </a:t>
            </a:r>
            <a:r>
              <a:rPr lang="en-IN" sz="2800" dirty="0" smtClean="0"/>
              <a:t>these actor </a:t>
            </a:r>
            <a:r>
              <a:rPr lang="en-IN" sz="2800" dirty="0"/>
              <a:t>objects at any time to free up memory.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7593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are many other ways of storing actors.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could put them all in a single </a:t>
            </a:r>
            <a:r>
              <a:rPr lang="en-IN" sz="2800" dirty="0" smtClean="0"/>
              <a:t>STL vector </a:t>
            </a:r>
            <a:r>
              <a:rPr lang="en-IN" sz="2800" dirty="0"/>
              <a:t>and have the index be the ID.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could be very wasteful if you’re often </a:t>
            </a:r>
            <a:r>
              <a:rPr lang="en-IN" sz="2800" dirty="0" smtClean="0"/>
              <a:t>deleting actors</a:t>
            </a:r>
            <a:r>
              <a:rPr lang="en-IN" sz="2800" dirty="0"/>
              <a:t>, unless you account for the reuse of actor </a:t>
            </a:r>
            <a:r>
              <a:rPr lang="en-IN" sz="2800" dirty="0" smtClean="0"/>
              <a:t>IDs. The </a:t>
            </a:r>
            <a:r>
              <a:rPr lang="en-IN" sz="2800" dirty="0"/>
              <a:t>advantage here is in </a:t>
            </a:r>
            <a:r>
              <a:rPr lang="en-IN" sz="2800" dirty="0" smtClean="0"/>
              <a:t>the ultra-fast </a:t>
            </a:r>
            <a:r>
              <a:rPr lang="en-IN" sz="2800" dirty="0"/>
              <a:t>lookups, which are O(1), or constant time. </a:t>
            </a:r>
            <a:endParaRPr lang="en-IN" sz="2800" dirty="0" smtClean="0"/>
          </a:p>
          <a:p>
            <a:pPr algn="just"/>
            <a:r>
              <a:rPr lang="en-IN" sz="2800" dirty="0" smtClean="0"/>
              <a:t>It’s </a:t>
            </a:r>
            <a:r>
              <a:rPr lang="en-IN" sz="2800" dirty="0"/>
              <a:t>lightning fast because </a:t>
            </a:r>
            <a:r>
              <a:rPr lang="en-IN" sz="2800" dirty="0" smtClean="0"/>
              <a:t>you can </a:t>
            </a:r>
            <a:r>
              <a:rPr lang="en-IN" sz="2800" dirty="0"/>
              <a:t>just index into an array.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type of data structure would work well on a game</a:t>
            </a:r>
          </a:p>
          <a:p>
            <a:pPr algn="just"/>
            <a:r>
              <a:rPr lang="en-IN" sz="2800" dirty="0"/>
              <a:t>where your actors tend to stick around, like an adventure game.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wouldn’t work </a:t>
            </a:r>
            <a:r>
              <a:rPr lang="en-IN" sz="2800" dirty="0" smtClean="0"/>
              <a:t>as well </a:t>
            </a:r>
            <a:r>
              <a:rPr lang="en-IN" sz="2800" dirty="0"/>
              <a:t>in an FPS due to the constant deletions.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4573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/>
              <a:t>Another possible solution is to break up your game world into chunks where </a:t>
            </a:r>
            <a:r>
              <a:rPr lang="en-IN" sz="2800" dirty="0" smtClean="0"/>
              <a:t>each chunk </a:t>
            </a:r>
            <a:r>
              <a:rPr lang="en-IN" sz="2800" dirty="0"/>
              <a:t>represents some part of the world.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your whole world is a grid of chunks, </a:t>
            </a:r>
            <a:r>
              <a:rPr lang="en-IN" sz="2800" dirty="0" smtClean="0"/>
              <a:t>it becomes </a:t>
            </a:r>
            <a:r>
              <a:rPr lang="en-IN" sz="2800" dirty="0"/>
              <a:t>trivial to find out which actors belong to what chunks by taking their </a:t>
            </a:r>
            <a:r>
              <a:rPr lang="en-IN" sz="2800" dirty="0" smtClean="0"/>
              <a:t>position and </a:t>
            </a:r>
            <a:r>
              <a:rPr lang="en-IN" sz="2800" dirty="0"/>
              <a:t>dividing it by the width and height of the grid cells.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kind of </a:t>
            </a:r>
            <a:r>
              <a:rPr lang="en-IN" sz="2800" dirty="0" smtClean="0"/>
              <a:t>spatial partitioning </a:t>
            </a:r>
            <a:r>
              <a:rPr lang="en-IN" sz="2800" dirty="0"/>
              <a:t>is crucial in FPS or RTS games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Let’s say I throw a grenade that </a:t>
            </a:r>
            <a:r>
              <a:rPr lang="en-IN" sz="2800" dirty="0" smtClean="0"/>
              <a:t>explodes in </a:t>
            </a:r>
            <a:r>
              <a:rPr lang="en-IN" sz="2800" dirty="0"/>
              <a:t>a </a:t>
            </a:r>
            <a:r>
              <a:rPr lang="en-IN" sz="2800" dirty="0" smtClean="0"/>
              <a:t>15-foot radius</a:t>
            </a:r>
            <a:r>
              <a:rPr lang="en-IN" sz="2800" dirty="0"/>
              <a:t>. Which actors are affected? With </a:t>
            </a:r>
            <a:r>
              <a:rPr lang="en-IN" sz="2800" dirty="0" smtClean="0"/>
              <a:t>the implementation </a:t>
            </a:r>
            <a:r>
              <a:rPr lang="en-IN" sz="2800" dirty="0"/>
              <a:t>above, </a:t>
            </a:r>
            <a:r>
              <a:rPr lang="en-IN" sz="2800" dirty="0" smtClean="0"/>
              <a:t>you’d have </a:t>
            </a:r>
            <a:r>
              <a:rPr lang="en-IN" sz="2800" dirty="0"/>
              <a:t>to loop through the entire map to find your actor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If you had a cell-based </a:t>
            </a:r>
            <a:r>
              <a:rPr lang="en-IN" sz="2800" dirty="0" smtClean="0"/>
              <a:t>partitioning system</a:t>
            </a:r>
            <a:r>
              <a:rPr lang="en-IN" sz="2800" dirty="0"/>
              <a:t>, you could figure out which cells were affected by the grenade </a:t>
            </a:r>
            <a:r>
              <a:rPr lang="en-IN" sz="2800" dirty="0" smtClean="0"/>
              <a:t>and just </a:t>
            </a:r>
            <a:r>
              <a:rPr lang="en-IN" sz="2800" dirty="0"/>
              <a:t>loop through the actors in those cells.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3838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Storing </a:t>
            </a:r>
            <a:r>
              <a:rPr lang="en-IN" sz="3600" b="1" dirty="0"/>
              <a:t>and Accessing 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/>
              <a:t>Looping through the entire map isn’t a big deal when you have a couple </a:t>
            </a:r>
            <a:r>
              <a:rPr lang="en-IN" sz="2800" dirty="0" smtClean="0"/>
              <a:t>dozen actors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When </a:t>
            </a:r>
            <a:r>
              <a:rPr lang="en-IN" sz="2800" dirty="0"/>
              <a:t>you have hundreds or even thousands of actors, it becomes way </a:t>
            </a:r>
            <a:r>
              <a:rPr lang="en-IN" sz="2800" dirty="0" smtClean="0"/>
              <a:t>too costly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Spatial </a:t>
            </a:r>
            <a:r>
              <a:rPr lang="en-IN" sz="2800" dirty="0"/>
              <a:t>partitioning gives you a way to cut down the number of actors </a:t>
            </a:r>
            <a:r>
              <a:rPr lang="en-IN" sz="2800" dirty="0" smtClean="0"/>
              <a:t>you have </a:t>
            </a:r>
            <a:r>
              <a:rPr lang="en-IN" sz="2800" dirty="0"/>
              <a:t>to consider.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6725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Lets </a:t>
            </a:r>
            <a:r>
              <a:rPr lang="en-IN" sz="2800" dirty="0"/>
              <a:t>see how Actor and </a:t>
            </a:r>
            <a:r>
              <a:rPr lang="en-IN" sz="2800" dirty="0" err="1"/>
              <a:t>ActorComponent</a:t>
            </a:r>
            <a:r>
              <a:rPr lang="en-IN" sz="2800" dirty="0"/>
              <a:t> classes </a:t>
            </a:r>
            <a:r>
              <a:rPr lang="en-IN" sz="2800" dirty="0" smtClean="0"/>
              <a:t>all </a:t>
            </a:r>
            <a:r>
              <a:rPr lang="en-IN" sz="2800" dirty="0"/>
              <a:t>works together with a simple example showing you how to implement a </a:t>
            </a:r>
            <a:r>
              <a:rPr lang="en-IN" sz="2800" dirty="0" smtClean="0"/>
              <a:t>simple component </a:t>
            </a:r>
            <a:r>
              <a:rPr lang="en-IN" sz="2800" dirty="0"/>
              <a:t>for different kinds of pickups in the game. </a:t>
            </a:r>
            <a:endParaRPr lang="en-IN" sz="2800" dirty="0" smtClean="0"/>
          </a:p>
          <a:p>
            <a:r>
              <a:rPr lang="en-IN" sz="2800" dirty="0" smtClean="0"/>
              <a:t>First</a:t>
            </a:r>
            <a:r>
              <a:rPr lang="en-IN" sz="2800" dirty="0"/>
              <a:t>, we need to define </a:t>
            </a:r>
            <a:r>
              <a:rPr lang="en-IN" sz="2800" dirty="0" smtClean="0"/>
              <a:t>the pickup </a:t>
            </a:r>
            <a:r>
              <a:rPr lang="en-IN" sz="2800" dirty="0"/>
              <a:t>interface that all pickups will derive from.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01885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PickupInterface</a:t>
            </a:r>
            <a:r>
              <a:rPr lang="en-IN" sz="2800" dirty="0"/>
              <a:t> : public </a:t>
            </a:r>
            <a:r>
              <a:rPr lang="en-IN" sz="2800" dirty="0" err="1"/>
              <a:t>ActorComponent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public:</a:t>
            </a:r>
          </a:p>
          <a:p>
            <a:pPr marL="0" indent="0">
              <a:buNone/>
            </a:pPr>
            <a:r>
              <a:rPr lang="en-IN" sz="2800" dirty="0" err="1"/>
              <a:t>const</a:t>
            </a:r>
            <a:r>
              <a:rPr lang="en-IN" sz="2800" dirty="0"/>
              <a:t> static </a:t>
            </a:r>
            <a:r>
              <a:rPr lang="en-IN" sz="2800" dirty="0" err="1"/>
              <a:t>ComponentId</a:t>
            </a:r>
            <a:r>
              <a:rPr lang="en-IN" sz="2800" dirty="0"/>
              <a:t> COMPONENT_ID; // unique ID for this component type</a:t>
            </a:r>
          </a:p>
          <a:p>
            <a:pPr marL="0" indent="0">
              <a:buNone/>
            </a:pPr>
            <a:r>
              <a:rPr lang="en-IN" sz="2800" dirty="0"/>
              <a:t>virtual </a:t>
            </a:r>
            <a:r>
              <a:rPr lang="en-IN" sz="2800" dirty="0" err="1"/>
              <a:t>ComponentId</a:t>
            </a:r>
            <a:r>
              <a:rPr lang="en-IN" sz="2800" dirty="0"/>
              <a:t> </a:t>
            </a:r>
            <a:r>
              <a:rPr lang="en-IN" sz="2800" dirty="0" err="1"/>
              <a:t>VGetComponentId</a:t>
            </a:r>
            <a:r>
              <a:rPr lang="en-IN" sz="2800" dirty="0"/>
              <a:t>(void) </a:t>
            </a:r>
            <a:r>
              <a:rPr lang="en-IN" sz="2800" dirty="0" err="1"/>
              <a:t>const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return COMPONENT_ID;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/>
              <a:t>// Pickup interface</a:t>
            </a:r>
          </a:p>
          <a:p>
            <a:pPr marL="0" indent="0">
              <a:buNone/>
            </a:pPr>
            <a:r>
              <a:rPr lang="en-IN" sz="2800" dirty="0"/>
              <a:t>virtual void </a:t>
            </a:r>
            <a:r>
              <a:rPr lang="en-IN" sz="2800" dirty="0" err="1"/>
              <a:t>VApply</a:t>
            </a:r>
            <a:r>
              <a:rPr lang="en-IN" sz="2800" dirty="0"/>
              <a:t>(</a:t>
            </a:r>
            <a:r>
              <a:rPr lang="en-IN" sz="2800" dirty="0" err="1"/>
              <a:t>WeakActorPtr</a:t>
            </a:r>
            <a:r>
              <a:rPr lang="en-IN" sz="2800" dirty="0"/>
              <a:t> </a:t>
            </a:r>
            <a:r>
              <a:rPr lang="en-IN" sz="2800" dirty="0" err="1"/>
              <a:t>pActor</a:t>
            </a:r>
            <a:r>
              <a:rPr lang="en-IN" sz="2800" dirty="0"/>
              <a:t>) = 0;</a:t>
            </a:r>
          </a:p>
          <a:p>
            <a:pPr marL="0" indent="0">
              <a:buNone/>
            </a:pPr>
            <a:r>
              <a:rPr lang="en-IN" sz="2800" dirty="0"/>
              <a:t>};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8281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Game </a:t>
            </a:r>
            <a:r>
              <a:rPr lang="en-IN" sz="3600" b="1" dirty="0"/>
              <a:t>Actors and Component Architecture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game actor is an object that represents a single entity in your game world. </a:t>
            </a:r>
            <a:endParaRPr lang="en-IN" dirty="0" smtClean="0"/>
          </a:p>
          <a:p>
            <a:pPr algn="just"/>
            <a:r>
              <a:rPr lang="en-IN" dirty="0" smtClean="0"/>
              <a:t>It could be </a:t>
            </a:r>
            <a:r>
              <a:rPr lang="en-IN" dirty="0"/>
              <a:t>an ammo pickup, a tank, a couch, an NPC, or anything you can think of. </a:t>
            </a:r>
            <a:endParaRPr lang="en-IN" dirty="0" smtClean="0"/>
          </a:p>
          <a:p>
            <a:pPr algn="just"/>
            <a:r>
              <a:rPr lang="en-IN" dirty="0" smtClean="0"/>
              <a:t>In some cases</a:t>
            </a:r>
            <a:r>
              <a:rPr lang="en-IN" dirty="0"/>
              <a:t>, the world itself might even be an actor. It’s important to define the </a:t>
            </a:r>
            <a:r>
              <a:rPr lang="en-IN" dirty="0" smtClean="0"/>
              <a:t>parameters of </a:t>
            </a:r>
            <a:r>
              <a:rPr lang="en-IN" dirty="0"/>
              <a:t>game actors and to ensure that they are as flexible and reusable as possible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There are as many ways for defining a game actor as there are games.</a:t>
            </a:r>
          </a:p>
        </p:txBody>
      </p:sp>
    </p:spTree>
    <p:extLst>
      <p:ext uri="{BB962C8B-B14F-4D97-AF65-F5344CB8AC3E}">
        <p14:creationId xmlns:p14="http://schemas.microsoft.com/office/powerpoint/2010/main" val="616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At the top is the ID that must be unique for all component interfaces, as well as </a:t>
            </a:r>
            <a:r>
              <a:rPr lang="en-IN" sz="2800" dirty="0" smtClean="0"/>
              <a:t>the override </a:t>
            </a:r>
            <a:r>
              <a:rPr lang="en-IN" sz="2800" dirty="0"/>
              <a:t>for the </a:t>
            </a:r>
            <a:r>
              <a:rPr lang="en-IN" sz="2800" dirty="0" err="1"/>
              <a:t>VGetComponentId</a:t>
            </a:r>
            <a:r>
              <a:rPr lang="en-IN" sz="2800" dirty="0"/>
              <a:t>() function.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the bare-minimum </a:t>
            </a:r>
            <a:r>
              <a:rPr lang="en-IN" sz="2800" dirty="0" smtClean="0"/>
              <a:t>requirement for </a:t>
            </a:r>
            <a:r>
              <a:rPr lang="en-IN" sz="2800" dirty="0"/>
              <a:t>all components. </a:t>
            </a:r>
            <a:endParaRPr lang="en-IN" sz="2800" dirty="0" smtClean="0"/>
          </a:p>
          <a:p>
            <a:pPr algn="just"/>
            <a:r>
              <a:rPr lang="en-IN" sz="2800" dirty="0" smtClean="0"/>
              <a:t>Then </a:t>
            </a:r>
            <a:r>
              <a:rPr lang="en-IN" sz="2800" dirty="0"/>
              <a:t>the pickup interface itself is defined </a:t>
            </a:r>
            <a:r>
              <a:rPr lang="en-IN" sz="2800" dirty="0" smtClean="0"/>
              <a:t>with declaring</a:t>
            </a:r>
            <a:r>
              <a:rPr lang="en-IN" sz="2800" dirty="0"/>
              <a:t> </a:t>
            </a:r>
            <a:r>
              <a:rPr lang="en-IN" sz="2800" dirty="0" smtClean="0"/>
              <a:t>the </a:t>
            </a:r>
            <a:r>
              <a:rPr lang="en-IN" sz="2800" dirty="0" err="1"/>
              <a:t>VApply</a:t>
            </a:r>
            <a:r>
              <a:rPr lang="en-IN" sz="2800" dirty="0"/>
              <a:t>() pure virtual function. </a:t>
            </a:r>
            <a:endParaRPr lang="en-IN" sz="2800" dirty="0" smtClean="0"/>
          </a:p>
          <a:p>
            <a:pPr algn="just"/>
            <a:r>
              <a:rPr lang="en-IN" sz="2800" dirty="0" smtClean="0"/>
              <a:t>All </a:t>
            </a:r>
            <a:r>
              <a:rPr lang="en-IN" sz="2800" dirty="0"/>
              <a:t>pickup implementations must override </a:t>
            </a:r>
            <a:r>
              <a:rPr lang="en-IN" sz="2800" dirty="0" smtClean="0"/>
              <a:t>and define </a:t>
            </a:r>
            <a:r>
              <a:rPr lang="en-IN" sz="2800" dirty="0"/>
              <a:t>this function.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5375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/>
              <a:t>Now let’s write the actual implementation classes. This example will use an </a:t>
            </a:r>
            <a:r>
              <a:rPr lang="en-IN" sz="2800" dirty="0" smtClean="0"/>
              <a:t>ammo pickup </a:t>
            </a:r>
            <a:r>
              <a:rPr lang="en-IN" sz="2800" dirty="0"/>
              <a:t>and a health pickup.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AmmoPickup</a:t>
            </a:r>
            <a:r>
              <a:rPr lang="en-IN" sz="2800" dirty="0"/>
              <a:t> : public </a:t>
            </a:r>
            <a:r>
              <a:rPr lang="en-IN" sz="2800" dirty="0" err="1"/>
              <a:t>PickupInterface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public:</a:t>
            </a:r>
          </a:p>
          <a:p>
            <a:pPr marL="0" indent="0">
              <a:buNone/>
            </a:pPr>
            <a:r>
              <a:rPr lang="en-IN" sz="2800" dirty="0"/>
              <a:t>virtual bool </a:t>
            </a:r>
            <a:r>
              <a:rPr lang="en-IN" sz="2800" dirty="0" err="1"/>
              <a:t>VInit</a:t>
            </a:r>
            <a:r>
              <a:rPr lang="en-IN" sz="2800" dirty="0"/>
              <a:t>(</a:t>
            </a:r>
            <a:r>
              <a:rPr lang="en-IN" sz="2800" dirty="0" err="1"/>
              <a:t>TiXmlElement</a:t>
            </a:r>
            <a:r>
              <a:rPr lang="en-IN" sz="2800" dirty="0"/>
              <a:t>* </a:t>
            </a:r>
            <a:r>
              <a:rPr lang="en-IN" sz="2800" dirty="0" err="1"/>
              <a:t>pData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virtual void </a:t>
            </a:r>
            <a:r>
              <a:rPr lang="en-IN" sz="2800" dirty="0" err="1"/>
              <a:t>VApply</a:t>
            </a:r>
            <a:r>
              <a:rPr lang="en-IN" sz="2800" dirty="0"/>
              <a:t>(</a:t>
            </a:r>
            <a:r>
              <a:rPr lang="en-IN" sz="2800" dirty="0" err="1"/>
              <a:t>WeakActorPtr</a:t>
            </a:r>
            <a:r>
              <a:rPr lang="en-IN" sz="2800" dirty="0"/>
              <a:t> </a:t>
            </a:r>
            <a:r>
              <a:rPr lang="en-IN" sz="2800" dirty="0" err="1"/>
              <a:t>pActor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};</a:t>
            </a:r>
          </a:p>
          <a:p>
            <a:pPr marL="0" indent="0">
              <a:buNone/>
            </a:pPr>
            <a:r>
              <a:rPr lang="en-IN" sz="2800" dirty="0"/>
              <a:t>class </a:t>
            </a:r>
            <a:r>
              <a:rPr lang="en-IN" sz="2800" dirty="0" err="1"/>
              <a:t>HealthPickup</a:t>
            </a:r>
            <a:r>
              <a:rPr lang="en-IN" sz="2800" dirty="0"/>
              <a:t> : public </a:t>
            </a:r>
            <a:r>
              <a:rPr lang="en-IN" sz="2800" dirty="0" err="1"/>
              <a:t>PickupInterface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{</a:t>
            </a:r>
          </a:p>
          <a:p>
            <a:pPr marL="0" indent="0">
              <a:buNone/>
            </a:pPr>
            <a:r>
              <a:rPr lang="en-IN" sz="2800" dirty="0"/>
              <a:t>public:</a:t>
            </a:r>
          </a:p>
          <a:p>
            <a:pPr marL="0" indent="0">
              <a:buNone/>
            </a:pPr>
            <a:r>
              <a:rPr lang="en-IN" sz="2800" dirty="0"/>
              <a:t>virtual bool </a:t>
            </a:r>
            <a:r>
              <a:rPr lang="en-IN" sz="2800" dirty="0" err="1"/>
              <a:t>VInit</a:t>
            </a:r>
            <a:r>
              <a:rPr lang="en-IN" sz="2800" dirty="0"/>
              <a:t>(</a:t>
            </a:r>
            <a:r>
              <a:rPr lang="en-IN" sz="2800" dirty="0" err="1"/>
              <a:t>TiXmlElement</a:t>
            </a:r>
            <a:r>
              <a:rPr lang="en-IN" sz="2800" dirty="0"/>
              <a:t>* </a:t>
            </a:r>
            <a:r>
              <a:rPr lang="en-IN" sz="2800" dirty="0" err="1"/>
              <a:t>pData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virtual void </a:t>
            </a:r>
            <a:r>
              <a:rPr lang="en-IN" sz="2800" dirty="0" err="1"/>
              <a:t>VApply</a:t>
            </a:r>
            <a:r>
              <a:rPr lang="en-IN" sz="2800" dirty="0"/>
              <a:t>(</a:t>
            </a:r>
            <a:r>
              <a:rPr lang="en-IN" sz="2800" dirty="0" err="1"/>
              <a:t>WeakActorPtr</a:t>
            </a:r>
            <a:r>
              <a:rPr lang="en-IN" sz="2800" dirty="0"/>
              <a:t> </a:t>
            </a:r>
            <a:r>
              <a:rPr lang="en-IN" sz="2800" dirty="0" err="1"/>
              <a:t>pActor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/>
              <a:t>};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1399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next thing to do is to define new creator factory methods:</a:t>
            </a:r>
          </a:p>
          <a:p>
            <a:pPr marL="0" indent="0">
              <a:buNone/>
            </a:pPr>
            <a:r>
              <a:rPr lang="en-IN" sz="2800" dirty="0" err="1"/>
              <a:t>ActorComponent</a:t>
            </a:r>
            <a:r>
              <a:rPr lang="en-IN" sz="2800" dirty="0"/>
              <a:t>* </a:t>
            </a:r>
            <a:r>
              <a:rPr lang="en-IN" sz="2800" dirty="0" err="1"/>
              <a:t>CreateAmmoPickup</a:t>
            </a:r>
            <a:r>
              <a:rPr lang="en-IN" sz="2800" dirty="0"/>
              <a:t>()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return GCC_NEW </a:t>
            </a:r>
            <a:r>
              <a:rPr lang="en-IN" sz="2800" dirty="0" err="1"/>
              <a:t>AmmoPickup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err="1"/>
              <a:t>ActorComponent</a:t>
            </a:r>
            <a:r>
              <a:rPr lang="en-IN" sz="2800" dirty="0"/>
              <a:t>* </a:t>
            </a:r>
            <a:r>
              <a:rPr lang="en-IN" sz="2800" dirty="0" err="1"/>
              <a:t>CreateHealthPickup</a:t>
            </a:r>
            <a:r>
              <a:rPr lang="en-IN" sz="2800" dirty="0"/>
              <a:t>()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/>
              <a:t>return GCC_NEW </a:t>
            </a:r>
            <a:r>
              <a:rPr lang="en-IN" sz="2800" dirty="0" err="1"/>
              <a:t>HealthPickup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224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Putting </a:t>
            </a:r>
            <a:r>
              <a:rPr lang="en-IN" sz="3600" b="1" dirty="0"/>
              <a:t>It All Together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r>
              <a:rPr lang="en-IN" sz="2800" dirty="0"/>
              <a:t>These methods need to be added to the creator map, so the following lines need to </a:t>
            </a:r>
            <a:r>
              <a:rPr lang="en-IN" sz="2800" dirty="0" smtClean="0"/>
              <a:t>be added </a:t>
            </a:r>
            <a:r>
              <a:rPr lang="en-IN" sz="2800" dirty="0"/>
              <a:t>to the </a:t>
            </a:r>
            <a:r>
              <a:rPr lang="en-IN" sz="2800" dirty="0" err="1"/>
              <a:t>ActorFactory</a:t>
            </a:r>
            <a:r>
              <a:rPr lang="en-IN" sz="2800" dirty="0"/>
              <a:t> constructor: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err="1"/>
              <a:t>m_actorComponentCreators</a:t>
            </a:r>
            <a:r>
              <a:rPr lang="en-IN" sz="2800" dirty="0"/>
              <a:t>[“</a:t>
            </a:r>
            <a:r>
              <a:rPr lang="en-IN" sz="2800" dirty="0" err="1"/>
              <a:t>AmmoPickup</a:t>
            </a:r>
            <a:r>
              <a:rPr lang="en-IN" sz="2800" dirty="0"/>
              <a:t>”] = </a:t>
            </a:r>
            <a:r>
              <a:rPr lang="en-IN" sz="2800" dirty="0" err="1" smtClean="0"/>
              <a:t>CreateAmmoPickup</a:t>
            </a:r>
            <a:r>
              <a:rPr lang="en-IN" sz="28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 err="1" smtClean="0"/>
              <a:t>m_actorComponentCreators</a:t>
            </a:r>
            <a:r>
              <a:rPr lang="en-IN" sz="2800" dirty="0"/>
              <a:t>[“</a:t>
            </a:r>
            <a:r>
              <a:rPr lang="en-IN" sz="2800" dirty="0" err="1"/>
              <a:t>HealthPickup</a:t>
            </a:r>
            <a:r>
              <a:rPr lang="en-IN" sz="2800" dirty="0"/>
              <a:t>”] = </a:t>
            </a:r>
            <a:r>
              <a:rPr lang="en-IN" sz="2800" dirty="0" err="1"/>
              <a:t>CreateHealthPickup</a:t>
            </a:r>
            <a:r>
              <a:rPr lang="en-IN" sz="2800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  <a:p>
            <a:r>
              <a:rPr lang="en-IN" sz="2800" dirty="0"/>
              <a:t>Now you can create ammo and health pickup definitions in the XML </a:t>
            </a:r>
            <a:r>
              <a:rPr lang="en-IN" sz="2800" dirty="0" smtClean="0"/>
              <a:t>and create </a:t>
            </a:r>
            <a:r>
              <a:rPr lang="en-IN" sz="2800" dirty="0"/>
              <a:t>them by calling the actor factory </a:t>
            </a:r>
            <a:r>
              <a:rPr lang="en-IN" sz="2800" dirty="0" err="1"/>
              <a:t>CreateActor</a:t>
            </a:r>
            <a:r>
              <a:rPr lang="en-IN" sz="2800" dirty="0"/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34638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Data Sharing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C</a:t>
            </a:r>
            <a:r>
              <a:rPr lang="en-IN" sz="2800" dirty="0" smtClean="0"/>
              <a:t>omponents </a:t>
            </a:r>
            <a:r>
              <a:rPr lang="en-IN" sz="2800" dirty="0"/>
              <a:t>are going to need to talk to each </a:t>
            </a:r>
            <a:r>
              <a:rPr lang="en-IN" sz="2800" dirty="0" smtClean="0"/>
              <a:t>other.</a:t>
            </a:r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may have a </a:t>
            </a:r>
            <a:r>
              <a:rPr lang="en-IN" sz="2800" dirty="0" smtClean="0"/>
              <a:t>component that </a:t>
            </a:r>
            <a:r>
              <a:rPr lang="en-IN" sz="2800" dirty="0"/>
              <a:t>stores and manipulates the position of an actor. </a:t>
            </a:r>
            <a:endParaRPr lang="en-IN" sz="2800" dirty="0" smtClean="0"/>
          </a:p>
          <a:p>
            <a:pPr algn="just"/>
            <a:r>
              <a:rPr lang="en-IN" sz="2800" dirty="0" smtClean="0"/>
              <a:t>Your </a:t>
            </a:r>
            <a:r>
              <a:rPr lang="en-IN" sz="2800" dirty="0"/>
              <a:t>AI component </a:t>
            </a:r>
            <a:r>
              <a:rPr lang="en-IN" sz="2800" dirty="0" smtClean="0"/>
              <a:t>will need </a:t>
            </a:r>
            <a:r>
              <a:rPr lang="en-IN" sz="2800" dirty="0"/>
              <a:t>to know this position in order to determine where it is, and your render </a:t>
            </a:r>
            <a:r>
              <a:rPr lang="en-IN" sz="2800" dirty="0" smtClean="0"/>
              <a:t>component will </a:t>
            </a:r>
            <a:r>
              <a:rPr lang="en-IN" sz="2800" dirty="0"/>
              <a:t>need to know where to draw the </a:t>
            </a:r>
            <a:r>
              <a:rPr lang="en-IN" sz="2800" dirty="0" smtClean="0"/>
              <a:t>actor.</a:t>
            </a:r>
          </a:p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are two main ways to </a:t>
            </a:r>
            <a:r>
              <a:rPr lang="en-IN" sz="2800" dirty="0" smtClean="0"/>
              <a:t>do this</a:t>
            </a:r>
            <a:r>
              <a:rPr lang="en-IN" sz="2800" dirty="0"/>
              <a:t>, and many games use a combination of both</a:t>
            </a:r>
            <a:r>
              <a:rPr lang="en-IN" sz="2800" dirty="0" smtClean="0"/>
              <a:t>.</a:t>
            </a:r>
            <a:endParaRPr lang="en-IN" sz="2800" dirty="0"/>
          </a:p>
          <a:p>
            <a:pPr algn="just"/>
            <a:r>
              <a:rPr lang="en-IN" sz="2800" dirty="0"/>
              <a:t>The component system at Planet Moon tried to minimize </a:t>
            </a:r>
            <a:r>
              <a:rPr lang="en-IN" sz="2800" dirty="0" smtClean="0"/>
              <a:t>communication between </a:t>
            </a:r>
            <a:r>
              <a:rPr lang="en-IN" sz="2800" dirty="0"/>
              <a:t>components by having each component cache </a:t>
            </a:r>
            <a:r>
              <a:rPr lang="en-IN" sz="2800" dirty="0" smtClean="0"/>
              <a:t>important information </a:t>
            </a:r>
            <a:r>
              <a:rPr lang="en-IN" sz="2800" dirty="0"/>
              <a:t>about other components. 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1855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Data Sharing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One </a:t>
            </a:r>
            <a:r>
              <a:rPr lang="en-IN" sz="2800" dirty="0"/>
              <a:t>such piece of information was </a:t>
            </a:r>
            <a:r>
              <a:rPr lang="en-IN" sz="2800" dirty="0" smtClean="0"/>
              <a:t>the transform</a:t>
            </a:r>
            <a:r>
              <a:rPr lang="en-IN" sz="2800" dirty="0"/>
              <a:t>, which described the position, orientation, and scaling of the actor.</a:t>
            </a:r>
          </a:p>
          <a:p>
            <a:pPr algn="just"/>
            <a:r>
              <a:rPr lang="en-IN" sz="2800" dirty="0"/>
              <a:t>There were no less than three transforms for any given actor: one for </a:t>
            </a:r>
            <a:r>
              <a:rPr lang="en-IN" sz="2800" dirty="0" smtClean="0"/>
              <a:t>the render </a:t>
            </a:r>
            <a:r>
              <a:rPr lang="en-IN" sz="2800" dirty="0"/>
              <a:t>component, one for the game logic component, and the other for </a:t>
            </a:r>
            <a:r>
              <a:rPr lang="en-IN" sz="2800" dirty="0" smtClean="0"/>
              <a:t>the physics </a:t>
            </a:r>
            <a:r>
              <a:rPr lang="en-IN" sz="2800" dirty="0"/>
              <a:t>component. </a:t>
            </a:r>
            <a:endParaRPr lang="en-IN" sz="2800" dirty="0" smtClean="0"/>
          </a:p>
          <a:p>
            <a:pPr algn="just"/>
            <a:r>
              <a:rPr lang="en-IN" sz="2800" dirty="0" smtClean="0"/>
              <a:t>These </a:t>
            </a:r>
            <a:r>
              <a:rPr lang="en-IN" sz="2800" dirty="0"/>
              <a:t>three transforms all had to be kept in sync </a:t>
            </a:r>
            <a:r>
              <a:rPr lang="en-IN" sz="2800" dirty="0" smtClean="0"/>
              <a:t>with each </a:t>
            </a:r>
            <a:r>
              <a:rPr lang="en-IN" sz="2800" dirty="0"/>
              <a:t>other.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something got out of sync, you’d see very strange </a:t>
            </a:r>
            <a:r>
              <a:rPr lang="en-IN" sz="2800" dirty="0" err="1" smtClean="0"/>
              <a:t>behavior</a:t>
            </a:r>
            <a:r>
              <a:rPr lang="en-IN" sz="2800" dirty="0" smtClean="0"/>
              <a:t>, where </a:t>
            </a:r>
            <a:r>
              <a:rPr lang="en-IN" sz="2800" dirty="0"/>
              <a:t>the actor might get rendered in a different position from its </a:t>
            </a:r>
            <a:r>
              <a:rPr lang="en-IN" sz="2800" dirty="0" smtClean="0"/>
              <a:t>physical transform.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718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Data Sharing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507288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 smtClean="0"/>
              <a:t>One </a:t>
            </a:r>
            <a:r>
              <a:rPr lang="en-IN" sz="2800" dirty="0"/>
              <a:t>common debugging practice was to set a breakpoint on the actor’s update function and examine </a:t>
            </a:r>
            <a:r>
              <a:rPr lang="en-IN" sz="2800" dirty="0" smtClean="0"/>
              <a:t>all three </a:t>
            </a:r>
            <a:r>
              <a:rPr lang="en-IN" sz="2800" dirty="0"/>
              <a:t>transforms to see if they were all </a:t>
            </a:r>
            <a:r>
              <a:rPr lang="en-IN" sz="2800" dirty="0" smtClean="0"/>
              <a:t>correct.</a:t>
            </a:r>
          </a:p>
          <a:p>
            <a:pPr algn="just"/>
            <a:r>
              <a:rPr lang="en-IN" sz="2800" dirty="0" smtClean="0"/>
              <a:t>Another </a:t>
            </a:r>
            <a:r>
              <a:rPr lang="en-IN" sz="2800" dirty="0"/>
              <a:t>common practice was to force a call to the </a:t>
            </a:r>
            <a:r>
              <a:rPr lang="en-IN" sz="2800" dirty="0" smtClean="0"/>
              <a:t>sync function </a:t>
            </a:r>
            <a:r>
              <a:rPr lang="en-IN" sz="2800" dirty="0"/>
              <a:t>to ensure that everything was in sync during a given code path. </a:t>
            </a:r>
            <a:endParaRPr lang="en-IN" sz="2800" dirty="0" smtClean="0"/>
          </a:p>
          <a:p>
            <a:pPr algn="just"/>
            <a:r>
              <a:rPr lang="en-IN" sz="2800" dirty="0" smtClean="0"/>
              <a:t>These </a:t>
            </a:r>
            <a:r>
              <a:rPr lang="en-IN" sz="2800" dirty="0"/>
              <a:t>were all terrible </a:t>
            </a:r>
            <a:r>
              <a:rPr lang="en-IN" sz="2800" dirty="0" smtClean="0"/>
              <a:t>practices and </a:t>
            </a:r>
            <a:r>
              <a:rPr lang="en-IN" sz="2800" dirty="0"/>
              <a:t>didn’t really work in the long run. </a:t>
            </a:r>
            <a:endParaRPr lang="en-IN" sz="2800" dirty="0" smtClean="0"/>
          </a:p>
          <a:p>
            <a:pPr algn="just"/>
            <a:r>
              <a:rPr lang="en-IN" sz="2800" dirty="0" smtClean="0"/>
              <a:t>One </a:t>
            </a:r>
            <a:r>
              <a:rPr lang="en-IN" sz="2800" dirty="0"/>
              <a:t>engineer was fed up with it; by the end of the project, </a:t>
            </a:r>
            <a:r>
              <a:rPr lang="en-IN" sz="2800" dirty="0" smtClean="0"/>
              <a:t>he refactored </a:t>
            </a:r>
            <a:r>
              <a:rPr lang="en-IN" sz="2800" dirty="0"/>
              <a:t>the whole system to use only a single transform for each actor, which had the </a:t>
            </a:r>
            <a:r>
              <a:rPr lang="en-IN" sz="2800" dirty="0" smtClean="0"/>
              <a:t>interesting side </a:t>
            </a:r>
            <a:r>
              <a:rPr lang="en-IN" sz="2800" dirty="0"/>
              <a:t>effect of providing a decent performance boost since we didn’t have all those sync </a:t>
            </a:r>
            <a:r>
              <a:rPr lang="en-IN" sz="2800" dirty="0" smtClean="0"/>
              <a:t>calls everywhere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75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Direct Access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en-IN" sz="2800" dirty="0"/>
              <a:t>The first way to share data is by directly accessing the component interface. </a:t>
            </a:r>
            <a:endParaRPr lang="en-IN" sz="2800" dirty="0" smtClean="0"/>
          </a:p>
          <a:p>
            <a:r>
              <a:rPr lang="en-IN" sz="2800" dirty="0" smtClean="0"/>
              <a:t>Each</a:t>
            </a:r>
            <a:r>
              <a:rPr lang="en-IN" sz="2800" dirty="0"/>
              <a:t> </a:t>
            </a:r>
            <a:r>
              <a:rPr lang="en-IN" sz="2800" dirty="0" smtClean="0"/>
              <a:t>component </a:t>
            </a:r>
            <a:r>
              <a:rPr lang="en-IN" sz="2800" dirty="0"/>
              <a:t>stores a pointer back to the owning actor, so it’s a simple matter of </a:t>
            </a:r>
            <a:r>
              <a:rPr lang="en-IN" sz="2800" dirty="0" smtClean="0"/>
              <a:t>asking the </a:t>
            </a:r>
            <a:r>
              <a:rPr lang="en-IN" sz="2800" dirty="0"/>
              <a:t>actor for the component.</a:t>
            </a:r>
          </a:p>
          <a:p>
            <a:pPr marL="0" indent="0">
              <a:buNone/>
            </a:pPr>
            <a:r>
              <a:rPr lang="en-IN" sz="2800" dirty="0" err="1"/>
              <a:t>weak_ptr</a:t>
            </a:r>
            <a:r>
              <a:rPr lang="en-IN" sz="2800" dirty="0"/>
              <a:t>&lt;Pickup&gt; </a:t>
            </a:r>
            <a:r>
              <a:rPr lang="en-IN" sz="2800" dirty="0" err="1"/>
              <a:t>pWeakPickup</a:t>
            </a:r>
            <a:r>
              <a:rPr lang="en-IN" sz="2800" dirty="0"/>
              <a:t> </a:t>
            </a:r>
            <a:r>
              <a:rPr lang="en-IN" sz="2800" dirty="0" smtClean="0"/>
              <a:t>=</a:t>
            </a:r>
          </a:p>
          <a:p>
            <a:pPr marL="0" indent="0">
              <a:buNone/>
            </a:pPr>
            <a:r>
              <a:rPr lang="en-IN" sz="2800" dirty="0" err="1" smtClean="0"/>
              <a:t>pActor</a:t>
            </a:r>
            <a:r>
              <a:rPr lang="en-IN" sz="2800" dirty="0" smtClean="0"/>
              <a:t>-&gt;</a:t>
            </a:r>
            <a:r>
              <a:rPr lang="en-IN" sz="2800" dirty="0" err="1" smtClean="0"/>
              <a:t>GetComponent</a:t>
            </a:r>
            <a:r>
              <a:rPr lang="en-IN" sz="2800" dirty="0" smtClean="0"/>
              <a:t>&lt;Pickup&gt;(Pickup::COMPONENT_ID);</a:t>
            </a:r>
          </a:p>
          <a:p>
            <a:r>
              <a:rPr lang="en-IN" sz="2800" dirty="0" err="1" smtClean="0"/>
              <a:t>shared_ptr</a:t>
            </a:r>
            <a:r>
              <a:rPr lang="en-IN" sz="2800" dirty="0" smtClean="0"/>
              <a:t>&lt;Pickup</a:t>
            </a:r>
            <a:r>
              <a:rPr lang="en-IN" sz="2800" dirty="0"/>
              <a:t>&gt; </a:t>
            </a:r>
            <a:r>
              <a:rPr lang="en-IN" sz="2800" dirty="0" err="1"/>
              <a:t>pPickup</a:t>
            </a:r>
            <a:r>
              <a:rPr lang="en-IN" sz="2800" dirty="0"/>
              <a:t> </a:t>
            </a:r>
            <a:r>
              <a:rPr lang="en-IN" sz="2800" dirty="0" smtClean="0"/>
              <a:t>= </a:t>
            </a:r>
            <a:r>
              <a:rPr lang="en-IN" sz="2800" dirty="0" err="1" smtClean="0"/>
              <a:t>MakeStrongPtr</a:t>
            </a:r>
            <a:r>
              <a:rPr lang="en-IN" sz="2800" dirty="0" smtClean="0"/>
              <a:t>(</a:t>
            </a:r>
            <a:r>
              <a:rPr lang="en-IN" sz="2800" dirty="0" err="1" smtClean="0"/>
              <a:t>pWeakPickup</a:t>
            </a:r>
            <a:r>
              <a:rPr lang="en-IN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11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Direct Access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en-IN" sz="2800" dirty="0" err="1"/>
              <a:t>pPickup</a:t>
            </a:r>
            <a:r>
              <a:rPr lang="en-IN" sz="2800" dirty="0"/>
              <a:t> will now either contain a strong reference to the Pickup component </a:t>
            </a:r>
            <a:r>
              <a:rPr lang="en-IN" sz="2800" dirty="0" smtClean="0"/>
              <a:t>for </a:t>
            </a:r>
            <a:r>
              <a:rPr lang="en-IN" sz="2800" dirty="0" err="1" smtClean="0"/>
              <a:t>pActor</a:t>
            </a:r>
            <a:r>
              <a:rPr lang="en-IN" sz="2800" dirty="0" smtClean="0"/>
              <a:t> </a:t>
            </a:r>
            <a:r>
              <a:rPr lang="en-IN" sz="2800" dirty="0"/>
              <a:t>or it will be empty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If </a:t>
            </a:r>
            <a:r>
              <a:rPr lang="en-IN" sz="2800" dirty="0"/>
              <a:t>it’s empty, it means </a:t>
            </a:r>
            <a:r>
              <a:rPr lang="en-IN" sz="2800" dirty="0" err="1"/>
              <a:t>pActor</a:t>
            </a:r>
            <a:r>
              <a:rPr lang="en-IN" sz="2800" dirty="0"/>
              <a:t> doesn’t have a </a:t>
            </a:r>
            <a:r>
              <a:rPr lang="en-IN" sz="2800" dirty="0" smtClean="0"/>
              <a:t>Pickup component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It’s </a:t>
            </a:r>
            <a:r>
              <a:rPr lang="en-IN" sz="2800" dirty="0"/>
              <a:t>important to always run this check and never make assumptions.</a:t>
            </a:r>
          </a:p>
        </p:txBody>
      </p:sp>
    </p:spTree>
    <p:extLst>
      <p:ext uri="{BB962C8B-B14F-4D97-AF65-F5344CB8AC3E}">
        <p14:creationId xmlns:p14="http://schemas.microsoft.com/office/powerpoint/2010/main" val="25362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Direct Access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en-IN" sz="2800" dirty="0" err="1"/>
              <a:t>pPickup</a:t>
            </a:r>
            <a:r>
              <a:rPr lang="en-IN" sz="2800" dirty="0"/>
              <a:t> will now either contain a strong reference to the Pickup component </a:t>
            </a:r>
            <a:r>
              <a:rPr lang="en-IN" sz="2800" dirty="0" smtClean="0"/>
              <a:t>for </a:t>
            </a:r>
            <a:r>
              <a:rPr lang="en-IN" sz="2800" dirty="0" err="1" smtClean="0"/>
              <a:t>pActor</a:t>
            </a:r>
            <a:r>
              <a:rPr lang="en-IN" sz="2800" dirty="0" smtClean="0"/>
              <a:t> </a:t>
            </a:r>
            <a:r>
              <a:rPr lang="en-IN" sz="2800" dirty="0"/>
              <a:t>or it will be empty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If </a:t>
            </a:r>
            <a:r>
              <a:rPr lang="en-IN" sz="2800" dirty="0"/>
              <a:t>it’s empty, it means </a:t>
            </a:r>
            <a:r>
              <a:rPr lang="en-IN" sz="2800" dirty="0" err="1"/>
              <a:t>pActor</a:t>
            </a:r>
            <a:r>
              <a:rPr lang="en-IN" sz="2800" dirty="0"/>
              <a:t> doesn’t have a </a:t>
            </a:r>
            <a:r>
              <a:rPr lang="en-IN" sz="2800" dirty="0" smtClean="0"/>
              <a:t>Pickup component</a:t>
            </a:r>
            <a:r>
              <a:rPr lang="en-IN" sz="2800" dirty="0"/>
              <a:t>. </a:t>
            </a:r>
            <a:endParaRPr lang="en-IN" sz="2800" dirty="0" smtClean="0"/>
          </a:p>
          <a:p>
            <a:r>
              <a:rPr lang="en-IN" sz="2800" dirty="0" smtClean="0"/>
              <a:t>It’s </a:t>
            </a:r>
            <a:r>
              <a:rPr lang="en-IN" sz="2800" dirty="0"/>
              <a:t>important to always run this check and never make assumptions.</a:t>
            </a:r>
          </a:p>
        </p:txBody>
      </p:sp>
    </p:spTree>
    <p:extLst>
      <p:ext uri="{BB962C8B-B14F-4D97-AF65-F5344CB8AC3E}">
        <p14:creationId xmlns:p14="http://schemas.microsoft.com/office/powerpoint/2010/main" val="2515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0465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3600" dirty="0" smtClean="0"/>
              <a:t>A </a:t>
            </a:r>
            <a:r>
              <a:rPr lang="en-IN" sz="3600" dirty="0"/>
              <a:t>common approach to building game actors is to start with an Actor base </a:t>
            </a:r>
            <a:r>
              <a:rPr lang="en-IN" sz="3600" dirty="0" smtClean="0"/>
              <a:t>class that </a:t>
            </a:r>
            <a:r>
              <a:rPr lang="en-IN" sz="3600" dirty="0"/>
              <a:t>defines things that every actor needs to know, which could just be an ID and </a:t>
            </a:r>
            <a:r>
              <a:rPr lang="en-IN" sz="3600" dirty="0" smtClean="0"/>
              <a:t>a position.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3400" dirty="0" smtClean="0"/>
              <a:t>class </a:t>
            </a:r>
            <a:r>
              <a:rPr lang="en-IN" sz="3400" dirty="0"/>
              <a:t>Actor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 smtClean="0"/>
              <a:t>   </a:t>
            </a:r>
            <a:r>
              <a:rPr lang="en-IN" sz="3400" dirty="0" err="1" smtClean="0"/>
              <a:t>ActorId</a:t>
            </a:r>
            <a:r>
              <a:rPr lang="en-IN" sz="3400" dirty="0" smtClean="0"/>
              <a:t> </a:t>
            </a:r>
            <a:r>
              <a:rPr lang="en-IN" sz="3400" dirty="0" err="1"/>
              <a:t>m_id</a:t>
            </a:r>
            <a:r>
              <a:rPr lang="en-IN" sz="3400" dirty="0"/>
              <a:t>;</a:t>
            </a:r>
          </a:p>
          <a:p>
            <a:pPr marL="0" indent="0">
              <a:buNone/>
            </a:pPr>
            <a:r>
              <a:rPr lang="en-IN" sz="3400" dirty="0" smtClean="0"/>
              <a:t>   protected</a:t>
            </a:r>
            <a:r>
              <a:rPr lang="en-IN" sz="3400" dirty="0"/>
              <a:t>:</a:t>
            </a:r>
          </a:p>
          <a:p>
            <a:pPr marL="0" indent="0">
              <a:buNone/>
            </a:pPr>
            <a:r>
              <a:rPr lang="en-IN" sz="3400" dirty="0" smtClean="0"/>
              <a:t>       Vec3 </a:t>
            </a:r>
            <a:r>
              <a:rPr lang="en-IN" sz="3400" dirty="0" err="1"/>
              <a:t>m_position</a:t>
            </a:r>
            <a:r>
              <a:rPr lang="en-IN" sz="3400" dirty="0" smtClean="0"/>
              <a:t>;</a:t>
            </a:r>
          </a:p>
          <a:p>
            <a:pPr marL="0" indent="0">
              <a:buNone/>
            </a:pPr>
            <a:r>
              <a:rPr lang="en-IN" sz="3400" dirty="0"/>
              <a:t>public:</a:t>
            </a:r>
          </a:p>
          <a:p>
            <a:pPr marL="0" indent="0">
              <a:buNone/>
            </a:pPr>
            <a:r>
              <a:rPr lang="en-IN" sz="3400" dirty="0" smtClean="0"/>
              <a:t>      </a:t>
            </a:r>
            <a:r>
              <a:rPr lang="en-IN" sz="3400" dirty="0" err="1" smtClean="0"/>
              <a:t>const</a:t>
            </a:r>
            <a:r>
              <a:rPr lang="en-IN" sz="3400" dirty="0" smtClean="0"/>
              <a:t> </a:t>
            </a:r>
            <a:r>
              <a:rPr lang="en-IN" sz="3400" dirty="0"/>
              <a:t>Vec3&amp; </a:t>
            </a:r>
            <a:r>
              <a:rPr lang="en-IN" sz="3400" dirty="0" err="1"/>
              <a:t>GetPosition</a:t>
            </a:r>
            <a:r>
              <a:rPr lang="en-IN" sz="3400" dirty="0"/>
              <a:t>(void) </a:t>
            </a:r>
            <a:r>
              <a:rPr lang="en-IN" sz="3400" dirty="0" err="1"/>
              <a:t>const</a:t>
            </a:r>
            <a:r>
              <a:rPr lang="en-IN" sz="3400" dirty="0"/>
              <a:t> </a:t>
            </a:r>
            <a:endParaRPr lang="en-IN" sz="3400" dirty="0" smtClean="0"/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smtClean="0"/>
              <a:t>    { </a:t>
            </a:r>
            <a:r>
              <a:rPr lang="en-IN" sz="3400" dirty="0"/>
              <a:t>return </a:t>
            </a:r>
            <a:r>
              <a:rPr lang="en-IN" sz="3400" dirty="0" err="1"/>
              <a:t>m_position</a:t>
            </a:r>
            <a:r>
              <a:rPr lang="en-IN" sz="3400" dirty="0"/>
              <a:t>; }</a:t>
            </a:r>
          </a:p>
          <a:p>
            <a:pPr marL="0" indent="0">
              <a:buNone/>
            </a:pPr>
            <a:r>
              <a:rPr lang="en-IN" sz="3400" dirty="0" smtClean="0"/>
              <a:t>      </a:t>
            </a:r>
            <a:r>
              <a:rPr lang="en-IN" sz="3400" dirty="0" err="1" smtClean="0"/>
              <a:t>const</a:t>
            </a:r>
            <a:r>
              <a:rPr lang="en-IN" sz="3400" dirty="0" smtClean="0"/>
              <a:t> </a:t>
            </a:r>
            <a:r>
              <a:rPr lang="en-IN" sz="3400" dirty="0" err="1"/>
              <a:t>ActorId</a:t>
            </a:r>
            <a:r>
              <a:rPr lang="en-IN" sz="3400" dirty="0"/>
              <a:t> </a:t>
            </a:r>
            <a:r>
              <a:rPr lang="en-IN" sz="3400" dirty="0" err="1"/>
              <a:t>GetId</a:t>
            </a:r>
            <a:r>
              <a:rPr lang="en-IN" sz="3400" dirty="0"/>
              <a:t>(void) </a:t>
            </a:r>
            <a:r>
              <a:rPr lang="en-IN" sz="3400" dirty="0" err="1"/>
              <a:t>const</a:t>
            </a:r>
            <a:r>
              <a:rPr lang="en-IN" sz="3400" dirty="0"/>
              <a:t> </a:t>
            </a:r>
            <a:endParaRPr lang="en-IN" sz="3400" dirty="0" smtClean="0"/>
          </a:p>
          <a:p>
            <a:pPr marL="0" indent="0">
              <a:buNone/>
            </a:pPr>
            <a:r>
              <a:rPr lang="en-IN" sz="3400" dirty="0"/>
              <a:t> </a:t>
            </a:r>
            <a:r>
              <a:rPr lang="en-IN" sz="3400" dirty="0" smtClean="0"/>
              <a:t>    { </a:t>
            </a:r>
            <a:r>
              <a:rPr lang="en-IN" sz="3400" dirty="0"/>
              <a:t>return </a:t>
            </a:r>
            <a:r>
              <a:rPr lang="en-IN" sz="3400" dirty="0" err="1"/>
              <a:t>m_id</a:t>
            </a:r>
            <a:r>
              <a:rPr lang="en-IN" sz="3400" dirty="0"/>
              <a:t>; }</a:t>
            </a:r>
          </a:p>
          <a:p>
            <a:pPr marL="0" indent="0">
              <a:buNone/>
            </a:pPr>
            <a:r>
              <a:rPr lang="en-IN" sz="3400" dirty="0"/>
              <a:t>};</a:t>
            </a:r>
            <a:endParaRPr lang="en-IN" sz="3400" dirty="0" smtClean="0"/>
          </a:p>
        </p:txBody>
      </p:sp>
    </p:spTree>
    <p:extLst>
      <p:ext uri="{BB962C8B-B14F-4D97-AF65-F5344CB8AC3E}">
        <p14:creationId xmlns:p14="http://schemas.microsoft.com/office/powerpoint/2010/main" val="108440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 algn="ctr">
              <a:buNone/>
            </a:pPr>
            <a:r>
              <a:rPr lang="en-IN" sz="3600" b="1" dirty="0" smtClean="0"/>
              <a:t>Hands-on sessions</a:t>
            </a:r>
            <a:endParaRPr lang="en-IN" sz="3600" b="1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398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1. Blender </a:t>
            </a:r>
            <a:r>
              <a:rPr lang="en-IN" sz="2800" dirty="0"/>
              <a:t>Complete Character Tutorial - Part1 - </a:t>
            </a:r>
            <a:r>
              <a:rPr lang="en-IN" sz="2800" dirty="0" err="1"/>
              <a:t>Modeling</a:t>
            </a:r>
            <a:r>
              <a:rPr lang="en-IN" sz="2800" dirty="0"/>
              <a:t> </a:t>
            </a:r>
            <a:r>
              <a:rPr lang="en-IN" sz="2800" dirty="0" smtClean="0"/>
              <a:t>the Head:</a:t>
            </a:r>
          </a:p>
          <a:p>
            <a:pPr marL="0" indent="0">
              <a:buNone/>
            </a:pPr>
            <a:r>
              <a:rPr lang="en-IN" sz="2800" dirty="0" smtClean="0">
                <a:hlinkClick r:id="rId2"/>
              </a:rPr>
              <a:t>https</a:t>
            </a:r>
            <a:r>
              <a:rPr lang="en-IN" sz="2800" dirty="0">
                <a:hlinkClick r:id="rId2"/>
              </a:rPr>
              <a:t>://</a:t>
            </a:r>
            <a:r>
              <a:rPr lang="en-IN" sz="2800" dirty="0" smtClean="0">
                <a:hlinkClick r:id="rId2"/>
              </a:rPr>
              <a:t>www.youtube.com/watch?v=5d1vca8R43A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2.</a:t>
            </a:r>
            <a:r>
              <a:rPr lang="en-IN" sz="2800" dirty="0"/>
              <a:t> Blender Complete Character Tutorial - Part2 - </a:t>
            </a:r>
            <a:r>
              <a:rPr lang="en-IN" sz="2800" dirty="0" err="1"/>
              <a:t>Modeling</a:t>
            </a:r>
            <a:r>
              <a:rPr lang="en-IN" sz="2800" dirty="0"/>
              <a:t> the Body</a:t>
            </a:r>
          </a:p>
          <a:p>
            <a:pPr marL="0" indent="0">
              <a:buNone/>
            </a:pPr>
            <a:r>
              <a:rPr lang="en-IN" sz="2800" dirty="0">
                <a:hlinkClick r:id="rId3"/>
              </a:rPr>
              <a:t>https://</a:t>
            </a:r>
            <a:r>
              <a:rPr lang="en-IN" sz="2800" dirty="0" smtClean="0">
                <a:hlinkClick r:id="rId3"/>
              </a:rPr>
              <a:t>www.youtube.com/watch?v=teV6HmFyGoI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3.</a:t>
            </a:r>
            <a:r>
              <a:rPr lang="en-IN" sz="2800" dirty="0"/>
              <a:t> Blender Complete Character Tutorial - Part3 - Hands and Feet</a:t>
            </a:r>
          </a:p>
          <a:p>
            <a:pPr marL="0" indent="0">
              <a:buNone/>
            </a:pPr>
            <a:r>
              <a:rPr lang="en-IN" sz="2800" dirty="0">
                <a:hlinkClick r:id="rId4"/>
              </a:rPr>
              <a:t>https://</a:t>
            </a:r>
            <a:r>
              <a:rPr lang="en-IN" sz="2800" dirty="0" smtClean="0">
                <a:hlinkClick r:id="rId4"/>
              </a:rPr>
              <a:t>www.youtube.com/watch?v=ySH7wCj44tc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4.</a:t>
            </a:r>
            <a:r>
              <a:rPr lang="en-IN" sz="2800" dirty="0"/>
              <a:t> Blender Complete Character Tutorial - Part4 - Low Poly Hair</a:t>
            </a:r>
          </a:p>
          <a:p>
            <a:pPr marL="0" indent="0">
              <a:buNone/>
            </a:pPr>
            <a:r>
              <a:rPr lang="en-IN" sz="2800" dirty="0">
                <a:hlinkClick r:id="rId5"/>
              </a:rPr>
              <a:t>https://</a:t>
            </a:r>
            <a:r>
              <a:rPr lang="en-IN" sz="2800" dirty="0" smtClean="0">
                <a:hlinkClick r:id="rId5"/>
              </a:rPr>
              <a:t>www.youtube.com/watch?v=NhczQYLkCkg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45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5.</a:t>
            </a:r>
            <a:r>
              <a:rPr lang="en-IN" sz="2800" dirty="0"/>
              <a:t> Blender Complete Character Tutorial - Part5 - Eyelashes and Eyebrows</a:t>
            </a:r>
          </a:p>
          <a:p>
            <a:pPr marL="0" indent="0">
              <a:buNone/>
            </a:pPr>
            <a:r>
              <a:rPr lang="en-IN" sz="2800" dirty="0">
                <a:hlinkClick r:id="rId2"/>
              </a:rPr>
              <a:t>https://</a:t>
            </a:r>
            <a:r>
              <a:rPr lang="en-IN" sz="2800" dirty="0" smtClean="0">
                <a:hlinkClick r:id="rId2"/>
              </a:rPr>
              <a:t>www.youtube.com/watch?v=K2fEdcz70Jw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6.</a:t>
            </a:r>
            <a:r>
              <a:rPr lang="en-IN" sz="2800" dirty="0"/>
              <a:t> Blender Complete Character Tutorial - Part6 - Baking the Hair, Lashes and Brows</a:t>
            </a:r>
          </a:p>
          <a:p>
            <a:pPr marL="0" indent="0">
              <a:buNone/>
            </a:pPr>
            <a:r>
              <a:rPr lang="en-IN" sz="2800" dirty="0">
                <a:hlinkClick r:id="rId3"/>
              </a:rPr>
              <a:t>https://</a:t>
            </a:r>
            <a:r>
              <a:rPr lang="en-IN" sz="2800" dirty="0" smtClean="0">
                <a:hlinkClick r:id="rId3"/>
              </a:rPr>
              <a:t>www.youtube.com/watch?v=sdE9q_784F0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7.</a:t>
            </a:r>
            <a:r>
              <a:rPr lang="en-IN" sz="2800" dirty="0"/>
              <a:t> Blender Complete Character Tutorial - Part7 - UV-</a:t>
            </a:r>
            <a:r>
              <a:rPr lang="en-IN" sz="2800" dirty="0" err="1"/>
              <a:t>ing</a:t>
            </a:r>
            <a:r>
              <a:rPr lang="en-IN" sz="2800" dirty="0"/>
              <a:t> a character</a:t>
            </a:r>
          </a:p>
          <a:p>
            <a:pPr marL="0" indent="0">
              <a:buNone/>
            </a:pPr>
            <a:r>
              <a:rPr lang="en-IN" sz="2800" dirty="0">
                <a:hlinkClick r:id="rId4"/>
              </a:rPr>
              <a:t>https://</a:t>
            </a:r>
            <a:r>
              <a:rPr lang="en-IN" sz="2800" dirty="0" smtClean="0">
                <a:hlinkClick r:id="rId4"/>
              </a:rPr>
              <a:t>www.youtube.com/watch?v=vZtuiBNt7xs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8.</a:t>
            </a:r>
            <a:r>
              <a:rPr lang="en-IN" sz="2800" dirty="0"/>
              <a:t> Blender Complete Character Tutorial - Part8 - Texture painting a character</a:t>
            </a:r>
          </a:p>
          <a:p>
            <a:pPr marL="0" indent="0">
              <a:buNone/>
            </a:pPr>
            <a:r>
              <a:rPr lang="en-IN" sz="2800" dirty="0">
                <a:hlinkClick r:id="rId5"/>
              </a:rPr>
              <a:t>https://</a:t>
            </a:r>
            <a:r>
              <a:rPr lang="en-IN" sz="2800" dirty="0" smtClean="0">
                <a:hlinkClick r:id="rId5"/>
              </a:rPr>
              <a:t>www.youtube.com/watch?v=oCorBaZyygI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9.</a:t>
            </a:r>
            <a:r>
              <a:rPr lang="en-IN" sz="2800" dirty="0"/>
              <a:t> lender Complete Character Tutorial - Part9 - Normal Map - (v2)</a:t>
            </a:r>
          </a:p>
          <a:p>
            <a:pPr marL="0" indent="0">
              <a:buNone/>
            </a:pPr>
            <a:r>
              <a:rPr lang="en-IN" sz="2800" dirty="0">
                <a:hlinkClick r:id="rId2"/>
              </a:rPr>
              <a:t>https://</a:t>
            </a:r>
            <a:r>
              <a:rPr lang="en-IN" sz="2800" dirty="0" smtClean="0">
                <a:hlinkClick r:id="rId2"/>
              </a:rPr>
              <a:t>www.youtube.com/watch?v=E61LwNLOsGI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10.</a:t>
            </a:r>
            <a:r>
              <a:rPr lang="en-IN" sz="2800" dirty="0"/>
              <a:t> Blender Complete Character Tutorial - Part10 - Roughness Map -v2</a:t>
            </a:r>
          </a:p>
          <a:p>
            <a:pPr marL="0" indent="0">
              <a:buNone/>
            </a:pPr>
            <a:r>
              <a:rPr lang="en-IN" sz="2800" dirty="0">
                <a:hlinkClick r:id="rId3"/>
              </a:rPr>
              <a:t>https://www.youtube.com/watch?v=_</a:t>
            </a:r>
            <a:r>
              <a:rPr lang="en-IN" sz="2800" dirty="0" smtClean="0">
                <a:hlinkClick r:id="rId3"/>
              </a:rPr>
              <a:t>l3su14sxUI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11.</a:t>
            </a:r>
            <a:r>
              <a:rPr lang="en-IN" sz="2800" dirty="0"/>
              <a:t> Blender Complete Character Tutorial - Part11 -Skin Translucency (</a:t>
            </a:r>
            <a:r>
              <a:rPr lang="en-IN" sz="2800" dirty="0" err="1"/>
              <a:t>sss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>
                <a:hlinkClick r:id="rId4"/>
              </a:rPr>
              <a:t>https://</a:t>
            </a:r>
            <a:r>
              <a:rPr lang="en-IN" sz="2800" dirty="0" smtClean="0">
                <a:hlinkClick r:id="rId4"/>
              </a:rPr>
              <a:t>www.youtube.com/watch?v=ruosyTT2FmM</a:t>
            </a: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www.youtube.com/watch?v=DiIoWrOlIRw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70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blender: Texturing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https://www.youtube.com/watch?v=JYBPXTful2g</a:t>
            </a:r>
          </a:p>
        </p:txBody>
      </p:sp>
    </p:spTree>
    <p:extLst>
      <p:ext uri="{BB962C8B-B14F-4D97-AF65-F5344CB8AC3E}">
        <p14:creationId xmlns:p14="http://schemas.microsoft.com/office/powerpoint/2010/main" val="216104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 :Rigging part 1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https://www.youtube.com/watch?v=Q9f-WVs3ghI</a:t>
            </a:r>
          </a:p>
        </p:txBody>
      </p:sp>
    </p:spTree>
    <p:extLst>
      <p:ext uri="{BB962C8B-B14F-4D97-AF65-F5344CB8AC3E}">
        <p14:creationId xmlns:p14="http://schemas.microsoft.com/office/powerpoint/2010/main" val="41886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</a:t>
            </a:r>
            <a:r>
              <a:rPr lang="en-IN" sz="3200" b="1" dirty="0" smtClean="0"/>
              <a:t>haracter creation in blender :Rigging part 2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https://www.youtube.com/watch?v=TPEmonfLo94</a:t>
            </a:r>
          </a:p>
        </p:txBody>
      </p:sp>
    </p:spTree>
    <p:extLst>
      <p:ext uri="{BB962C8B-B14F-4D97-AF65-F5344CB8AC3E}">
        <p14:creationId xmlns:p14="http://schemas.microsoft.com/office/powerpoint/2010/main" val="2605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Character animation in blender: Walk cycle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dirty="0" smtClean="0"/>
              <a:t>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https://www.youtube.com/watch?v=DuUWxUitJos</a:t>
            </a:r>
          </a:p>
        </p:txBody>
      </p:sp>
    </p:spTree>
    <p:extLst>
      <p:ext uri="{BB962C8B-B14F-4D97-AF65-F5344CB8AC3E}">
        <p14:creationId xmlns:p14="http://schemas.microsoft.com/office/powerpoint/2010/main" val="14018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Character animation in blender: Run cycle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dirty="0" smtClean="0"/>
              <a:t>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https://www.youtube.com/watch?v=_YdA-J27YPU</a:t>
            </a:r>
          </a:p>
        </p:txBody>
      </p:sp>
    </p:spTree>
    <p:extLst>
      <p:ext uri="{BB962C8B-B14F-4D97-AF65-F5344CB8AC3E}">
        <p14:creationId xmlns:p14="http://schemas.microsoft.com/office/powerpoint/2010/main" val="39453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sz="3600" b="1" dirty="0" smtClean="0"/>
              <a:t>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Then </a:t>
            </a:r>
            <a:r>
              <a:rPr lang="en-IN" dirty="0"/>
              <a:t>you define subclasses for specific actor types. Each subclass adds some </a:t>
            </a:r>
            <a:r>
              <a:rPr lang="en-IN" dirty="0" smtClean="0"/>
              <a:t>new piece </a:t>
            </a:r>
            <a:r>
              <a:rPr lang="en-IN" dirty="0"/>
              <a:t>of functionality that builds on the last. </a:t>
            </a:r>
            <a:r>
              <a:rPr lang="en-IN" dirty="0" smtClean="0"/>
              <a:t>For example</a:t>
            </a:r>
            <a:r>
              <a:rPr lang="en-IN" dirty="0"/>
              <a:t>, you might have a </a:t>
            </a:r>
            <a:r>
              <a:rPr lang="en-IN" dirty="0" smtClean="0"/>
              <a:t>subclass for </a:t>
            </a:r>
            <a:r>
              <a:rPr lang="en-IN" dirty="0"/>
              <a:t>actors that could be rendered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RenderableActor</a:t>
            </a:r>
            <a:r>
              <a:rPr lang="en-IN" dirty="0"/>
              <a:t> : public Actor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smtClean="0"/>
              <a:t>    Model</a:t>
            </a:r>
            <a:r>
              <a:rPr lang="en-IN" dirty="0"/>
              <a:t>* </a:t>
            </a:r>
            <a:r>
              <a:rPr lang="en-IN" dirty="0" err="1"/>
              <a:t>m_pModel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   Texture</a:t>
            </a:r>
            <a:r>
              <a:rPr lang="en-IN" dirty="0"/>
              <a:t>* </a:t>
            </a:r>
            <a:r>
              <a:rPr lang="en-IN" dirty="0" err="1"/>
              <a:t>m_pTexture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smtClean="0"/>
              <a:t>    public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 smtClean="0"/>
              <a:t>    virtual </a:t>
            </a:r>
            <a:r>
              <a:rPr lang="en-IN" dirty="0"/>
              <a:t>bool </a:t>
            </a:r>
            <a:r>
              <a:rPr lang="en-IN" dirty="0" err="1"/>
              <a:t>VDraw</a:t>
            </a:r>
            <a:r>
              <a:rPr lang="en-IN" dirty="0"/>
              <a:t>(void);</a:t>
            </a:r>
          </a:p>
          <a:p>
            <a:pPr marL="0" indent="0">
              <a:buNone/>
            </a:pPr>
            <a:r>
              <a:rPr lang="en-I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160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Character animation in blender: Run cycle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dirty="0" smtClean="0"/>
              <a:t>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r>
              <a:rPr lang="en-IN" dirty="0"/>
              <a:t>https://www.youtube.com/watch?v=_YdA-J27YPU</a:t>
            </a:r>
          </a:p>
        </p:txBody>
      </p:sp>
    </p:spTree>
    <p:extLst>
      <p:ext uri="{BB962C8B-B14F-4D97-AF65-F5344CB8AC3E}">
        <p14:creationId xmlns:p14="http://schemas.microsoft.com/office/powerpoint/2010/main" val="185189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Module 4:Game Actors and Component Architecture and Controlling the Main Loop 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4.2:</a:t>
            </a:r>
          </a:p>
          <a:p>
            <a:r>
              <a:rPr lang="en-IN" dirty="0" smtClean="0"/>
              <a:t>Controlling </a:t>
            </a:r>
            <a:r>
              <a:rPr lang="en-IN" dirty="0"/>
              <a:t>the Main Loop </a:t>
            </a:r>
          </a:p>
          <a:p>
            <a:r>
              <a:rPr lang="en-IN" dirty="0"/>
              <a:t>Organizing the Main Loop </a:t>
            </a:r>
          </a:p>
          <a:p>
            <a:r>
              <a:rPr lang="en-IN" dirty="0"/>
              <a:t>Playing Nicely with the OS </a:t>
            </a:r>
          </a:p>
          <a:p>
            <a:r>
              <a:rPr lang="en-IN" dirty="0"/>
              <a:t>Using the DirectX </a:t>
            </a:r>
          </a:p>
          <a:p>
            <a:r>
              <a:rPr lang="en-IN" dirty="0"/>
              <a:t>Can I Make a Game Yet? </a:t>
            </a:r>
          </a:p>
          <a:p>
            <a:r>
              <a:rPr lang="en-IN" dirty="0"/>
              <a:t>Creating Game Mission** 	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9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Controlling 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sz="4000" dirty="0"/>
              <a:t>Every game has a series of operations that run over and over to present and </a:t>
            </a:r>
            <a:r>
              <a:rPr lang="en-IN" sz="4000" dirty="0" smtClean="0"/>
              <a:t>update the </a:t>
            </a:r>
            <a:r>
              <a:rPr lang="en-IN" sz="4000" dirty="0"/>
              <a:t>game to the player. </a:t>
            </a:r>
            <a:endParaRPr lang="en-IN" sz="4000" dirty="0" smtClean="0"/>
          </a:p>
          <a:p>
            <a:pPr algn="just"/>
            <a:r>
              <a:rPr lang="en-IN" sz="4000" dirty="0" smtClean="0"/>
              <a:t>This </a:t>
            </a:r>
            <a:r>
              <a:rPr lang="en-IN" sz="4000" dirty="0"/>
              <a:t>is the heartbeat that lets you know the game is alive.</a:t>
            </a:r>
          </a:p>
          <a:p>
            <a:pPr algn="just"/>
            <a:r>
              <a:rPr lang="en-IN" sz="4000" dirty="0"/>
              <a:t>Games are unlike many forms of software in that even if the player does </a:t>
            </a:r>
            <a:r>
              <a:rPr lang="en-IN" sz="4000" dirty="0" smtClean="0"/>
              <a:t>absolutely nothing</a:t>
            </a:r>
            <a:r>
              <a:rPr lang="en-IN" sz="4000" dirty="0"/>
              <a:t>, the game still needs to be constantly thinking and processing. </a:t>
            </a:r>
            <a:endParaRPr lang="en-IN" sz="4000" dirty="0" smtClean="0"/>
          </a:p>
          <a:p>
            <a:pPr algn="just"/>
            <a:r>
              <a:rPr lang="en-IN" sz="4000" dirty="0" smtClean="0"/>
              <a:t>A typical main </a:t>
            </a:r>
            <a:r>
              <a:rPr lang="en-IN" sz="4000" dirty="0"/>
              <a:t>loop may receive and process player input, run creature AI, update </a:t>
            </a:r>
            <a:r>
              <a:rPr lang="en-IN" sz="4000" dirty="0" smtClean="0"/>
              <a:t>animations, update </a:t>
            </a:r>
            <a:r>
              <a:rPr lang="en-IN" sz="4000" dirty="0"/>
              <a:t>the physics system, run any world simulation that needs to happen, </a:t>
            </a:r>
            <a:r>
              <a:rPr lang="en-IN" sz="4000" dirty="0" smtClean="0"/>
              <a:t>render the </a:t>
            </a:r>
            <a:r>
              <a:rPr lang="en-IN" sz="4000" dirty="0"/>
              <a:t>scene, and play music and sound effects. </a:t>
            </a:r>
            <a:endParaRPr lang="en-IN" sz="4000" dirty="0" smtClean="0"/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60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Controlling 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algn="just"/>
            <a:endParaRPr lang="en-IN" dirty="0" smtClean="0"/>
          </a:p>
          <a:p>
            <a:pPr algn="just"/>
            <a:r>
              <a:rPr lang="en-IN" dirty="0" smtClean="0"/>
              <a:t>Every </a:t>
            </a:r>
            <a:r>
              <a:rPr lang="en-IN" dirty="0"/>
              <a:t>main loop is different and </a:t>
            </a:r>
            <a:r>
              <a:rPr lang="en-IN" dirty="0" smtClean="0"/>
              <a:t>tailored for </a:t>
            </a:r>
            <a:r>
              <a:rPr lang="en-IN" dirty="0"/>
              <a:t>each individual </a:t>
            </a:r>
            <a:r>
              <a:rPr lang="en-IN" dirty="0" smtClean="0"/>
              <a:t>game.</a:t>
            </a:r>
          </a:p>
          <a:p>
            <a:pPr algn="just"/>
            <a:r>
              <a:rPr lang="en-IN" dirty="0" smtClean="0"/>
              <a:t>All </a:t>
            </a:r>
            <a:r>
              <a:rPr lang="en-IN" dirty="0"/>
              <a:t>of these operations occur in one giant loop that </a:t>
            </a:r>
            <a:r>
              <a:rPr lang="en-IN" dirty="0" smtClean="0"/>
              <a:t>can’t take </a:t>
            </a:r>
            <a:r>
              <a:rPr lang="en-IN" dirty="0"/>
              <a:t>longer than 33ms per iteration (or 30 iterations per second) at a minimum.</a:t>
            </a:r>
          </a:p>
          <a:p>
            <a:pPr algn="just"/>
            <a:r>
              <a:rPr lang="en-IN" dirty="0"/>
              <a:t>When you exit the main loop, your game shuts </a:t>
            </a:r>
            <a:r>
              <a:rPr lang="en-IN" dirty="0" smtClean="0"/>
              <a:t>down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	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9632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Controlling 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very different than your typical Windows program. </a:t>
            </a:r>
            <a:endParaRPr lang="en-IN" sz="2800" dirty="0" smtClean="0"/>
          </a:p>
          <a:p>
            <a:pPr algn="just"/>
            <a:r>
              <a:rPr lang="en-IN" sz="2800" dirty="0" smtClean="0"/>
              <a:t>Most </a:t>
            </a:r>
            <a:r>
              <a:rPr lang="en-IN" sz="2800" dirty="0"/>
              <a:t>Windows </a:t>
            </a:r>
            <a:r>
              <a:rPr lang="en-IN" sz="2800" dirty="0" smtClean="0"/>
              <a:t>programs run </a:t>
            </a:r>
            <a:r>
              <a:rPr lang="en-IN" sz="2800" dirty="0"/>
              <a:t>a message pump designed to sit there doing nothing until the application </a:t>
            </a:r>
            <a:r>
              <a:rPr lang="en-IN" sz="2800" dirty="0" smtClean="0"/>
              <a:t>receives an </a:t>
            </a:r>
            <a:r>
              <a:rPr lang="en-IN" sz="2800" dirty="0"/>
              <a:t>event.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does absolutely no processing until the user triggers something. </a:t>
            </a:r>
            <a:endParaRPr lang="en-IN" sz="2800" dirty="0" smtClean="0"/>
          </a:p>
          <a:p>
            <a:pPr algn="just"/>
            <a:r>
              <a:rPr lang="en-IN" sz="2800" dirty="0" smtClean="0"/>
              <a:t>This</a:t>
            </a:r>
            <a:r>
              <a:rPr lang="en-IN" sz="2800" dirty="0"/>
              <a:t> </a:t>
            </a:r>
            <a:r>
              <a:rPr lang="en-IN" sz="2800" dirty="0" smtClean="0"/>
              <a:t>won’t </a:t>
            </a:r>
            <a:r>
              <a:rPr lang="en-IN" sz="2800" dirty="0"/>
              <a:t>work for a game, which will happily go about processing and rendering </a:t>
            </a:r>
            <a:r>
              <a:rPr lang="en-IN" sz="2800" dirty="0" smtClean="0"/>
              <a:t>regardless of </a:t>
            </a:r>
            <a:r>
              <a:rPr lang="en-IN" sz="2800" dirty="0"/>
              <a:t>player input. </a:t>
            </a:r>
            <a:endParaRPr lang="en-IN" sz="2800" dirty="0" smtClean="0"/>
          </a:p>
          <a:p>
            <a:pPr algn="just"/>
            <a:r>
              <a:rPr lang="en-IN" sz="2800" dirty="0" smtClean="0"/>
              <a:t>Even </a:t>
            </a:r>
            <a:r>
              <a:rPr lang="en-IN" sz="2800" dirty="0"/>
              <a:t>a chess game needs to be allowed to run its AI while </a:t>
            </a:r>
            <a:r>
              <a:rPr lang="en-IN" sz="2800" dirty="0" smtClean="0"/>
              <a:t>the player </a:t>
            </a:r>
            <a:r>
              <a:rPr lang="en-IN" sz="2800" dirty="0"/>
              <a:t>is considering his move.</a:t>
            </a:r>
            <a:r>
              <a:rPr lang="en-IN" dirty="0"/>
              <a:t>	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041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360040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Organizing </a:t>
            </a:r>
            <a:r>
              <a:rPr lang="en-IN" sz="36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are many ways to organize the main loop, and each game has its own technique.</a:t>
            </a:r>
            <a:r>
              <a:rPr lang="en-IN" dirty="0"/>
              <a:t>	</a:t>
            </a:r>
            <a:endParaRPr lang="en-IN" dirty="0" smtClean="0"/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08"/>
            <a:ext cx="5184576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271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easiest way to create a main loop is to simply update every system once </a:t>
            </a:r>
            <a:r>
              <a:rPr lang="en-IN" sz="2800" dirty="0" smtClean="0"/>
              <a:t>each frame</a:t>
            </a:r>
            <a:r>
              <a:rPr lang="en-IN" sz="2800" dirty="0"/>
              <a:t>, as shown in Figure 7.1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/>
              <a:t>This is the easiest method to actually write since all you need to do is directly call </a:t>
            </a:r>
            <a:r>
              <a:rPr lang="en-IN" sz="2800" dirty="0" smtClean="0"/>
              <a:t>a bunch </a:t>
            </a:r>
            <a:r>
              <a:rPr lang="en-IN" sz="2800" dirty="0"/>
              <a:t>of update functions, but it tends to be very inflexible. </a:t>
            </a:r>
            <a:endParaRPr lang="en-IN" sz="2800" dirty="0" smtClean="0"/>
          </a:p>
          <a:p>
            <a:pPr algn="just"/>
            <a:r>
              <a:rPr lang="en-IN" sz="2800" dirty="0" smtClean="0"/>
              <a:t>What </a:t>
            </a:r>
            <a:r>
              <a:rPr lang="en-IN" sz="2800" dirty="0"/>
              <a:t>happens if </a:t>
            </a:r>
            <a:r>
              <a:rPr lang="en-IN" sz="2800" dirty="0" smtClean="0"/>
              <a:t>you want </a:t>
            </a:r>
            <a:r>
              <a:rPr lang="en-IN" sz="2800" dirty="0"/>
              <a:t>the AI to update at a different frequency? </a:t>
            </a:r>
            <a:endParaRPr lang="en-IN" sz="2800" dirty="0" smtClean="0"/>
          </a:p>
          <a:p>
            <a:pPr algn="just"/>
            <a:r>
              <a:rPr lang="en-IN" sz="2800" dirty="0" smtClean="0"/>
              <a:t>On </a:t>
            </a:r>
            <a:r>
              <a:rPr lang="en-IN" sz="2800" dirty="0"/>
              <a:t>Rat </a:t>
            </a:r>
            <a:r>
              <a:rPr lang="en-IN" sz="2800" dirty="0" smtClean="0"/>
              <a:t>Race a complex heuristic </a:t>
            </a:r>
            <a:r>
              <a:rPr lang="en-IN" sz="2800" dirty="0"/>
              <a:t>utility </a:t>
            </a:r>
            <a:r>
              <a:rPr lang="en-IN" sz="2800" dirty="0" smtClean="0"/>
              <a:t>function is used  </a:t>
            </a:r>
            <a:r>
              <a:rPr lang="en-IN" sz="2800" dirty="0"/>
              <a:t>to determine what action an NPC wanted to do next.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90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760640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We</a:t>
            </a:r>
            <a:r>
              <a:rPr lang="en-IN" sz="2800" dirty="0"/>
              <a:t> </a:t>
            </a:r>
            <a:r>
              <a:rPr lang="en-IN" sz="2800" dirty="0" smtClean="0"/>
              <a:t>had </a:t>
            </a:r>
            <a:r>
              <a:rPr lang="en-IN" sz="2800" dirty="0"/>
              <a:t>code in there to ensure that it only ran once every second. </a:t>
            </a:r>
            <a:endParaRPr lang="en-IN" sz="2800" dirty="0" smtClean="0"/>
          </a:p>
          <a:p>
            <a:pPr algn="just"/>
            <a:r>
              <a:rPr lang="en-IN" sz="2800" dirty="0" smtClean="0"/>
              <a:t>At </a:t>
            </a:r>
            <a:r>
              <a:rPr lang="en-IN" sz="2800" dirty="0"/>
              <a:t>EA, we </a:t>
            </a:r>
            <a:r>
              <a:rPr lang="en-IN" sz="2800" dirty="0" smtClean="0"/>
              <a:t>have even </a:t>
            </a:r>
            <a:r>
              <a:rPr lang="en-IN" sz="2800" dirty="0"/>
              <a:t>more complex timing functions to determine which Sim gets to run AI, </a:t>
            </a:r>
            <a:r>
              <a:rPr lang="en-IN" sz="2800" dirty="0" smtClean="0"/>
              <a:t>for how </a:t>
            </a:r>
            <a:r>
              <a:rPr lang="en-IN" sz="2800" dirty="0"/>
              <a:t>long, and at what level of </a:t>
            </a:r>
            <a:r>
              <a:rPr lang="en-IN" sz="2800" dirty="0" smtClean="0"/>
              <a:t>detail.</a:t>
            </a:r>
          </a:p>
          <a:p>
            <a:pPr algn="just"/>
            <a:r>
              <a:rPr lang="en-IN" sz="2800" dirty="0" smtClean="0"/>
              <a:t>Conversely</a:t>
            </a:r>
            <a:r>
              <a:rPr lang="en-IN" sz="2800" dirty="0"/>
              <a:t>, you’ll want to render as </a:t>
            </a:r>
            <a:r>
              <a:rPr lang="en-IN" sz="2800" dirty="0" smtClean="0"/>
              <a:t>quickly as </a:t>
            </a:r>
            <a:r>
              <a:rPr lang="en-IN" sz="2800" dirty="0"/>
              <a:t>humanly possible to avoid hitches in the visual presentation of the game.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6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</a:t>
            </a:r>
          </a:p>
          <a:p>
            <a:r>
              <a:rPr lang="en-IN" dirty="0"/>
              <a:t>Another method of building the main loop is to divide your update into major </a:t>
            </a:r>
            <a:r>
              <a:rPr lang="en-IN" dirty="0" smtClean="0"/>
              <a:t>sections that </a:t>
            </a:r>
            <a:r>
              <a:rPr lang="en-IN" dirty="0"/>
              <a:t>can run concurrently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2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 </a:t>
            </a:r>
            <a:r>
              <a:rPr lang="en-IN" sz="2400" dirty="0" smtClean="0"/>
              <a:t>fig. A multithreaded main loop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268760"/>
            <a:ext cx="810577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90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264696"/>
          </a:xfrm>
        </p:spPr>
        <p:txBody>
          <a:bodyPr>
            <a:normAutofit/>
          </a:bodyPr>
          <a:lstStyle/>
          <a:p>
            <a:r>
              <a:rPr lang="en-IN" sz="2800" dirty="0" smtClean="0"/>
              <a:t>Underneath </a:t>
            </a:r>
            <a:r>
              <a:rPr lang="en-IN" sz="2800" dirty="0"/>
              <a:t>that, you could have a subclass for actors that requires physics, </a:t>
            </a:r>
            <a:r>
              <a:rPr lang="en-IN" sz="2800" dirty="0" smtClean="0"/>
              <a:t>pickups, characters</a:t>
            </a:r>
            <a:r>
              <a:rPr lang="en-IN" sz="2800" dirty="0"/>
              <a:t>, and so on. Eventually, you’d probably end up with a big inheritance </a:t>
            </a:r>
            <a:r>
              <a:rPr lang="en-IN" sz="2800" dirty="0" smtClean="0"/>
              <a:t>tree like </a:t>
            </a:r>
            <a:r>
              <a:rPr lang="en-IN" sz="2800" dirty="0"/>
              <a:t>the one in Figure 6.1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43200"/>
            <a:ext cx="5544616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</a:t>
            </a:r>
          </a:p>
          <a:p>
            <a:pPr algn="just"/>
            <a:r>
              <a:rPr lang="en-IN" dirty="0"/>
              <a:t>The classic split is between game logic </a:t>
            </a:r>
            <a:r>
              <a:rPr lang="en-IN" dirty="0" smtClean="0"/>
              <a:t>and </a:t>
            </a:r>
            <a:r>
              <a:rPr lang="en-IN" dirty="0"/>
              <a:t>rendering. </a:t>
            </a:r>
            <a:endParaRPr lang="en-IN" dirty="0" smtClean="0"/>
          </a:p>
          <a:p>
            <a:pPr algn="just"/>
            <a:r>
              <a:rPr lang="en-IN" dirty="0" smtClean="0"/>
              <a:t>One </a:t>
            </a:r>
            <a:r>
              <a:rPr lang="en-IN" dirty="0"/>
              <a:t>problem with rendering is that on modern hardware, your </a:t>
            </a:r>
            <a:r>
              <a:rPr lang="en-IN" dirty="0" smtClean="0"/>
              <a:t>CPU spends </a:t>
            </a:r>
            <a:r>
              <a:rPr lang="en-IN" dirty="0"/>
              <a:t>most of its time waiting for the video card to process what it just sent. </a:t>
            </a:r>
            <a:endParaRPr lang="en-IN" dirty="0" smtClean="0"/>
          </a:p>
          <a:p>
            <a:pPr algn="just"/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putting </a:t>
            </a:r>
            <a:r>
              <a:rPr lang="en-IN" dirty="0"/>
              <a:t>the rendering system on another thread, you free up the CPU while </a:t>
            </a:r>
            <a:r>
              <a:rPr lang="en-IN" dirty="0" smtClean="0"/>
              <a:t>the GPU </a:t>
            </a:r>
            <a:r>
              <a:rPr lang="en-IN" dirty="0"/>
              <a:t>is working its magic (see Figure 7.2).</a:t>
            </a:r>
          </a:p>
        </p:txBody>
      </p:sp>
    </p:spTree>
    <p:extLst>
      <p:ext uri="{BB962C8B-B14F-4D97-AF65-F5344CB8AC3E}">
        <p14:creationId xmlns:p14="http://schemas.microsoft.com/office/powerpoint/2010/main" val="1068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</a:t>
            </a:r>
          </a:p>
          <a:p>
            <a:pPr algn="just"/>
            <a:r>
              <a:rPr lang="en-IN" dirty="0" smtClean="0"/>
              <a:t>This </a:t>
            </a:r>
            <a:r>
              <a:rPr lang="en-IN" dirty="0"/>
              <a:t>is a great technique for squeezing more out of your processor, especially </a:t>
            </a:r>
            <a:r>
              <a:rPr lang="en-IN" dirty="0" smtClean="0"/>
              <a:t>considering that </a:t>
            </a:r>
            <a:r>
              <a:rPr lang="en-IN" dirty="0"/>
              <a:t>modern processors aren’t really getting faster clock cycles, they’re </a:t>
            </a:r>
            <a:r>
              <a:rPr lang="en-IN" dirty="0" smtClean="0"/>
              <a:t>getting more </a:t>
            </a:r>
            <a:r>
              <a:rPr lang="en-IN" dirty="0"/>
              <a:t>cores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Why not put everything on its own thread? You could have an architecture like the</a:t>
            </a:r>
          </a:p>
          <a:p>
            <a:pPr algn="just"/>
            <a:r>
              <a:rPr lang="en-IN" dirty="0"/>
              <a:t>O</a:t>
            </a:r>
            <a:r>
              <a:rPr lang="en-IN" dirty="0" smtClean="0"/>
              <a:t>ne </a:t>
            </a:r>
            <a:r>
              <a:rPr lang="en-IN" dirty="0"/>
              <a:t>in Figure 7.3, where every system gets its own separate thread of execution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4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</a:t>
            </a:r>
          </a:p>
          <a:p>
            <a:pPr algn="just"/>
            <a:r>
              <a:rPr lang="en-IN" sz="2800" dirty="0" smtClean="0"/>
              <a:t>One </a:t>
            </a:r>
            <a:r>
              <a:rPr lang="en-IN" sz="2800" dirty="0"/>
              <a:t>problem with using a multithreaded architecture is communication </a:t>
            </a:r>
            <a:r>
              <a:rPr lang="en-IN" sz="2800" dirty="0" smtClean="0"/>
              <a:t>between threads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When </a:t>
            </a:r>
            <a:r>
              <a:rPr lang="en-IN" sz="2800" dirty="0"/>
              <a:t>you have multiple threads all running at the same time and trying </a:t>
            </a:r>
            <a:r>
              <a:rPr lang="en-IN" sz="2800" dirty="0" smtClean="0"/>
              <a:t>to communicate </a:t>
            </a:r>
            <a:r>
              <a:rPr lang="en-IN" sz="2800" dirty="0"/>
              <a:t>with each other, you have to take steps to ensure thread safety. </a:t>
            </a:r>
            <a:endParaRPr lang="en-IN" sz="2800" dirty="0" smtClean="0"/>
          </a:p>
          <a:p>
            <a:pPr algn="just"/>
            <a:r>
              <a:rPr lang="en-IN" sz="2800" dirty="0" smtClean="0"/>
              <a:t>Furthermore , threads </a:t>
            </a:r>
            <a:r>
              <a:rPr lang="en-IN" sz="2800" dirty="0"/>
              <a:t>tend to be </a:t>
            </a:r>
            <a:r>
              <a:rPr lang="en-IN" sz="2800" dirty="0" smtClean="0"/>
              <a:t>pretty heavyweight </a:t>
            </a:r>
            <a:r>
              <a:rPr lang="en-IN" sz="2800" dirty="0"/>
              <a:t>objects, so it’s inefficient to </a:t>
            </a:r>
            <a:r>
              <a:rPr lang="en-IN" sz="2800" dirty="0" smtClean="0"/>
              <a:t>use threads </a:t>
            </a:r>
            <a:r>
              <a:rPr lang="en-IN" sz="2800" dirty="0"/>
              <a:t>for everything.</a:t>
            </a:r>
          </a:p>
        </p:txBody>
      </p:sp>
    </p:spTree>
    <p:extLst>
      <p:ext uri="{BB962C8B-B14F-4D97-AF65-F5344CB8AC3E}">
        <p14:creationId xmlns:p14="http://schemas.microsoft.com/office/powerpoint/2010/main" val="28642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 smtClean="0"/>
              <a:t>Multithreaded </a:t>
            </a:r>
            <a:r>
              <a:rPr lang="en-IN" sz="2800" b="1" dirty="0"/>
              <a:t>Main </a:t>
            </a:r>
            <a:r>
              <a:rPr lang="en-IN" sz="2800" b="1" dirty="0" smtClean="0"/>
              <a:t>Loops:</a:t>
            </a:r>
          </a:p>
          <a:p>
            <a:pPr marL="0" indent="0">
              <a:buNone/>
            </a:pPr>
            <a:endParaRPr lang="en-IN" sz="28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78497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31559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algn="just"/>
            <a:r>
              <a:rPr lang="en-IN" sz="2800" dirty="0"/>
              <a:t>What if we take the idea of putting multiple systems in their own discrete </a:t>
            </a:r>
            <a:r>
              <a:rPr lang="en-IN" sz="2800" dirty="0" smtClean="0"/>
              <a:t>execution modules </a:t>
            </a:r>
            <a:r>
              <a:rPr lang="en-IN" sz="2800" dirty="0"/>
              <a:t>but throw away all the problems with true concurrent execution? </a:t>
            </a:r>
            <a:endParaRPr lang="en-IN" sz="2800" dirty="0" smtClean="0"/>
          </a:p>
          <a:p>
            <a:pPr algn="just"/>
            <a:r>
              <a:rPr lang="en-IN" sz="2800" dirty="0" smtClean="0"/>
              <a:t>This gives us </a:t>
            </a:r>
            <a:r>
              <a:rPr lang="en-IN" sz="2800" dirty="0"/>
              <a:t>the best of both worlds, keeping all of our different systems nice and </a:t>
            </a:r>
            <a:r>
              <a:rPr lang="en-IN" sz="2800" dirty="0" smtClean="0"/>
              <a:t>decoupled from </a:t>
            </a:r>
            <a:r>
              <a:rPr lang="en-IN" sz="2800" dirty="0"/>
              <a:t>each other and allowing them the illusion of being </a:t>
            </a:r>
            <a:r>
              <a:rPr lang="en-IN" sz="2800" dirty="0" smtClean="0"/>
              <a:t>run simultaneously while avoiding </a:t>
            </a:r>
            <a:r>
              <a:rPr lang="en-IN" sz="2800" dirty="0"/>
              <a:t>race conditions and other nasty threading issues. This technique is </a:t>
            </a:r>
            <a:r>
              <a:rPr lang="en-IN" sz="2800" dirty="0" smtClean="0"/>
              <a:t>called cooperative </a:t>
            </a:r>
            <a:r>
              <a:rPr lang="en-IN" sz="2800" dirty="0"/>
              <a:t>multitasking.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745405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algn="just"/>
            <a:r>
              <a:rPr lang="en-IN" sz="2800" dirty="0" smtClean="0"/>
              <a:t>Cooperative </a:t>
            </a:r>
            <a:r>
              <a:rPr lang="en-IN" sz="2800" dirty="0"/>
              <a:t>multitasking is a mechanism where each process gets a little CPU </a:t>
            </a:r>
            <a:r>
              <a:rPr lang="en-IN" sz="2800" dirty="0" smtClean="0"/>
              <a:t>time in </a:t>
            </a:r>
            <a:r>
              <a:rPr lang="en-IN" sz="2800" dirty="0"/>
              <a:t>a round-robin </a:t>
            </a:r>
            <a:r>
              <a:rPr lang="en-IN" sz="2800" dirty="0" smtClean="0"/>
              <a:t>fashion.</a:t>
            </a:r>
          </a:p>
          <a:p>
            <a:pPr algn="just"/>
            <a:r>
              <a:rPr lang="en-IN" sz="2800" dirty="0" smtClean="0"/>
              <a:t>It’s </a:t>
            </a:r>
            <a:r>
              <a:rPr lang="en-IN" sz="2800" dirty="0"/>
              <a:t>called cooperative because each process is </a:t>
            </a:r>
            <a:r>
              <a:rPr lang="en-IN" sz="2800" dirty="0" smtClean="0"/>
              <a:t>responsible for </a:t>
            </a:r>
            <a:r>
              <a:rPr lang="en-IN" sz="2800" dirty="0"/>
              <a:t>releasing control back to the calling entity.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a process goes into an </a:t>
            </a:r>
            <a:r>
              <a:rPr lang="en-IN" sz="2800" dirty="0" smtClean="0"/>
              <a:t>infinite loop</a:t>
            </a:r>
            <a:r>
              <a:rPr lang="en-IN" sz="2800" dirty="0"/>
              <a:t>, the entire system will hang.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trade-off for that weakness is that the </a:t>
            </a:r>
            <a:r>
              <a:rPr lang="en-IN" sz="2800" dirty="0" smtClean="0"/>
              <a:t>system is </a:t>
            </a:r>
            <a:r>
              <a:rPr lang="en-IN" sz="2800" dirty="0"/>
              <a:t>simple to design and extremely efficient.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0587961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r>
              <a:rPr lang="en-IN" sz="2800" dirty="0"/>
              <a:t>Imagine a simple base class called Process with a single virtual method, </a:t>
            </a:r>
            <a:r>
              <a:rPr lang="en-IN" sz="2800" dirty="0" err="1"/>
              <a:t>VOnUpdate</a:t>
            </a:r>
            <a:r>
              <a:rPr lang="en-IN" sz="2800" dirty="0"/>
              <a:t>():</a:t>
            </a:r>
          </a:p>
          <a:p>
            <a:pPr marL="0" indent="0">
              <a:buNone/>
            </a:pPr>
            <a:r>
              <a:rPr lang="en-IN" sz="2800" dirty="0" smtClean="0"/>
              <a:t>         class </a:t>
            </a:r>
            <a:r>
              <a:rPr lang="en-IN" sz="2800" dirty="0"/>
              <a:t>Process</a:t>
            </a:r>
          </a:p>
          <a:p>
            <a:pPr marL="0" indent="0">
              <a:buNone/>
            </a:pPr>
            <a:r>
              <a:rPr lang="en-IN" sz="2800" dirty="0" smtClean="0"/>
              <a:t>       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           Public: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virtual </a:t>
            </a:r>
            <a:r>
              <a:rPr lang="en-IN" sz="2800" dirty="0"/>
              <a:t>void </a:t>
            </a:r>
            <a:r>
              <a:rPr lang="en-IN" sz="2800" dirty="0" err="1"/>
              <a:t>VOnUpdate</a:t>
            </a:r>
            <a:r>
              <a:rPr lang="en-IN" sz="2800" dirty="0"/>
              <a:t>(unsigned long </a:t>
            </a:r>
            <a:r>
              <a:rPr lang="en-IN" sz="2800" dirty="0" err="1"/>
              <a:t>deltaMs</a:t>
            </a:r>
            <a:r>
              <a:rPr lang="en-IN" sz="2800" dirty="0"/>
              <a:t>) = 0;</a:t>
            </a:r>
          </a:p>
          <a:p>
            <a:pPr marL="0" indent="0">
              <a:buNone/>
            </a:pPr>
            <a:r>
              <a:rPr lang="en-IN" sz="2800" dirty="0" smtClean="0"/>
              <a:t>           };</a:t>
            </a:r>
          </a:p>
          <a:p>
            <a:pPr marL="0" indent="0">
              <a:buNone/>
            </a:pPr>
            <a:endParaRPr lang="en-IN" sz="2800" dirty="0"/>
          </a:p>
          <a:p>
            <a:r>
              <a:rPr lang="en-IN" sz="2800" dirty="0"/>
              <a:t>You could create objects inheriting from this class and stick them in a master process list.</a:t>
            </a:r>
          </a:p>
          <a:p>
            <a:r>
              <a:rPr lang="en-IN" sz="2800" dirty="0"/>
              <a:t>Every game loop, your code could traverse this list and call </a:t>
            </a:r>
            <a:r>
              <a:rPr lang="en-IN" sz="2800" dirty="0" err="1"/>
              <a:t>VOnUpdate</a:t>
            </a:r>
            <a:r>
              <a:rPr lang="en-IN" sz="2800" dirty="0"/>
              <a:t>() for each object:</a:t>
            </a:r>
          </a:p>
          <a:p>
            <a:r>
              <a:rPr lang="en-IN" sz="2800" dirty="0" err="1"/>
              <a:t>typedef</a:t>
            </a:r>
            <a:r>
              <a:rPr lang="en-IN" sz="2800" dirty="0"/>
              <a:t> </a:t>
            </a:r>
            <a:r>
              <a:rPr lang="en-IN" sz="2800" dirty="0" err="1"/>
              <a:t>std</a:t>
            </a:r>
            <a:r>
              <a:rPr lang="en-IN" sz="2800" dirty="0"/>
              <a:t>::list&lt;Process*&gt; </a:t>
            </a:r>
            <a:r>
              <a:rPr lang="en-IN" sz="2800" dirty="0" err="1"/>
              <a:t>ProcessList</a:t>
            </a:r>
            <a:r>
              <a:rPr lang="en-IN" sz="2800" dirty="0"/>
              <a:t>;</a:t>
            </a:r>
          </a:p>
          <a:p>
            <a:r>
              <a:rPr lang="en-IN" sz="2800" dirty="0" err="1"/>
              <a:t>ProcessList</a:t>
            </a:r>
            <a:r>
              <a:rPr lang="en-IN" sz="2800" dirty="0"/>
              <a:t> </a:t>
            </a:r>
            <a:r>
              <a:rPr lang="en-IN" sz="2800" dirty="0" err="1"/>
              <a:t>g_processList</a:t>
            </a:r>
            <a:r>
              <a:rPr lang="en-IN" sz="2800" dirty="0"/>
              <a:t>;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9965220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marL="0" indent="0">
              <a:buNone/>
            </a:pPr>
            <a:r>
              <a:rPr lang="en-IN" sz="2800" dirty="0"/>
              <a:t>void </a:t>
            </a:r>
            <a:r>
              <a:rPr lang="en-IN" sz="2800" dirty="0" err="1"/>
              <a:t>UpdateProcesses</a:t>
            </a:r>
            <a:r>
              <a:rPr lang="en-IN" sz="2800" dirty="0"/>
              <a:t>(unsigned long </a:t>
            </a:r>
            <a:r>
              <a:rPr lang="en-IN" sz="2800" dirty="0" err="1"/>
              <a:t>deltaMs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ProcessList</a:t>
            </a:r>
            <a:r>
              <a:rPr lang="en-IN" sz="2800" dirty="0"/>
              <a:t>::iterator </a:t>
            </a:r>
            <a:r>
              <a:rPr lang="en-IN" sz="2800" dirty="0" err="1"/>
              <a:t>i</a:t>
            </a:r>
            <a:r>
              <a:rPr lang="en-IN" sz="2800" dirty="0"/>
              <a:t> = </a:t>
            </a:r>
            <a:r>
              <a:rPr lang="en-IN" sz="2800" dirty="0" err="1"/>
              <a:t>m_processList.begin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ProcessList</a:t>
            </a:r>
            <a:r>
              <a:rPr lang="en-IN" sz="2800" dirty="0"/>
              <a:t>::iterator end = </a:t>
            </a:r>
            <a:r>
              <a:rPr lang="en-IN" sz="2800" dirty="0" err="1"/>
              <a:t>m_processList.end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 smtClean="0"/>
              <a:t>     while </a:t>
            </a:r>
            <a:r>
              <a:rPr lang="en-IN" sz="2800" dirty="0"/>
              <a:t>(</a:t>
            </a:r>
            <a:r>
              <a:rPr lang="en-IN" sz="2800" dirty="0" err="1"/>
              <a:t>i</a:t>
            </a:r>
            <a:r>
              <a:rPr lang="en-IN" sz="2800" dirty="0"/>
              <a:t> != end)</a:t>
            </a:r>
          </a:p>
          <a:p>
            <a:pPr marL="0" indent="0">
              <a:buNone/>
            </a:pPr>
            <a:r>
              <a:rPr lang="en-IN" sz="2800" dirty="0" smtClean="0"/>
              <a:t> 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Process</a:t>
            </a:r>
            <a:r>
              <a:rPr lang="en-IN" sz="2800" dirty="0"/>
              <a:t>* </a:t>
            </a:r>
            <a:r>
              <a:rPr lang="en-IN" sz="2800" dirty="0" err="1"/>
              <a:t>pProcess</a:t>
            </a:r>
            <a:r>
              <a:rPr lang="en-IN" sz="2800" dirty="0"/>
              <a:t> = *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 </a:t>
            </a:r>
            <a:r>
              <a:rPr lang="en-IN" sz="2800" dirty="0" err="1" smtClean="0"/>
              <a:t>pProcess</a:t>
            </a:r>
            <a:r>
              <a:rPr lang="en-IN" sz="2800" dirty="0" smtClean="0"/>
              <a:t>-</a:t>
            </a:r>
            <a:r>
              <a:rPr lang="en-IN" sz="2800" dirty="0"/>
              <a:t>&gt;</a:t>
            </a:r>
            <a:r>
              <a:rPr lang="en-IN" sz="2800" dirty="0" err="1"/>
              <a:t>VOnUpdate</a:t>
            </a:r>
            <a:r>
              <a:rPr lang="en-IN" sz="2800" dirty="0"/>
              <a:t>(</a:t>
            </a:r>
            <a:r>
              <a:rPr lang="en-IN" sz="2800" dirty="0" err="1"/>
              <a:t>deltaMs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++</a:t>
            </a:r>
            <a:r>
              <a:rPr lang="en-IN" sz="2800" dirty="0" err="1"/>
              <a:t>i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}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425876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algn="just"/>
            <a:r>
              <a:rPr lang="en-IN" sz="2800" dirty="0"/>
              <a:t>The contents of the </a:t>
            </a:r>
            <a:r>
              <a:rPr lang="en-IN" sz="2800" dirty="0" err="1"/>
              <a:t>VOnUpdate</a:t>
            </a:r>
            <a:r>
              <a:rPr lang="en-IN" sz="2800" dirty="0"/>
              <a:t>() overload could be anything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It could move </a:t>
            </a:r>
            <a:r>
              <a:rPr lang="en-IN" sz="2800" dirty="0" smtClean="0"/>
              <a:t>the object </a:t>
            </a:r>
            <a:r>
              <a:rPr lang="en-IN" sz="2800" dirty="0"/>
              <a:t>on a spline, it could monitor the contents of a buffer stream and update </a:t>
            </a:r>
            <a:r>
              <a:rPr lang="en-IN" sz="2800" dirty="0" smtClean="0"/>
              <a:t>it accordingly</a:t>
            </a:r>
            <a:r>
              <a:rPr lang="en-IN" sz="2800" dirty="0"/>
              <a:t>, and it could run some AI code. </a:t>
            </a:r>
            <a:endParaRPr lang="en-IN" sz="2800" dirty="0" smtClean="0"/>
          </a:p>
          <a:p>
            <a:pPr algn="just"/>
            <a:r>
              <a:rPr lang="en-IN" sz="2800" dirty="0" smtClean="0"/>
              <a:t>It </a:t>
            </a:r>
            <a:r>
              <a:rPr lang="en-IN" sz="2800" dirty="0"/>
              <a:t>could monitor user interface </a:t>
            </a:r>
            <a:r>
              <a:rPr lang="en-IN" sz="2800" dirty="0" smtClean="0"/>
              <a:t>objects like </a:t>
            </a:r>
            <a:r>
              <a:rPr lang="en-IN" sz="2800" dirty="0"/>
              <a:t>screens and buttons.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everything in your game were run by a process, you </a:t>
            </a:r>
            <a:r>
              <a:rPr lang="en-IN" sz="2800" dirty="0" smtClean="0"/>
              <a:t>could actually </a:t>
            </a:r>
            <a:r>
              <a:rPr lang="en-IN" sz="2800" dirty="0"/>
              <a:t>get away with a main function that looked like this: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4317088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marL="0" indent="0" algn="just">
              <a:buNone/>
            </a:pPr>
            <a:r>
              <a:rPr lang="en-IN" sz="2800" dirty="0" smtClean="0"/>
              <a:t>If </a:t>
            </a:r>
            <a:r>
              <a:rPr lang="en-IN" sz="2800" dirty="0"/>
              <a:t>everything in your game were run by a process, you </a:t>
            </a:r>
            <a:r>
              <a:rPr lang="en-IN" sz="2800" dirty="0" smtClean="0"/>
              <a:t>could actually </a:t>
            </a:r>
            <a:r>
              <a:rPr lang="en-IN" sz="2800" dirty="0"/>
              <a:t>get away with a main function that looked like this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/>
              <a:t>void main()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if </a:t>
            </a:r>
            <a:r>
              <a:rPr lang="en-IN" sz="2800" dirty="0"/>
              <a:t>(</a:t>
            </a:r>
            <a:r>
              <a:rPr lang="en-IN" sz="2800" dirty="0" err="1"/>
              <a:t>CreateProcesses</a:t>
            </a:r>
            <a:r>
              <a:rPr lang="en-IN" sz="2800" dirty="0"/>
              <a:t>())</a:t>
            </a:r>
          </a:p>
          <a:p>
            <a:pPr marL="0" indent="0">
              <a:buNone/>
            </a:pPr>
            <a:r>
              <a:rPr lang="en-IN" sz="2800" dirty="0" smtClean="0"/>
              <a:t> 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 </a:t>
            </a:r>
            <a:r>
              <a:rPr lang="en-IN" sz="2800" dirty="0" err="1" smtClean="0"/>
              <a:t>RunProcesses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 smtClean="0"/>
              <a:t>   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ShutdownProcesses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73744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The </a:t>
            </a:r>
            <a:r>
              <a:rPr lang="en-IN" sz="2800" dirty="0"/>
              <a:t>arrows show inheritance, so </a:t>
            </a:r>
            <a:r>
              <a:rPr lang="en-IN" sz="2800" dirty="0" err="1"/>
              <a:t>RenderableActor</a:t>
            </a:r>
            <a:r>
              <a:rPr lang="en-IN" sz="2800" dirty="0"/>
              <a:t> inherits from Actor. </a:t>
            </a:r>
            <a:endParaRPr lang="en-IN" sz="2800" dirty="0" smtClean="0"/>
          </a:p>
          <a:p>
            <a:r>
              <a:rPr lang="en-IN" sz="2800" dirty="0" smtClean="0"/>
              <a:t>On the surface</a:t>
            </a:r>
            <a:r>
              <a:rPr lang="en-IN" sz="2800" dirty="0"/>
              <a:t>, this looks okay. </a:t>
            </a:r>
            <a:endParaRPr lang="en-IN" sz="2800" dirty="0" smtClean="0"/>
          </a:p>
          <a:p>
            <a:r>
              <a:rPr lang="en-IN" sz="2800" dirty="0" smtClean="0"/>
              <a:t>You </a:t>
            </a:r>
            <a:r>
              <a:rPr lang="en-IN" sz="2800" dirty="0"/>
              <a:t>can instantiate an object from anywhere in this tree </a:t>
            </a:r>
            <a:r>
              <a:rPr lang="en-IN" sz="2800" dirty="0" smtClean="0"/>
              <a:t>to provide </a:t>
            </a:r>
            <a:r>
              <a:rPr lang="en-IN" sz="2800" dirty="0"/>
              <a:t>the functionality you want.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/>
              <a:t>you just need a boulder to fall on the player, </a:t>
            </a:r>
            <a:r>
              <a:rPr lang="en-IN" sz="2800" dirty="0" smtClean="0"/>
              <a:t>it can </a:t>
            </a:r>
            <a:r>
              <a:rPr lang="en-IN" sz="2800" dirty="0"/>
              <a:t>be a </a:t>
            </a:r>
            <a:r>
              <a:rPr lang="en-IN" sz="2800" dirty="0" err="1"/>
              <a:t>PhysicsActor</a:t>
            </a:r>
            <a:r>
              <a:rPr lang="en-IN" sz="2800" dirty="0"/>
              <a:t> object.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/>
              <a:t>you want a new type of pickup, you just write </a:t>
            </a:r>
            <a:r>
              <a:rPr lang="en-IN" sz="2800" dirty="0" smtClean="0"/>
              <a:t>a new </a:t>
            </a:r>
            <a:r>
              <a:rPr lang="en-IN" sz="2800" dirty="0"/>
              <a:t>subclass and instantiate that.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99167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pPr algn="just"/>
            <a:r>
              <a:rPr lang="en-IN" sz="2800" dirty="0" smtClean="0"/>
              <a:t>There are few problems with this design.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first big problem comes when one process’s </a:t>
            </a:r>
            <a:r>
              <a:rPr lang="en-IN" sz="2800" dirty="0" err="1"/>
              <a:t>VOnUpdate</a:t>
            </a:r>
            <a:r>
              <a:rPr lang="en-IN" sz="2800" dirty="0" smtClean="0"/>
              <a:t>() </a:t>
            </a:r>
            <a:r>
              <a:rPr lang="en-IN" sz="2800" dirty="0"/>
              <a:t>can destroy other processes, or even worse cause a recursive call to indirectly </a:t>
            </a:r>
            <a:r>
              <a:rPr lang="en-IN" sz="2800" dirty="0" smtClean="0"/>
              <a:t>cause itself </a:t>
            </a:r>
            <a:r>
              <a:rPr lang="en-IN" sz="2800" dirty="0"/>
              <a:t>to be destroyed. </a:t>
            </a:r>
            <a:endParaRPr lang="en-IN" sz="2800" dirty="0" smtClean="0"/>
          </a:p>
          <a:p>
            <a:pPr algn="just"/>
            <a:r>
              <a:rPr lang="en-IN" sz="2800" dirty="0" smtClean="0"/>
              <a:t>Think </a:t>
            </a:r>
            <a:r>
              <a:rPr lang="en-IN" sz="2800" dirty="0"/>
              <a:t>of the likely code for a hand grenade </a:t>
            </a:r>
            <a:r>
              <a:rPr lang="en-IN" sz="2800" dirty="0" smtClean="0"/>
              <a:t>exploding.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 err="1" smtClean="0"/>
              <a:t>VOnUpdate</a:t>
            </a:r>
            <a:r>
              <a:rPr lang="en-IN" sz="2800" dirty="0"/>
              <a:t>() would likely query the game object lists for every object in a </a:t>
            </a:r>
            <a:r>
              <a:rPr lang="en-IN" sz="2800" dirty="0" smtClean="0"/>
              <a:t>certain range</a:t>
            </a:r>
            <a:r>
              <a:rPr lang="en-IN" sz="2800" dirty="0"/>
              <a:t>, and then cause all those objects to be destroyed in a nice fireball. </a:t>
            </a:r>
            <a:endParaRPr lang="en-IN" sz="2800" dirty="0" smtClean="0"/>
          </a:p>
          <a:p>
            <a:pPr algn="just"/>
            <a:r>
              <a:rPr lang="en-IN" sz="2800" dirty="0" smtClean="0"/>
              <a:t>The grenade object </a:t>
            </a:r>
            <a:r>
              <a:rPr lang="en-IN" sz="2800" dirty="0"/>
              <a:t>would be included in the list of objects in range, wouldn’t it?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232220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Hybrid </a:t>
            </a:r>
            <a:r>
              <a:rPr lang="en-IN" sz="2800" b="1" dirty="0" smtClean="0"/>
              <a:t>Technique:</a:t>
            </a:r>
          </a:p>
          <a:p>
            <a:r>
              <a:rPr lang="en-IN" sz="2800" dirty="0"/>
              <a:t>The solution to this problem involves some kind of reference counting system </a:t>
            </a:r>
            <a:r>
              <a:rPr lang="en-IN" sz="2800" dirty="0" smtClean="0"/>
              <a:t>or maybe </a:t>
            </a:r>
            <a:r>
              <a:rPr lang="en-IN" sz="2800" dirty="0"/>
              <a:t>a smart pointer. 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8573944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Organizing </a:t>
            </a:r>
            <a:r>
              <a:rPr lang="en-IN" sz="3200" b="1" dirty="0"/>
              <a:t>the Main Loop 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 Simple Cooperative </a:t>
            </a:r>
            <a:r>
              <a:rPr lang="en-IN" sz="2800" b="1" dirty="0" smtClean="0"/>
              <a:t>Multitasker:</a:t>
            </a:r>
            <a:endParaRPr lang="en-IN" sz="2800" b="1" dirty="0"/>
          </a:p>
          <a:p>
            <a:pPr algn="just"/>
            <a:r>
              <a:rPr lang="en-IN" sz="2800" dirty="0"/>
              <a:t>A good process class should contain some additional data members and methods </a:t>
            </a:r>
            <a:r>
              <a:rPr lang="en-IN" sz="2800" dirty="0" smtClean="0"/>
              <a:t>to make </a:t>
            </a:r>
            <a:r>
              <a:rPr lang="en-IN" sz="2800" dirty="0"/>
              <a:t>it interesting and </a:t>
            </a:r>
            <a:r>
              <a:rPr lang="en-IN" sz="2800" dirty="0" smtClean="0"/>
              <a:t>flexible.</a:t>
            </a:r>
          </a:p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are as many ways to create this class as </a:t>
            </a:r>
            <a:r>
              <a:rPr lang="en-IN" sz="2800" dirty="0" smtClean="0"/>
              <a:t>there are </a:t>
            </a:r>
            <a:r>
              <a:rPr lang="en-IN" sz="2800" dirty="0"/>
              <a:t>programmers, but this should give you a good start. </a:t>
            </a:r>
            <a:endParaRPr lang="en-IN" sz="2800" dirty="0" smtClean="0"/>
          </a:p>
          <a:p>
            <a:pPr algn="just"/>
            <a:r>
              <a:rPr lang="en-IN" sz="2800" dirty="0" smtClean="0"/>
              <a:t>There </a:t>
            </a:r>
            <a:r>
              <a:rPr lang="en-IN" sz="2800" dirty="0"/>
              <a:t>are two classes in </a:t>
            </a:r>
            <a:r>
              <a:rPr lang="en-IN" sz="2800" dirty="0" smtClean="0"/>
              <a:t>this nugget </a:t>
            </a:r>
            <a:r>
              <a:rPr lang="en-IN" sz="2800" dirty="0"/>
              <a:t>of code: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class Process: A base class for processes. You’ll inherit from this class </a:t>
            </a:r>
            <a:r>
              <a:rPr lang="en-IN" sz="2800" dirty="0" smtClean="0"/>
              <a:t>and redefine </a:t>
            </a:r>
            <a:r>
              <a:rPr lang="en-IN" sz="2800" dirty="0"/>
              <a:t>the </a:t>
            </a:r>
            <a:r>
              <a:rPr lang="en-IN" sz="2800" dirty="0" err="1"/>
              <a:t>VOnUpdate</a:t>
            </a:r>
            <a:r>
              <a:rPr lang="en-IN" sz="2800" dirty="0"/>
              <a:t>() method</a:t>
            </a:r>
            <a:r>
              <a:rPr lang="en-IN" sz="28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 smtClean="0"/>
              <a:t> </a:t>
            </a:r>
            <a:r>
              <a:rPr lang="en-IN" sz="2800" dirty="0"/>
              <a:t>class </a:t>
            </a:r>
            <a:r>
              <a:rPr lang="en-IN" sz="2800" dirty="0" err="1"/>
              <a:t>ProcessManager</a:t>
            </a:r>
            <a:r>
              <a:rPr lang="en-IN" sz="2800" dirty="0"/>
              <a:t>: This is a container and manager for running </a:t>
            </a:r>
            <a:r>
              <a:rPr lang="en-IN" sz="2800" dirty="0" smtClean="0"/>
              <a:t>all your </a:t>
            </a:r>
            <a:r>
              <a:rPr lang="en-IN" sz="2800" dirty="0"/>
              <a:t>cooperative processes.</a:t>
            </a:r>
            <a:r>
              <a:rPr lang="en-IN" sz="2800" dirty="0" smtClean="0"/>
              <a:t> 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1824312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 fontScale="92500"/>
          </a:bodyPr>
          <a:lstStyle/>
          <a:p>
            <a:r>
              <a:rPr lang="en-IN" sz="2800" dirty="0" smtClean="0"/>
              <a:t>Let’s look </a:t>
            </a:r>
            <a:r>
              <a:rPr lang="en-IN" sz="2800" dirty="0"/>
              <a:t>at how </a:t>
            </a:r>
            <a:r>
              <a:rPr lang="en-IN" sz="2800" dirty="0" smtClean="0"/>
              <a:t>the game </a:t>
            </a:r>
            <a:r>
              <a:rPr lang="en-IN" sz="2800" dirty="0"/>
              <a:t>loop fits into the operating system. </a:t>
            </a:r>
            <a:endParaRPr lang="en-IN" sz="2800" dirty="0" smtClean="0"/>
          </a:p>
          <a:p>
            <a:r>
              <a:rPr lang="en-IN" sz="2800" dirty="0" smtClean="0"/>
              <a:t>This </a:t>
            </a:r>
            <a:r>
              <a:rPr lang="en-IN" sz="2800" dirty="0"/>
              <a:t>is especially important if you’re </a:t>
            </a:r>
            <a:r>
              <a:rPr lang="en-IN" sz="2800" dirty="0" smtClean="0"/>
              <a:t>making a </a:t>
            </a:r>
            <a:r>
              <a:rPr lang="en-IN" sz="2800" dirty="0"/>
              <a:t>game for a multitasking platform like Windows. </a:t>
            </a:r>
            <a:endParaRPr lang="en-IN" sz="2800" dirty="0" smtClean="0"/>
          </a:p>
          <a:p>
            <a:r>
              <a:rPr lang="en-IN" sz="2800" dirty="0" smtClean="0"/>
              <a:t>You </a:t>
            </a:r>
            <a:r>
              <a:rPr lang="en-IN" sz="2800" dirty="0"/>
              <a:t>need to learn how to </a:t>
            </a:r>
            <a:r>
              <a:rPr lang="en-IN" sz="2800" dirty="0" smtClean="0"/>
              <a:t>play nicely </a:t>
            </a:r>
            <a:r>
              <a:rPr lang="en-IN" sz="2800" dirty="0"/>
              <a:t>with the operating system and the other applications running on it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For </a:t>
            </a:r>
            <a:r>
              <a:rPr lang="en-IN" sz="2800" dirty="0" smtClean="0"/>
              <a:t>example, this </a:t>
            </a:r>
            <a:r>
              <a:rPr lang="en-IN" sz="2800" dirty="0"/>
              <a:t>code would cause Windows to think your program has stalled:</a:t>
            </a:r>
          </a:p>
          <a:p>
            <a:pPr marL="0" indent="0">
              <a:buNone/>
            </a:pPr>
            <a:r>
              <a:rPr lang="en-IN" sz="2800" dirty="0"/>
              <a:t>while (true)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</a:t>
            </a:r>
            <a:r>
              <a:rPr lang="en-IN" sz="2800" dirty="0" err="1" smtClean="0"/>
              <a:t>RunLogic</a:t>
            </a:r>
            <a:r>
              <a:rPr lang="en-IN" sz="2800" dirty="0" smtClean="0"/>
              <a:t>();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RenderScene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9615236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problem here is that the code is completely ignoring all messages being sent to it.</a:t>
            </a:r>
          </a:p>
          <a:p>
            <a:pPr algn="just"/>
            <a:r>
              <a:rPr lang="en-IN" sz="2800" dirty="0"/>
              <a:t>You can’t click the X button at the top right, because none of the mouse messages </a:t>
            </a:r>
            <a:r>
              <a:rPr lang="en-IN" sz="2800" dirty="0" smtClean="0"/>
              <a:t>get through</a:t>
            </a:r>
            <a:r>
              <a:rPr lang="en-IN" sz="2800" dirty="0"/>
              <a:t>, and Windows considers the program to be unresponsive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It will </a:t>
            </a:r>
            <a:r>
              <a:rPr lang="en-IN" sz="2800" dirty="0" smtClean="0"/>
              <a:t>eventually say </a:t>
            </a:r>
            <a:r>
              <a:rPr lang="en-IN" sz="2800" dirty="0"/>
              <a:t>“not responding” next to your app in the Task Manager. </a:t>
            </a:r>
            <a:endParaRPr lang="en-IN" sz="2800" dirty="0" smtClean="0"/>
          </a:p>
          <a:p>
            <a:pPr algn="just"/>
            <a:r>
              <a:rPr lang="en-IN" sz="2800" dirty="0" smtClean="0"/>
              <a:t>It’s </a:t>
            </a:r>
            <a:r>
              <a:rPr lang="en-IN" sz="2800" dirty="0"/>
              <a:t>important </a:t>
            </a:r>
            <a:r>
              <a:rPr lang="en-IN" sz="2800" dirty="0" smtClean="0"/>
              <a:t>to respond </a:t>
            </a:r>
            <a:r>
              <a:rPr lang="en-IN" sz="2800" dirty="0"/>
              <a:t>to messages being sent from the operating system, even if you just </a:t>
            </a:r>
            <a:r>
              <a:rPr lang="en-IN" sz="2800" dirty="0" smtClean="0"/>
              <a:t>pass them </a:t>
            </a:r>
            <a:r>
              <a:rPr lang="en-IN" sz="2800" dirty="0"/>
              <a:t>through to the default handler</a:t>
            </a:r>
            <a:r>
              <a:rPr lang="en-IN" sz="2800" dirty="0" smtClean="0"/>
              <a:t>:</a:t>
            </a:r>
          </a:p>
          <a:p>
            <a:pPr marL="0" indent="0">
              <a:buNone/>
            </a:pPr>
            <a:r>
              <a:rPr lang="en-IN" sz="2800" dirty="0" smtClean="0"/>
              <a:t>return </a:t>
            </a:r>
            <a:r>
              <a:rPr lang="en-IN" sz="2800" dirty="0" err="1"/>
              <a:t>DefWindowProc</a:t>
            </a:r>
            <a:r>
              <a:rPr lang="en-IN" sz="2800" dirty="0"/>
              <a:t>(</a:t>
            </a:r>
            <a:r>
              <a:rPr lang="en-IN" sz="2800" dirty="0" err="1"/>
              <a:t>hwnd</a:t>
            </a:r>
            <a:r>
              <a:rPr lang="en-IN" sz="2800" dirty="0"/>
              <a:t>, </a:t>
            </a:r>
            <a:r>
              <a:rPr lang="en-IN" sz="2800" dirty="0" err="1"/>
              <a:t>msg</a:t>
            </a:r>
            <a:r>
              <a:rPr lang="en-IN" sz="2800" dirty="0"/>
              <a:t>, </a:t>
            </a:r>
            <a:r>
              <a:rPr lang="en-IN" sz="2800" dirty="0" err="1"/>
              <a:t>wparam</a:t>
            </a:r>
            <a:r>
              <a:rPr lang="en-IN" sz="2800" dirty="0"/>
              <a:t>, </a:t>
            </a:r>
            <a:r>
              <a:rPr lang="en-IN" sz="2800" dirty="0" err="1"/>
              <a:t>lparam</a:t>
            </a:r>
            <a:r>
              <a:rPr lang="en-IN" sz="2800" dirty="0"/>
              <a:t>);</a:t>
            </a:r>
            <a:endParaRPr lang="en-I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174718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/>
          </a:bodyPr>
          <a:lstStyle/>
          <a:p>
            <a:pPr algn="just"/>
            <a:r>
              <a:rPr lang="en-IN" sz="3000" dirty="0"/>
              <a:t>Another problem with working on a multitasking platform like Windows is that </a:t>
            </a:r>
            <a:r>
              <a:rPr lang="en-IN" sz="3000" dirty="0" smtClean="0"/>
              <a:t>you sometimes </a:t>
            </a:r>
            <a:r>
              <a:rPr lang="en-IN" sz="3000" dirty="0"/>
              <a:t>have to yield resources to those applications. </a:t>
            </a:r>
            <a:endParaRPr lang="en-IN" sz="3000" dirty="0" smtClean="0"/>
          </a:p>
          <a:p>
            <a:pPr algn="just"/>
            <a:r>
              <a:rPr lang="en-IN" sz="3000" dirty="0" smtClean="0"/>
              <a:t>For </a:t>
            </a:r>
            <a:r>
              <a:rPr lang="en-IN" sz="3000" dirty="0"/>
              <a:t>example, games </a:t>
            </a:r>
            <a:r>
              <a:rPr lang="en-IN" sz="3000" dirty="0" smtClean="0"/>
              <a:t>typically acquire </a:t>
            </a:r>
            <a:r>
              <a:rPr lang="en-IN" sz="3000" dirty="0"/>
              <a:t>exclusive access to system resources like the video card, which allows them </a:t>
            </a:r>
            <a:r>
              <a:rPr lang="en-IN" sz="3000" dirty="0" smtClean="0"/>
              <a:t>to render </a:t>
            </a:r>
            <a:r>
              <a:rPr lang="en-IN" sz="3000" dirty="0"/>
              <a:t>in full screen at custom resolutions. </a:t>
            </a:r>
            <a:endParaRPr lang="en-IN" sz="3000" dirty="0" smtClean="0"/>
          </a:p>
          <a:p>
            <a:pPr algn="just"/>
            <a:r>
              <a:rPr lang="en-IN" sz="3000" dirty="0" smtClean="0"/>
              <a:t>If </a:t>
            </a:r>
            <a:r>
              <a:rPr lang="en-IN" sz="3000" dirty="0"/>
              <a:t>the user Alt-tabs, you will lose </a:t>
            </a:r>
            <a:r>
              <a:rPr lang="en-IN" sz="3000" dirty="0" smtClean="0"/>
              <a:t>that exclusive </a:t>
            </a:r>
            <a:r>
              <a:rPr lang="en-IN" sz="3000" dirty="0"/>
              <a:t>control and need to be able to handle that situation. </a:t>
            </a:r>
            <a:endParaRPr lang="en-IN" sz="3000" dirty="0" smtClean="0"/>
          </a:p>
        </p:txBody>
      </p:sp>
    </p:spTree>
    <p:extLst>
      <p:ext uri="{BB962C8B-B14F-4D97-AF65-F5344CB8AC3E}">
        <p14:creationId xmlns:p14="http://schemas.microsoft.com/office/powerpoint/2010/main" val="22270233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 fontScale="92500"/>
          </a:bodyPr>
          <a:lstStyle/>
          <a:p>
            <a:r>
              <a:rPr lang="en-IN" sz="2800" dirty="0"/>
              <a:t>On Windows, you typically have a message pump like this:</a:t>
            </a:r>
          </a:p>
          <a:p>
            <a:pPr marL="0" indent="0">
              <a:buNone/>
            </a:pPr>
            <a:r>
              <a:rPr lang="en-IN" sz="2800" dirty="0" err="1"/>
              <a:t>int</a:t>
            </a:r>
            <a:r>
              <a:rPr lang="en-IN" sz="2800" dirty="0"/>
              <a:t> WINAPI </a:t>
            </a:r>
            <a:r>
              <a:rPr lang="en-IN" sz="2800" dirty="0" err="1"/>
              <a:t>WinMain</a:t>
            </a:r>
            <a:r>
              <a:rPr lang="en-IN" sz="2800" dirty="0"/>
              <a:t>(HINSTANCE </a:t>
            </a:r>
            <a:r>
              <a:rPr lang="en-IN" sz="2800" dirty="0" err="1"/>
              <a:t>hInstance</a:t>
            </a:r>
            <a:r>
              <a:rPr lang="en-IN" sz="2800" dirty="0"/>
              <a:t>, HINSTANCE </a:t>
            </a:r>
            <a:r>
              <a:rPr lang="en-IN" sz="2800" dirty="0" err="1" smtClean="0"/>
              <a:t>hPrevInstance</a:t>
            </a:r>
            <a:r>
              <a:rPr lang="en-IN" sz="2800" dirty="0" smtClean="0"/>
              <a:t>, LPSTR </a:t>
            </a:r>
            <a:r>
              <a:rPr lang="en-IN" sz="2800" dirty="0" err="1"/>
              <a:t>lpCmdLine</a:t>
            </a:r>
            <a:r>
              <a:rPr lang="en-IN" sz="2800" dirty="0"/>
              <a:t>, </a:t>
            </a:r>
            <a:r>
              <a:rPr lang="en-IN" sz="2800" dirty="0" err="1"/>
              <a:t>int</a:t>
            </a:r>
            <a:r>
              <a:rPr lang="en-IN" sz="2800" dirty="0"/>
              <a:t> </a:t>
            </a:r>
            <a:r>
              <a:rPr lang="en-IN" sz="2800" dirty="0" err="1"/>
              <a:t>nCmdShow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 MSG </a:t>
            </a:r>
            <a:r>
              <a:rPr lang="en-IN" sz="2800" dirty="0" err="1"/>
              <a:t>msg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 smtClean="0"/>
              <a:t>     while(</a:t>
            </a:r>
            <a:r>
              <a:rPr lang="en-IN" sz="2800" dirty="0" err="1" smtClean="0"/>
              <a:t>GetMessage</a:t>
            </a:r>
            <a:r>
              <a:rPr lang="en-IN" sz="2800" dirty="0"/>
              <a:t>(&amp;</a:t>
            </a:r>
            <a:r>
              <a:rPr lang="en-IN" sz="2800" dirty="0" err="1"/>
              <a:t>msg</a:t>
            </a:r>
            <a:r>
              <a:rPr lang="en-IN" sz="2800" dirty="0"/>
              <a:t>, NULL, 0, 0) &gt; 0)</a:t>
            </a:r>
          </a:p>
          <a:p>
            <a:pPr marL="0" indent="0">
              <a:buNone/>
            </a:pPr>
            <a:r>
              <a:rPr lang="en-IN" sz="2800" dirty="0" smtClean="0"/>
              <a:t>   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    </a:t>
            </a:r>
            <a:r>
              <a:rPr lang="en-IN" sz="2800" dirty="0" err="1" smtClean="0"/>
              <a:t>TranslateMessage</a:t>
            </a:r>
            <a:r>
              <a:rPr lang="en-IN" sz="2800" dirty="0"/>
              <a:t>(&amp;</a:t>
            </a:r>
            <a:r>
              <a:rPr lang="en-IN" sz="2800" dirty="0" err="1"/>
              <a:t>msg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     </a:t>
            </a:r>
            <a:r>
              <a:rPr lang="en-IN" sz="2800" dirty="0" err="1" smtClean="0"/>
              <a:t>DispatchMessage</a:t>
            </a:r>
            <a:r>
              <a:rPr lang="en-IN" sz="2800" dirty="0"/>
              <a:t>(&amp;</a:t>
            </a:r>
            <a:r>
              <a:rPr lang="en-IN" sz="2800" dirty="0" err="1"/>
              <a:t>msg</a:t>
            </a:r>
            <a:r>
              <a:rPr lang="en-IN" sz="2800" dirty="0" smtClean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return </a:t>
            </a:r>
            <a:r>
              <a:rPr lang="en-IN" sz="2800" dirty="0" err="1"/>
              <a:t>msg.wParam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784443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</a:t>
            </a:r>
            <a:r>
              <a:rPr lang="en-IN" sz="2800" dirty="0" err="1"/>
              <a:t>GetMessage</a:t>
            </a:r>
            <a:r>
              <a:rPr lang="en-IN" sz="2800" dirty="0"/>
              <a:t>() function will block execution until the application has at </a:t>
            </a:r>
            <a:r>
              <a:rPr lang="en-IN" sz="2800" dirty="0" smtClean="0"/>
              <a:t>least one </a:t>
            </a:r>
            <a:r>
              <a:rPr lang="en-IN" sz="2800" dirty="0"/>
              <a:t>message pending, and then it will run the inner block of the while loop. </a:t>
            </a:r>
            <a:endParaRPr lang="en-IN" sz="2800" dirty="0" smtClean="0"/>
          </a:p>
          <a:p>
            <a:pPr algn="just"/>
            <a:r>
              <a:rPr lang="en-IN" sz="2800" dirty="0" smtClean="0"/>
              <a:t>This</a:t>
            </a:r>
            <a:r>
              <a:rPr lang="en-IN" sz="2800" dirty="0"/>
              <a:t> </a:t>
            </a:r>
            <a:r>
              <a:rPr lang="en-IN" sz="2800" dirty="0" smtClean="0"/>
              <a:t>in </a:t>
            </a:r>
            <a:r>
              <a:rPr lang="en-IN" sz="2800" dirty="0"/>
              <a:t>turn calls the Windows procedure </a:t>
            </a:r>
            <a:r>
              <a:rPr lang="en-IN" sz="2800" dirty="0" err="1"/>
              <a:t>callback</a:t>
            </a:r>
            <a:r>
              <a:rPr lang="en-IN" sz="2800" dirty="0"/>
              <a:t> function you registered when </a:t>
            </a:r>
            <a:r>
              <a:rPr lang="en-IN" sz="2800" dirty="0" smtClean="0"/>
              <a:t>creating the </a:t>
            </a:r>
            <a:r>
              <a:rPr lang="en-IN" sz="2800" dirty="0"/>
              <a:t>window.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that function blocks the execution of </a:t>
            </a:r>
            <a:r>
              <a:rPr lang="en-IN" sz="2800" dirty="0" err="1"/>
              <a:t>GetMessage</a:t>
            </a:r>
            <a:r>
              <a:rPr lang="en-IN" sz="2800" dirty="0"/>
              <a:t>() by locking </a:t>
            </a:r>
            <a:r>
              <a:rPr lang="en-IN" sz="2800" dirty="0" smtClean="0"/>
              <a:t>the application </a:t>
            </a:r>
            <a:r>
              <a:rPr lang="en-IN" sz="2800" dirty="0"/>
              <a:t>in a loop, it won’t receive any messages. </a:t>
            </a:r>
            <a:endParaRPr lang="en-IN" sz="2800" dirty="0" smtClean="0"/>
          </a:p>
          <a:p>
            <a:pPr algn="just"/>
            <a:r>
              <a:rPr lang="en-IN" sz="2800" dirty="0" smtClean="0"/>
              <a:t>Have </a:t>
            </a:r>
            <a:r>
              <a:rPr lang="en-IN" sz="2800" dirty="0"/>
              <a:t>you ever clicked on a </a:t>
            </a:r>
            <a:r>
              <a:rPr lang="en-IN" sz="2800" dirty="0" smtClean="0"/>
              <a:t>Windows program </a:t>
            </a:r>
            <a:r>
              <a:rPr lang="en-IN" sz="2800" dirty="0"/>
              <a:t>and had it </a:t>
            </a:r>
            <a:r>
              <a:rPr lang="en-IN" sz="2800" dirty="0" err="1"/>
              <a:t>gray</a:t>
            </a:r>
            <a:r>
              <a:rPr lang="en-IN" sz="2800" dirty="0"/>
              <a:t> itself out, followed by a message saying something </a:t>
            </a:r>
            <a:r>
              <a:rPr lang="en-IN" sz="2800" dirty="0" smtClean="0"/>
              <a:t>like “this </a:t>
            </a:r>
            <a:r>
              <a:rPr lang="en-IN" sz="2800" dirty="0"/>
              <a:t>program is not responding”? What’s happening is that the program is </a:t>
            </a:r>
            <a:r>
              <a:rPr lang="en-IN" sz="2800" dirty="0" smtClean="0"/>
              <a:t>never getting </a:t>
            </a:r>
            <a:r>
              <a:rPr lang="en-IN" sz="2800" dirty="0"/>
              <a:t>back to the </a:t>
            </a:r>
            <a:r>
              <a:rPr lang="en-IN" sz="2800" dirty="0" err="1"/>
              <a:t>GetMessage</a:t>
            </a:r>
            <a:r>
              <a:rPr lang="en-IN" sz="2800" dirty="0"/>
              <a:t>() call.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567330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904656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problem here is that we can’t stop execution if there are no messages </a:t>
            </a:r>
            <a:r>
              <a:rPr lang="en-IN" sz="2800" dirty="0" smtClean="0"/>
              <a:t>pending, nor </a:t>
            </a:r>
            <a:r>
              <a:rPr lang="en-IN" sz="2800" dirty="0"/>
              <a:t>can we ignore messages that come in.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solution here is the </a:t>
            </a:r>
            <a:r>
              <a:rPr lang="en-IN" sz="2800" dirty="0" err="1"/>
              <a:t>PeekMessage</a:t>
            </a:r>
            <a:r>
              <a:rPr lang="en-IN" sz="2800" dirty="0" smtClean="0"/>
              <a:t>() function</a:t>
            </a:r>
            <a:r>
              <a:rPr lang="en-IN" sz="2800" dirty="0"/>
              <a:t>, which is just like </a:t>
            </a:r>
            <a:r>
              <a:rPr lang="en-IN" sz="2800" dirty="0" err="1"/>
              <a:t>GetMessage</a:t>
            </a:r>
            <a:r>
              <a:rPr lang="en-IN" sz="2800" dirty="0"/>
              <a:t>() except that it doesn’t block execution.</a:t>
            </a:r>
          </a:p>
          <a:p>
            <a:pPr algn="just"/>
            <a:r>
              <a:rPr lang="en-IN" sz="2800" dirty="0"/>
              <a:t>That leaves us with the following loop: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0276936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Playing Nicely with the OS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61926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/>
              <a:t>while (</a:t>
            </a:r>
            <a:r>
              <a:rPr lang="en-IN" sz="2800" dirty="0" err="1"/>
              <a:t>msg.message</a:t>
            </a:r>
            <a:r>
              <a:rPr lang="en-IN" sz="2800" dirty="0"/>
              <a:t> != WM_QUIT)</a:t>
            </a:r>
          </a:p>
          <a:p>
            <a:pPr marL="0" indent="0">
              <a:buNone/>
            </a:pP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smtClean="0"/>
              <a:t>   if </a:t>
            </a:r>
            <a:r>
              <a:rPr lang="en-IN" sz="2800" dirty="0"/>
              <a:t>(</a:t>
            </a:r>
            <a:r>
              <a:rPr lang="en-IN" sz="2800" dirty="0" err="1"/>
              <a:t>PeekMessage</a:t>
            </a:r>
            <a:r>
              <a:rPr lang="en-IN" sz="2800" dirty="0"/>
              <a:t>( &amp;</a:t>
            </a:r>
            <a:r>
              <a:rPr lang="en-IN" sz="2800" dirty="0" err="1"/>
              <a:t>msg</a:t>
            </a:r>
            <a:r>
              <a:rPr lang="en-IN" sz="2800" dirty="0"/>
              <a:t>, NULL, 0U, 0U, PM_REMOVE))</a:t>
            </a:r>
          </a:p>
          <a:p>
            <a:pPr marL="0" indent="0">
              <a:buNone/>
            </a:pPr>
            <a:r>
              <a:rPr lang="en-IN" sz="2800" dirty="0" smtClean="0"/>
              <a:t>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  </a:t>
            </a:r>
            <a:r>
              <a:rPr lang="en-IN" sz="2800" dirty="0" err="1" smtClean="0"/>
              <a:t>TranslateMessage</a:t>
            </a:r>
            <a:r>
              <a:rPr lang="en-IN" sz="2800" dirty="0"/>
              <a:t>(&amp;</a:t>
            </a:r>
            <a:r>
              <a:rPr lang="en-IN" sz="2800" dirty="0" err="1"/>
              <a:t>msg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    </a:t>
            </a:r>
            <a:r>
              <a:rPr lang="en-IN" sz="2800" dirty="0" err="1" smtClean="0"/>
              <a:t>DispatchMessage</a:t>
            </a:r>
            <a:r>
              <a:rPr lang="en-IN" sz="2800" dirty="0"/>
              <a:t>(&amp;</a:t>
            </a:r>
            <a:r>
              <a:rPr lang="en-IN" sz="2800" dirty="0" err="1"/>
              <a:t>msg</a:t>
            </a:r>
            <a:r>
              <a:rPr lang="en-IN" sz="2800" dirty="0"/>
              <a:t>);</a:t>
            </a:r>
          </a:p>
          <a:p>
            <a:pPr marL="0" indent="0">
              <a:buNone/>
            </a:pPr>
            <a:r>
              <a:rPr lang="en-IN" sz="2800" dirty="0" smtClean="0"/>
              <a:t>   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else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{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     </a:t>
            </a:r>
            <a:r>
              <a:rPr lang="en-IN" sz="2800" dirty="0" err="1" smtClean="0"/>
              <a:t>MainGameLoop</a:t>
            </a:r>
            <a:r>
              <a:rPr lang="en-IN" sz="2800" dirty="0"/>
              <a:t>();</a:t>
            </a:r>
          </a:p>
          <a:p>
            <a:pPr marL="0" indent="0">
              <a:buNone/>
            </a:pPr>
            <a:r>
              <a:rPr lang="en-IN" sz="2800" dirty="0" smtClean="0"/>
              <a:t>    }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}</a:t>
            </a:r>
          </a:p>
          <a:p>
            <a:r>
              <a:rPr lang="en-IN" sz="2800" dirty="0"/>
              <a:t>First, if the application receives a quit message, it breaks out </a:t>
            </a:r>
            <a:r>
              <a:rPr lang="en-IN" sz="2800" dirty="0" smtClean="0"/>
              <a:t>of the </a:t>
            </a:r>
            <a:r>
              <a:rPr lang="en-IN" sz="2800" dirty="0"/>
              <a:t>loop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Then </a:t>
            </a:r>
            <a:r>
              <a:rPr lang="en-IN" sz="2800" dirty="0"/>
              <a:t>it checks to see if there’s a Windows message. If there is, it handles </a:t>
            </a:r>
            <a:r>
              <a:rPr lang="en-IN" sz="2800" dirty="0" smtClean="0"/>
              <a:t>it in </a:t>
            </a:r>
            <a:r>
              <a:rPr lang="en-IN" sz="2800" dirty="0"/>
              <a:t>the usual way. </a:t>
            </a:r>
            <a:endParaRPr lang="en-IN" sz="2800" dirty="0" smtClean="0"/>
          </a:p>
          <a:p>
            <a:r>
              <a:rPr lang="en-IN" sz="2800" dirty="0" smtClean="0"/>
              <a:t>If </a:t>
            </a:r>
            <a:r>
              <a:rPr lang="en-IN" sz="2800" dirty="0"/>
              <a:t>not, it allows the game loop to process one iteration.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35494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 First Attempt at Building Game </a:t>
            </a:r>
            <a:r>
              <a:rPr lang="en-IN" sz="3200" dirty="0" smtClean="0"/>
              <a:t>Actors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But sometimes this inheritance does not work.</a:t>
            </a:r>
            <a:endParaRPr lang="en-IN" sz="2800" dirty="0"/>
          </a:p>
          <a:p>
            <a:r>
              <a:rPr lang="en-IN" sz="2800" dirty="0" smtClean="0"/>
              <a:t>Let’s </a:t>
            </a:r>
            <a:r>
              <a:rPr lang="en-IN" sz="2800" dirty="0"/>
              <a:t>say you build the previous system for your first-person shooter game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 </a:t>
            </a:r>
            <a:r>
              <a:rPr lang="en-IN" sz="2800" dirty="0"/>
              <a:t>It </a:t>
            </a:r>
            <a:r>
              <a:rPr lang="en-IN" sz="2800" dirty="0" smtClean="0"/>
              <a:t>would probably </a:t>
            </a:r>
            <a:r>
              <a:rPr lang="en-IN" sz="2800" dirty="0"/>
              <a:t>work just fine for a while. </a:t>
            </a:r>
            <a:endParaRPr lang="en-IN" sz="2800" dirty="0" smtClean="0"/>
          </a:p>
          <a:p>
            <a:r>
              <a:rPr lang="en-IN" sz="2800" dirty="0" smtClean="0"/>
              <a:t>Now </a:t>
            </a:r>
            <a:r>
              <a:rPr lang="en-IN" sz="2800" dirty="0"/>
              <a:t>let’s say the designer comes up to you </a:t>
            </a:r>
            <a:r>
              <a:rPr lang="en-IN" sz="2800" dirty="0" smtClean="0"/>
              <a:t>and asks </a:t>
            </a:r>
            <a:r>
              <a:rPr lang="en-IN" sz="2800" dirty="0"/>
              <a:t>you to make a new kind of pickup, a mana pickup that has an animation. </a:t>
            </a:r>
            <a:endParaRPr lang="en-IN" sz="2800" dirty="0" smtClean="0"/>
          </a:p>
          <a:p>
            <a:r>
              <a:rPr lang="en-IN" sz="2800" dirty="0" smtClean="0"/>
              <a:t>You</a:t>
            </a:r>
            <a:r>
              <a:rPr lang="en-IN" sz="2800" dirty="0"/>
              <a:t> </a:t>
            </a:r>
            <a:r>
              <a:rPr lang="en-IN" sz="2800" dirty="0" smtClean="0"/>
              <a:t>can’t </a:t>
            </a:r>
            <a:r>
              <a:rPr lang="en-IN" sz="2800" dirty="0"/>
              <a:t>derive from Pickup since it doesn’t include any of the animation code, and </a:t>
            </a:r>
            <a:r>
              <a:rPr lang="en-IN" sz="2800" dirty="0" smtClean="0"/>
              <a:t>you can’t </a:t>
            </a:r>
            <a:r>
              <a:rPr lang="en-IN" sz="2800" dirty="0"/>
              <a:t>derive from </a:t>
            </a:r>
            <a:r>
              <a:rPr lang="en-IN" sz="2800" dirty="0" err="1"/>
              <a:t>AnimatingActor</a:t>
            </a:r>
            <a:r>
              <a:rPr lang="en-IN" sz="2800" dirty="0"/>
              <a:t> since that doesn’t include any of the </a:t>
            </a:r>
            <a:r>
              <a:rPr lang="en-IN" sz="2800" dirty="0" smtClean="0"/>
              <a:t>functionality needed </a:t>
            </a:r>
            <a:r>
              <a:rPr lang="en-IN" sz="2800" dirty="0"/>
              <a:t>for pickups.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2573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The code </a:t>
            </a:r>
            <a:r>
              <a:rPr lang="en-IN" sz="2800" dirty="0" smtClean="0"/>
              <a:t>to </a:t>
            </a:r>
            <a:r>
              <a:rPr lang="en-IN" sz="2800" dirty="0"/>
              <a:t>integrate with the DirectX Framework, </a:t>
            </a:r>
            <a:r>
              <a:rPr lang="en-IN" sz="2800" dirty="0" smtClean="0"/>
              <a:t>which handles </a:t>
            </a:r>
            <a:r>
              <a:rPr lang="en-IN" sz="2800" dirty="0"/>
              <a:t>many nasty problems, such as detecting when a player switches screen </a:t>
            </a:r>
            <a:r>
              <a:rPr lang="en-IN" sz="2800" dirty="0" smtClean="0"/>
              <a:t>resolutions or </a:t>
            </a:r>
            <a:r>
              <a:rPr lang="en-IN" sz="2800" dirty="0"/>
              <a:t>Alt-tabs to another full-screen application.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you code on other </a:t>
            </a:r>
            <a:r>
              <a:rPr lang="en-IN" sz="2800" dirty="0" smtClean="0"/>
              <a:t>platforms , you’ll </a:t>
            </a:r>
            <a:r>
              <a:rPr lang="en-IN" sz="2800" dirty="0"/>
              <a:t>likely be spared these issues. </a:t>
            </a:r>
            <a:endParaRPr lang="en-IN" sz="2800" dirty="0" smtClean="0"/>
          </a:p>
          <a:p>
            <a:pPr algn="just"/>
            <a:r>
              <a:rPr lang="en-IN" sz="2800" dirty="0" smtClean="0"/>
              <a:t>Windows </a:t>
            </a:r>
            <a:r>
              <a:rPr lang="en-IN" sz="2800" dirty="0"/>
              <a:t>can run multiple </a:t>
            </a:r>
            <a:r>
              <a:rPr lang="en-IN" sz="2800" dirty="0" smtClean="0"/>
              <a:t>applications simultaneously, and </a:t>
            </a:r>
            <a:r>
              <a:rPr lang="en-IN" sz="2800" dirty="0"/>
              <a:t>the user can change hardware configurations, like screen size, </a:t>
            </a:r>
            <a:r>
              <a:rPr lang="en-IN" sz="2800" dirty="0" smtClean="0"/>
              <a:t>while your </a:t>
            </a:r>
            <a:r>
              <a:rPr lang="en-IN" sz="2800" dirty="0"/>
              <a:t>game is running. </a:t>
            </a:r>
            <a:endParaRPr lang="en-IN" sz="2800" dirty="0" smtClean="0"/>
          </a:p>
          <a:p>
            <a:pPr algn="just"/>
            <a:r>
              <a:rPr lang="en-IN" sz="2800" dirty="0" smtClean="0"/>
              <a:t>On </a:t>
            </a:r>
            <a:r>
              <a:rPr lang="en-IN" sz="2800" dirty="0"/>
              <a:t>consoles you can’t do that, and you avoid all of those </a:t>
            </a:r>
            <a:r>
              <a:rPr lang="en-IN" sz="2800" dirty="0" smtClean="0"/>
              <a:t>hellish little </a:t>
            </a:r>
            <a:r>
              <a:rPr lang="en-IN" sz="2800" dirty="0"/>
              <a:t>problems.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6444031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The DirectX 11 Framework provides a pretty good routine to render and present </a:t>
            </a:r>
            <a:r>
              <a:rPr lang="en-IN" sz="2800" dirty="0" smtClean="0"/>
              <a:t>the display.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It is called from the </a:t>
            </a:r>
            <a:r>
              <a:rPr lang="en-IN" sz="2800" dirty="0" err="1"/>
              <a:t>DXUTMainLoop</a:t>
            </a:r>
            <a:r>
              <a:rPr lang="en-IN" sz="2800" dirty="0"/>
              <a:t>() function when the game is not </a:t>
            </a:r>
            <a:r>
              <a:rPr lang="en-IN" sz="2800" dirty="0" smtClean="0"/>
              <a:t>processing messages.</a:t>
            </a:r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function is DXUTRender3DEnvironment11() inside </a:t>
            </a:r>
            <a:r>
              <a:rPr lang="en-IN" sz="2800" dirty="0" smtClean="0"/>
              <a:t>Source\GCC4\3rdParty\DX11\Core\DXUT.cpp </a:t>
            </a:r>
            <a:r>
              <a:rPr lang="en-IN" sz="2800" dirty="0"/>
              <a:t>around line 3816. </a:t>
            </a:r>
            <a:endParaRPr lang="en-IN" sz="2800" dirty="0" smtClean="0"/>
          </a:p>
          <a:p>
            <a:pPr algn="just"/>
            <a:r>
              <a:rPr lang="en-IN" sz="2800" dirty="0" smtClean="0"/>
              <a:t>Let’s </a:t>
            </a:r>
            <a:r>
              <a:rPr lang="en-IN" sz="2800" dirty="0"/>
              <a:t>pick it apart so you </a:t>
            </a:r>
            <a:r>
              <a:rPr lang="en-IN" sz="2800" dirty="0" smtClean="0"/>
              <a:t>can understand </a:t>
            </a:r>
            <a:r>
              <a:rPr lang="en-IN" sz="2800" dirty="0"/>
              <a:t>what’s going on. </a:t>
            </a:r>
            <a:endParaRPr lang="en-IN" sz="2800" dirty="0" smtClean="0"/>
          </a:p>
          <a:p>
            <a:pPr algn="just"/>
            <a:r>
              <a:rPr lang="en-IN" sz="2800" dirty="0" smtClean="0"/>
              <a:t>Since we </a:t>
            </a:r>
            <a:r>
              <a:rPr lang="en-IN" sz="2800" dirty="0"/>
              <a:t>don’t have permission to reprint this </a:t>
            </a:r>
            <a:r>
              <a:rPr lang="en-IN" sz="2800" dirty="0" smtClean="0"/>
              <a:t>method, we </a:t>
            </a:r>
            <a:r>
              <a:rPr lang="en-IN" sz="2800" dirty="0"/>
              <a:t>should launch Visual Studio and load either a DirectX sample or the Game </a:t>
            </a:r>
            <a:r>
              <a:rPr lang="en-IN" sz="2800" dirty="0" smtClean="0"/>
              <a:t>Coding Complete </a:t>
            </a:r>
            <a:r>
              <a:rPr lang="en-IN" sz="2800" dirty="0"/>
              <a:t>4 source code and follow along.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41617093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The first thing you should notice about this function is how much can go wrong, </a:t>
            </a:r>
            <a:r>
              <a:rPr lang="en-IN" sz="2800" dirty="0" smtClean="0"/>
              <a:t>and that </a:t>
            </a:r>
            <a:r>
              <a:rPr lang="en-IN" sz="2800" dirty="0"/>
              <a:t>it can pretty much go wrong after nearly every single line of code. </a:t>
            </a:r>
            <a:endParaRPr lang="en-IN" sz="2800" dirty="0" smtClean="0"/>
          </a:p>
          <a:p>
            <a:pPr algn="just"/>
            <a:r>
              <a:rPr lang="en-IN" sz="2800" dirty="0" smtClean="0"/>
              <a:t>The </a:t>
            </a:r>
            <a:r>
              <a:rPr lang="en-IN" sz="2800" dirty="0"/>
              <a:t>reason </a:t>
            </a:r>
            <a:r>
              <a:rPr lang="en-IN" sz="2800" dirty="0" smtClean="0"/>
              <a:t>for this </a:t>
            </a:r>
            <a:r>
              <a:rPr lang="en-IN" sz="2800" dirty="0"/>
              <a:t>is a quirk of Windows games—players have an annoying tendency to </a:t>
            </a:r>
            <a:r>
              <a:rPr lang="en-IN" sz="2800" dirty="0" smtClean="0"/>
              <a:t>actually have </a:t>
            </a:r>
            <a:r>
              <a:rPr lang="en-IN" sz="2800" dirty="0"/>
              <a:t>other applications up, like Firefox or something, while playing your game! </a:t>
            </a:r>
            <a:endParaRPr lang="en-IN" sz="2800" dirty="0" smtClean="0"/>
          </a:p>
          <a:p>
            <a:pPr algn="just"/>
            <a:r>
              <a:rPr lang="en-IN" sz="2800" dirty="0" smtClean="0"/>
              <a:t>Any</a:t>
            </a:r>
            <a:r>
              <a:rPr lang="en-IN" sz="2800" dirty="0"/>
              <a:t> </a:t>
            </a:r>
            <a:r>
              <a:rPr lang="en-IN" sz="2800" dirty="0" smtClean="0"/>
              <a:t>kind </a:t>
            </a:r>
            <a:r>
              <a:rPr lang="en-IN" sz="2800" dirty="0"/>
              <a:t>of task switching, or user switching under XP or later, can cause DirectX to </a:t>
            </a:r>
            <a:r>
              <a:rPr lang="en-IN" sz="2800" dirty="0" smtClean="0"/>
              <a:t>lose its </a:t>
            </a:r>
            <a:r>
              <a:rPr lang="en-IN" sz="2800" dirty="0"/>
              <a:t>devices.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7163010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After getting a bunch of a DirectX objects and making sure they still exist, the </a:t>
            </a:r>
            <a:r>
              <a:rPr lang="en-IN" sz="2800" dirty="0" smtClean="0"/>
              <a:t>function checks </a:t>
            </a:r>
            <a:r>
              <a:rPr lang="en-IN" sz="2800" dirty="0"/>
              <a:t>to see if rendering is paused, if the window is occluded, or if it’s inactive.</a:t>
            </a:r>
          </a:p>
          <a:p>
            <a:pPr algn="just"/>
            <a:r>
              <a:rPr lang="en-IN" sz="2800" dirty="0"/>
              <a:t>If any of these conditions is true, it calls Sleep() </a:t>
            </a:r>
            <a:r>
              <a:rPr lang="en-IN" sz="2800" dirty="0" smtClean="0"/>
              <a:t>to relinquish </a:t>
            </a:r>
            <a:r>
              <a:rPr lang="en-IN" sz="2800" dirty="0"/>
              <a:t>time back to </a:t>
            </a:r>
            <a:r>
              <a:rPr lang="en-IN" sz="2800" dirty="0" smtClean="0"/>
              <a:t>other applications</a:t>
            </a:r>
            <a:r>
              <a:rPr lang="en-IN" sz="2800" dirty="0"/>
              <a:t>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just part of being a nice Windows application, and even </a:t>
            </a:r>
            <a:r>
              <a:rPr lang="en-IN" sz="2800" dirty="0" smtClean="0"/>
              <a:t>silly Windows </a:t>
            </a:r>
            <a:r>
              <a:rPr lang="en-IN" sz="2800" dirty="0"/>
              <a:t>tools that have similar message pumps should do this. </a:t>
            </a:r>
            <a:endParaRPr lang="en-IN" sz="2800" dirty="0" smtClean="0"/>
          </a:p>
          <a:p>
            <a:pPr algn="just"/>
            <a:r>
              <a:rPr lang="en-IN" sz="2800" dirty="0" smtClean="0"/>
              <a:t>You </a:t>
            </a:r>
            <a:r>
              <a:rPr lang="en-IN" sz="2800" dirty="0"/>
              <a:t>might </a:t>
            </a:r>
            <a:r>
              <a:rPr lang="en-IN" sz="2800" dirty="0" smtClean="0"/>
              <a:t>decide to </a:t>
            </a:r>
            <a:r>
              <a:rPr lang="en-IN" sz="2800" dirty="0"/>
              <a:t>tweak the amount of time you sleep. </a:t>
            </a:r>
            <a:endParaRPr lang="en-IN" sz="2800" dirty="0" smtClean="0"/>
          </a:p>
          <a:p>
            <a:pPr algn="just"/>
            <a:r>
              <a:rPr lang="en-IN" sz="2800" dirty="0" smtClean="0"/>
              <a:t>Your </a:t>
            </a:r>
            <a:r>
              <a:rPr lang="en-IN" sz="2800" dirty="0"/>
              <a:t>mileage with the sleep values in </a:t>
            </a:r>
            <a:r>
              <a:rPr lang="en-IN" sz="2800" dirty="0" smtClean="0"/>
              <a:t>the framework </a:t>
            </a:r>
            <a:r>
              <a:rPr lang="en-IN" sz="2800" dirty="0"/>
              <a:t>could vary from game to game.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6028775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After all that, the code handles issues related to timers and </a:t>
            </a:r>
            <a:r>
              <a:rPr lang="en-IN" sz="2800" dirty="0" smtClean="0"/>
              <a:t>timing.</a:t>
            </a:r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the </a:t>
            </a:r>
            <a:r>
              <a:rPr lang="en-IN" sz="2800" dirty="0" smtClean="0"/>
              <a:t>section of </a:t>
            </a:r>
            <a:r>
              <a:rPr lang="en-IN" sz="2800" dirty="0"/>
              <a:t>code that starts with </a:t>
            </a:r>
            <a:endParaRPr lang="en-IN" sz="2800" dirty="0" smtClean="0"/>
          </a:p>
          <a:p>
            <a:pPr marL="0" indent="0" algn="just">
              <a:buNone/>
            </a:pPr>
            <a:r>
              <a:rPr lang="en-IN" sz="2800" dirty="0" smtClean="0"/>
              <a:t>                      </a:t>
            </a:r>
            <a:r>
              <a:rPr lang="en-IN" sz="2800" dirty="0" err="1" smtClean="0"/>
              <a:t>DXUTGetGlobalTimer</a:t>
            </a:r>
            <a:r>
              <a:rPr lang="en-IN" sz="2800" dirty="0"/>
              <a:t>()-&gt;</a:t>
            </a:r>
            <a:r>
              <a:rPr lang="en-IN" sz="2800" dirty="0" err="1"/>
              <a:t>GetTimeValues</a:t>
            </a:r>
            <a:r>
              <a:rPr lang="en-IN" sz="2800" dirty="0"/>
              <a:t>(). </a:t>
            </a:r>
            <a:endParaRPr lang="en-IN" sz="2800" dirty="0" smtClean="0"/>
          </a:p>
          <a:p>
            <a:pPr algn="just"/>
            <a:r>
              <a:rPr lang="en-IN" sz="2800" dirty="0" smtClean="0"/>
              <a:t>Almost</a:t>
            </a:r>
            <a:r>
              <a:rPr lang="en-IN" sz="2800" dirty="0"/>
              <a:t> </a:t>
            </a:r>
            <a:r>
              <a:rPr lang="en-IN" sz="2800" dirty="0" smtClean="0"/>
              <a:t>every </a:t>
            </a:r>
            <a:r>
              <a:rPr lang="en-IN" sz="2800" dirty="0"/>
              <a:t>game needs to track how many milliseconds have elapsed since the last </a:t>
            </a:r>
            <a:r>
              <a:rPr lang="en-IN" sz="2800" dirty="0" smtClean="0"/>
              <a:t>frame so </a:t>
            </a:r>
            <a:r>
              <a:rPr lang="en-IN" sz="2800" dirty="0"/>
              <a:t>that animations and object movement can be kept in sync with reality. </a:t>
            </a:r>
            <a:endParaRPr lang="en-IN" sz="2800" dirty="0" smtClean="0"/>
          </a:p>
          <a:p>
            <a:pPr algn="just"/>
            <a:r>
              <a:rPr lang="en-IN" sz="2800" dirty="0" smtClean="0"/>
              <a:t>The alternative is </a:t>
            </a:r>
            <a:r>
              <a:rPr lang="en-IN" sz="2800" dirty="0"/>
              <a:t>to ignore time altogether and just render things based on each frame </a:t>
            </a:r>
            <a:r>
              <a:rPr lang="en-IN" sz="2800" dirty="0" smtClean="0"/>
              <a:t>that renders</a:t>
            </a:r>
            <a:r>
              <a:rPr lang="en-IN" sz="2800" dirty="0"/>
              <a:t>, but that would mean that faster computers would literally play the </a:t>
            </a:r>
            <a:r>
              <a:rPr lang="en-IN" sz="2800" dirty="0" smtClean="0"/>
              <a:t>game faster—not </a:t>
            </a:r>
            <a:r>
              <a:rPr lang="en-IN" sz="2800" dirty="0"/>
              <a:t>in the “gamer” sense but in an actual sense. </a:t>
            </a:r>
            <a:endParaRPr lang="en-IN" sz="2800" dirty="0" smtClean="0"/>
          </a:p>
          <a:p>
            <a:pPr algn="just"/>
            <a:r>
              <a:rPr lang="en-IN" sz="2800" dirty="0" smtClean="0"/>
              <a:t>If </a:t>
            </a:r>
            <a:r>
              <a:rPr lang="en-IN" sz="2800" dirty="0"/>
              <a:t>you keep track of </a:t>
            </a:r>
            <a:r>
              <a:rPr lang="en-IN" sz="2800" dirty="0" smtClean="0"/>
              <a:t>time, then </a:t>
            </a:r>
            <a:r>
              <a:rPr lang="en-IN" sz="2800" dirty="0"/>
              <a:t>objects on faster computers will still fall to the ground at the same rate as </a:t>
            </a:r>
            <a:r>
              <a:rPr lang="en-IN" sz="2800" dirty="0" smtClean="0"/>
              <a:t>slower computers</a:t>
            </a:r>
            <a:r>
              <a:rPr lang="en-IN" sz="2800" dirty="0"/>
              <a:t>, but the faster computers will look smooth as silk.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9663766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r>
              <a:rPr lang="en-IN" sz="2800" dirty="0"/>
              <a:t>The next section of code retrieves and calls the application’s frame move </a:t>
            </a:r>
            <a:r>
              <a:rPr lang="en-IN" sz="2800" dirty="0" err="1"/>
              <a:t>callback</a:t>
            </a:r>
            <a:r>
              <a:rPr lang="en-IN" sz="2800" dirty="0"/>
              <a:t> function.</a:t>
            </a:r>
          </a:p>
          <a:p>
            <a:r>
              <a:rPr lang="en-IN" sz="2800" dirty="0"/>
              <a:t>This </a:t>
            </a:r>
            <a:r>
              <a:rPr lang="en-IN" sz="2800" dirty="0" err="1"/>
              <a:t>callback</a:t>
            </a:r>
            <a:r>
              <a:rPr lang="en-IN" sz="2800" dirty="0"/>
              <a:t> is set to </a:t>
            </a:r>
            <a:r>
              <a:rPr lang="en-IN" sz="2800" dirty="0" err="1"/>
              <a:t>GameCodeApp</a:t>
            </a:r>
            <a:r>
              <a:rPr lang="en-IN" sz="2800" dirty="0"/>
              <a:t>::</a:t>
            </a:r>
            <a:r>
              <a:rPr lang="en-IN" sz="2800" dirty="0" err="1"/>
              <a:t>OnUpdateGame</a:t>
            </a:r>
            <a:r>
              <a:rPr lang="en-IN" sz="2800" dirty="0"/>
              <a:t>(), which controls the</a:t>
            </a:r>
          </a:p>
          <a:p>
            <a:pPr marL="0" indent="0">
              <a:buNone/>
            </a:pPr>
            <a:r>
              <a:rPr lang="en-IN" sz="2800" dirty="0" smtClean="0"/>
              <a:t>    game </a:t>
            </a:r>
            <a:r>
              <a:rPr lang="en-IN" sz="2800" dirty="0"/>
              <a:t>logic and how the game state changes over each </a:t>
            </a:r>
            <a:r>
              <a:rPr lang="en-IN" sz="2800" dirty="0" smtClean="0"/>
              <a:t>     pass </a:t>
            </a:r>
            <a:r>
              <a:rPr lang="en-IN" sz="2800" dirty="0"/>
              <a:t>of the main loop. </a:t>
            </a:r>
            <a:endParaRPr lang="en-IN" sz="2800" dirty="0" smtClean="0"/>
          </a:p>
          <a:p>
            <a:r>
              <a:rPr lang="en-IN" sz="2800" dirty="0" smtClean="0"/>
              <a:t>Control</a:t>
            </a:r>
            <a:r>
              <a:rPr lang="en-IN" sz="2800" dirty="0"/>
              <a:t> </a:t>
            </a:r>
            <a:r>
              <a:rPr lang="en-IN" sz="2800" dirty="0" smtClean="0"/>
              <a:t>passes </a:t>
            </a:r>
            <a:r>
              <a:rPr lang="en-IN" sz="2800" dirty="0"/>
              <a:t>to the game logic’s </a:t>
            </a:r>
            <a:r>
              <a:rPr lang="en-IN" sz="2800" dirty="0" err="1"/>
              <a:t>VOnUpdate</a:t>
            </a:r>
            <a:r>
              <a:rPr lang="en-IN" sz="2800" dirty="0"/>
              <a:t>() method, which will update all the </a:t>
            </a:r>
            <a:r>
              <a:rPr lang="en-IN" sz="2800" dirty="0" smtClean="0"/>
              <a:t>running game </a:t>
            </a:r>
            <a:r>
              <a:rPr lang="en-IN" sz="2800" dirty="0"/>
              <a:t>processes and send updates to all the game views attached to the game logic.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3859757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The next bit of code retrieves and calls </a:t>
            </a:r>
            <a:r>
              <a:rPr lang="en-IN" sz="2800" dirty="0" smtClean="0"/>
              <a:t>the application’s </a:t>
            </a:r>
            <a:r>
              <a:rPr lang="en-IN" sz="2800" dirty="0"/>
              <a:t>frame render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smtClean="0"/>
              <a:t>which will </a:t>
            </a:r>
            <a:r>
              <a:rPr lang="en-IN" sz="2800" dirty="0"/>
              <a:t>call </a:t>
            </a:r>
            <a:r>
              <a:rPr lang="en-IN" sz="2800" dirty="0" err="1"/>
              <a:t>VOnRender</a:t>
            </a:r>
            <a:r>
              <a:rPr lang="en-IN" sz="2800" dirty="0"/>
              <a:t>() methods of views attached to the </a:t>
            </a:r>
            <a:r>
              <a:rPr lang="en-IN" sz="2800" dirty="0" smtClean="0"/>
              <a:t>game.</a:t>
            </a:r>
          </a:p>
          <a:p>
            <a:pPr algn="just"/>
            <a:r>
              <a:rPr lang="en-IN" sz="2800" dirty="0" smtClean="0"/>
              <a:t>After </a:t>
            </a:r>
            <a:r>
              <a:rPr lang="en-IN" sz="2800" dirty="0"/>
              <a:t>the rendering </a:t>
            </a:r>
            <a:r>
              <a:rPr lang="en-IN" sz="2800" dirty="0" smtClean="0"/>
              <a:t>is complete</a:t>
            </a:r>
            <a:r>
              <a:rPr lang="en-IN" sz="2800" dirty="0"/>
              <a:t>, the screen must be presented, which is when things can go awry. </a:t>
            </a:r>
            <a:endParaRPr lang="en-IN" sz="2800" dirty="0" smtClean="0"/>
          </a:p>
          <a:p>
            <a:pPr algn="just"/>
            <a:r>
              <a:rPr lang="en-IN" sz="2800" dirty="0" smtClean="0"/>
              <a:t>Back in the </a:t>
            </a:r>
            <a:r>
              <a:rPr lang="en-IN" sz="2800" dirty="0"/>
              <a:t>good old days, this was called “slamming” because the back buffer was </a:t>
            </a:r>
            <a:r>
              <a:rPr lang="en-IN" sz="2800" dirty="0" smtClean="0"/>
              <a:t>copied byte-by-byte </a:t>
            </a:r>
            <a:r>
              <a:rPr lang="en-IN" sz="2800" dirty="0"/>
              <a:t>to the front buffer in one memory copy. </a:t>
            </a:r>
            <a:endParaRPr lang="en-IN" sz="2800" dirty="0" smtClean="0"/>
          </a:p>
          <a:p>
            <a:pPr algn="just"/>
            <a:r>
              <a:rPr lang="en-IN" sz="2800" dirty="0" smtClean="0"/>
              <a:t>Now </a:t>
            </a:r>
            <a:r>
              <a:rPr lang="en-IN" sz="2800" dirty="0"/>
              <a:t>this is handled by a </a:t>
            </a:r>
            <a:r>
              <a:rPr lang="en-IN" sz="2800" dirty="0" smtClean="0"/>
              <a:t>simple pointer </a:t>
            </a:r>
            <a:r>
              <a:rPr lang="en-IN" sz="2800" dirty="0"/>
              <a:t>change in the video hardware and is generally called “flipping” </a:t>
            </a:r>
            <a:r>
              <a:rPr lang="en-IN" sz="2800" dirty="0" smtClean="0"/>
              <a:t>because nothing </a:t>
            </a:r>
            <a:r>
              <a:rPr lang="en-IN" sz="2800" dirty="0"/>
              <a:t>is really copied at all.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185068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The next bit of code retrieves and calls </a:t>
            </a:r>
            <a:r>
              <a:rPr lang="en-IN" sz="2800" dirty="0" smtClean="0"/>
              <a:t>the application’s </a:t>
            </a:r>
            <a:r>
              <a:rPr lang="en-IN" sz="2800" dirty="0"/>
              <a:t>frame render </a:t>
            </a:r>
            <a:r>
              <a:rPr lang="en-IN" sz="2800" dirty="0" err="1"/>
              <a:t>callback</a:t>
            </a:r>
            <a:r>
              <a:rPr lang="en-IN" sz="2800" dirty="0"/>
              <a:t>, </a:t>
            </a:r>
            <a:r>
              <a:rPr lang="en-IN" sz="2800" dirty="0" smtClean="0"/>
              <a:t>which will </a:t>
            </a:r>
            <a:r>
              <a:rPr lang="en-IN" sz="2800" dirty="0"/>
              <a:t>call </a:t>
            </a:r>
            <a:r>
              <a:rPr lang="en-IN" sz="2800" dirty="0" err="1"/>
              <a:t>VOnRender</a:t>
            </a:r>
            <a:r>
              <a:rPr lang="en-IN" sz="2800" dirty="0"/>
              <a:t>() methods of views attached to the </a:t>
            </a:r>
            <a:r>
              <a:rPr lang="en-IN" sz="2800" dirty="0" smtClean="0"/>
              <a:t>game.</a:t>
            </a:r>
          </a:p>
          <a:p>
            <a:pPr algn="just"/>
            <a:r>
              <a:rPr lang="en-IN" sz="2800" dirty="0" smtClean="0"/>
              <a:t>After </a:t>
            </a:r>
            <a:r>
              <a:rPr lang="en-IN" sz="2800" dirty="0"/>
              <a:t>the rendering </a:t>
            </a:r>
            <a:r>
              <a:rPr lang="en-IN" sz="2800" dirty="0" smtClean="0"/>
              <a:t>is complete</a:t>
            </a:r>
            <a:r>
              <a:rPr lang="en-IN" sz="2800" dirty="0"/>
              <a:t>, the screen must be presented, which is when things can go awry. </a:t>
            </a:r>
            <a:endParaRPr lang="en-IN" sz="2800" dirty="0" smtClean="0"/>
          </a:p>
          <a:p>
            <a:pPr algn="just"/>
            <a:r>
              <a:rPr lang="en-IN" sz="2800" dirty="0" smtClean="0"/>
              <a:t>Back in the </a:t>
            </a:r>
            <a:r>
              <a:rPr lang="en-IN" sz="2800" dirty="0"/>
              <a:t>good old days, this was called “slamming” because the back buffer was </a:t>
            </a:r>
            <a:r>
              <a:rPr lang="en-IN" sz="2800" dirty="0" smtClean="0"/>
              <a:t>copied byte-by-byte </a:t>
            </a:r>
            <a:r>
              <a:rPr lang="en-IN" sz="2800" dirty="0"/>
              <a:t>to the front buffer in one memory copy. </a:t>
            </a:r>
            <a:endParaRPr lang="en-IN" sz="2800" dirty="0" smtClean="0"/>
          </a:p>
          <a:p>
            <a:pPr algn="just"/>
            <a:r>
              <a:rPr lang="en-IN" sz="2800" dirty="0" smtClean="0"/>
              <a:t>Now </a:t>
            </a:r>
            <a:r>
              <a:rPr lang="en-IN" sz="2800" dirty="0"/>
              <a:t>this is handled by a </a:t>
            </a:r>
            <a:r>
              <a:rPr lang="en-IN" sz="2800" dirty="0" smtClean="0"/>
              <a:t>simple pointer </a:t>
            </a:r>
            <a:r>
              <a:rPr lang="en-IN" sz="2800" dirty="0"/>
              <a:t>change in the video hardware and is generally called “flipping” </a:t>
            </a:r>
            <a:r>
              <a:rPr lang="en-IN" sz="2800" dirty="0" smtClean="0"/>
              <a:t>because nothing </a:t>
            </a:r>
            <a:r>
              <a:rPr lang="en-IN" sz="2800" dirty="0"/>
              <a:t>is really copied at all.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20345266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r>
              <a:rPr lang="en-IN" sz="2800" dirty="0"/>
              <a:t>The call to Present() will cause the scene to actually be presented onto the monitor.</a:t>
            </a:r>
          </a:p>
          <a:p>
            <a:r>
              <a:rPr lang="en-IN" sz="2800" dirty="0"/>
              <a:t>The next step is to check the return code from this function because there </a:t>
            </a:r>
            <a:r>
              <a:rPr lang="en-IN" sz="2800" dirty="0" smtClean="0"/>
              <a:t>may be </a:t>
            </a:r>
            <a:r>
              <a:rPr lang="en-IN" sz="2800" dirty="0"/>
              <a:t>more work to do. </a:t>
            </a:r>
            <a:endParaRPr lang="en-IN" sz="2800" dirty="0" smtClean="0"/>
          </a:p>
          <a:p>
            <a:r>
              <a:rPr lang="en-IN" sz="2800" dirty="0" smtClean="0"/>
              <a:t>The </a:t>
            </a:r>
            <a:r>
              <a:rPr lang="en-IN" sz="2800" dirty="0"/>
              <a:t>user might have to change video modes, requiring that </a:t>
            </a:r>
            <a:r>
              <a:rPr lang="en-IN" sz="2800" dirty="0" smtClean="0"/>
              <a:t>the device </a:t>
            </a:r>
            <a:r>
              <a:rPr lang="en-IN" sz="2800" dirty="0"/>
              <a:t>be reset, or perhaps it was removed or the window became fully occluded.</a:t>
            </a:r>
          </a:p>
          <a:p>
            <a:r>
              <a:rPr lang="en-IN" sz="2800" dirty="0"/>
              <a:t>These edge cases must all be handled gracefully.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2274952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Using the DirectX 11 Framework</a:t>
            </a: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597666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2800" b="1" dirty="0"/>
              <a:t>Rendering and Presenting the </a:t>
            </a:r>
            <a:r>
              <a:rPr lang="en-IN" sz="2800" b="1" dirty="0" smtClean="0"/>
              <a:t>Display:</a:t>
            </a:r>
          </a:p>
          <a:p>
            <a:pPr algn="just"/>
            <a:r>
              <a:rPr lang="en-IN" sz="2800" dirty="0"/>
              <a:t>After all that, the frame counter is updated, and a little status bit is checked to see </a:t>
            </a:r>
            <a:r>
              <a:rPr lang="en-IN" sz="2800" dirty="0" smtClean="0"/>
              <a:t>if the </a:t>
            </a:r>
            <a:r>
              <a:rPr lang="en-IN" sz="2800" dirty="0"/>
              <a:t>game should exit after one frame. </a:t>
            </a:r>
            <a:endParaRPr lang="en-IN" sz="2800" dirty="0" smtClean="0"/>
          </a:p>
          <a:p>
            <a:pPr algn="just"/>
            <a:r>
              <a:rPr lang="en-IN" sz="2800" dirty="0" smtClean="0"/>
              <a:t>This </a:t>
            </a:r>
            <a:r>
              <a:rPr lang="en-IN" sz="2800" dirty="0"/>
              <a:t>is actually a quite handy thing to </a:t>
            </a:r>
            <a:r>
              <a:rPr lang="en-IN" sz="2800" dirty="0" smtClean="0"/>
              <a:t>have, whether </a:t>
            </a:r>
            <a:r>
              <a:rPr lang="en-IN" sz="2800" dirty="0"/>
              <a:t>you write your own frame counter or use the one in the framework, </a:t>
            </a:r>
            <a:r>
              <a:rPr lang="en-IN" sz="2800" dirty="0" smtClean="0"/>
              <a:t>because you </a:t>
            </a:r>
            <a:r>
              <a:rPr lang="en-IN" sz="2800" dirty="0"/>
              <a:t>can use it to smoke test your game. </a:t>
            </a:r>
            <a:endParaRPr lang="en-IN" sz="2800" dirty="0" smtClean="0"/>
          </a:p>
          <a:p>
            <a:pPr algn="just"/>
            <a:r>
              <a:rPr lang="en-IN" sz="2800" dirty="0" smtClean="0"/>
              <a:t>An </a:t>
            </a:r>
            <a:r>
              <a:rPr lang="en-IN" sz="2800" dirty="0"/>
              <a:t>amazing amount of code runs when </a:t>
            </a:r>
            <a:r>
              <a:rPr lang="en-IN" sz="2800" dirty="0" smtClean="0"/>
              <a:t>you initialize</a:t>
            </a:r>
            <a:r>
              <a:rPr lang="en-IN" sz="2800" dirty="0"/>
              <a:t>, update, and render your game, and any problems during this process </a:t>
            </a:r>
            <a:r>
              <a:rPr lang="en-IN" sz="2800" dirty="0" smtClean="0"/>
              <a:t>could be </a:t>
            </a:r>
            <a:r>
              <a:rPr lang="en-IN" sz="2800" dirty="0"/>
              <a:t>written out to a log file for later analysis</a:t>
            </a:r>
            <a:r>
              <a:rPr lang="en-IN" sz="2800" dirty="0" smtClean="0"/>
              <a:t>.</a:t>
            </a:r>
          </a:p>
          <a:p>
            <a:pPr algn="just"/>
            <a:r>
              <a:rPr lang="en-IN" sz="2800" dirty="0" smtClean="0"/>
              <a:t> </a:t>
            </a:r>
            <a:r>
              <a:rPr lang="en-IN" sz="2800" dirty="0"/>
              <a:t>This is a great thing to do, and it can </a:t>
            </a:r>
            <a:r>
              <a:rPr lang="en-IN" sz="2800" dirty="0" smtClean="0"/>
              <a:t>be an </a:t>
            </a:r>
            <a:r>
              <a:rPr lang="en-IN" sz="2800" dirty="0"/>
              <a:t>important part of a simple smoke test where you can be somewhat sure that </a:t>
            </a:r>
            <a:r>
              <a:rPr lang="en-IN" sz="2800" dirty="0" smtClean="0"/>
              <a:t>the game </a:t>
            </a:r>
            <a:r>
              <a:rPr lang="en-IN" sz="2800" dirty="0"/>
              <a:t>can at least get to the first frame.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68181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32496</TotalTime>
  <Words>7462</Words>
  <Application>Microsoft Office PowerPoint</Application>
  <PresentationFormat>On-screen Show (4:3)</PresentationFormat>
  <Paragraphs>678</Paragraphs>
  <Slides>102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3" baseType="lpstr">
      <vt:lpstr>Office Theme</vt:lpstr>
      <vt:lpstr>Module 4:Game Actors and Component Architecture and Controlling the Main Loop   </vt:lpstr>
      <vt:lpstr>Module 4:Game Actors and Component Architecture and Controlling the Main Loop   </vt:lpstr>
      <vt:lpstr>Game Actors and Component Architecture   </vt:lpstr>
      <vt:lpstr>Game Actors and Component Architecture   </vt:lpstr>
      <vt:lpstr>A First Attempt at Building Game Actors  </vt:lpstr>
      <vt:lpstr>A First Attempt at Building Game Actors   </vt:lpstr>
      <vt:lpstr>A First Attempt at Building Game Actors </vt:lpstr>
      <vt:lpstr>A First Attempt at Building Game Actors  </vt:lpstr>
      <vt:lpstr>A First Attempt at Building Game Actors  </vt:lpstr>
      <vt:lpstr>A First Attempt at Building Game Actors   </vt:lpstr>
      <vt:lpstr>A First Attempt at Building Game Actors  </vt:lpstr>
      <vt:lpstr>A First Attempt at Building Game Actors  </vt:lpstr>
      <vt:lpstr>A First Attempt at Building Game Actors  </vt:lpstr>
      <vt:lpstr>A First Attempt at Building Game Actors   </vt:lpstr>
      <vt:lpstr>A First Attempt at Building Game Actors  </vt:lpstr>
      <vt:lpstr>Component Architecture  </vt:lpstr>
      <vt:lpstr>Component Architecture  </vt:lpstr>
      <vt:lpstr>Component Architecture  </vt:lpstr>
      <vt:lpstr>Component Architecture  </vt:lpstr>
      <vt:lpstr>Component Architecture  </vt:lpstr>
      <vt:lpstr>Component Architecture  </vt:lpstr>
      <vt:lpstr>Creating Actors and Components  </vt:lpstr>
      <vt:lpstr>Creating Actors and Components  </vt:lpstr>
      <vt:lpstr>Creating Actors and Components  </vt:lpstr>
      <vt:lpstr>Defining Actors and Components  </vt:lpstr>
      <vt:lpstr>Defining Actors and Components  </vt:lpstr>
      <vt:lpstr>Defining Actors and Components  </vt:lpstr>
      <vt:lpstr>Defining Actors and Components  </vt:lpstr>
      <vt:lpstr>Defining Actors and Components  </vt:lpstr>
      <vt:lpstr>Defining Actors and Components  </vt:lpstr>
      <vt:lpstr>Defining Actors and Components  </vt:lpstr>
      <vt:lpstr>Storing and Accessing Actors  </vt:lpstr>
      <vt:lpstr>Storing and Accessing Actors  </vt:lpstr>
      <vt:lpstr>Storing and Accessing Actors  </vt:lpstr>
      <vt:lpstr>Storing and Accessing Actors  </vt:lpstr>
      <vt:lpstr>Storing and Accessing Actors  </vt:lpstr>
      <vt:lpstr>Storing and Accessing Actors  </vt:lpstr>
      <vt:lpstr>Putting It All Together  </vt:lpstr>
      <vt:lpstr>Putting It All Together  </vt:lpstr>
      <vt:lpstr>Putting It All Together  </vt:lpstr>
      <vt:lpstr>Putting It All Together  </vt:lpstr>
      <vt:lpstr>Putting It All Together  </vt:lpstr>
      <vt:lpstr>Putting It All Together  </vt:lpstr>
      <vt:lpstr>Data Sharing  </vt:lpstr>
      <vt:lpstr>Data Sharing  </vt:lpstr>
      <vt:lpstr>Data Sharing  </vt:lpstr>
      <vt:lpstr>Direct Access  </vt:lpstr>
      <vt:lpstr>Direct Access  </vt:lpstr>
      <vt:lpstr>Direct Access  </vt:lpstr>
      <vt:lpstr>  </vt:lpstr>
      <vt:lpstr>Character creation in blender    </vt:lpstr>
      <vt:lpstr>Character creation in blender    </vt:lpstr>
      <vt:lpstr>Character creation in blender    </vt:lpstr>
      <vt:lpstr>Character creation in blender    </vt:lpstr>
      <vt:lpstr>Character creation in blender: Texturing    </vt:lpstr>
      <vt:lpstr>Character creation in blender :Rigging part 1    </vt:lpstr>
      <vt:lpstr>Character creation in blender :Rigging part 2    </vt:lpstr>
      <vt:lpstr>Character animation in blender: Walk cycle    </vt:lpstr>
      <vt:lpstr>Character animation in blender: Run cycle    </vt:lpstr>
      <vt:lpstr>Character animation in blender: Run cycle    </vt:lpstr>
      <vt:lpstr>Module 4:Game Actors and Component Architecture and Controlling the Main Loop   </vt:lpstr>
      <vt:lpstr>Controlling the Main Loop    </vt:lpstr>
      <vt:lpstr>Controlling the Main Loop    </vt:lpstr>
      <vt:lpstr>Controlling the Main Loop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Organizing the Main Loop     </vt:lpstr>
      <vt:lpstr>Playing Nicely with the OS    </vt:lpstr>
      <vt:lpstr>Playing Nicely with the OS    </vt:lpstr>
      <vt:lpstr>Playing Nicely with the OS    </vt:lpstr>
      <vt:lpstr>Playing Nicely with the OS    </vt:lpstr>
      <vt:lpstr>Playing Nicely with the OS    </vt:lpstr>
      <vt:lpstr>Playing Nicely with the OS    </vt:lpstr>
      <vt:lpstr>Playing Nicely with the OS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Using the DirectX 11 Framework    </vt:lpstr>
      <vt:lpstr>Can I Make a Game Yet?    </vt:lpstr>
      <vt:lpstr>Creating Game Mission**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to game programming</dc:title>
  <dc:creator>Admin</dc:creator>
  <cp:lastModifiedBy>Admin</cp:lastModifiedBy>
  <cp:revision>342</cp:revision>
  <dcterms:created xsi:type="dcterms:W3CDTF">2022-01-07T05:09:05Z</dcterms:created>
  <dcterms:modified xsi:type="dcterms:W3CDTF">2023-02-28T06:05:11Z</dcterms:modified>
</cp:coreProperties>
</file>