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1" r:id="rId54"/>
    <p:sldId id="310" r:id="rId55"/>
    <p:sldId id="312" r:id="rId56"/>
    <p:sldId id="313" r:id="rId57"/>
    <p:sldId id="314" r:id="rId58"/>
    <p:sldId id="315" r:id="rId59"/>
    <p:sldId id="316" r:id="rId60"/>
    <p:sldId id="318" r:id="rId61"/>
    <p:sldId id="319" r:id="rId62"/>
    <p:sldId id="320" r:id="rId63"/>
    <p:sldId id="321" r:id="rId64"/>
    <p:sldId id="322"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24" r:id="rId83"/>
    <p:sldId id="325" r:id="rId84"/>
    <p:sldId id="326"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7" r:id="rId115"/>
    <p:sldId id="378" r:id="rId116"/>
    <p:sldId id="379" r:id="rId117"/>
    <p:sldId id="380" r:id="rId118"/>
    <p:sldId id="381" r:id="rId119"/>
    <p:sldId id="382" r:id="rId120"/>
    <p:sldId id="383" r:id="rId121"/>
    <p:sldId id="384" r:id="rId122"/>
    <p:sldId id="385" r:id="rId123"/>
    <p:sldId id="386" r:id="rId124"/>
    <p:sldId id="387" r:id="rId125"/>
    <p:sldId id="433" r:id="rId126"/>
    <p:sldId id="434" r:id="rId127"/>
    <p:sldId id="435" r:id="rId128"/>
    <p:sldId id="436" r:id="rId129"/>
    <p:sldId id="388" r:id="rId130"/>
    <p:sldId id="389" r:id="rId131"/>
    <p:sldId id="390" r:id="rId132"/>
    <p:sldId id="391" r:id="rId133"/>
    <p:sldId id="392" r:id="rId134"/>
    <p:sldId id="437" r:id="rId135"/>
    <p:sldId id="393" r:id="rId136"/>
    <p:sldId id="395" r:id="rId137"/>
    <p:sldId id="396" r:id="rId138"/>
    <p:sldId id="397" r:id="rId139"/>
    <p:sldId id="398" r:id="rId140"/>
    <p:sldId id="399" r:id="rId141"/>
    <p:sldId id="400" r:id="rId142"/>
    <p:sldId id="401" r:id="rId143"/>
    <p:sldId id="373" r:id="rId144"/>
    <p:sldId id="402" r:id="rId145"/>
    <p:sldId id="403" r:id="rId146"/>
    <p:sldId id="404" r:id="rId147"/>
    <p:sldId id="405" r:id="rId148"/>
    <p:sldId id="406" r:id="rId149"/>
    <p:sldId id="374"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375" r:id="rId170"/>
    <p:sldId id="427" r:id="rId171"/>
    <p:sldId id="428" r:id="rId172"/>
    <p:sldId id="429" r:id="rId173"/>
    <p:sldId id="430" r:id="rId174"/>
    <p:sldId id="431" r:id="rId175"/>
    <p:sldId id="438" r:id="rId176"/>
    <p:sldId id="439" r:id="rId177"/>
    <p:sldId id="440" r:id="rId178"/>
    <p:sldId id="441" r:id="rId179"/>
    <p:sldId id="376" r:id="rId180"/>
    <p:sldId id="442" r:id="rId181"/>
    <p:sldId id="443" r:id="rId182"/>
    <p:sldId id="452" r:id="rId183"/>
    <p:sldId id="453" r:id="rId184"/>
    <p:sldId id="446" r:id="rId185"/>
    <p:sldId id="444" r:id="rId186"/>
    <p:sldId id="447" r:id="rId187"/>
    <p:sldId id="451" r:id="rId188"/>
    <p:sldId id="445" r:id="rId189"/>
    <p:sldId id="458" r:id="rId190"/>
    <p:sldId id="459" r:id="rId191"/>
    <p:sldId id="460" r:id="rId192"/>
    <p:sldId id="448" r:id="rId193"/>
    <p:sldId id="454" r:id="rId194"/>
    <p:sldId id="455" r:id="rId195"/>
    <p:sldId id="456" r:id="rId196"/>
    <p:sldId id="457" r:id="rId197"/>
    <p:sldId id="449" r:id="rId198"/>
    <p:sldId id="461" r:id="rId199"/>
    <p:sldId id="462" r:id="rId200"/>
    <p:sldId id="463" r:id="rId201"/>
    <p:sldId id="464" r:id="rId202"/>
    <p:sldId id="465" r:id="rId203"/>
    <p:sldId id="450" r:id="rId2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presProps" Target="pres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23BFD-E1EC-4978-91C2-094BD078929B}" type="datetimeFigureOut">
              <a:rPr lang="en-IN" smtClean="0"/>
              <a:t>02-05-2022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F6E06F-3AE6-4844-ADC8-8B2037891E01}" type="slidenum">
              <a:rPr lang="en-IN" smtClean="0"/>
              <a:t>‹#›</a:t>
            </a:fld>
            <a:endParaRPr lang="en-IN"/>
          </a:p>
        </p:txBody>
      </p:sp>
    </p:spTree>
    <p:extLst>
      <p:ext uri="{BB962C8B-B14F-4D97-AF65-F5344CB8AC3E}">
        <p14:creationId xmlns:p14="http://schemas.microsoft.com/office/powerpoint/2010/main" val="339650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35051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3223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87572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42D6FA-07D3-47DD-9A19-9E5F2B49B1F4}"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17386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2D6FA-07D3-47DD-9A19-9E5F2B49B1F4}"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228146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42D6FA-07D3-47DD-9A19-9E5F2B49B1F4}"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249479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42D6FA-07D3-47DD-9A19-9E5F2B49B1F4}" type="datetimeFigureOut">
              <a:rPr lang="en-IN" smtClean="0"/>
              <a:t>02-05-2022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90812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42D6FA-07D3-47DD-9A19-9E5F2B49B1F4}" type="datetimeFigureOut">
              <a:rPr lang="en-IN" smtClean="0"/>
              <a:t>02-05-2022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83968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2D6FA-07D3-47DD-9A19-9E5F2B49B1F4}" type="datetimeFigureOut">
              <a:rPr lang="en-IN" smtClean="0"/>
              <a:t>02-05-2022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166464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D6FA-07D3-47DD-9A19-9E5F2B49B1F4}"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378844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2D6FA-07D3-47DD-9A19-9E5F2B49B1F4}"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AFC1E-3FF5-4498-8D9B-B1869B75CAA9}" type="slidenum">
              <a:rPr lang="en-IN" smtClean="0"/>
              <a:t>‹#›</a:t>
            </a:fld>
            <a:endParaRPr lang="en-IN"/>
          </a:p>
        </p:txBody>
      </p:sp>
    </p:spTree>
    <p:extLst>
      <p:ext uri="{BB962C8B-B14F-4D97-AF65-F5344CB8AC3E}">
        <p14:creationId xmlns:p14="http://schemas.microsoft.com/office/powerpoint/2010/main" val="413120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2D6FA-07D3-47DD-9A19-9E5F2B49B1F4}" type="datetimeFigureOut">
              <a:rPr lang="en-IN" smtClean="0"/>
              <a:t>02-05-2022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AFC1E-3FF5-4498-8D9B-B1869B75CAA9}" type="slidenum">
              <a:rPr lang="en-IN" smtClean="0"/>
              <a:t>‹#›</a:t>
            </a:fld>
            <a:endParaRPr lang="en-IN"/>
          </a:p>
        </p:txBody>
      </p:sp>
    </p:spTree>
    <p:extLst>
      <p:ext uri="{BB962C8B-B14F-4D97-AF65-F5344CB8AC3E}">
        <p14:creationId xmlns:p14="http://schemas.microsoft.com/office/powerpoint/2010/main" val="1645624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a:t>Module </a:t>
            </a:r>
            <a:r>
              <a:rPr lang="en-IN" sz="3600" b="1" dirty="0" smtClean="0"/>
              <a:t>5:</a:t>
            </a:r>
            <a:r>
              <a:rPr lang="en-IN" sz="3600" b="1" dirty="0"/>
              <a:t> Loading and Caching , optimization , debugging and publishing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1340768"/>
            <a:ext cx="8229600" cy="4785395"/>
          </a:xfrm>
        </p:spPr>
        <p:txBody>
          <a:bodyPr>
            <a:normAutofit/>
          </a:bodyPr>
          <a:lstStyle/>
          <a:p>
            <a:pPr marL="0" indent="0">
              <a:buNone/>
            </a:pPr>
            <a:r>
              <a:rPr lang="en-IN" dirty="0"/>
              <a:t>5</a:t>
            </a:r>
            <a:r>
              <a:rPr lang="en-IN" dirty="0" smtClean="0"/>
              <a:t>.1:</a:t>
            </a:r>
          </a:p>
          <a:p>
            <a:r>
              <a:rPr lang="en-IN" dirty="0"/>
              <a:t>Loading and Caching Game Data </a:t>
            </a:r>
          </a:p>
          <a:p>
            <a:r>
              <a:rPr lang="en-IN" dirty="0"/>
              <a:t>Game Resources: Formats and Storage Requirements </a:t>
            </a:r>
          </a:p>
          <a:p>
            <a:r>
              <a:rPr lang="en-IN" dirty="0"/>
              <a:t>Resource Files </a:t>
            </a:r>
          </a:p>
          <a:p>
            <a:r>
              <a:rPr lang="en-IN" dirty="0"/>
              <a:t>The Resource Cache </a:t>
            </a:r>
          </a:p>
          <a:p>
            <a:r>
              <a:rPr lang="en-IN" dirty="0"/>
              <a:t>Out of Cache 	</a:t>
            </a:r>
          </a:p>
          <a:p>
            <a:pPr marL="0" indent="0">
              <a:buNone/>
            </a:pPr>
            <a:r>
              <a:rPr lang="en-IN" dirty="0"/>
              <a:t>	</a:t>
            </a:r>
          </a:p>
          <a:p>
            <a:endParaRPr lang="en-IN" dirty="0"/>
          </a:p>
        </p:txBody>
      </p:sp>
    </p:spTree>
    <p:extLst>
      <p:ext uri="{BB962C8B-B14F-4D97-AF65-F5344CB8AC3E}">
        <p14:creationId xmlns:p14="http://schemas.microsoft.com/office/powerpoint/2010/main" val="4301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200" b="1" dirty="0"/>
              <a:t>Loading and Caching Game Data </a:t>
            </a:r>
            <a:r>
              <a:rPr lang="en-IN" sz="3200" dirty="0"/>
              <a:t/>
            </a:r>
            <a:br>
              <a:rPr lang="en-IN" sz="32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836712"/>
            <a:ext cx="8229600" cy="5832648"/>
          </a:xfrm>
        </p:spPr>
        <p:txBody>
          <a:bodyPr>
            <a:normAutofit fontScale="92500" lnSpcReduction="20000"/>
          </a:bodyPr>
          <a:lstStyle/>
          <a:p>
            <a:pPr algn="just"/>
            <a:r>
              <a:rPr lang="en-IN" dirty="0"/>
              <a:t>If your game is more of an open world design, your technology has to be more </a:t>
            </a:r>
            <a:r>
              <a:rPr lang="en-IN" dirty="0" smtClean="0"/>
              <a:t>complicated and </a:t>
            </a:r>
            <a:r>
              <a:rPr lang="en-IN" dirty="0"/>
              <a:t>manage resources streaming from </a:t>
            </a:r>
            <a:r>
              <a:rPr lang="en-IN" dirty="0" smtClean="0"/>
              <a:t>disk into </a:t>
            </a:r>
            <a:r>
              <a:rPr lang="en-IN" dirty="0"/>
              <a:t>memory and being </a:t>
            </a:r>
            <a:r>
              <a:rPr lang="en-IN" dirty="0" smtClean="0"/>
              <a:t>released as </a:t>
            </a:r>
            <a:r>
              <a:rPr lang="en-IN" dirty="0"/>
              <a:t>the player moves through the game world</a:t>
            </a:r>
            <a:r>
              <a:rPr lang="en-IN" dirty="0" smtClean="0"/>
              <a:t>.</a:t>
            </a:r>
          </a:p>
          <a:p>
            <a:pPr algn="just"/>
            <a:r>
              <a:rPr lang="en-IN" dirty="0"/>
              <a:t>More likely than not, you’ll be streaming resources not from disc, but from the Web.</a:t>
            </a:r>
          </a:p>
          <a:p>
            <a:pPr algn="just"/>
            <a:r>
              <a:rPr lang="en-IN" dirty="0"/>
              <a:t>The concepts are exactly the same, but the bandwidth can be extremely variable </a:t>
            </a:r>
            <a:r>
              <a:rPr lang="en-IN" dirty="0" smtClean="0"/>
              <a:t>and </a:t>
            </a:r>
            <a:r>
              <a:rPr lang="en-IN" dirty="0"/>
              <a:t>certainly less than grabbing resources from the local hardware. </a:t>
            </a:r>
            <a:endParaRPr lang="en-IN" dirty="0" smtClean="0"/>
          </a:p>
          <a:p>
            <a:pPr algn="just"/>
            <a:r>
              <a:rPr lang="en-IN" dirty="0" smtClean="0"/>
              <a:t>Predicting </a:t>
            </a:r>
            <a:r>
              <a:rPr lang="en-IN" dirty="0"/>
              <a:t>what </a:t>
            </a:r>
            <a:r>
              <a:rPr lang="en-IN" dirty="0" smtClean="0"/>
              <a:t>the player </a:t>
            </a:r>
            <a:r>
              <a:rPr lang="en-IN" dirty="0"/>
              <a:t>needs, and finding ways to stream those bits, is a key part of any </a:t>
            </a:r>
            <a:r>
              <a:rPr lang="en-IN" dirty="0" smtClean="0"/>
              <a:t>nontrivial game </a:t>
            </a:r>
            <a:r>
              <a:rPr lang="en-IN" dirty="0"/>
              <a:t>that runs over the Web.</a:t>
            </a:r>
          </a:p>
          <a:p>
            <a:pPr marL="0" indent="0" algn="just">
              <a:buNone/>
            </a:pPr>
            <a:endParaRPr lang="en-IN" dirty="0"/>
          </a:p>
        </p:txBody>
      </p:sp>
    </p:spTree>
    <p:extLst>
      <p:ext uri="{BB962C8B-B14F-4D97-AF65-F5344CB8AC3E}">
        <p14:creationId xmlns:p14="http://schemas.microsoft.com/office/powerpoint/2010/main" val="26376792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Basics </a:t>
            </a:r>
            <a:r>
              <a:rPr lang="en-IN" sz="2800" b="1" dirty="0" smtClean="0"/>
              <a:t>: </a:t>
            </a:r>
          </a:p>
          <a:p>
            <a:pPr algn="just"/>
            <a:r>
              <a:rPr lang="en-IN" sz="2400" dirty="0"/>
              <a:t>A debugger uses a much more complete symbol table. For example, Visual </a:t>
            </a:r>
            <a:r>
              <a:rPr lang="en-IN" sz="2400" dirty="0" smtClean="0"/>
              <a:t>Studio stores </a:t>
            </a:r>
            <a:r>
              <a:rPr lang="en-IN" sz="2400" dirty="0"/>
              <a:t>these symbols in a PDB file, or program database file. </a:t>
            </a:r>
            <a:endParaRPr lang="en-IN" sz="2400" dirty="0" smtClean="0"/>
          </a:p>
          <a:p>
            <a:pPr algn="just"/>
            <a:r>
              <a:rPr lang="en-IN" sz="2400" dirty="0" smtClean="0"/>
              <a:t>That’s </a:t>
            </a:r>
            <a:r>
              <a:rPr lang="en-IN" sz="2400" dirty="0"/>
              <a:t>one of the </a:t>
            </a:r>
            <a:r>
              <a:rPr lang="en-IN" sz="2400" dirty="0" smtClean="0"/>
              <a:t>reasons it’s </a:t>
            </a:r>
            <a:r>
              <a:rPr lang="en-IN" sz="2400" dirty="0"/>
              <a:t>so huge—because it stores symbolic information of every identifier in </a:t>
            </a:r>
            <a:r>
              <a:rPr lang="en-IN" sz="2400" dirty="0" smtClean="0"/>
              <a:t>your </a:t>
            </a:r>
            <a:r>
              <a:rPr lang="en-IN" sz="2400" dirty="0"/>
              <a:t>program. </a:t>
            </a:r>
            <a:endParaRPr lang="en-IN" sz="2400" dirty="0" smtClean="0"/>
          </a:p>
          <a:p>
            <a:pPr algn="just"/>
            <a:r>
              <a:rPr lang="en-IN" sz="2400" dirty="0" smtClean="0"/>
              <a:t>The </a:t>
            </a:r>
            <a:r>
              <a:rPr lang="en-IN" sz="2400" dirty="0"/>
              <a:t>debugger can use this information to figure out how to display </a:t>
            </a:r>
            <a:r>
              <a:rPr lang="en-IN" sz="2400" dirty="0" smtClean="0"/>
              <a:t>the contents </a:t>
            </a:r>
            <a:r>
              <a:rPr lang="en-IN" sz="2400" dirty="0"/>
              <a:t>of local and global variables and figure out what source code to display </a:t>
            </a:r>
            <a:r>
              <a:rPr lang="en-IN" sz="2400" dirty="0" smtClean="0"/>
              <a:t>as you </a:t>
            </a:r>
            <a:r>
              <a:rPr lang="en-IN" sz="2400" dirty="0"/>
              <a:t>step through the code</a:t>
            </a:r>
            <a:r>
              <a:rPr lang="en-IN" sz="2400" dirty="0" smtClean="0"/>
              <a:t>.</a:t>
            </a:r>
          </a:p>
          <a:p>
            <a:pPr algn="just"/>
            <a:r>
              <a:rPr lang="en-IN" sz="2400" dirty="0" smtClean="0"/>
              <a:t>This </a:t>
            </a:r>
            <a:r>
              <a:rPr lang="en-IN" sz="2400" dirty="0"/>
              <a:t>doesn’t explain how the debugger stops the </a:t>
            </a:r>
            <a:r>
              <a:rPr lang="en-IN" sz="2400" dirty="0" smtClean="0"/>
              <a:t>debugged application </a:t>
            </a:r>
            <a:r>
              <a:rPr lang="en-IN" sz="2400" dirty="0"/>
              <a:t>cold in its tracks, however. </a:t>
            </a:r>
            <a:endParaRPr lang="en-IN" sz="2400" dirty="0" smtClean="0"/>
          </a:p>
          <a:p>
            <a:pPr algn="just"/>
            <a:r>
              <a:rPr lang="en-IN" sz="2400" dirty="0" smtClean="0"/>
              <a:t>That </a:t>
            </a:r>
            <a:r>
              <a:rPr lang="en-IN" sz="2400" dirty="0"/>
              <a:t>trick requires a little help from the </a:t>
            </a:r>
            <a:r>
              <a:rPr lang="en-IN" sz="2400" dirty="0" smtClean="0"/>
              <a:t>CPU and </a:t>
            </a:r>
            <a:r>
              <a:rPr lang="en-IN" sz="2400" dirty="0"/>
              <a:t>a special interrupt instruction.</a:t>
            </a:r>
            <a:endParaRPr lang="en-IN" sz="2400" b="1" dirty="0" smtClean="0"/>
          </a:p>
        </p:txBody>
      </p:sp>
    </p:spTree>
    <p:extLst>
      <p:ext uri="{BB962C8B-B14F-4D97-AF65-F5344CB8AC3E}">
        <p14:creationId xmlns:p14="http://schemas.microsoft.com/office/powerpoint/2010/main" val="2115105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Basics </a:t>
            </a:r>
            <a:r>
              <a:rPr lang="en-IN" sz="2800" b="1" dirty="0" smtClean="0"/>
              <a:t>: </a:t>
            </a:r>
          </a:p>
          <a:p>
            <a:r>
              <a:rPr lang="en-IN" sz="2400" dirty="0"/>
              <a:t>If you use Visual Studio and you are running </a:t>
            </a:r>
            <a:r>
              <a:rPr lang="en-IN" sz="2400" dirty="0" smtClean="0"/>
              <a:t>on an </a:t>
            </a:r>
            <a:r>
              <a:rPr lang="en-IN" sz="2400" dirty="0"/>
              <a:t>Intel processor, you can try this little program:</a:t>
            </a:r>
          </a:p>
          <a:p>
            <a:pPr marL="0" indent="0">
              <a:buNone/>
            </a:pPr>
            <a:r>
              <a:rPr lang="en-IN" sz="2400" dirty="0"/>
              <a:t>void main()</a:t>
            </a:r>
          </a:p>
          <a:p>
            <a:pPr marL="0" indent="0">
              <a:buNone/>
            </a:pPr>
            <a:r>
              <a:rPr lang="en-IN" sz="2400" dirty="0"/>
              <a:t>{</a:t>
            </a:r>
          </a:p>
          <a:p>
            <a:pPr marL="0" indent="0">
              <a:buNone/>
            </a:pPr>
            <a:r>
              <a:rPr lang="en-IN" sz="2400" dirty="0"/>
              <a:t>__</a:t>
            </a:r>
            <a:r>
              <a:rPr lang="en-IN" sz="2400" dirty="0" err="1"/>
              <a:t>asm</a:t>
            </a:r>
            <a:r>
              <a:rPr lang="en-IN" sz="2400" dirty="0"/>
              <a:t> </a:t>
            </a:r>
            <a:r>
              <a:rPr lang="en-IN" sz="2400" dirty="0" err="1"/>
              <a:t>int</a:t>
            </a:r>
            <a:r>
              <a:rPr lang="en-IN" sz="2400" dirty="0"/>
              <a:t> 3</a:t>
            </a:r>
          </a:p>
          <a:p>
            <a:pPr marL="0" indent="0" algn="just">
              <a:buNone/>
            </a:pPr>
            <a:r>
              <a:rPr lang="en-IN" sz="2400" dirty="0" smtClean="0"/>
              <a:t>}</a:t>
            </a:r>
          </a:p>
          <a:p>
            <a:pPr algn="just"/>
            <a:r>
              <a:rPr lang="en-IN" sz="2400" dirty="0"/>
              <a:t>You may have never seen a line of code that looks like this. </a:t>
            </a:r>
            <a:endParaRPr lang="en-IN" sz="2400" dirty="0" smtClean="0"/>
          </a:p>
          <a:p>
            <a:pPr algn="just"/>
            <a:r>
              <a:rPr lang="en-IN" sz="2400" dirty="0" smtClean="0"/>
              <a:t>The </a:t>
            </a:r>
            <a:r>
              <a:rPr lang="en-IN" sz="2400" dirty="0"/>
              <a:t>__</a:t>
            </a:r>
            <a:r>
              <a:rPr lang="en-IN" sz="2400" dirty="0" err="1"/>
              <a:t>asm</a:t>
            </a:r>
            <a:r>
              <a:rPr lang="en-IN" sz="2400" dirty="0"/>
              <a:t> keyword </a:t>
            </a:r>
            <a:r>
              <a:rPr lang="en-IN" sz="2400" dirty="0" smtClean="0"/>
              <a:t>tells the </a:t>
            </a:r>
            <a:r>
              <a:rPr lang="en-IN" sz="2400" dirty="0"/>
              <a:t>compiler that the rest of the line should be treated as an assembly </a:t>
            </a:r>
            <a:r>
              <a:rPr lang="en-IN" sz="2400" dirty="0" smtClean="0"/>
              <a:t>language instruction.</a:t>
            </a:r>
          </a:p>
          <a:p>
            <a:pPr algn="just"/>
            <a:r>
              <a:rPr lang="en-IN" sz="2400" dirty="0" smtClean="0"/>
              <a:t>Alternatively</a:t>
            </a:r>
            <a:r>
              <a:rPr lang="en-IN" sz="2400" dirty="0"/>
              <a:t>, you can follow the __</a:t>
            </a:r>
            <a:r>
              <a:rPr lang="en-IN" sz="2400" dirty="0" err="1"/>
              <a:t>asm</a:t>
            </a:r>
            <a:r>
              <a:rPr lang="en-IN" sz="2400" dirty="0"/>
              <a:t> keyword with curly braces.</a:t>
            </a:r>
          </a:p>
          <a:p>
            <a:pPr algn="just"/>
            <a:r>
              <a:rPr lang="en-IN" sz="2400" dirty="0"/>
              <a:t>Everything inside these curly braces is parsed as assembly. </a:t>
            </a:r>
            <a:endParaRPr lang="en-IN" sz="2400" dirty="0" smtClean="0"/>
          </a:p>
          <a:p>
            <a:pPr algn="just"/>
            <a:r>
              <a:rPr lang="en-IN" sz="2400" dirty="0" smtClean="0"/>
              <a:t>The </a:t>
            </a:r>
            <a:r>
              <a:rPr lang="en-IN" sz="2400" dirty="0" err="1"/>
              <a:t>int</a:t>
            </a:r>
            <a:r>
              <a:rPr lang="en-IN" sz="2400" dirty="0"/>
              <a:t> 3 assembly </a:t>
            </a:r>
            <a:r>
              <a:rPr lang="en-IN" sz="2400" dirty="0" smtClean="0"/>
              <a:t>statement evokes </a:t>
            </a:r>
            <a:r>
              <a:rPr lang="en-IN" sz="2400" dirty="0"/>
              <a:t>the breakpoint interrupt.</a:t>
            </a:r>
            <a:endParaRPr lang="en-IN" sz="2400" b="1" dirty="0" smtClean="0"/>
          </a:p>
        </p:txBody>
      </p:sp>
    </p:spTree>
    <p:extLst>
      <p:ext uri="{BB962C8B-B14F-4D97-AF65-F5344CB8AC3E}">
        <p14:creationId xmlns:p14="http://schemas.microsoft.com/office/powerpoint/2010/main" val="9103054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Basics </a:t>
            </a:r>
            <a:r>
              <a:rPr lang="en-IN" sz="2800" b="1" dirty="0" smtClean="0"/>
              <a:t>: </a:t>
            </a:r>
          </a:p>
          <a:p>
            <a:pPr algn="just"/>
            <a:r>
              <a:rPr lang="en-IN" sz="2600" dirty="0"/>
              <a:t>DOS-based games used to grab interrupts all the time to redirect </a:t>
            </a:r>
            <a:r>
              <a:rPr lang="en-IN" sz="2600" dirty="0" smtClean="0"/>
              <a:t>functions such </a:t>
            </a:r>
            <a:r>
              <a:rPr lang="en-IN" sz="2600" dirty="0"/>
              <a:t>as the mouse or display system to their own evil ends. </a:t>
            </a:r>
            <a:endParaRPr lang="en-IN" sz="2600" dirty="0" smtClean="0"/>
          </a:p>
          <a:p>
            <a:pPr algn="just"/>
            <a:r>
              <a:rPr lang="en-IN" sz="2600" dirty="0" smtClean="0"/>
              <a:t>Debuggers </a:t>
            </a:r>
            <a:r>
              <a:rPr lang="en-IN" sz="2600" dirty="0"/>
              <a:t>trap </a:t>
            </a:r>
            <a:r>
              <a:rPr lang="en-IN" sz="2600" dirty="0" smtClean="0"/>
              <a:t>the breakpoint </a:t>
            </a:r>
            <a:r>
              <a:rPr lang="en-IN" sz="2600" dirty="0"/>
              <a:t>interrupt, and whenever you set a breakpoint, the debugger </a:t>
            </a:r>
            <a:r>
              <a:rPr lang="en-IN" sz="2600" dirty="0" smtClean="0"/>
              <a:t>overwrites the </a:t>
            </a:r>
            <a:r>
              <a:rPr lang="en-IN" sz="2600" dirty="0"/>
              <a:t>opcodes, or the machine level instructions, at the breakpoint location with </a:t>
            </a:r>
            <a:r>
              <a:rPr lang="en-IN" sz="2600" dirty="0" smtClean="0"/>
              <a:t>those that </a:t>
            </a:r>
            <a:r>
              <a:rPr lang="en-IN" sz="2600" dirty="0"/>
              <a:t>correspond to </a:t>
            </a:r>
            <a:r>
              <a:rPr lang="en-IN" sz="2600" dirty="0" err="1"/>
              <a:t>int</a:t>
            </a:r>
            <a:r>
              <a:rPr lang="en-IN" sz="2600" dirty="0"/>
              <a:t> 3. </a:t>
            </a:r>
            <a:endParaRPr lang="en-IN" sz="2600" dirty="0" smtClean="0"/>
          </a:p>
          <a:p>
            <a:pPr algn="just"/>
            <a:r>
              <a:rPr lang="en-IN" sz="2600" dirty="0" smtClean="0"/>
              <a:t>When </a:t>
            </a:r>
            <a:r>
              <a:rPr lang="en-IN" sz="2600" dirty="0"/>
              <a:t>the breakpoint is hit, control is passed to </a:t>
            </a:r>
            <a:r>
              <a:rPr lang="en-IN" sz="2600" dirty="0" smtClean="0"/>
              <a:t>the debugger</a:t>
            </a:r>
            <a:r>
              <a:rPr lang="en-IN" sz="2600" dirty="0"/>
              <a:t>, and it puts the original instructions back. </a:t>
            </a:r>
            <a:endParaRPr lang="en-IN" sz="2600" dirty="0" smtClean="0"/>
          </a:p>
          <a:p>
            <a:pPr algn="just"/>
            <a:r>
              <a:rPr lang="en-IN" sz="2600" dirty="0" smtClean="0"/>
              <a:t>If </a:t>
            </a:r>
            <a:r>
              <a:rPr lang="en-IN" sz="2600" dirty="0"/>
              <a:t>you press the “Step into” </a:t>
            </a:r>
            <a:r>
              <a:rPr lang="en-IN" sz="2600" dirty="0" smtClean="0"/>
              <a:t>or “Step </a:t>
            </a:r>
            <a:r>
              <a:rPr lang="en-IN" sz="2600" dirty="0"/>
              <a:t>over” command, the debugger finds the right locations for a new </a:t>
            </a:r>
            <a:r>
              <a:rPr lang="en-IN" sz="2600" dirty="0" smtClean="0"/>
              <a:t>breakpoint and </a:t>
            </a:r>
            <a:r>
              <a:rPr lang="en-IN" sz="2600" dirty="0"/>
              <a:t>simply puts it </a:t>
            </a:r>
            <a:r>
              <a:rPr lang="en-IN" sz="2600" dirty="0" smtClean="0"/>
              <a:t>there.</a:t>
            </a:r>
            <a:endParaRPr lang="en-IN" sz="2600" b="1" dirty="0" smtClean="0"/>
          </a:p>
        </p:txBody>
      </p:sp>
    </p:spTree>
    <p:extLst>
      <p:ext uri="{BB962C8B-B14F-4D97-AF65-F5344CB8AC3E}">
        <p14:creationId xmlns:p14="http://schemas.microsoft.com/office/powerpoint/2010/main" val="26285021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Using the Debugger</a:t>
            </a:r>
            <a:r>
              <a:rPr lang="en-IN" sz="2800" b="1" dirty="0" smtClean="0"/>
              <a:t>: </a:t>
            </a:r>
          </a:p>
          <a:p>
            <a:pPr algn="just"/>
            <a:r>
              <a:rPr lang="en-IN" sz="2800" dirty="0"/>
              <a:t>When you debug your code, you usually set a few breakpoints and watch the </a:t>
            </a:r>
            <a:r>
              <a:rPr lang="en-IN" sz="2800" dirty="0" smtClean="0"/>
              <a:t>contents of </a:t>
            </a:r>
            <a:r>
              <a:rPr lang="en-IN" sz="2800" dirty="0"/>
              <a:t>variables. </a:t>
            </a:r>
            <a:endParaRPr lang="en-IN" sz="2800" dirty="0" smtClean="0"/>
          </a:p>
          <a:p>
            <a:pPr algn="just"/>
            <a:r>
              <a:rPr lang="en-IN" sz="2800" dirty="0" smtClean="0"/>
              <a:t>You </a:t>
            </a:r>
            <a:r>
              <a:rPr lang="en-IN" sz="2800" dirty="0"/>
              <a:t>have a pretty good idea of what should happen, and </a:t>
            </a:r>
            <a:r>
              <a:rPr lang="en-IN" sz="2800" dirty="0" smtClean="0"/>
              <a:t>you’ll find </a:t>
            </a:r>
            <a:r>
              <a:rPr lang="en-IN" sz="2800" dirty="0"/>
              <a:t>bugs when you figure out why the effect of your logic isn’t what you planned.</a:t>
            </a:r>
          </a:p>
          <a:p>
            <a:pPr algn="just"/>
            <a:r>
              <a:rPr lang="en-IN" sz="2800" dirty="0"/>
              <a:t>This assumes a few things. First, you know where to set the breakpoints, and </a:t>
            </a:r>
            <a:r>
              <a:rPr lang="en-IN" sz="2800" dirty="0" smtClean="0"/>
              <a:t>second, you </a:t>
            </a:r>
            <a:r>
              <a:rPr lang="en-IN" sz="2800" dirty="0"/>
              <a:t>can interpret the effect the logic has on the state of your game. </a:t>
            </a:r>
            <a:endParaRPr lang="en-IN" sz="2800" dirty="0" smtClean="0"/>
          </a:p>
          <a:p>
            <a:pPr algn="just"/>
            <a:r>
              <a:rPr lang="en-IN" sz="2800" dirty="0" smtClean="0"/>
              <a:t>These </a:t>
            </a:r>
            <a:r>
              <a:rPr lang="en-IN" sz="2800" dirty="0"/>
              <a:t>two </a:t>
            </a:r>
            <a:r>
              <a:rPr lang="en-IN" sz="2800" dirty="0" smtClean="0"/>
              <a:t>things are </a:t>
            </a:r>
            <a:r>
              <a:rPr lang="en-IN" sz="2800" dirty="0"/>
              <a:t>by no means trivial in all </a:t>
            </a:r>
            <a:r>
              <a:rPr lang="en-IN" sz="2800" dirty="0" smtClean="0"/>
              <a:t>cases.</a:t>
            </a:r>
          </a:p>
          <a:p>
            <a:pPr algn="just"/>
            <a:r>
              <a:rPr lang="en-IN" sz="2800" dirty="0" smtClean="0"/>
              <a:t>This </a:t>
            </a:r>
            <a:r>
              <a:rPr lang="en-IN" sz="2800" dirty="0"/>
              <a:t>problem is made difficult by the size </a:t>
            </a:r>
            <a:r>
              <a:rPr lang="en-IN" sz="2800" dirty="0" smtClean="0"/>
              <a:t>and complexity </a:t>
            </a:r>
            <a:r>
              <a:rPr lang="en-IN" sz="2800" dirty="0"/>
              <a:t>of the logic.</a:t>
            </a:r>
            <a:endParaRPr lang="en-IN" sz="2800" b="1" dirty="0" smtClean="0"/>
          </a:p>
        </p:txBody>
      </p:sp>
    </p:spTree>
    <p:extLst>
      <p:ext uri="{BB962C8B-B14F-4D97-AF65-F5344CB8AC3E}">
        <p14:creationId xmlns:p14="http://schemas.microsoft.com/office/powerpoint/2010/main" val="41506403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Using the Debugger</a:t>
            </a:r>
            <a:r>
              <a:rPr lang="en-IN" sz="2800" b="1" dirty="0" smtClean="0"/>
              <a:t>: </a:t>
            </a:r>
          </a:p>
          <a:p>
            <a:pPr marL="0" indent="0" algn="just">
              <a:buNone/>
            </a:pPr>
            <a:endParaRPr lang="en-IN" sz="2800" b="1"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064896"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257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Autofit/>
          </a:bodyPr>
          <a:lstStyle/>
          <a:p>
            <a:pPr marL="0" indent="0" algn="just">
              <a:buNone/>
            </a:pPr>
            <a:r>
              <a:rPr lang="en-IN" sz="2400" b="1" dirty="0"/>
              <a:t>Using the Debugger</a:t>
            </a:r>
            <a:r>
              <a:rPr lang="en-IN" sz="2400" b="1" dirty="0" smtClean="0"/>
              <a:t>: </a:t>
            </a:r>
          </a:p>
          <a:p>
            <a:pPr algn="just"/>
            <a:r>
              <a:rPr lang="en-IN" sz="2400" dirty="0"/>
              <a:t>Debuggers like the one in Visual Studio can present an amazing amount of </a:t>
            </a:r>
            <a:r>
              <a:rPr lang="en-IN" sz="2400" dirty="0" smtClean="0"/>
              <a:t>information, as </a:t>
            </a:r>
            <a:r>
              <a:rPr lang="en-IN" sz="2400" dirty="0"/>
              <a:t>shown in Figure 23.1.</a:t>
            </a:r>
          </a:p>
          <a:p>
            <a:pPr algn="just"/>
            <a:r>
              <a:rPr lang="en-IN" sz="2400" dirty="0"/>
              <a:t>The debugger provides some important windows beyond the normal source </a:t>
            </a:r>
            <a:r>
              <a:rPr lang="en-IN" sz="2400" dirty="0" smtClean="0"/>
              <a:t>code window </a:t>
            </a:r>
            <a:r>
              <a:rPr lang="en-IN" sz="2400" dirty="0"/>
              <a:t>you will use all of the time.</a:t>
            </a:r>
          </a:p>
          <a:p>
            <a:pPr algn="just">
              <a:buFont typeface="Wingdings" panose="05000000000000000000" pitchFamily="2" charset="2"/>
              <a:buChar char="Ø"/>
            </a:pPr>
            <a:r>
              <a:rPr lang="en-IN" sz="2400" b="1" dirty="0" smtClean="0"/>
              <a:t>Call </a:t>
            </a:r>
            <a:r>
              <a:rPr lang="en-IN" sz="2400" b="1" dirty="0"/>
              <a:t>stack: </a:t>
            </a:r>
            <a:r>
              <a:rPr lang="en-IN" sz="2400" dirty="0"/>
              <a:t>From bottom to top, this window shows the functions and </a:t>
            </a:r>
            <a:r>
              <a:rPr lang="en-IN" sz="2400" dirty="0" smtClean="0"/>
              <a:t>parameters that </a:t>
            </a:r>
            <a:r>
              <a:rPr lang="en-IN" sz="2400" dirty="0"/>
              <a:t>were used to call them. </a:t>
            </a:r>
            <a:r>
              <a:rPr lang="en-IN" sz="2400" dirty="0" smtClean="0"/>
              <a:t>The </a:t>
            </a:r>
            <a:r>
              <a:rPr lang="en-IN" sz="2400" dirty="0"/>
              <a:t>function at the top of the list is the </a:t>
            </a:r>
            <a:r>
              <a:rPr lang="en-IN" sz="2400" dirty="0" smtClean="0"/>
              <a:t>one you </a:t>
            </a:r>
            <a:r>
              <a:rPr lang="en-IN" sz="2400" dirty="0"/>
              <a:t>are currently running. It’s extremely useful to double-click on any row </a:t>
            </a:r>
            <a:r>
              <a:rPr lang="en-IN" sz="2400" dirty="0" smtClean="0"/>
              <a:t>of the </a:t>
            </a:r>
            <a:r>
              <a:rPr lang="en-IN" sz="2400" dirty="0"/>
              <a:t>call stack window; the location of the function call will be reflected in </a:t>
            </a:r>
            <a:r>
              <a:rPr lang="en-IN" sz="2400" dirty="0" smtClean="0"/>
              <a:t>the source </a:t>
            </a:r>
            <a:r>
              <a:rPr lang="en-IN" sz="2400" dirty="0"/>
              <a:t>code window. This helps you understand how control passes from the</a:t>
            </a:r>
          </a:p>
          <a:p>
            <a:pPr marL="0" indent="0" algn="just">
              <a:buNone/>
            </a:pPr>
            <a:r>
              <a:rPr lang="en-IN" sz="2400" dirty="0" smtClean="0"/>
              <a:t>     caller </a:t>
            </a:r>
            <a:r>
              <a:rPr lang="en-IN" sz="2400" dirty="0"/>
              <a:t>to the </a:t>
            </a:r>
            <a:r>
              <a:rPr lang="en-IN" sz="2400" dirty="0" smtClean="0"/>
              <a:t>called.</a:t>
            </a:r>
          </a:p>
          <a:p>
            <a:pPr algn="just">
              <a:buFont typeface="Wingdings" panose="05000000000000000000" pitchFamily="2" charset="2"/>
              <a:buChar char="Ø"/>
            </a:pPr>
            <a:r>
              <a:rPr lang="en-IN" sz="2400" b="1" dirty="0" smtClean="0"/>
              <a:t>Watch/Locals/</a:t>
            </a:r>
            <a:r>
              <a:rPr lang="en-IN" sz="2400" b="1" dirty="0" err="1" smtClean="0"/>
              <a:t>etc</a:t>
            </a:r>
            <a:r>
              <a:rPr lang="en-IN" sz="2400" b="1" dirty="0"/>
              <a:t>: </a:t>
            </a:r>
            <a:r>
              <a:rPr lang="en-IN" sz="2400" dirty="0"/>
              <a:t>These windows let you examine the contents of </a:t>
            </a:r>
            <a:r>
              <a:rPr lang="en-IN" sz="2400" dirty="0" smtClean="0"/>
              <a:t>variables. Visual </a:t>
            </a:r>
            <a:r>
              <a:rPr lang="en-IN" sz="2400" dirty="0"/>
              <a:t>Studio has some convenient debug windows like “Locals” and “</a:t>
            </a:r>
            <a:r>
              <a:rPr lang="en-IN" sz="2400" dirty="0" err="1" smtClean="0"/>
              <a:t>Autos”that</a:t>
            </a:r>
            <a:r>
              <a:rPr lang="en-IN" sz="2400" dirty="0" smtClean="0"/>
              <a:t> </a:t>
            </a:r>
            <a:r>
              <a:rPr lang="en-IN" sz="2400" dirty="0"/>
              <a:t>keep track of specific variables so you don’t have to type them in yourself</a:t>
            </a:r>
            <a:r>
              <a:rPr lang="en-IN" sz="2400" dirty="0" smtClean="0"/>
              <a:t>.</a:t>
            </a:r>
            <a:endParaRPr lang="en-IN" sz="2400" dirty="0"/>
          </a:p>
        </p:txBody>
      </p:sp>
    </p:spTree>
    <p:extLst>
      <p:ext uri="{BB962C8B-B14F-4D97-AF65-F5344CB8AC3E}">
        <p14:creationId xmlns:p14="http://schemas.microsoft.com/office/powerpoint/2010/main" val="4053639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20000"/>
          </a:bodyPr>
          <a:lstStyle/>
          <a:p>
            <a:pPr marL="0" indent="0" algn="just">
              <a:buNone/>
            </a:pPr>
            <a:r>
              <a:rPr lang="en-IN" sz="2800" b="1" dirty="0"/>
              <a:t>Using the Debugger</a:t>
            </a:r>
            <a:r>
              <a:rPr lang="en-IN" sz="2800" b="1" dirty="0" smtClean="0"/>
              <a:t>: </a:t>
            </a:r>
            <a:endParaRPr lang="en-IN" sz="2800" dirty="0"/>
          </a:p>
          <a:p>
            <a:pPr algn="just">
              <a:buFont typeface="Wingdings" panose="05000000000000000000" pitchFamily="2" charset="2"/>
              <a:buChar char="Ø"/>
            </a:pPr>
            <a:r>
              <a:rPr lang="en-IN" sz="2800" b="1" dirty="0" smtClean="0"/>
              <a:t>Breakpoints</a:t>
            </a:r>
            <a:r>
              <a:rPr lang="en-IN" sz="2800" b="1" dirty="0"/>
              <a:t>: </a:t>
            </a:r>
            <a:r>
              <a:rPr lang="en-IN" sz="2800" dirty="0"/>
              <a:t>This window shows the list of breakpoints. Sometimes you want </a:t>
            </a:r>
            <a:r>
              <a:rPr lang="en-IN" sz="2800" dirty="0" smtClean="0"/>
              <a:t>to enable/disable </a:t>
            </a:r>
            <a:r>
              <a:rPr lang="en-IN" sz="2800" dirty="0"/>
              <a:t>every breakpoint in your game at once or perform other bits </a:t>
            </a:r>
            <a:r>
              <a:rPr lang="en-IN" sz="2800" dirty="0" smtClean="0"/>
              <a:t>of homework.</a:t>
            </a:r>
          </a:p>
          <a:p>
            <a:pPr algn="just">
              <a:buFont typeface="Wingdings" panose="05000000000000000000" pitchFamily="2" charset="2"/>
              <a:buChar char="Ø"/>
            </a:pPr>
            <a:r>
              <a:rPr lang="en-IN" sz="2800" b="1" dirty="0" smtClean="0"/>
              <a:t>Threads</a:t>
            </a:r>
            <a:r>
              <a:rPr lang="en-IN" sz="2800" b="1" dirty="0"/>
              <a:t>: </a:t>
            </a:r>
            <a:r>
              <a:rPr lang="en-IN" sz="2800" dirty="0"/>
              <a:t>Most games run multiple threads to manage the sound system,</a:t>
            </a:r>
          </a:p>
          <a:p>
            <a:pPr algn="just"/>
            <a:r>
              <a:rPr lang="en-IN" sz="2800" dirty="0"/>
              <a:t>resource caching, or perhaps the AI. If the debugger hits a breakpoint or </a:t>
            </a:r>
            <a:r>
              <a:rPr lang="en-IN" sz="2800" dirty="0" smtClean="0"/>
              <a:t>is </a:t>
            </a:r>
            <a:r>
              <a:rPr lang="en-IN" sz="2800" dirty="0"/>
              <a:t>stopped, this window will show you what thread is running. It’s the only way </a:t>
            </a:r>
            <a:r>
              <a:rPr lang="en-IN" sz="2800" dirty="0" smtClean="0"/>
              <a:t>to distinguish </a:t>
            </a:r>
            <a:r>
              <a:rPr lang="en-IN" sz="2800" dirty="0"/>
              <a:t>between different threads of execution, and it is critical to </a:t>
            </a:r>
            <a:r>
              <a:rPr lang="en-IN" sz="2800" dirty="0" smtClean="0"/>
              <a:t>debugging multithreaded </a:t>
            </a:r>
            <a:r>
              <a:rPr lang="en-IN" sz="2800" dirty="0"/>
              <a:t>applications. If you double-click on any line in this window, </a:t>
            </a:r>
            <a:r>
              <a:rPr lang="en-IN" sz="2800" dirty="0" smtClean="0"/>
              <a:t>the source </a:t>
            </a:r>
            <a:r>
              <a:rPr lang="en-IN" sz="2800" dirty="0"/>
              <a:t>window will change to show the current execution position of </a:t>
            </a:r>
            <a:r>
              <a:rPr lang="en-IN" sz="2800" dirty="0" smtClean="0"/>
              <a:t>that thread.</a:t>
            </a:r>
          </a:p>
          <a:p>
            <a:pPr algn="just">
              <a:buFont typeface="Wingdings" panose="05000000000000000000" pitchFamily="2" charset="2"/>
              <a:buChar char="Ø"/>
            </a:pPr>
            <a:r>
              <a:rPr lang="en-IN" sz="2800" b="1" dirty="0" smtClean="0"/>
              <a:t>Disassembly</a:t>
            </a:r>
            <a:r>
              <a:rPr lang="en-IN" sz="2800" b="1" dirty="0"/>
              <a:t>: </a:t>
            </a:r>
            <a:r>
              <a:rPr lang="en-IN" sz="2800" dirty="0"/>
              <a:t>This is a window that shows the assembly code for the </a:t>
            </a:r>
            <a:r>
              <a:rPr lang="en-IN" sz="2800" dirty="0" smtClean="0"/>
              <a:t>current function</a:t>
            </a:r>
            <a:r>
              <a:rPr lang="en-IN" sz="2800" dirty="0"/>
              <a:t>. Sometimes you need to break a C++ statement down into its </a:t>
            </a:r>
            <a:r>
              <a:rPr lang="en-IN" sz="2800" dirty="0" smtClean="0"/>
              <a:t>components to </a:t>
            </a:r>
            <a:r>
              <a:rPr lang="en-IN" sz="2800" dirty="0"/>
              <a:t>debug it or perhaps skip over a portion of the statement.</a:t>
            </a:r>
            <a:endParaRPr lang="en-IN" sz="2800" b="1" dirty="0" smtClean="0"/>
          </a:p>
        </p:txBody>
      </p:sp>
    </p:spTree>
    <p:extLst>
      <p:ext uri="{BB962C8B-B14F-4D97-AF65-F5344CB8AC3E}">
        <p14:creationId xmlns:p14="http://schemas.microsoft.com/office/powerpoint/2010/main" val="21753788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10000"/>
          </a:bodyPr>
          <a:lstStyle/>
          <a:p>
            <a:pPr marL="0" indent="0" algn="just">
              <a:buNone/>
            </a:pPr>
            <a:r>
              <a:rPr lang="en-IN" sz="2800" b="1" dirty="0"/>
              <a:t>Using the Debugger</a:t>
            </a:r>
            <a:r>
              <a:rPr lang="en-IN" sz="2800" b="1" dirty="0" smtClean="0"/>
              <a:t>: </a:t>
            </a:r>
            <a:endParaRPr lang="en-IN" sz="2800" dirty="0"/>
          </a:p>
          <a:p>
            <a:r>
              <a:rPr lang="en-IN" sz="2800" dirty="0"/>
              <a:t>Beyond the windows, there are some actions that you’ll need to know how </a:t>
            </a:r>
            <a:r>
              <a:rPr lang="en-IN" sz="2800" dirty="0" smtClean="0"/>
              <a:t>to perform</a:t>
            </a:r>
            <a:r>
              <a:rPr lang="en-IN" sz="2800" dirty="0"/>
              <a:t>:</a:t>
            </a:r>
          </a:p>
          <a:p>
            <a:pPr>
              <a:buFont typeface="Wingdings" panose="05000000000000000000" pitchFamily="2" charset="2"/>
              <a:buChar char="Ø"/>
            </a:pPr>
            <a:r>
              <a:rPr lang="en-IN" sz="2800" b="1" dirty="0" smtClean="0"/>
              <a:t>Set/clear </a:t>
            </a:r>
            <a:r>
              <a:rPr lang="en-IN" sz="2800" b="1" dirty="0"/>
              <a:t>breakpoints: </a:t>
            </a:r>
            <a:r>
              <a:rPr lang="en-IN" sz="2800" dirty="0"/>
              <a:t>A basic debugging </a:t>
            </a:r>
            <a:r>
              <a:rPr lang="en-IN" sz="2800" dirty="0" smtClean="0"/>
              <a:t>skill.</a:t>
            </a:r>
          </a:p>
          <a:p>
            <a:pPr>
              <a:buFont typeface="Wingdings" panose="05000000000000000000" pitchFamily="2" charset="2"/>
              <a:buChar char="Ø"/>
            </a:pPr>
            <a:r>
              <a:rPr lang="en-IN" sz="2800" b="1" dirty="0" smtClean="0"/>
              <a:t>Stepping </a:t>
            </a:r>
            <a:r>
              <a:rPr lang="en-IN" sz="2800" b="1" dirty="0"/>
              <a:t>the instruction pointer: </a:t>
            </a:r>
            <a:r>
              <a:rPr lang="en-IN" sz="2800" dirty="0"/>
              <a:t>These are usually controlled by hot </a:t>
            </a:r>
            <a:r>
              <a:rPr lang="en-IN" sz="2800" dirty="0" smtClean="0"/>
              <a:t>keys because </a:t>
            </a:r>
            <a:r>
              <a:rPr lang="en-IN" sz="2800" dirty="0"/>
              <a:t>they are so frequently used. Debuggers will let you execute code one </a:t>
            </a:r>
            <a:r>
              <a:rPr lang="en-IN" sz="2800" dirty="0" smtClean="0"/>
              <a:t>line at </a:t>
            </a:r>
            <a:r>
              <a:rPr lang="en-IN" sz="2800" dirty="0"/>
              <a:t>a time and either trace into functions or skip over them (F11 and F10, respectively). There’s also a really useful command that will let you step out of </a:t>
            </a:r>
            <a:r>
              <a:rPr lang="en-IN" sz="2800" dirty="0" smtClean="0"/>
              <a:t>a current </a:t>
            </a:r>
            <a:r>
              <a:rPr lang="en-IN" sz="2800" dirty="0"/>
              <a:t>function (Shift-F11) without having to watch each line execute.</a:t>
            </a:r>
          </a:p>
          <a:p>
            <a:pPr>
              <a:buFont typeface="Wingdings" panose="05000000000000000000" pitchFamily="2" charset="2"/>
              <a:buChar char="Ø"/>
            </a:pPr>
            <a:r>
              <a:rPr lang="en-IN" sz="2800" b="1" dirty="0" smtClean="0"/>
              <a:t>Setting </a:t>
            </a:r>
            <a:r>
              <a:rPr lang="en-IN" sz="2800" b="1" dirty="0"/>
              <a:t>the instruction pointer: </a:t>
            </a:r>
            <a:r>
              <a:rPr lang="en-IN" sz="2800" dirty="0"/>
              <a:t>This takes a little care to use properly, </a:t>
            </a:r>
            <a:r>
              <a:rPr lang="en-IN" sz="2800" dirty="0" smtClean="0"/>
              <a:t>since you </a:t>
            </a:r>
            <a:r>
              <a:rPr lang="en-IN" sz="2800" dirty="0"/>
              <a:t>can mess up the stack. I like to use it to skip over function calls or skip </a:t>
            </a:r>
            <a:r>
              <a:rPr lang="en-IN" sz="2800" dirty="0" smtClean="0"/>
              <a:t>back to </a:t>
            </a:r>
            <a:r>
              <a:rPr lang="en-IN" sz="2800" dirty="0"/>
              <a:t>a previous line of code so that I can watch it execute again.</a:t>
            </a:r>
            <a:endParaRPr lang="en-IN" sz="2800" b="1" dirty="0" smtClean="0"/>
          </a:p>
        </p:txBody>
      </p:sp>
    </p:spTree>
    <p:extLst>
      <p:ext uri="{BB962C8B-B14F-4D97-AF65-F5344CB8AC3E}">
        <p14:creationId xmlns:p14="http://schemas.microsoft.com/office/powerpoint/2010/main" val="5501432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Full-Screen Games</a:t>
            </a:r>
            <a:r>
              <a:rPr lang="en-IN" sz="2800" b="1" dirty="0" smtClean="0"/>
              <a:t>:</a:t>
            </a:r>
          </a:p>
          <a:p>
            <a:pPr algn="just"/>
            <a:r>
              <a:rPr lang="en-IN" sz="2800" b="1" dirty="0" smtClean="0"/>
              <a:t> </a:t>
            </a:r>
            <a:r>
              <a:rPr lang="en-IN" sz="2800" dirty="0"/>
              <a:t>If you can afford it, </a:t>
            </a:r>
            <a:r>
              <a:rPr lang="en-IN" sz="2800" dirty="0" smtClean="0"/>
              <a:t>a multiple </a:t>
            </a:r>
            <a:r>
              <a:rPr lang="en-IN" sz="2800" dirty="0"/>
              <a:t>monitor setup is the easiest way to debug full-screen applications, and </a:t>
            </a:r>
            <a:r>
              <a:rPr lang="en-IN" sz="2800"/>
              <a:t>it </a:t>
            </a:r>
            <a:r>
              <a:rPr lang="en-IN" sz="2800" smtClean="0"/>
              <a:t>is the </a:t>
            </a:r>
            <a:r>
              <a:rPr lang="en-IN" sz="2800" dirty="0"/>
              <a:t>only way to develop console </a:t>
            </a:r>
            <a:r>
              <a:rPr lang="en-IN" sz="2800"/>
              <a:t>applications</a:t>
            </a:r>
            <a:r>
              <a:rPr lang="en-IN" sz="2800" smtClean="0"/>
              <a:t>.</a:t>
            </a:r>
          </a:p>
          <a:p>
            <a:pPr algn="just"/>
            <a:endParaRPr lang="en-IN" sz="2800" dirty="0"/>
          </a:p>
        </p:txBody>
      </p:sp>
    </p:spTree>
    <p:extLst>
      <p:ext uri="{BB962C8B-B14F-4D97-AF65-F5344CB8AC3E}">
        <p14:creationId xmlns:p14="http://schemas.microsoft.com/office/powerpoint/2010/main" val="28209830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92696"/>
            <a:ext cx="8568952" cy="5976664"/>
          </a:xfrm>
        </p:spPr>
        <p:txBody>
          <a:bodyPr>
            <a:normAutofit fontScale="85000" lnSpcReduction="20000"/>
          </a:bodyPr>
          <a:lstStyle/>
          <a:p>
            <a:pPr marL="0" indent="0" algn="just">
              <a:buNone/>
            </a:pPr>
            <a:r>
              <a:rPr lang="en-IN" sz="2800" b="1" dirty="0"/>
              <a:t>Remote Debugging</a:t>
            </a:r>
            <a:r>
              <a:rPr lang="en-IN" sz="2800" b="1" dirty="0" smtClean="0"/>
              <a:t>:</a:t>
            </a:r>
          </a:p>
          <a:p>
            <a:pPr algn="just"/>
            <a:r>
              <a:rPr lang="en-IN" sz="2800" dirty="0" smtClean="0"/>
              <a:t>One </a:t>
            </a:r>
            <a:r>
              <a:rPr lang="en-IN" sz="2800" dirty="0"/>
              <a:t>solution for debugging full-screen-only games is remote debugging. </a:t>
            </a:r>
            <a:endParaRPr lang="en-IN" sz="2800" dirty="0" smtClean="0"/>
          </a:p>
          <a:p>
            <a:pPr algn="just"/>
            <a:r>
              <a:rPr lang="en-IN" sz="2800" dirty="0" smtClean="0"/>
              <a:t>The game runs </a:t>
            </a:r>
            <a:r>
              <a:rPr lang="en-IN" sz="2800" dirty="0"/>
              <a:t>on one computer and communicates to your development box via your network</a:t>
            </a:r>
            <a:r>
              <a:rPr lang="en-IN" sz="2800" dirty="0" smtClean="0"/>
              <a:t>.</a:t>
            </a:r>
            <a:r>
              <a:rPr lang="en-IN" sz="2800" dirty="0"/>
              <a:t> </a:t>
            </a:r>
            <a:endParaRPr lang="en-IN" sz="2800" dirty="0" smtClean="0"/>
          </a:p>
          <a:p>
            <a:pPr algn="just"/>
            <a:r>
              <a:rPr lang="en-IN" sz="2800" dirty="0" smtClean="0"/>
              <a:t>For remote </a:t>
            </a:r>
            <a:r>
              <a:rPr lang="en-IN" sz="2800" dirty="0"/>
              <a:t>debugging </a:t>
            </a:r>
            <a:r>
              <a:rPr lang="en-IN" sz="2800" dirty="0" smtClean="0"/>
              <a:t>we need Visual Studio make sure it is available on your remote machine.</a:t>
            </a:r>
          </a:p>
          <a:p>
            <a:pPr algn="just"/>
            <a:r>
              <a:rPr lang="en-IN" sz="2800" dirty="0"/>
              <a:t>On the remote system, you will run a little utility that serves as a </a:t>
            </a:r>
            <a:r>
              <a:rPr lang="en-IN" sz="2800" dirty="0" smtClean="0"/>
              <a:t>communications conduit </a:t>
            </a:r>
            <a:r>
              <a:rPr lang="en-IN" sz="2800" dirty="0"/>
              <a:t>for your debugger. This utility for Visual Studio is called MSVSMON.EXE.</a:t>
            </a:r>
          </a:p>
          <a:p>
            <a:pPr algn="just"/>
            <a:r>
              <a:rPr lang="en-IN" sz="2800" dirty="0"/>
              <a:t>Run a search for this file where you installed Visual Studio and copy the </a:t>
            </a:r>
            <a:r>
              <a:rPr lang="en-IN" sz="2800" dirty="0" smtClean="0"/>
              <a:t>contents of </a:t>
            </a:r>
            <a:r>
              <a:rPr lang="en-IN" sz="2800" dirty="0"/>
              <a:t>the entire directory to a shared folder on your primary development machine.</a:t>
            </a:r>
          </a:p>
          <a:p>
            <a:pPr algn="just"/>
            <a:r>
              <a:rPr lang="en-IN" sz="2800" dirty="0"/>
              <a:t>The utility runs on the remote machine, and a convenient way to get it there is </a:t>
            </a:r>
            <a:r>
              <a:rPr lang="en-IN" sz="2800" dirty="0" smtClean="0"/>
              <a:t>to place </a:t>
            </a:r>
            <a:r>
              <a:rPr lang="en-IN" sz="2800" dirty="0"/>
              <a:t>it in a shared spot on your development machine. MSVSMON.EXE </a:t>
            </a:r>
            <a:r>
              <a:rPr lang="en-IN" sz="2800" dirty="0" smtClean="0"/>
              <a:t>requires some </a:t>
            </a:r>
            <a:r>
              <a:rPr lang="en-IN" sz="2800" dirty="0"/>
              <a:t>of the DLLs in that directory, and it’s small enough to just copy the </a:t>
            </a:r>
            <a:r>
              <a:rPr lang="en-IN" sz="2800" dirty="0" smtClean="0"/>
              <a:t>whole thing </a:t>
            </a:r>
            <a:r>
              <a:rPr lang="en-IN" sz="2800" dirty="0"/>
              <a:t>to the remote machine.</a:t>
            </a:r>
          </a:p>
        </p:txBody>
      </p:sp>
    </p:spTree>
    <p:extLst>
      <p:ext uri="{BB962C8B-B14F-4D97-AF65-F5344CB8AC3E}">
        <p14:creationId xmlns:p14="http://schemas.microsoft.com/office/powerpoint/2010/main" val="305242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648072"/>
          </a:xfrm>
        </p:spPr>
        <p:txBody>
          <a:bodyPr>
            <a:normAutofit fontScale="90000"/>
          </a:bodyPr>
          <a:lstStyle/>
          <a:p>
            <a:r>
              <a:rPr lang="en-IN" sz="2900" b="1" dirty="0" smtClean="0"/>
              <a:t>5.1: </a:t>
            </a:r>
            <a:r>
              <a:rPr lang="en-IN" sz="2900" b="1" dirty="0"/>
              <a:t>Game Resources: </a:t>
            </a:r>
            <a:r>
              <a:rPr lang="en-IN" sz="3100" b="1" dirty="0"/>
              <a:t>Formats</a:t>
            </a:r>
            <a:r>
              <a:rPr lang="en-IN" sz="2900" b="1" dirty="0"/>
              <a:t>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836712"/>
            <a:ext cx="8229600" cy="5832648"/>
          </a:xfrm>
        </p:spPr>
        <p:txBody>
          <a:bodyPr>
            <a:normAutofit/>
          </a:bodyPr>
          <a:lstStyle/>
          <a:p>
            <a:pPr algn="just"/>
            <a:r>
              <a:rPr lang="en-IN" sz="2800" dirty="0"/>
              <a:t>Modern games have gigabytes of data</a:t>
            </a:r>
            <a:r>
              <a:rPr lang="en-IN" sz="2800" dirty="0" smtClean="0"/>
              <a:t>.</a:t>
            </a:r>
          </a:p>
          <a:p>
            <a:pPr algn="just"/>
            <a:r>
              <a:rPr lang="en-IN" sz="2800" dirty="0" smtClean="0"/>
              <a:t>A </a:t>
            </a:r>
            <a:r>
              <a:rPr lang="en-IN" sz="2800" dirty="0"/>
              <a:t>single-layer DVD can hold 4.7GB, and </a:t>
            </a:r>
            <a:r>
              <a:rPr lang="en-IN" sz="2800" dirty="0" smtClean="0"/>
              <a:t>a single </a:t>
            </a:r>
            <a:r>
              <a:rPr lang="en-IN" sz="2800" dirty="0"/>
              <a:t>layer of a Blu-ray disc can hold up to 25GB. </a:t>
            </a:r>
            <a:endParaRPr lang="en-IN" sz="2800" dirty="0" smtClean="0"/>
          </a:p>
          <a:p>
            <a:pPr algn="just"/>
            <a:r>
              <a:rPr lang="en-IN" sz="2800" dirty="0" smtClean="0"/>
              <a:t>For </a:t>
            </a:r>
            <a:r>
              <a:rPr lang="en-IN" sz="2800" dirty="0"/>
              <a:t>PC games, you can </a:t>
            </a:r>
            <a:r>
              <a:rPr lang="en-IN" sz="2800" dirty="0" smtClean="0"/>
              <a:t>browse the </a:t>
            </a:r>
            <a:r>
              <a:rPr lang="en-IN" sz="2800" dirty="0"/>
              <a:t>install directories and get an idea of what they store and how much storage </a:t>
            </a:r>
            <a:r>
              <a:rPr lang="en-IN" sz="2800" dirty="0" smtClean="0"/>
              <a:t>they need</a:t>
            </a:r>
            <a:r>
              <a:rPr lang="en-IN" sz="2800" dirty="0"/>
              <a:t>. </a:t>
            </a:r>
            <a:endParaRPr lang="en-IN" sz="2800" dirty="0" smtClean="0"/>
          </a:p>
          <a:p>
            <a:pPr algn="just"/>
            <a:r>
              <a:rPr lang="en-IN" sz="2800" dirty="0" smtClean="0"/>
              <a:t>Lets </a:t>
            </a:r>
            <a:r>
              <a:rPr lang="en-IN" sz="2800" dirty="0"/>
              <a:t>go over the big stuff and </a:t>
            </a:r>
            <a:r>
              <a:rPr lang="en-IN" sz="2800" dirty="0" smtClean="0"/>
              <a:t>get an </a:t>
            </a:r>
            <a:r>
              <a:rPr lang="en-IN" sz="2800" dirty="0"/>
              <a:t>idea of how the data is stored, </a:t>
            </a:r>
            <a:r>
              <a:rPr lang="en-IN" sz="2800" dirty="0" smtClean="0"/>
              <a:t>what formats </a:t>
            </a:r>
            <a:r>
              <a:rPr lang="en-IN" sz="2800" dirty="0"/>
              <a:t>you can use, how you can compress it, and what that does to the final product.</a:t>
            </a:r>
          </a:p>
        </p:txBody>
      </p:sp>
    </p:spTree>
    <p:extLst>
      <p:ext uri="{BB962C8B-B14F-4D97-AF65-F5344CB8AC3E}">
        <p14:creationId xmlns:p14="http://schemas.microsoft.com/office/powerpoint/2010/main" val="21289455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Graphics and </a:t>
            </a:r>
            <a:r>
              <a:rPr lang="en-IN" sz="3100" b="1" dirty="0" err="1"/>
              <a:t>Shader</a:t>
            </a:r>
            <a:r>
              <a:rPr lang="en-IN" sz="3100" b="1" dirty="0"/>
              <a:t> Debugging</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Graphics and </a:t>
            </a:r>
            <a:r>
              <a:rPr lang="en-IN" sz="2800" b="1" dirty="0" err="1"/>
              <a:t>Shader</a:t>
            </a:r>
            <a:r>
              <a:rPr lang="en-IN" sz="2800" b="1" dirty="0"/>
              <a:t> </a:t>
            </a:r>
            <a:r>
              <a:rPr lang="en-IN" sz="2800" b="1" dirty="0" smtClean="0"/>
              <a:t>Debugging:</a:t>
            </a:r>
          </a:p>
          <a:p>
            <a:pPr algn="just"/>
            <a:r>
              <a:rPr lang="en-IN" sz="2800" dirty="0"/>
              <a:t>DirectX, OpenGL, and consoles are all moving away from the fixed-function </a:t>
            </a:r>
            <a:r>
              <a:rPr lang="en-IN" sz="2800" dirty="0" smtClean="0"/>
              <a:t>pipeline and </a:t>
            </a:r>
            <a:r>
              <a:rPr lang="en-IN" sz="2800" dirty="0"/>
              <a:t>into the world of </a:t>
            </a:r>
            <a:r>
              <a:rPr lang="en-IN" sz="2800" dirty="0" err="1"/>
              <a:t>shaders</a:t>
            </a:r>
            <a:r>
              <a:rPr lang="en-IN" sz="2800" dirty="0"/>
              <a:t>. </a:t>
            </a:r>
            <a:endParaRPr lang="en-IN" sz="2800" dirty="0" smtClean="0"/>
          </a:p>
          <a:p>
            <a:pPr algn="just"/>
            <a:r>
              <a:rPr lang="en-IN" sz="2800" dirty="0" err="1" smtClean="0"/>
              <a:t>Shaders</a:t>
            </a:r>
            <a:r>
              <a:rPr lang="en-IN" sz="2800" dirty="0" smtClean="0"/>
              <a:t> </a:t>
            </a:r>
            <a:r>
              <a:rPr lang="en-IN" sz="2800" dirty="0"/>
              <a:t>can be extremely complex and are a </a:t>
            </a:r>
            <a:r>
              <a:rPr lang="en-IN" sz="2800" dirty="0" smtClean="0"/>
              <a:t>complete nightmare </a:t>
            </a:r>
            <a:r>
              <a:rPr lang="en-IN" sz="2800" dirty="0"/>
              <a:t>to debug if you don’t have the proper </a:t>
            </a:r>
            <a:r>
              <a:rPr lang="en-IN" sz="2800" dirty="0" smtClean="0"/>
              <a:t>tools.</a:t>
            </a:r>
          </a:p>
          <a:p>
            <a:pPr algn="just"/>
            <a:r>
              <a:rPr lang="en-IN" sz="2800" dirty="0" smtClean="0"/>
              <a:t>Fortunately</a:t>
            </a:r>
            <a:r>
              <a:rPr lang="en-IN" sz="2800" dirty="0"/>
              <a:t>, you have </a:t>
            </a:r>
            <a:r>
              <a:rPr lang="en-IN" sz="2800" dirty="0" smtClean="0"/>
              <a:t>several to </a:t>
            </a:r>
            <a:r>
              <a:rPr lang="en-IN" sz="2800" dirty="0"/>
              <a:t>choose from, depending on your particular hardware setup. </a:t>
            </a:r>
            <a:endParaRPr lang="en-IN" sz="2800" dirty="0" smtClean="0"/>
          </a:p>
          <a:p>
            <a:pPr algn="just"/>
            <a:r>
              <a:rPr lang="en-IN" sz="2800" dirty="0" err="1" smtClean="0"/>
              <a:t>nVidia’s</a:t>
            </a:r>
            <a:r>
              <a:rPr lang="en-IN" sz="2800" dirty="0" smtClean="0"/>
              <a:t> </a:t>
            </a:r>
            <a:r>
              <a:rPr lang="en-IN" sz="2800" dirty="0" err="1"/>
              <a:t>PerfHUD</a:t>
            </a:r>
            <a:r>
              <a:rPr lang="en-IN" sz="2800" dirty="0"/>
              <a:t>, </a:t>
            </a:r>
            <a:r>
              <a:rPr lang="en-IN" sz="2800" dirty="0" smtClean="0"/>
              <a:t>are good options.</a:t>
            </a:r>
          </a:p>
          <a:p>
            <a:pPr algn="just"/>
            <a:r>
              <a:rPr lang="en-IN" sz="2800" dirty="0" smtClean="0"/>
              <a:t>If</a:t>
            </a:r>
            <a:r>
              <a:rPr lang="en-IN" sz="2800" dirty="0"/>
              <a:t> </a:t>
            </a:r>
            <a:r>
              <a:rPr lang="en-IN" sz="2800" dirty="0" smtClean="0"/>
              <a:t>you </a:t>
            </a:r>
            <a:r>
              <a:rPr lang="en-IN" sz="2800" dirty="0"/>
              <a:t>use DirectX, you can take a look at PIX, which comes with the DirectX SDK.</a:t>
            </a:r>
            <a:endParaRPr lang="en-IN" sz="2800" b="1" dirty="0" smtClean="0"/>
          </a:p>
        </p:txBody>
      </p:sp>
    </p:spTree>
    <p:extLst>
      <p:ext uri="{BB962C8B-B14F-4D97-AF65-F5344CB8AC3E}">
        <p14:creationId xmlns:p14="http://schemas.microsoft.com/office/powerpoint/2010/main" val="3733323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Graphics and </a:t>
            </a:r>
            <a:r>
              <a:rPr lang="en-IN" sz="3100" b="1" dirty="0" err="1"/>
              <a:t>Shader</a:t>
            </a:r>
            <a:r>
              <a:rPr lang="en-IN" sz="3100" b="1" dirty="0"/>
              <a:t> Debugging</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85000" lnSpcReduction="20000"/>
          </a:bodyPr>
          <a:lstStyle/>
          <a:p>
            <a:pPr marL="0" indent="0" algn="just">
              <a:buNone/>
            </a:pPr>
            <a:r>
              <a:rPr lang="en-IN" sz="2800" b="1" dirty="0"/>
              <a:t>Graphics and </a:t>
            </a:r>
            <a:r>
              <a:rPr lang="en-IN" sz="2800" b="1" dirty="0" err="1"/>
              <a:t>Shader</a:t>
            </a:r>
            <a:r>
              <a:rPr lang="en-IN" sz="2800" b="1" dirty="0"/>
              <a:t> </a:t>
            </a:r>
            <a:r>
              <a:rPr lang="en-IN" sz="2800" b="1" dirty="0" smtClean="0"/>
              <a:t>Debugging:</a:t>
            </a:r>
          </a:p>
          <a:p>
            <a:pPr algn="just"/>
            <a:r>
              <a:rPr lang="en-IN" sz="2800" dirty="0"/>
              <a:t>T</a:t>
            </a:r>
            <a:r>
              <a:rPr lang="en-IN" sz="2800" dirty="0" smtClean="0"/>
              <a:t>his </a:t>
            </a:r>
            <a:r>
              <a:rPr lang="en-IN" sz="2800" dirty="0"/>
              <a:t>book uses DirectX, let’s take a look at PIX. You can find it in the DirectX</a:t>
            </a:r>
          </a:p>
          <a:p>
            <a:pPr algn="just"/>
            <a:r>
              <a:rPr lang="en-IN" sz="2800" dirty="0"/>
              <a:t>SDK folder. When you start up the program, you see an uninteresting blank screen.</a:t>
            </a:r>
          </a:p>
          <a:p>
            <a:pPr algn="just"/>
            <a:r>
              <a:rPr lang="en-IN" sz="2800" dirty="0"/>
              <a:t>Go to File → New Experiment, and you will be presented with a number of options.</a:t>
            </a:r>
          </a:p>
          <a:p>
            <a:pPr algn="just"/>
            <a:r>
              <a:rPr lang="en-IN" sz="2800" dirty="0"/>
              <a:t>One of the more useful options is “A single-frame capture of Direct3D whenever </a:t>
            </a:r>
            <a:r>
              <a:rPr lang="en-IN" sz="2800" dirty="0" smtClean="0"/>
              <a:t>F12 is </a:t>
            </a:r>
            <a:r>
              <a:rPr lang="en-IN" sz="2800" dirty="0"/>
              <a:t>pressed.” </a:t>
            </a:r>
            <a:endParaRPr lang="en-IN" sz="2800" dirty="0" smtClean="0"/>
          </a:p>
          <a:p>
            <a:pPr algn="just"/>
            <a:r>
              <a:rPr lang="en-IN" sz="2800" dirty="0" smtClean="0"/>
              <a:t>When </a:t>
            </a:r>
            <a:r>
              <a:rPr lang="en-IN" sz="2800" dirty="0"/>
              <a:t>you select this option and run your game through PIX, every </a:t>
            </a:r>
            <a:r>
              <a:rPr lang="en-IN" sz="2800" dirty="0" smtClean="0"/>
              <a:t>time you </a:t>
            </a:r>
            <a:r>
              <a:rPr lang="en-IN" sz="2800" dirty="0"/>
              <a:t>press F12, the data for that rendering call will be saved. </a:t>
            </a:r>
            <a:endParaRPr lang="en-IN" sz="2800" dirty="0" smtClean="0"/>
          </a:p>
          <a:p>
            <a:pPr algn="just"/>
            <a:r>
              <a:rPr lang="en-IN" sz="2800" dirty="0" smtClean="0"/>
              <a:t>Once </a:t>
            </a:r>
            <a:r>
              <a:rPr lang="en-IN" sz="2800" dirty="0"/>
              <a:t>you exit the </a:t>
            </a:r>
            <a:r>
              <a:rPr lang="en-IN" sz="2800" dirty="0" smtClean="0"/>
              <a:t>program, PIX </a:t>
            </a:r>
            <a:r>
              <a:rPr lang="en-IN" sz="2800" dirty="0"/>
              <a:t>will show you all the frames you captured, and you can walk through </a:t>
            </a:r>
            <a:r>
              <a:rPr lang="en-IN" sz="2800" dirty="0" smtClean="0"/>
              <a:t>the entire </a:t>
            </a:r>
            <a:r>
              <a:rPr lang="en-IN" sz="2800" dirty="0"/>
              <a:t>graphics pipeline call-by-call and watch the scene being built before your eyes.</a:t>
            </a:r>
          </a:p>
          <a:p>
            <a:pPr algn="just"/>
            <a:r>
              <a:rPr lang="en-IN" sz="2800" dirty="0"/>
              <a:t>You can examine the various D3D objects, inspect the </a:t>
            </a:r>
            <a:r>
              <a:rPr lang="en-IN" sz="2800" dirty="0" err="1"/>
              <a:t>shaders</a:t>
            </a:r>
            <a:r>
              <a:rPr lang="en-IN" sz="2800" dirty="0"/>
              <a:t>, and even see </a:t>
            </a:r>
            <a:r>
              <a:rPr lang="en-IN" sz="2800" dirty="0" smtClean="0"/>
              <a:t>the </a:t>
            </a:r>
            <a:r>
              <a:rPr lang="en-IN" sz="2800" dirty="0" err="1" smtClean="0"/>
              <a:t>shader</a:t>
            </a:r>
            <a:r>
              <a:rPr lang="en-IN" sz="2800" dirty="0" smtClean="0"/>
              <a:t> </a:t>
            </a:r>
            <a:r>
              <a:rPr lang="en-IN" sz="2800" dirty="0"/>
              <a:t>assembly code that your HLSL code produced.</a:t>
            </a:r>
            <a:endParaRPr lang="en-IN" sz="2800" b="1" dirty="0" smtClean="0"/>
          </a:p>
        </p:txBody>
      </p:sp>
    </p:spTree>
    <p:extLst>
      <p:ext uri="{BB962C8B-B14F-4D97-AF65-F5344CB8AC3E}">
        <p14:creationId xmlns:p14="http://schemas.microsoft.com/office/powerpoint/2010/main" val="20977970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Graphics and </a:t>
            </a:r>
            <a:r>
              <a:rPr lang="en-IN" sz="3100" b="1" dirty="0" err="1"/>
              <a:t>Shader</a:t>
            </a:r>
            <a:r>
              <a:rPr lang="en-IN" sz="3100" b="1" dirty="0"/>
              <a:t> Debugging</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Graphics and </a:t>
            </a:r>
            <a:r>
              <a:rPr lang="en-IN" sz="2800" b="1" dirty="0" err="1"/>
              <a:t>Shader</a:t>
            </a:r>
            <a:r>
              <a:rPr lang="en-IN" sz="2800" b="1" dirty="0"/>
              <a:t> </a:t>
            </a:r>
            <a:r>
              <a:rPr lang="en-IN" sz="2800" b="1" dirty="0" smtClean="0"/>
              <a:t>Debugging:</a:t>
            </a:r>
          </a:p>
          <a:p>
            <a:r>
              <a:rPr lang="en-IN" sz="2800" dirty="0"/>
              <a:t>In the Render tab, you can right-click anywhere and select “Debug this pixel” to watch exactly how that single pixel </a:t>
            </a:r>
            <a:r>
              <a:rPr lang="en-IN" sz="2800" dirty="0" err="1"/>
              <a:t>color</a:t>
            </a:r>
            <a:r>
              <a:rPr lang="en-IN" sz="2800" dirty="0"/>
              <a:t> was built. </a:t>
            </a:r>
          </a:p>
          <a:p>
            <a:r>
              <a:rPr lang="en-IN" sz="2800" dirty="0"/>
              <a:t>You can see every vertex </a:t>
            </a:r>
            <a:r>
              <a:rPr lang="en-IN" sz="2800" dirty="0" err="1"/>
              <a:t>shader</a:t>
            </a:r>
            <a:r>
              <a:rPr lang="en-IN" sz="2800" dirty="0"/>
              <a:t>, pixel </a:t>
            </a:r>
            <a:r>
              <a:rPr lang="en-IN" sz="2800" dirty="0" err="1"/>
              <a:t>shader</a:t>
            </a:r>
            <a:r>
              <a:rPr lang="en-IN" sz="2800" dirty="0"/>
              <a:t>, and Direct3D call that had any effect on that pixel and see them applied in order.</a:t>
            </a:r>
          </a:p>
          <a:p>
            <a:r>
              <a:rPr lang="en-IN" sz="2800" dirty="0"/>
              <a:t>You can even debug the HLSL </a:t>
            </a:r>
            <a:r>
              <a:rPr lang="en-IN" sz="2800" dirty="0" err="1"/>
              <a:t>shader</a:t>
            </a:r>
            <a:r>
              <a:rPr lang="en-IN" sz="2800" dirty="0"/>
              <a:t> code directly.</a:t>
            </a:r>
          </a:p>
          <a:p>
            <a:r>
              <a:rPr lang="en-IN" sz="2800" dirty="0"/>
              <a:t>Just click the “Debug Pixel (x, y)” link, and you’ll be inside the </a:t>
            </a:r>
            <a:r>
              <a:rPr lang="en-IN" sz="2800" dirty="0" err="1"/>
              <a:t>shader</a:t>
            </a:r>
            <a:r>
              <a:rPr lang="en-IN" sz="2800" dirty="0"/>
              <a:t> debugger. </a:t>
            </a:r>
            <a:endParaRPr lang="en-IN" sz="2800" dirty="0" smtClean="0"/>
          </a:p>
          <a:p>
            <a:r>
              <a:rPr lang="en-IN" sz="2800" dirty="0" smtClean="0"/>
              <a:t>You</a:t>
            </a:r>
            <a:r>
              <a:rPr lang="en-IN" sz="2800" dirty="0"/>
              <a:t> </a:t>
            </a:r>
            <a:r>
              <a:rPr lang="en-IN" sz="2800" dirty="0" smtClean="0"/>
              <a:t>can </a:t>
            </a:r>
            <a:r>
              <a:rPr lang="en-IN" sz="2800" dirty="0"/>
              <a:t>single-step through the </a:t>
            </a:r>
            <a:r>
              <a:rPr lang="en-IN" sz="2800" dirty="0" err="1"/>
              <a:t>shader</a:t>
            </a:r>
            <a:r>
              <a:rPr lang="en-IN" sz="2800" dirty="0"/>
              <a:t> and watch exactly how it executed.</a:t>
            </a:r>
            <a:endParaRPr lang="en-IN" sz="2800" b="1" dirty="0" smtClean="0"/>
          </a:p>
        </p:txBody>
      </p:sp>
    </p:spTree>
    <p:extLst>
      <p:ext uri="{BB962C8B-B14F-4D97-AF65-F5344CB8AC3E}">
        <p14:creationId xmlns:p14="http://schemas.microsoft.com/office/powerpoint/2010/main" val="21604277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Techniques</a:t>
            </a:r>
            <a:r>
              <a:rPr lang="en-IN" sz="2800" b="1" dirty="0" smtClean="0"/>
              <a:t>:</a:t>
            </a:r>
          </a:p>
          <a:p>
            <a:pPr algn="just"/>
            <a:r>
              <a:rPr lang="en-IN" sz="2800" dirty="0" smtClean="0"/>
              <a:t>As a programmer you should know to solve </a:t>
            </a:r>
            <a:r>
              <a:rPr lang="en-IN" sz="2800" dirty="0"/>
              <a:t>logic problems caused by another </a:t>
            </a:r>
            <a:r>
              <a:rPr lang="en-IN" sz="2800" dirty="0" smtClean="0"/>
              <a:t>programmer’s code.</a:t>
            </a:r>
            <a:endParaRPr lang="en-IN" sz="2800" dirty="0"/>
          </a:p>
          <a:p>
            <a:pPr algn="just"/>
            <a:r>
              <a:rPr lang="en-IN" sz="2800" dirty="0"/>
              <a:t>If you have good debugging skills, you’ll have much more fun programming. </a:t>
            </a:r>
            <a:endParaRPr lang="en-IN" sz="2800" dirty="0" smtClean="0"/>
          </a:p>
          <a:p>
            <a:pPr algn="just"/>
            <a:r>
              <a:rPr lang="en-IN" sz="2800" dirty="0" smtClean="0"/>
              <a:t>Look </a:t>
            </a:r>
            <a:r>
              <a:rPr lang="en-IN" sz="2800" dirty="0"/>
              <a:t>at really tough bugs as a puzzle. </a:t>
            </a:r>
            <a:endParaRPr lang="en-IN" sz="2800" dirty="0" smtClean="0"/>
          </a:p>
          <a:p>
            <a:pPr algn="just"/>
            <a:r>
              <a:rPr lang="en-IN" sz="2800" dirty="0" smtClean="0"/>
              <a:t>Computers </a:t>
            </a:r>
            <a:r>
              <a:rPr lang="en-IN" sz="2800" dirty="0"/>
              <a:t>are deterministic, </a:t>
            </a:r>
            <a:r>
              <a:rPr lang="en-IN" sz="2800" dirty="0" smtClean="0"/>
              <a:t>and they </a:t>
            </a:r>
            <a:r>
              <a:rPr lang="en-IN" sz="2800" dirty="0"/>
              <a:t>execute instructions without interpretation. That truth paves your way to </a:t>
            </a:r>
            <a:r>
              <a:rPr lang="en-IN" sz="2800" dirty="0" smtClean="0"/>
              <a:t>solve every </a:t>
            </a:r>
            <a:r>
              <a:rPr lang="en-IN" sz="2800" dirty="0"/>
              <a:t>bug if you devote enough patience and skill to the problem.</a:t>
            </a:r>
            <a:endParaRPr lang="en-IN" sz="2800" b="1" dirty="0" smtClean="0"/>
          </a:p>
        </p:txBody>
      </p:sp>
    </p:spTree>
    <p:extLst>
      <p:ext uri="{BB962C8B-B14F-4D97-AF65-F5344CB8AC3E}">
        <p14:creationId xmlns:p14="http://schemas.microsoft.com/office/powerpoint/2010/main" val="35503219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10000"/>
          </a:bodyPr>
          <a:lstStyle/>
          <a:p>
            <a:pPr marL="0" indent="0" algn="just">
              <a:buNone/>
            </a:pPr>
            <a:r>
              <a:rPr lang="en-IN" sz="2800" b="1" dirty="0"/>
              <a:t>Debugging Is an Experiment </a:t>
            </a:r>
            <a:r>
              <a:rPr lang="en-IN" sz="2800" b="1" dirty="0" smtClean="0"/>
              <a:t>:</a:t>
            </a:r>
          </a:p>
          <a:p>
            <a:pPr algn="just"/>
            <a:r>
              <a:rPr lang="en-IN" sz="2800" dirty="0" smtClean="0"/>
              <a:t>When </a:t>
            </a:r>
            <a:r>
              <a:rPr lang="en-IN" sz="2800" dirty="0"/>
              <a:t>you begin a bug hunt, one implication is that you know how to recognize </a:t>
            </a:r>
            <a:r>
              <a:rPr lang="en-IN" sz="2800" dirty="0" smtClean="0"/>
              <a:t>a properly </a:t>
            </a:r>
            <a:r>
              <a:rPr lang="en-IN" sz="2800" dirty="0"/>
              <a:t>running program. </a:t>
            </a:r>
            <a:endParaRPr lang="en-IN" sz="2800" dirty="0" smtClean="0"/>
          </a:p>
          <a:p>
            <a:pPr algn="just"/>
            <a:r>
              <a:rPr lang="en-IN" sz="2800" dirty="0" smtClean="0"/>
              <a:t>For </a:t>
            </a:r>
            <a:r>
              <a:rPr lang="en-IN" sz="2800" dirty="0"/>
              <a:t>any piece of code, you should be able to predict </a:t>
            </a:r>
            <a:r>
              <a:rPr lang="en-IN" sz="2800" dirty="0" smtClean="0"/>
              <a:t>its </a:t>
            </a:r>
            <a:r>
              <a:rPr lang="en-IN" sz="2800" dirty="0" err="1" smtClean="0"/>
              <a:t>behavior</a:t>
            </a:r>
            <a:r>
              <a:rPr lang="en-IN" sz="2800" dirty="0" smtClean="0"/>
              <a:t> </a:t>
            </a:r>
            <a:r>
              <a:rPr lang="en-IN" sz="2800" dirty="0"/>
              <a:t>just by carefully reading each line. </a:t>
            </a:r>
            <a:endParaRPr lang="en-IN" sz="2800" dirty="0" smtClean="0"/>
          </a:p>
          <a:p>
            <a:pPr algn="just"/>
            <a:r>
              <a:rPr lang="en-IN" sz="2800" dirty="0" smtClean="0"/>
              <a:t>Debugging </a:t>
            </a:r>
            <a:r>
              <a:rPr lang="en-IN" sz="2800" dirty="0"/>
              <a:t>a program requires that </a:t>
            </a:r>
            <a:r>
              <a:rPr lang="en-IN" sz="2800" dirty="0" smtClean="0"/>
              <a:t>you figure </a:t>
            </a:r>
            <a:r>
              <a:rPr lang="en-IN" sz="2800" dirty="0"/>
              <a:t>out why the </a:t>
            </a:r>
            <a:r>
              <a:rPr lang="en-IN" sz="2800" dirty="0" err="1"/>
              <a:t>behavior</a:t>
            </a:r>
            <a:r>
              <a:rPr lang="en-IN" sz="2800" dirty="0"/>
              <a:t> of the program is different than what you </a:t>
            </a:r>
            <a:r>
              <a:rPr lang="en-IN" sz="2800" dirty="0" smtClean="0"/>
              <a:t>expect.</a:t>
            </a:r>
          </a:p>
          <a:p>
            <a:pPr algn="just"/>
            <a:r>
              <a:rPr lang="en-IN" sz="2800" dirty="0" smtClean="0"/>
              <a:t>Certainly</a:t>
            </a:r>
            <a:r>
              <a:rPr lang="en-IN" sz="2800" dirty="0"/>
              <a:t> </a:t>
            </a:r>
            <a:r>
              <a:rPr lang="en-IN" sz="2800" dirty="0" smtClean="0"/>
              <a:t>the </a:t>
            </a:r>
            <a:r>
              <a:rPr lang="en-IN" sz="2800" dirty="0"/>
              <a:t>computer’s CPU isn’t surprised. It executes exactly what you instructed.</a:t>
            </a:r>
          </a:p>
          <a:p>
            <a:pPr algn="just"/>
            <a:r>
              <a:rPr lang="en-IN" sz="2800" dirty="0" smtClean="0"/>
              <a:t>As </a:t>
            </a:r>
            <a:r>
              <a:rPr lang="en-IN" sz="2800" dirty="0"/>
              <a:t>each instruction executes, the </a:t>
            </a:r>
            <a:r>
              <a:rPr lang="en-IN" sz="2800" dirty="0" smtClean="0"/>
              <a:t>programmer tests </a:t>
            </a:r>
            <a:r>
              <a:rPr lang="en-IN" sz="2800" dirty="0"/>
              <a:t>the new state of the process against the predicted state by looking </a:t>
            </a:r>
            <a:r>
              <a:rPr lang="en-IN" sz="2800" dirty="0" smtClean="0"/>
              <a:t>at memory </a:t>
            </a:r>
            <a:r>
              <a:rPr lang="en-IN" sz="2800" dirty="0"/>
              <a:t>and the contents of variables. </a:t>
            </a:r>
            <a:endParaRPr lang="en-IN" sz="2800" dirty="0" smtClean="0"/>
          </a:p>
          <a:p>
            <a:pPr algn="just"/>
            <a:r>
              <a:rPr lang="en-IN" sz="2800" dirty="0" smtClean="0"/>
              <a:t>The </a:t>
            </a:r>
            <a:r>
              <a:rPr lang="en-IN" sz="2800" dirty="0"/>
              <a:t>moment the prediction is different </a:t>
            </a:r>
            <a:r>
              <a:rPr lang="en-IN" sz="2800" dirty="0" smtClean="0"/>
              <a:t>than the </a:t>
            </a:r>
            <a:r>
              <a:rPr lang="en-IN" sz="2800" dirty="0"/>
              <a:t>observed, the programmer has found the bug.</a:t>
            </a:r>
            <a:endParaRPr lang="en-IN" sz="2800" b="1" dirty="0" smtClean="0"/>
          </a:p>
        </p:txBody>
      </p:sp>
    </p:spTree>
    <p:extLst>
      <p:ext uri="{BB962C8B-B14F-4D97-AF65-F5344CB8AC3E}">
        <p14:creationId xmlns:p14="http://schemas.microsoft.com/office/powerpoint/2010/main" val="11688731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76064"/>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260648"/>
            <a:ext cx="8568952" cy="6408712"/>
          </a:xfrm>
        </p:spPr>
        <p:txBody>
          <a:bodyPr>
            <a:normAutofit/>
          </a:bodyPr>
          <a:lstStyle/>
          <a:p>
            <a:pPr marL="0" indent="0" algn="just">
              <a:buNone/>
            </a:pPr>
            <a:r>
              <a:rPr lang="en-IN" sz="2400" b="1" dirty="0"/>
              <a:t>Debugging Is an Experiment </a:t>
            </a:r>
            <a:r>
              <a:rPr lang="en-IN" sz="2400" b="1" dirty="0" smtClean="0"/>
              <a:t>:</a:t>
            </a:r>
          </a:p>
          <a:p>
            <a:pPr algn="just"/>
            <a:r>
              <a:rPr lang="en-IN" sz="2000" dirty="0"/>
              <a:t>Complex and unpredicted </a:t>
            </a:r>
            <a:r>
              <a:rPr lang="en-IN" sz="2000" dirty="0" err="1"/>
              <a:t>behavior</a:t>
            </a:r>
            <a:r>
              <a:rPr lang="en-IN" sz="2000" dirty="0"/>
              <a:t> in computer programs requires setting up </a:t>
            </a:r>
            <a:r>
              <a:rPr lang="en-IN" sz="2000" dirty="0" smtClean="0"/>
              <a:t>good debugging experiments.</a:t>
            </a:r>
            <a:r>
              <a:rPr lang="en-IN" sz="2000" dirty="0"/>
              <a:t> </a:t>
            </a:r>
            <a:r>
              <a:rPr lang="en-IN" sz="2000" dirty="0" smtClean="0"/>
              <a:t>The </a:t>
            </a:r>
            <a:r>
              <a:rPr lang="en-IN" sz="2000" dirty="0"/>
              <a:t>examples </a:t>
            </a:r>
            <a:r>
              <a:rPr lang="en-IN" sz="2000" dirty="0" smtClean="0"/>
              <a:t>listed in </a:t>
            </a:r>
            <a:r>
              <a:rPr lang="en-IN" sz="2000" dirty="0"/>
              <a:t>Table 23.1 show you how to run a successful </a:t>
            </a:r>
            <a:r>
              <a:rPr lang="en-IN" sz="2000" dirty="0" smtClean="0"/>
              <a:t>experiment.</a:t>
            </a:r>
          </a:p>
          <a:p>
            <a:pPr marL="0" indent="0">
              <a:buNone/>
            </a:pPr>
            <a:endParaRPr lang="en-IN" sz="2800"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911" y="1556792"/>
            <a:ext cx="7416824" cy="5301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8485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Is an Experiment </a:t>
            </a:r>
            <a:r>
              <a:rPr lang="en-IN" sz="2800" b="1" dirty="0" smtClean="0"/>
              <a:t>:</a:t>
            </a:r>
          </a:p>
          <a:p>
            <a:pPr algn="just"/>
            <a:r>
              <a:rPr lang="en-IN" sz="2800" b="1" dirty="0"/>
              <a:t>The first step </a:t>
            </a:r>
            <a:r>
              <a:rPr lang="en-IN" sz="2800" b="1" dirty="0" smtClean="0"/>
              <a:t>: </a:t>
            </a:r>
            <a:r>
              <a:rPr lang="en-IN" sz="2800" dirty="0"/>
              <a:t>Observe the </a:t>
            </a:r>
            <a:r>
              <a:rPr lang="en-IN" sz="2800" dirty="0" err="1"/>
              <a:t>behavior</a:t>
            </a:r>
            <a:r>
              <a:rPr lang="en-IN" sz="2800" dirty="0"/>
              <a:t> of the system. </a:t>
            </a:r>
            <a:endParaRPr lang="en-IN" sz="2800" dirty="0" smtClean="0"/>
          </a:p>
          <a:p>
            <a:pPr algn="just"/>
            <a:r>
              <a:rPr lang="en-IN" sz="2800" dirty="0" smtClean="0"/>
              <a:t>The </a:t>
            </a:r>
            <a:r>
              <a:rPr lang="en-IN" sz="2800" dirty="0"/>
              <a:t>most experienced software testers I know do their very best to </a:t>
            </a:r>
            <a:r>
              <a:rPr lang="en-IN" sz="2800" dirty="0" smtClean="0"/>
              <a:t>accurately observe </a:t>
            </a:r>
            <a:r>
              <a:rPr lang="en-IN" sz="2800" dirty="0"/>
              <a:t>the </a:t>
            </a:r>
            <a:r>
              <a:rPr lang="en-IN" sz="2800" dirty="0" err="1"/>
              <a:t>behavior</a:t>
            </a:r>
            <a:r>
              <a:rPr lang="en-IN" sz="2800" dirty="0"/>
              <a:t> of a game as it breaks. </a:t>
            </a:r>
            <a:endParaRPr lang="en-IN" sz="2800" dirty="0" smtClean="0"/>
          </a:p>
          <a:p>
            <a:pPr algn="just"/>
            <a:r>
              <a:rPr lang="en-IN" sz="2800" dirty="0" smtClean="0"/>
              <a:t>They </a:t>
            </a:r>
            <a:r>
              <a:rPr lang="en-IN" sz="2800" dirty="0"/>
              <a:t>record what keys they pressed, </a:t>
            </a:r>
            <a:r>
              <a:rPr lang="en-IN" sz="2800" dirty="0" smtClean="0"/>
              <a:t>what options </a:t>
            </a:r>
            <a:r>
              <a:rPr lang="en-IN" sz="2800" dirty="0"/>
              <a:t>they turned off, and as best they can exactly what they did</a:t>
            </a:r>
            <a:r>
              <a:rPr lang="en-IN" sz="2800" dirty="0" smtClean="0"/>
              <a:t>.</a:t>
            </a:r>
          </a:p>
          <a:p>
            <a:pPr algn="just"/>
            <a:r>
              <a:rPr lang="en-IN" sz="2800" b="1" dirty="0"/>
              <a:t>The second </a:t>
            </a:r>
            <a:r>
              <a:rPr lang="en-IN" sz="2800" b="1" dirty="0" smtClean="0"/>
              <a:t>step: </a:t>
            </a:r>
            <a:r>
              <a:rPr lang="en-IN" sz="2800" dirty="0"/>
              <a:t>attempt to explain the </a:t>
            </a:r>
            <a:r>
              <a:rPr lang="en-IN" sz="2800" dirty="0" err="1" smtClean="0"/>
              <a:t>behavior</a:t>
            </a:r>
            <a:r>
              <a:rPr lang="en-IN" sz="2800" dirty="0" smtClean="0"/>
              <a:t>, for which you should know </a:t>
            </a:r>
            <a:r>
              <a:rPr lang="en-IN" sz="2800" dirty="0"/>
              <a:t>the software </a:t>
            </a:r>
            <a:r>
              <a:rPr lang="en-IN" sz="2800" dirty="0" smtClean="0"/>
              <a:t>very well. </a:t>
            </a:r>
          </a:p>
          <a:p>
            <a:pPr algn="just"/>
            <a:r>
              <a:rPr lang="en-IN" sz="2800" dirty="0" smtClean="0"/>
              <a:t>It’s </a:t>
            </a:r>
            <a:r>
              <a:rPr lang="en-IN" sz="2800" dirty="0"/>
              <a:t>probably safe to say that </a:t>
            </a:r>
            <a:r>
              <a:rPr lang="en-IN" sz="2800" dirty="0" smtClean="0"/>
              <a:t>you </a:t>
            </a:r>
            <a:r>
              <a:rPr lang="en-IN" sz="2800" dirty="0" err="1" smtClean="0"/>
              <a:t>nshould</a:t>
            </a:r>
            <a:r>
              <a:rPr lang="en-IN" sz="2800" dirty="0" smtClean="0"/>
              <a:t> </a:t>
            </a:r>
            <a:r>
              <a:rPr lang="en-IN" sz="2800" dirty="0"/>
              <a:t>know the software, the operating system, the CPU, video hardware, </a:t>
            </a:r>
            <a:r>
              <a:rPr lang="en-IN" sz="2800" dirty="0" smtClean="0"/>
              <a:t>and audio </a:t>
            </a:r>
            <a:r>
              <a:rPr lang="en-IN" sz="2800" dirty="0"/>
              <a:t>hardware pretty </a:t>
            </a:r>
            <a:r>
              <a:rPr lang="en-IN" sz="2800" dirty="0" smtClean="0"/>
              <a:t>well.</a:t>
            </a:r>
            <a:endParaRPr lang="en-IN" sz="2800" b="1" dirty="0" smtClean="0"/>
          </a:p>
        </p:txBody>
      </p:sp>
    </p:spTree>
    <p:extLst>
      <p:ext uri="{BB962C8B-B14F-4D97-AF65-F5344CB8AC3E}">
        <p14:creationId xmlns:p14="http://schemas.microsoft.com/office/powerpoint/2010/main" val="8735655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lgn="just">
              <a:buNone/>
            </a:pPr>
            <a:r>
              <a:rPr lang="en-IN" sz="2800" b="1" dirty="0"/>
              <a:t>Debugging Is an Experiment </a:t>
            </a:r>
            <a:r>
              <a:rPr lang="en-IN" sz="2800" b="1" dirty="0" smtClean="0"/>
              <a:t>:</a:t>
            </a:r>
          </a:p>
          <a:p>
            <a:pPr algn="just"/>
            <a:r>
              <a:rPr lang="en-IN" sz="2800" b="1" dirty="0"/>
              <a:t>Steps three through five </a:t>
            </a:r>
            <a:r>
              <a:rPr lang="en-IN" sz="2800" b="1" dirty="0" smtClean="0"/>
              <a:t>: </a:t>
            </a:r>
            <a:r>
              <a:rPr lang="en-IN" sz="2800" dirty="0" smtClean="0"/>
              <a:t>represent </a:t>
            </a:r>
            <a:r>
              <a:rPr lang="en-IN" sz="2800" dirty="0"/>
              <a:t>the classic experimental phase of debugging. </a:t>
            </a:r>
            <a:endParaRPr lang="en-IN" sz="2800" dirty="0" smtClean="0"/>
          </a:p>
          <a:p>
            <a:pPr algn="just"/>
            <a:r>
              <a:rPr lang="en-IN" sz="2800" dirty="0" smtClean="0"/>
              <a:t>Your</a:t>
            </a:r>
            <a:r>
              <a:rPr lang="en-IN" sz="2800" dirty="0"/>
              <a:t> </a:t>
            </a:r>
            <a:r>
              <a:rPr lang="en-IN" sz="2800" dirty="0" smtClean="0"/>
              <a:t>explanation </a:t>
            </a:r>
            <a:r>
              <a:rPr lang="en-IN" sz="2800" dirty="0"/>
              <a:t>will usually inspire some sort of test, input modification, or code </a:t>
            </a:r>
            <a:r>
              <a:rPr lang="en-IN" sz="2800" dirty="0" smtClean="0"/>
              <a:t>change that </a:t>
            </a:r>
            <a:r>
              <a:rPr lang="en-IN" sz="2800" dirty="0"/>
              <a:t>should have predictable results. </a:t>
            </a:r>
            <a:endParaRPr lang="en-IN" sz="2800" dirty="0" smtClean="0"/>
          </a:p>
          <a:p>
            <a:pPr algn="just"/>
            <a:r>
              <a:rPr lang="en-IN" sz="2800" dirty="0" smtClean="0"/>
              <a:t>There’s </a:t>
            </a:r>
            <a:r>
              <a:rPr lang="en-IN" sz="2800" dirty="0"/>
              <a:t>an important trick to this rinse </a:t>
            </a:r>
            <a:r>
              <a:rPr lang="en-IN" sz="2800" dirty="0" smtClean="0"/>
              <a:t>and repeat </a:t>
            </a:r>
            <a:r>
              <a:rPr lang="en-IN" sz="2800" dirty="0"/>
              <a:t>cycle: Take detailed notes of everything you do. </a:t>
            </a:r>
            <a:endParaRPr lang="en-IN" sz="2800" dirty="0" smtClean="0"/>
          </a:p>
          <a:p>
            <a:pPr algn="just"/>
            <a:r>
              <a:rPr lang="en-IN" sz="2800" dirty="0" smtClean="0"/>
              <a:t>Inevitably</a:t>
            </a:r>
            <a:r>
              <a:rPr lang="en-IN" sz="2800" dirty="0"/>
              <a:t>, your notes </a:t>
            </a:r>
            <a:r>
              <a:rPr lang="en-IN" sz="2800" dirty="0" smtClean="0"/>
              <a:t>will come </a:t>
            </a:r>
            <a:r>
              <a:rPr lang="en-IN" sz="2800" dirty="0"/>
              <a:t>in handy as you realize that you’re chasing a dead-end hypothesis. </a:t>
            </a:r>
            <a:endParaRPr lang="en-IN" sz="2800" dirty="0" smtClean="0"/>
          </a:p>
          <a:p>
            <a:pPr algn="just"/>
            <a:r>
              <a:rPr lang="en-IN" sz="2800" dirty="0" smtClean="0"/>
              <a:t>Your notes should </a:t>
            </a:r>
            <a:r>
              <a:rPr lang="en-IN" sz="2800" dirty="0"/>
              <a:t>send you back to the point where your predictions were accurate. </a:t>
            </a:r>
            <a:endParaRPr lang="en-IN" sz="2800" dirty="0" smtClean="0"/>
          </a:p>
          <a:p>
            <a:pPr algn="just"/>
            <a:r>
              <a:rPr lang="en-IN" sz="2800" dirty="0" smtClean="0"/>
              <a:t>This will put </a:t>
            </a:r>
            <a:r>
              <a:rPr lang="en-IN" sz="2800" dirty="0"/>
              <a:t>you back on track.</a:t>
            </a:r>
            <a:endParaRPr lang="en-IN" sz="2800" b="1" dirty="0" smtClean="0"/>
          </a:p>
        </p:txBody>
      </p:sp>
    </p:spTree>
    <p:extLst>
      <p:ext uri="{BB962C8B-B14F-4D97-AF65-F5344CB8AC3E}">
        <p14:creationId xmlns:p14="http://schemas.microsoft.com/office/powerpoint/2010/main" val="41559869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Is an Experiment </a:t>
            </a:r>
            <a:r>
              <a:rPr lang="en-IN" sz="2800" b="1" dirty="0" smtClean="0"/>
              <a:t>:</a:t>
            </a:r>
          </a:p>
          <a:p>
            <a:pPr algn="just"/>
            <a:r>
              <a:rPr lang="en-IN" sz="2800" dirty="0"/>
              <a:t>Assuming that you follow Table 23.1, you’ll eventually arrive at the source of </a:t>
            </a:r>
            <a:r>
              <a:rPr lang="en-IN" sz="2800" dirty="0" smtClean="0"/>
              <a:t>the problem</a:t>
            </a:r>
            <a:r>
              <a:rPr lang="en-IN" sz="2800" dirty="0"/>
              <a:t>. </a:t>
            </a:r>
            <a:endParaRPr lang="en-IN" sz="2800" dirty="0" smtClean="0"/>
          </a:p>
          <a:p>
            <a:pPr algn="just"/>
            <a:r>
              <a:rPr lang="en-IN" sz="2800" dirty="0" smtClean="0"/>
              <a:t>If </a:t>
            </a:r>
            <a:r>
              <a:rPr lang="en-IN" sz="2800" dirty="0"/>
              <a:t>you’re lucky, the bug can be fixed with a simple tweak of the code. </a:t>
            </a:r>
            <a:endParaRPr lang="en-IN" sz="2800" dirty="0" smtClean="0"/>
          </a:p>
          <a:p>
            <a:pPr algn="just"/>
            <a:r>
              <a:rPr lang="en-IN" sz="2800" dirty="0" smtClean="0"/>
              <a:t>Perhaps</a:t>
            </a:r>
            <a:r>
              <a:rPr lang="en-IN" sz="2800" dirty="0"/>
              <a:t> </a:t>
            </a:r>
            <a:r>
              <a:rPr lang="en-IN" sz="2800" dirty="0" smtClean="0"/>
              <a:t>a </a:t>
            </a:r>
            <a:r>
              <a:rPr lang="en-IN" sz="2800" dirty="0"/>
              <a:t>loop exited too soon or a special case wasn’t handled properly. </a:t>
            </a:r>
            <a:endParaRPr lang="en-IN" sz="2800" dirty="0" smtClean="0"/>
          </a:p>
          <a:p>
            <a:pPr algn="just"/>
            <a:r>
              <a:rPr lang="en-IN" sz="2800" dirty="0" smtClean="0"/>
              <a:t>You </a:t>
            </a:r>
            <a:r>
              <a:rPr lang="en-IN" sz="2800" dirty="0"/>
              <a:t>make </a:t>
            </a:r>
            <a:r>
              <a:rPr lang="en-IN" sz="2800" dirty="0" smtClean="0"/>
              <a:t>your mod</a:t>
            </a:r>
            <a:r>
              <a:rPr lang="en-IN" sz="2800" dirty="0"/>
              <a:t>, rebuild the game, and perform your experiments one last time. </a:t>
            </a:r>
            <a:endParaRPr lang="en-IN" sz="2800" dirty="0" smtClean="0"/>
          </a:p>
          <a:p>
            <a:pPr algn="just"/>
            <a:r>
              <a:rPr lang="en-IN" sz="2800" dirty="0" smtClean="0"/>
              <a:t>And this way you can fix your bug. </a:t>
            </a:r>
            <a:endParaRPr lang="en-IN" sz="2800" b="1" dirty="0" smtClean="0"/>
          </a:p>
        </p:txBody>
      </p:sp>
    </p:spTree>
    <p:extLst>
      <p:ext uri="{BB962C8B-B14F-4D97-AF65-F5344CB8AC3E}">
        <p14:creationId xmlns:p14="http://schemas.microsoft.com/office/powerpoint/2010/main" val="41284021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Reproducing the Bug </a:t>
            </a:r>
            <a:r>
              <a:rPr lang="en-IN" sz="2800" b="1" dirty="0" smtClean="0"/>
              <a:t>:</a:t>
            </a:r>
          </a:p>
          <a:p>
            <a:pPr algn="just"/>
            <a:r>
              <a:rPr lang="en-IN" sz="2800" dirty="0"/>
              <a:t>Most bugs can be reproduced easily by following a specific set of steps, </a:t>
            </a:r>
            <a:r>
              <a:rPr lang="en-IN" sz="2800" dirty="0" smtClean="0"/>
              <a:t>usually observed </a:t>
            </a:r>
            <a:r>
              <a:rPr lang="en-IN" sz="2800" dirty="0"/>
              <a:t>and recorded by a tester. </a:t>
            </a:r>
            <a:endParaRPr lang="en-IN" sz="2800" dirty="0" smtClean="0"/>
          </a:p>
          <a:p>
            <a:pPr algn="just"/>
            <a:r>
              <a:rPr lang="en-IN" sz="2800" dirty="0" smtClean="0"/>
              <a:t>It’s </a:t>
            </a:r>
            <a:r>
              <a:rPr lang="en-IN" sz="2800" dirty="0"/>
              <a:t>important that each step, however minor, </a:t>
            </a:r>
            <a:r>
              <a:rPr lang="en-IN" sz="2800" dirty="0" smtClean="0"/>
              <a:t>is  recorded </a:t>
            </a:r>
            <a:r>
              <a:rPr lang="en-IN" sz="2800" dirty="0"/>
              <a:t>from the moment the game is </a:t>
            </a:r>
            <a:r>
              <a:rPr lang="en-IN" sz="2800" dirty="0" smtClean="0"/>
              <a:t>initialized.</a:t>
            </a:r>
          </a:p>
          <a:p>
            <a:pPr algn="just"/>
            <a:r>
              <a:rPr lang="en-IN" sz="2800" dirty="0" smtClean="0"/>
              <a:t>Anything </a:t>
            </a:r>
            <a:r>
              <a:rPr lang="en-IN" sz="2800" dirty="0"/>
              <a:t>missing might </a:t>
            </a:r>
            <a:r>
              <a:rPr lang="en-IN" sz="2800" dirty="0" smtClean="0"/>
              <a:t>be important</a:t>
            </a:r>
            <a:r>
              <a:rPr lang="en-IN" sz="2800" dirty="0"/>
              <a:t>. Also, the state of the machine, including installed hardware and </a:t>
            </a:r>
            <a:r>
              <a:rPr lang="en-IN" sz="2800" dirty="0" smtClean="0"/>
              <a:t>software, might </a:t>
            </a:r>
            <a:r>
              <a:rPr lang="en-IN" sz="2800" dirty="0"/>
              <a:t>be crucial to reproducing the bug’s </a:t>
            </a:r>
            <a:r>
              <a:rPr lang="en-IN" sz="2800" dirty="0" err="1"/>
              <a:t>behavior</a:t>
            </a:r>
            <a:r>
              <a:rPr lang="en-IN" sz="2800" dirty="0"/>
              <a:t>.</a:t>
            </a:r>
            <a:endParaRPr lang="en-IN" sz="2800" b="1" dirty="0" smtClean="0"/>
          </a:p>
        </p:txBody>
      </p:sp>
    </p:spTree>
    <p:extLst>
      <p:ext uri="{BB962C8B-B14F-4D97-AF65-F5344CB8AC3E}">
        <p14:creationId xmlns:p14="http://schemas.microsoft.com/office/powerpoint/2010/main" val="94258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476672"/>
            <a:ext cx="8435280" cy="6381328"/>
          </a:xfrm>
        </p:spPr>
        <p:txBody>
          <a:bodyPr>
            <a:normAutofit fontScale="25000" lnSpcReduction="20000"/>
          </a:bodyPr>
          <a:lstStyle/>
          <a:p>
            <a:pPr marL="0" indent="0">
              <a:buNone/>
            </a:pPr>
            <a:r>
              <a:rPr lang="en-IN" sz="9600" b="1" dirty="0"/>
              <a:t>G</a:t>
            </a:r>
            <a:r>
              <a:rPr lang="en-IN" sz="9600" b="1" dirty="0" smtClean="0"/>
              <a:t>ame </a:t>
            </a:r>
            <a:r>
              <a:rPr lang="en-IN" sz="9600" b="1" dirty="0"/>
              <a:t>data file types:</a:t>
            </a:r>
          </a:p>
          <a:p>
            <a:pPr algn="just"/>
            <a:r>
              <a:rPr lang="en-IN" sz="8000" dirty="0" smtClean="0"/>
              <a:t> </a:t>
            </a:r>
            <a:r>
              <a:rPr lang="en-IN" sz="9600" b="1" dirty="0"/>
              <a:t>3D Object Meshes and Environments: </a:t>
            </a:r>
            <a:r>
              <a:rPr lang="en-IN" sz="9600" dirty="0"/>
              <a:t>This usually requires a few tens </a:t>
            </a:r>
            <a:r>
              <a:rPr lang="en-IN" sz="9600" dirty="0" smtClean="0"/>
              <a:t>of megabytes </a:t>
            </a:r>
            <a:r>
              <a:rPr lang="en-IN" sz="9600" dirty="0"/>
              <a:t>and stores all the geometry for your game</a:t>
            </a:r>
            <a:r>
              <a:rPr lang="en-IN" sz="9600" dirty="0" smtClean="0"/>
              <a:t>.</a:t>
            </a:r>
          </a:p>
          <a:p>
            <a:pPr algn="just"/>
            <a:r>
              <a:rPr lang="en-IN" sz="9600" dirty="0" smtClean="0"/>
              <a:t> </a:t>
            </a:r>
            <a:r>
              <a:rPr lang="en-IN" sz="9600" b="1" dirty="0"/>
              <a:t>3D Mesh/Object Animation Data: </a:t>
            </a:r>
            <a:r>
              <a:rPr lang="en-IN" sz="9600" dirty="0"/>
              <a:t>This is much smaller than you’d think, </a:t>
            </a:r>
            <a:r>
              <a:rPr lang="en-IN" sz="9600" dirty="0" smtClean="0"/>
              <a:t>but lots </a:t>
            </a:r>
            <a:r>
              <a:rPr lang="en-IN" sz="9600" dirty="0"/>
              <a:t>of in-game cinematics can blow this up to many tens of megabytes</a:t>
            </a:r>
            <a:r>
              <a:rPr lang="en-IN" sz="9600" dirty="0" smtClean="0"/>
              <a:t>.</a:t>
            </a:r>
          </a:p>
          <a:p>
            <a:pPr algn="just"/>
            <a:r>
              <a:rPr lang="en-IN" sz="9600" dirty="0" smtClean="0"/>
              <a:t> </a:t>
            </a:r>
            <a:r>
              <a:rPr lang="en-IN" sz="9600" b="1" dirty="0"/>
              <a:t>Map/Level Data: </a:t>
            </a:r>
            <a:r>
              <a:rPr lang="en-IN" sz="9600" dirty="0"/>
              <a:t>This is a catchall for components like trigger events, </a:t>
            </a:r>
            <a:r>
              <a:rPr lang="en-IN" sz="9600" dirty="0" smtClean="0"/>
              <a:t>object types</a:t>
            </a:r>
            <a:r>
              <a:rPr lang="en-IN" sz="9600" dirty="0"/>
              <a:t>, scripts, and others. Together, they take up very little space and are </a:t>
            </a:r>
            <a:r>
              <a:rPr lang="en-IN" sz="9600" dirty="0" smtClean="0"/>
              <a:t>usually easy </a:t>
            </a:r>
            <a:r>
              <a:rPr lang="en-IN" sz="9600" dirty="0"/>
              <a:t>to </a:t>
            </a:r>
            <a:r>
              <a:rPr lang="en-IN" sz="9600" dirty="0" smtClean="0"/>
              <a:t>compress.</a:t>
            </a:r>
          </a:p>
          <a:p>
            <a:pPr algn="just"/>
            <a:r>
              <a:rPr lang="en-IN" sz="9600" b="1" dirty="0" smtClean="0"/>
              <a:t>Sprite </a:t>
            </a:r>
            <a:r>
              <a:rPr lang="en-IN" sz="9600" b="1" dirty="0"/>
              <a:t>and Texture Data: </a:t>
            </a:r>
            <a:r>
              <a:rPr lang="en-IN" sz="9600" dirty="0"/>
              <a:t>These get pretty big very fast and can take </a:t>
            </a:r>
            <a:r>
              <a:rPr lang="en-IN" sz="9600" dirty="0" smtClean="0"/>
              <a:t>many hundreds </a:t>
            </a:r>
            <a:r>
              <a:rPr lang="en-IN" sz="9600" dirty="0"/>
              <a:t>of megabytes, even on a Wii </a:t>
            </a:r>
            <a:r>
              <a:rPr lang="en-IN" sz="9600" dirty="0" smtClean="0"/>
              <a:t>game.</a:t>
            </a:r>
          </a:p>
          <a:p>
            <a:pPr algn="just"/>
            <a:r>
              <a:rPr lang="en-IN" sz="9600" b="1" dirty="0" smtClean="0"/>
              <a:t>Sound</a:t>
            </a:r>
            <a:r>
              <a:rPr lang="en-IN" sz="9600" b="1" dirty="0"/>
              <a:t>, Music, and Recorded Dialogue: </a:t>
            </a:r>
            <a:r>
              <a:rPr lang="en-IN" sz="9600" dirty="0"/>
              <a:t>Recorded dialogue usually takes </a:t>
            </a:r>
            <a:r>
              <a:rPr lang="en-IN" sz="9600" dirty="0" smtClean="0"/>
              <a:t>more space </a:t>
            </a:r>
            <a:r>
              <a:rPr lang="en-IN" sz="9600" dirty="0"/>
              <a:t>on games than any other data category, especially when the games have </a:t>
            </a:r>
            <a:r>
              <a:rPr lang="en-IN" sz="9600" dirty="0" smtClean="0"/>
              <a:t>a strong </a:t>
            </a:r>
            <a:r>
              <a:rPr lang="en-IN" sz="9600" dirty="0"/>
              <a:t>story </a:t>
            </a:r>
            <a:r>
              <a:rPr lang="en-IN" sz="9600" dirty="0" smtClean="0"/>
              <a:t>component.</a:t>
            </a:r>
          </a:p>
          <a:p>
            <a:pPr algn="just"/>
            <a:r>
              <a:rPr lang="en-IN" sz="9600" b="1" dirty="0" smtClean="0"/>
              <a:t>Video </a:t>
            </a:r>
            <a:r>
              <a:rPr lang="en-IN" sz="9600" b="1" dirty="0"/>
              <a:t>and </a:t>
            </a:r>
            <a:r>
              <a:rPr lang="en-IN" sz="9600" b="1" dirty="0" err="1"/>
              <a:t>Prerendered</a:t>
            </a:r>
            <a:r>
              <a:rPr lang="en-IN" sz="9600" b="1" dirty="0"/>
              <a:t> Cinematics: </a:t>
            </a:r>
            <a:r>
              <a:rPr lang="en-IN" sz="9600" dirty="0"/>
              <a:t>Minute-per-minute, these </a:t>
            </a:r>
            <a:r>
              <a:rPr lang="en-IN" sz="9600" dirty="0" smtClean="0"/>
              <a:t>components take </a:t>
            </a:r>
            <a:r>
              <a:rPr lang="en-IN" sz="9600" dirty="0"/>
              <a:t>up the most space, so they are used sparingly in most games. They </a:t>
            </a:r>
            <a:r>
              <a:rPr lang="en-IN" sz="9600" dirty="0" smtClean="0"/>
              <a:t>are essentially </a:t>
            </a:r>
            <a:r>
              <a:rPr lang="en-IN" sz="9600" dirty="0"/>
              <a:t>the combination of sprite animation and stereo sound.</a:t>
            </a:r>
          </a:p>
        </p:txBody>
      </p:sp>
    </p:spTree>
    <p:extLst>
      <p:ext uri="{BB962C8B-B14F-4D97-AF65-F5344CB8AC3E}">
        <p14:creationId xmlns:p14="http://schemas.microsoft.com/office/powerpoint/2010/main" val="241534378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lgn="just">
              <a:buNone/>
            </a:pPr>
            <a:r>
              <a:rPr lang="en-IN" sz="2800" b="1" dirty="0"/>
              <a:t>Eliminating Complexity </a:t>
            </a:r>
            <a:r>
              <a:rPr lang="en-IN" sz="2800" b="1" dirty="0" smtClean="0"/>
              <a:t>:</a:t>
            </a:r>
          </a:p>
          <a:p>
            <a:pPr algn="just"/>
            <a:r>
              <a:rPr lang="en-IN" sz="2800" dirty="0" smtClean="0"/>
              <a:t>A</a:t>
            </a:r>
            <a:r>
              <a:rPr lang="en-IN" sz="2800" b="1" dirty="0" smtClean="0"/>
              <a:t> </a:t>
            </a:r>
            <a:r>
              <a:rPr lang="en-IN" sz="2800" dirty="0" smtClean="0"/>
              <a:t>bug </a:t>
            </a:r>
            <a:r>
              <a:rPr lang="en-IN" sz="2800" dirty="0"/>
              <a:t>can only manifest itself if the code that contains it is executed. </a:t>
            </a:r>
            <a:endParaRPr lang="en-IN" sz="2800" dirty="0" smtClean="0"/>
          </a:p>
          <a:p>
            <a:pPr algn="just"/>
            <a:r>
              <a:rPr lang="en-IN" sz="2800" dirty="0" smtClean="0"/>
              <a:t>Eliminate the buggy </a:t>
            </a:r>
            <a:r>
              <a:rPr lang="en-IN" sz="2800" dirty="0"/>
              <a:t>code, and the bug will </a:t>
            </a:r>
            <a:r>
              <a:rPr lang="en-IN" sz="2800" dirty="0" smtClean="0"/>
              <a:t>disappear.</a:t>
            </a:r>
          </a:p>
          <a:p>
            <a:pPr algn="just"/>
            <a:r>
              <a:rPr lang="en-IN" sz="2800" dirty="0" smtClean="0"/>
              <a:t>By </a:t>
            </a:r>
            <a:r>
              <a:rPr lang="en-IN" sz="2800" dirty="0"/>
              <a:t>the process of elimination, you can </a:t>
            </a:r>
            <a:r>
              <a:rPr lang="en-IN" sz="2800" dirty="0" smtClean="0"/>
              <a:t>narrow your </a:t>
            </a:r>
            <a:r>
              <a:rPr lang="en-IN" sz="2800" dirty="0"/>
              <a:t>search over a series of steps to the exact line of code that is causing </a:t>
            </a:r>
            <a:r>
              <a:rPr lang="en-IN" sz="2800" dirty="0" smtClean="0"/>
              <a:t>the problem</a:t>
            </a:r>
            <a:r>
              <a:rPr lang="en-IN" sz="2800" dirty="0"/>
              <a:t>. </a:t>
            </a:r>
            <a:endParaRPr lang="en-IN" sz="2800" dirty="0" smtClean="0"/>
          </a:p>
          <a:p>
            <a:pPr algn="just"/>
            <a:r>
              <a:rPr lang="en-IN" sz="2800" dirty="0" smtClean="0"/>
              <a:t>You </a:t>
            </a:r>
            <a:r>
              <a:rPr lang="en-IN" sz="2800" dirty="0"/>
              <a:t>can disable subsystems in your game, one by one. One of the </a:t>
            </a:r>
            <a:r>
              <a:rPr lang="en-IN" sz="2800" dirty="0" smtClean="0"/>
              <a:t>first things </a:t>
            </a:r>
            <a:r>
              <a:rPr lang="en-IN" sz="2800" dirty="0"/>
              <a:t>to try is to disable the entire main loop and have your game initialize </a:t>
            </a:r>
            <a:r>
              <a:rPr lang="en-IN" sz="2800" dirty="0" smtClean="0"/>
              <a:t>and exit </a:t>
            </a:r>
            <a:r>
              <a:rPr lang="en-IN" sz="2800" dirty="0"/>
              <a:t>without doing anything else. </a:t>
            </a:r>
            <a:endParaRPr lang="en-IN" sz="2800" dirty="0" smtClean="0"/>
          </a:p>
          <a:p>
            <a:pPr algn="just"/>
            <a:r>
              <a:rPr lang="en-IN" sz="2800" dirty="0" smtClean="0"/>
              <a:t>This </a:t>
            </a:r>
            <a:r>
              <a:rPr lang="en-IN" sz="2800" dirty="0"/>
              <a:t>is a good trick if the bug you’re hunting is </a:t>
            </a:r>
            <a:r>
              <a:rPr lang="en-IN" sz="2800" dirty="0" smtClean="0"/>
              <a:t>a </a:t>
            </a:r>
            <a:r>
              <a:rPr lang="en-IN" sz="2800" dirty="0"/>
              <a:t>memory leak. If the bug goes away, you can be sure that it only exists in the </a:t>
            </a:r>
            <a:r>
              <a:rPr lang="en-IN" sz="2800" dirty="0" smtClean="0"/>
              <a:t>main loop </a:t>
            </a:r>
            <a:r>
              <a:rPr lang="en-IN" sz="2800" dirty="0"/>
              <a:t>somewhere.</a:t>
            </a:r>
            <a:endParaRPr lang="en-IN" sz="2800" b="1" dirty="0" smtClean="0"/>
          </a:p>
        </p:txBody>
      </p:sp>
    </p:spTree>
    <p:extLst>
      <p:ext uri="{BB962C8B-B14F-4D97-AF65-F5344CB8AC3E}">
        <p14:creationId xmlns:p14="http://schemas.microsoft.com/office/powerpoint/2010/main" val="18220727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lgn="just">
              <a:buNone/>
            </a:pPr>
            <a:r>
              <a:rPr lang="en-IN" sz="2800" b="1" dirty="0"/>
              <a:t>Eliminating Complexity </a:t>
            </a:r>
            <a:r>
              <a:rPr lang="en-IN" sz="2800" b="1" dirty="0" smtClean="0"/>
              <a:t>:</a:t>
            </a:r>
          </a:p>
          <a:p>
            <a:pPr algn="just"/>
            <a:r>
              <a:rPr lang="en-IN" sz="2800" dirty="0"/>
              <a:t>You should be able to creatively disable every major system at a time, such as </a:t>
            </a:r>
            <a:r>
              <a:rPr lang="en-IN" sz="2800" dirty="0" smtClean="0"/>
              <a:t>animation , AI</a:t>
            </a:r>
            <a:r>
              <a:rPr lang="en-IN" sz="2800" dirty="0"/>
              <a:t>, and sound</a:t>
            </a:r>
            <a:r>
              <a:rPr lang="en-IN" sz="2800" dirty="0" smtClean="0"/>
              <a:t>.</a:t>
            </a:r>
          </a:p>
          <a:p>
            <a:pPr algn="just"/>
            <a:r>
              <a:rPr lang="en-IN" sz="2800" dirty="0"/>
              <a:t>If your game has an options menu for sound, animation, and other subsystems, </a:t>
            </a:r>
            <a:r>
              <a:rPr lang="en-IN" sz="2800" dirty="0" smtClean="0"/>
              <a:t>you can </a:t>
            </a:r>
            <a:r>
              <a:rPr lang="en-IN" sz="2800" dirty="0"/>
              <a:t>use these as debugging tools without having to resort to changing code. </a:t>
            </a:r>
            <a:endParaRPr lang="en-IN" sz="2800" dirty="0" smtClean="0"/>
          </a:p>
          <a:p>
            <a:pPr algn="just"/>
            <a:r>
              <a:rPr lang="en-IN" sz="2800" dirty="0" smtClean="0"/>
              <a:t>Turn</a:t>
            </a:r>
            <a:r>
              <a:rPr lang="en-IN" sz="2800" dirty="0"/>
              <a:t> </a:t>
            </a:r>
            <a:r>
              <a:rPr lang="en-IN" sz="2800" dirty="0" smtClean="0"/>
              <a:t>everything </a:t>
            </a:r>
            <a:r>
              <a:rPr lang="en-IN" sz="2800" dirty="0"/>
              <a:t>off via your game options and try to reproduce the bug. </a:t>
            </a:r>
            <a:endParaRPr lang="en-IN" sz="2800" dirty="0" smtClean="0"/>
          </a:p>
          <a:p>
            <a:pPr algn="just"/>
            <a:r>
              <a:rPr lang="en-IN" sz="2800" dirty="0" smtClean="0"/>
              <a:t>Whether the bug </a:t>
            </a:r>
            <a:r>
              <a:rPr lang="en-IN" sz="2800" dirty="0"/>
              <a:t>continues to exist or disappears, the information you’ll gain from the </a:t>
            </a:r>
            <a:r>
              <a:rPr lang="en-IN" sz="2800" dirty="0" smtClean="0"/>
              <a:t>experiment is </a:t>
            </a:r>
            <a:r>
              <a:rPr lang="en-IN" sz="2800" dirty="0"/>
              <a:t>always valuable. </a:t>
            </a:r>
            <a:endParaRPr lang="en-IN" sz="2800" dirty="0" smtClean="0"/>
          </a:p>
          <a:p>
            <a:pPr algn="just"/>
            <a:r>
              <a:rPr lang="en-IN" sz="2800" dirty="0" smtClean="0"/>
              <a:t>As </a:t>
            </a:r>
            <a:r>
              <a:rPr lang="en-IN" sz="2800" dirty="0"/>
              <a:t>always, keep good records of what you try and try to </a:t>
            </a:r>
            <a:r>
              <a:rPr lang="en-IN" sz="2800" dirty="0" smtClean="0"/>
              <a:t>change only </a:t>
            </a:r>
            <a:r>
              <a:rPr lang="en-IN" sz="2800" dirty="0"/>
              <a:t>one option at a time.</a:t>
            </a:r>
            <a:endParaRPr lang="en-IN" sz="2800" b="1" dirty="0" smtClean="0"/>
          </a:p>
        </p:txBody>
      </p:sp>
    </p:spTree>
    <p:extLst>
      <p:ext uri="{BB962C8B-B14F-4D97-AF65-F5344CB8AC3E}">
        <p14:creationId xmlns:p14="http://schemas.microsoft.com/office/powerpoint/2010/main" val="10644397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20000"/>
          </a:bodyPr>
          <a:lstStyle/>
          <a:p>
            <a:pPr marL="0" indent="0" algn="just">
              <a:buNone/>
            </a:pPr>
            <a:r>
              <a:rPr lang="en-IN" sz="2800" b="1" dirty="0"/>
              <a:t>Eliminating Complexity </a:t>
            </a:r>
            <a:r>
              <a:rPr lang="en-IN" sz="2800" b="1" dirty="0" smtClean="0"/>
              <a:t>:</a:t>
            </a:r>
          </a:p>
          <a:p>
            <a:pPr algn="just"/>
            <a:r>
              <a:rPr lang="en-IN" sz="2800" dirty="0"/>
              <a:t>You can take this tactic to extremes and perform a binary search of sorts to locate </a:t>
            </a:r>
            <a:r>
              <a:rPr lang="en-IN" sz="2800" dirty="0" smtClean="0"/>
              <a:t>a bug</a:t>
            </a:r>
            <a:r>
              <a:rPr lang="en-IN" sz="2800" dirty="0"/>
              <a:t>. </a:t>
            </a:r>
            <a:endParaRPr lang="en-IN" sz="2800" dirty="0" smtClean="0"/>
          </a:p>
          <a:p>
            <a:pPr algn="just"/>
            <a:r>
              <a:rPr lang="en-IN" sz="2800" dirty="0" smtClean="0"/>
              <a:t>Stub </a:t>
            </a:r>
            <a:r>
              <a:rPr lang="en-IN" sz="2800" dirty="0"/>
              <a:t>out half of your subsystems and see if the bug manifests itself. If it </a:t>
            </a:r>
            <a:r>
              <a:rPr lang="en-IN" sz="2800" dirty="0" smtClean="0"/>
              <a:t>does, stub </a:t>
            </a:r>
            <a:r>
              <a:rPr lang="en-IN" sz="2800" dirty="0"/>
              <a:t>out half of what remains and repeat the experiment. </a:t>
            </a:r>
            <a:endParaRPr lang="en-IN" sz="2800" dirty="0" smtClean="0"/>
          </a:p>
          <a:p>
            <a:pPr algn="just"/>
            <a:r>
              <a:rPr lang="en-IN" sz="2800" dirty="0" smtClean="0"/>
              <a:t>Even </a:t>
            </a:r>
            <a:r>
              <a:rPr lang="en-IN" sz="2800" dirty="0"/>
              <a:t>in a large code </a:t>
            </a:r>
            <a:r>
              <a:rPr lang="en-IN" sz="2800" dirty="0" err="1" smtClean="0"/>
              <a:t>base,you’ll</a:t>
            </a:r>
            <a:r>
              <a:rPr lang="en-IN" sz="2800" dirty="0" smtClean="0"/>
              <a:t> </a:t>
            </a:r>
            <a:r>
              <a:rPr lang="en-IN" sz="2800" dirty="0"/>
              <a:t>quickly locate the bug</a:t>
            </a:r>
            <a:r>
              <a:rPr lang="en-IN" sz="2800" dirty="0" smtClean="0"/>
              <a:t>.</a:t>
            </a:r>
          </a:p>
          <a:p>
            <a:pPr algn="just"/>
            <a:r>
              <a:rPr lang="en-IN" sz="2800" dirty="0"/>
              <a:t>If the bug eludes this process, it might depend on the memory map of your application.</a:t>
            </a:r>
          </a:p>
          <a:p>
            <a:pPr algn="just"/>
            <a:r>
              <a:rPr lang="en-IN" sz="2800" dirty="0"/>
              <a:t>Change the memory contents of your game, and the bug will change, too.</a:t>
            </a:r>
          </a:p>
          <a:p>
            <a:pPr algn="just"/>
            <a:r>
              <a:rPr lang="en-IN" sz="2800" dirty="0"/>
              <a:t>Because this might be true, it’s a good idea to stub out subsystems via a simple </a:t>
            </a:r>
            <a:r>
              <a:rPr lang="en-IN" sz="2800" dirty="0" smtClean="0"/>
              <a:t>Boolean value</a:t>
            </a:r>
            <a:r>
              <a:rPr lang="en-IN" sz="2800" dirty="0"/>
              <a:t>, but leave their code and global data in place as much as possible. </a:t>
            </a:r>
            <a:endParaRPr lang="en-IN" sz="2800" dirty="0" smtClean="0"/>
          </a:p>
          <a:p>
            <a:pPr algn="just"/>
            <a:r>
              <a:rPr lang="en-IN" sz="2800" dirty="0" smtClean="0"/>
              <a:t>This is another </a:t>
            </a:r>
            <a:r>
              <a:rPr lang="en-IN" sz="2800" dirty="0"/>
              <a:t>example of making small changes rather than large ones.</a:t>
            </a:r>
            <a:endParaRPr lang="en-IN" sz="2800" b="1" dirty="0" smtClean="0"/>
          </a:p>
        </p:txBody>
      </p:sp>
    </p:spTree>
    <p:extLst>
      <p:ext uri="{BB962C8B-B14F-4D97-AF65-F5344CB8AC3E}">
        <p14:creationId xmlns:p14="http://schemas.microsoft.com/office/powerpoint/2010/main" val="31452672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buNone/>
            </a:pPr>
            <a:r>
              <a:rPr lang="en-IN" sz="2800" b="1" dirty="0" smtClean="0"/>
              <a:t>Setting </a:t>
            </a:r>
            <a:r>
              <a:rPr lang="en-IN" sz="2800" b="1" dirty="0"/>
              <a:t>the Next Statement</a:t>
            </a:r>
            <a:r>
              <a:rPr lang="en-IN" sz="2800" b="1" dirty="0" smtClean="0"/>
              <a:t>:</a:t>
            </a:r>
          </a:p>
          <a:p>
            <a:pPr algn="just"/>
            <a:r>
              <a:rPr lang="en-IN" sz="2800" dirty="0"/>
              <a:t>Most debuggers give you the power to set the next statement to be executed, which </a:t>
            </a:r>
            <a:r>
              <a:rPr lang="en-IN" sz="2800" dirty="0" smtClean="0"/>
              <a:t>is equivalent </a:t>
            </a:r>
            <a:r>
              <a:rPr lang="en-IN" sz="2800" dirty="0"/>
              <a:t>to setting the instruction pointer directly. </a:t>
            </a:r>
            <a:endParaRPr lang="en-IN" sz="2800" dirty="0" smtClean="0"/>
          </a:p>
          <a:p>
            <a:pPr algn="just"/>
            <a:r>
              <a:rPr lang="en-IN" sz="2800" dirty="0" smtClean="0"/>
              <a:t>This </a:t>
            </a:r>
            <a:r>
              <a:rPr lang="en-IN" sz="2800" dirty="0"/>
              <a:t>can be useful if you </a:t>
            </a:r>
            <a:r>
              <a:rPr lang="en-IN" sz="2800" dirty="0" smtClean="0"/>
              <a:t>know what </a:t>
            </a:r>
            <a:r>
              <a:rPr lang="en-IN" sz="2800" dirty="0"/>
              <a:t>you are doing, but it can be a source of mayhem when applied indiscriminately.</a:t>
            </a:r>
          </a:p>
          <a:p>
            <a:pPr algn="just"/>
            <a:r>
              <a:rPr lang="en-IN" sz="2800" dirty="0"/>
              <a:t>You might want to do this for a few reasons. </a:t>
            </a:r>
            <a:endParaRPr lang="en-IN" sz="2800" dirty="0" smtClean="0"/>
          </a:p>
          <a:p>
            <a:pPr algn="just"/>
            <a:r>
              <a:rPr lang="en-IN" sz="2800" dirty="0" smtClean="0"/>
              <a:t>You </a:t>
            </a:r>
            <a:r>
              <a:rPr lang="en-IN" sz="2800" dirty="0"/>
              <a:t>may want to skip some </a:t>
            </a:r>
            <a:r>
              <a:rPr lang="en-IN" sz="2800" dirty="0" smtClean="0"/>
              <a:t>statements or </a:t>
            </a:r>
            <a:r>
              <a:rPr lang="en-IN" sz="2800" dirty="0"/>
              <a:t>rerun a section of code again with different parameters as a part of a </a:t>
            </a:r>
            <a:r>
              <a:rPr lang="en-IN" sz="2800" dirty="0" smtClean="0"/>
              <a:t>debugging experiment</a:t>
            </a:r>
            <a:r>
              <a:rPr lang="en-IN" sz="2800" dirty="0"/>
              <a:t>. </a:t>
            </a:r>
            <a:endParaRPr lang="en-IN" sz="2800" dirty="0" smtClean="0"/>
          </a:p>
          <a:p>
            <a:pPr algn="just"/>
            <a:r>
              <a:rPr lang="en-IN" sz="2800" dirty="0" smtClean="0"/>
              <a:t>You </a:t>
            </a:r>
            <a:r>
              <a:rPr lang="en-IN" sz="2800" dirty="0"/>
              <a:t>might also be debugging through some assembler, and you want </a:t>
            </a:r>
            <a:r>
              <a:rPr lang="en-IN" sz="2800" dirty="0" smtClean="0"/>
              <a:t>to avoid </a:t>
            </a:r>
            <a:r>
              <a:rPr lang="en-IN" sz="2800" dirty="0"/>
              <a:t>calling into other pieces of code.</a:t>
            </a:r>
            <a:endParaRPr lang="en-IN" sz="2800" b="1" dirty="0" smtClean="0"/>
          </a:p>
        </p:txBody>
      </p:sp>
    </p:spTree>
    <p:extLst>
      <p:ext uri="{BB962C8B-B14F-4D97-AF65-F5344CB8AC3E}">
        <p14:creationId xmlns:p14="http://schemas.microsoft.com/office/powerpoint/2010/main" val="24433792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a:bodyPr>
          <a:lstStyle/>
          <a:p>
            <a:pPr marL="0" indent="0">
              <a:buNone/>
            </a:pPr>
            <a:r>
              <a:rPr lang="en-IN" sz="2800" b="1" dirty="0" smtClean="0"/>
              <a:t>Setting </a:t>
            </a:r>
            <a:r>
              <a:rPr lang="en-IN" sz="2800" b="1" dirty="0"/>
              <a:t>the Next Statement</a:t>
            </a:r>
            <a:r>
              <a:rPr lang="en-IN" sz="2800" b="1" dirty="0" smtClean="0"/>
              <a:t>:</a:t>
            </a:r>
          </a:p>
          <a:p>
            <a:pPr algn="just"/>
            <a:r>
              <a:rPr lang="en-IN" sz="2800" dirty="0"/>
              <a:t>You can set the next statement in Visual Studio by right-clicking on the target </a:t>
            </a:r>
            <a:r>
              <a:rPr lang="en-IN" sz="2800" dirty="0" smtClean="0"/>
              <a:t>statement and </a:t>
            </a:r>
            <a:r>
              <a:rPr lang="en-IN" sz="2800" dirty="0"/>
              <a:t>selecting Set Next Statement from the pop-up menu. </a:t>
            </a:r>
            <a:endParaRPr lang="en-IN" sz="2800" dirty="0" smtClean="0"/>
          </a:p>
          <a:p>
            <a:pPr algn="just"/>
            <a:r>
              <a:rPr lang="en-IN" sz="2800" dirty="0" smtClean="0"/>
              <a:t>In </a:t>
            </a:r>
            <a:r>
              <a:rPr lang="en-IN" sz="2800" dirty="0"/>
              <a:t>other </a:t>
            </a:r>
            <a:r>
              <a:rPr lang="en-IN" sz="2800" dirty="0" smtClean="0"/>
              <a:t>debuggers, you </a:t>
            </a:r>
            <a:r>
              <a:rPr lang="en-IN" sz="2800" dirty="0"/>
              <a:t>can bring up a register window and set the EIP register, also known as </a:t>
            </a:r>
            <a:r>
              <a:rPr lang="en-IN" sz="2800" dirty="0" smtClean="0"/>
              <a:t>the instruction </a:t>
            </a:r>
            <a:r>
              <a:rPr lang="en-IN" sz="2800" dirty="0"/>
              <a:t>pointer, to the address of the target statement, which you can </a:t>
            </a:r>
            <a:r>
              <a:rPr lang="en-IN" sz="2800" dirty="0" smtClean="0"/>
              <a:t>usually find </a:t>
            </a:r>
            <a:r>
              <a:rPr lang="en-IN" sz="2800" dirty="0"/>
              <a:t>by showing the disassembly window. </a:t>
            </a:r>
            <a:endParaRPr lang="en-IN" sz="2800" dirty="0" smtClean="0"/>
          </a:p>
          <a:p>
            <a:pPr algn="just"/>
            <a:r>
              <a:rPr lang="en-IN" sz="2800" dirty="0" smtClean="0"/>
              <a:t>You </a:t>
            </a:r>
            <a:r>
              <a:rPr lang="en-IN" sz="2800" dirty="0"/>
              <a:t>must be mindful of the code </a:t>
            </a:r>
            <a:r>
              <a:rPr lang="en-IN" sz="2800" dirty="0" smtClean="0"/>
              <a:t>that you </a:t>
            </a:r>
            <a:r>
              <a:rPr lang="en-IN" sz="2800" dirty="0"/>
              <a:t>are skipping and the current state of your process. </a:t>
            </a:r>
            <a:endParaRPr lang="en-IN" sz="2800" dirty="0" smtClean="0"/>
          </a:p>
          <a:p>
            <a:pPr algn="just"/>
            <a:r>
              <a:rPr lang="en-IN" sz="2800" dirty="0" smtClean="0"/>
              <a:t>When </a:t>
            </a:r>
            <a:r>
              <a:rPr lang="en-IN" sz="2800" dirty="0"/>
              <a:t>you set the </a:t>
            </a:r>
            <a:r>
              <a:rPr lang="en-IN" sz="2800" dirty="0" smtClean="0"/>
              <a:t>instruction pointer</a:t>
            </a:r>
            <a:r>
              <a:rPr lang="en-IN" sz="2800" dirty="0"/>
              <a:t>, it is equivalent to executing an assembly level JMP statement, which </a:t>
            </a:r>
            <a:r>
              <a:rPr lang="en-IN" sz="2800" dirty="0" smtClean="0"/>
              <a:t>simply moves </a:t>
            </a:r>
            <a:r>
              <a:rPr lang="en-IN" sz="2800" dirty="0"/>
              <a:t>the execution path to a different statement.</a:t>
            </a:r>
            <a:endParaRPr lang="en-IN" sz="2800" b="1" dirty="0" smtClean="0"/>
          </a:p>
        </p:txBody>
      </p:sp>
    </p:spTree>
    <p:extLst>
      <p:ext uri="{BB962C8B-B14F-4D97-AF65-F5344CB8AC3E}">
        <p14:creationId xmlns:p14="http://schemas.microsoft.com/office/powerpoint/2010/main" val="21683529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smtClean="0"/>
              <a:t>Setting </a:t>
            </a:r>
            <a:r>
              <a:rPr lang="en-IN" sz="2800" b="1" dirty="0"/>
              <a:t>the Next Statement</a:t>
            </a:r>
            <a:r>
              <a:rPr lang="en-IN" sz="2800" b="1" dirty="0" smtClean="0"/>
              <a:t>:</a:t>
            </a:r>
          </a:p>
          <a:p>
            <a:pPr algn="just"/>
            <a:r>
              <a:rPr lang="en-IN" sz="2800" dirty="0"/>
              <a:t>In C++, objects can be declared inside local scopes such as for loops. </a:t>
            </a:r>
            <a:endParaRPr lang="en-IN" sz="2800" dirty="0" smtClean="0"/>
          </a:p>
          <a:p>
            <a:pPr algn="just"/>
            <a:r>
              <a:rPr lang="en-IN" sz="2800" dirty="0" smtClean="0"/>
              <a:t>In </a:t>
            </a:r>
            <a:r>
              <a:rPr lang="en-IN" sz="2800" dirty="0"/>
              <a:t>normal </a:t>
            </a:r>
            <a:r>
              <a:rPr lang="en-IN" sz="2800" dirty="0" smtClean="0"/>
              <a:t>execution, these </a:t>
            </a:r>
            <a:r>
              <a:rPr lang="en-IN" sz="2800" dirty="0"/>
              <a:t>objects are destroyed when execution passes out of that scope. </a:t>
            </a:r>
            <a:endParaRPr lang="en-IN" sz="2800" dirty="0" smtClean="0"/>
          </a:p>
          <a:p>
            <a:pPr algn="just"/>
            <a:r>
              <a:rPr lang="en-IN" sz="2800" dirty="0" smtClean="0"/>
              <a:t>The </a:t>
            </a:r>
            <a:r>
              <a:rPr lang="en-IN" sz="2800" dirty="0"/>
              <a:t>C</a:t>
            </a:r>
            <a:r>
              <a:rPr lang="en-IN" sz="2800" dirty="0" smtClean="0"/>
              <a:t>++ compiler </a:t>
            </a:r>
            <a:r>
              <a:rPr lang="en-IN" sz="2800" dirty="0"/>
              <a:t>inserts the appropriate code to do this, and you can’t see it unless you </a:t>
            </a:r>
            <a:r>
              <a:rPr lang="en-IN" sz="2800" dirty="0" smtClean="0"/>
              <a:t>look at </a:t>
            </a:r>
            <a:r>
              <a:rPr lang="en-IN" sz="2800" dirty="0"/>
              <a:t>a disassembly window. </a:t>
            </a:r>
            <a:endParaRPr lang="en-IN" sz="2800" dirty="0" smtClean="0"/>
          </a:p>
          <a:p>
            <a:pPr algn="just"/>
            <a:r>
              <a:rPr lang="en-IN" sz="2800" dirty="0" smtClean="0"/>
              <a:t>What </a:t>
            </a:r>
            <a:r>
              <a:rPr lang="en-IN" sz="2800" dirty="0"/>
              <a:t>do you suppose happens to C++ objects that go </a:t>
            </a:r>
            <a:r>
              <a:rPr lang="en-IN" sz="2800" dirty="0" smtClean="0"/>
              <a:t>out of </a:t>
            </a:r>
            <a:r>
              <a:rPr lang="en-IN" sz="2800" dirty="0"/>
              <a:t>scope if you skip important lines of code? Let’s look at an example:</a:t>
            </a:r>
            <a:endParaRPr lang="en-IN" sz="2800" b="1" dirty="0" smtClean="0"/>
          </a:p>
        </p:txBody>
      </p:sp>
    </p:spTree>
    <p:extLst>
      <p:ext uri="{BB962C8B-B14F-4D97-AF65-F5344CB8AC3E}">
        <p14:creationId xmlns:p14="http://schemas.microsoft.com/office/powerpoint/2010/main" val="42064913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237312"/>
          </a:xfrm>
        </p:spPr>
        <p:txBody>
          <a:bodyPr>
            <a:normAutofit fontScale="47500" lnSpcReduction="20000"/>
          </a:bodyPr>
          <a:lstStyle/>
          <a:p>
            <a:pPr marL="0" indent="0">
              <a:buNone/>
            </a:pPr>
            <a:r>
              <a:rPr lang="en-IN" sz="2800" b="1" dirty="0" smtClean="0"/>
              <a:t>Setting </a:t>
            </a:r>
            <a:r>
              <a:rPr lang="en-IN" sz="2800" b="1" dirty="0"/>
              <a:t>the Next Statement</a:t>
            </a:r>
            <a:r>
              <a:rPr lang="en-IN" sz="2800" b="1" dirty="0" smtClean="0"/>
              <a:t>:</a:t>
            </a:r>
          </a:p>
          <a:p>
            <a:pPr marL="0" indent="0">
              <a:buNone/>
            </a:pPr>
            <a:r>
              <a:rPr lang="en-IN" sz="2800" dirty="0"/>
              <a:t>c</a:t>
            </a:r>
            <a:r>
              <a:rPr lang="en-IN" sz="3300" dirty="0"/>
              <a:t>lass </a:t>
            </a:r>
            <a:r>
              <a:rPr lang="en-IN" sz="3300" dirty="0" err="1"/>
              <a:t>MyClass</a:t>
            </a:r>
            <a:endParaRPr lang="en-IN" sz="3300" dirty="0"/>
          </a:p>
          <a:p>
            <a:r>
              <a:rPr lang="en-IN" sz="3300" dirty="0"/>
              <a:t>{</a:t>
            </a:r>
          </a:p>
          <a:p>
            <a:r>
              <a:rPr lang="en-IN" sz="3300" dirty="0"/>
              <a:t>public:</a:t>
            </a:r>
          </a:p>
          <a:p>
            <a:r>
              <a:rPr lang="en-IN" sz="3300" dirty="0" err="1"/>
              <a:t>int</a:t>
            </a:r>
            <a:r>
              <a:rPr lang="en-IN" sz="3300" dirty="0"/>
              <a:t> </a:t>
            </a:r>
            <a:r>
              <a:rPr lang="en-IN" sz="3300" dirty="0" err="1"/>
              <a:t>num</a:t>
            </a:r>
            <a:r>
              <a:rPr lang="en-IN" sz="3300" dirty="0"/>
              <a:t>;</a:t>
            </a:r>
          </a:p>
          <a:p>
            <a:r>
              <a:rPr lang="en-IN" sz="3300" dirty="0"/>
              <a:t>char* </a:t>
            </a:r>
            <a:r>
              <a:rPr lang="en-IN" sz="3300" dirty="0" err="1"/>
              <a:t>str</a:t>
            </a:r>
            <a:r>
              <a:rPr lang="en-IN" sz="3300" dirty="0"/>
              <a:t>;</a:t>
            </a:r>
          </a:p>
          <a:p>
            <a:r>
              <a:rPr lang="en-IN" sz="3300" dirty="0" err="1"/>
              <a:t>MyClass</a:t>
            </a:r>
            <a:r>
              <a:rPr lang="en-IN" sz="3300" dirty="0"/>
              <a:t>(</a:t>
            </a:r>
            <a:r>
              <a:rPr lang="en-IN" sz="3300" dirty="0" err="1"/>
              <a:t>int</a:t>
            </a:r>
            <a:r>
              <a:rPr lang="en-IN" sz="3300" dirty="0"/>
              <a:t> </a:t>
            </a:r>
            <a:r>
              <a:rPr lang="en-IN" sz="3300" dirty="0" err="1"/>
              <a:t>const</a:t>
            </a:r>
            <a:r>
              <a:rPr lang="en-IN" sz="3300" dirty="0"/>
              <a:t> n)</a:t>
            </a:r>
          </a:p>
          <a:p>
            <a:r>
              <a:rPr lang="en-IN" sz="3300" dirty="0"/>
              <a:t>{</a:t>
            </a:r>
          </a:p>
          <a:p>
            <a:r>
              <a:rPr lang="en-IN" sz="3300" dirty="0" err="1"/>
              <a:t>num</a:t>
            </a:r>
            <a:r>
              <a:rPr lang="en-IN" sz="3300" dirty="0"/>
              <a:t> = n;</a:t>
            </a:r>
          </a:p>
          <a:p>
            <a:r>
              <a:rPr lang="en-IN" sz="3300" dirty="0" err="1"/>
              <a:t>str</a:t>
            </a:r>
            <a:r>
              <a:rPr lang="en-IN" sz="3300" dirty="0"/>
              <a:t> = new char[128];</a:t>
            </a:r>
          </a:p>
          <a:p>
            <a:r>
              <a:rPr lang="en-IN" sz="3300" dirty="0" err="1"/>
              <a:t>sprintf</a:t>
            </a:r>
            <a:r>
              <a:rPr lang="en-IN" sz="3300" dirty="0"/>
              <a:t>(</a:t>
            </a:r>
            <a:r>
              <a:rPr lang="en-IN" sz="3300" dirty="0" err="1"/>
              <a:t>str</a:t>
            </a:r>
            <a:r>
              <a:rPr lang="en-IN" sz="3300" dirty="0"/>
              <a:t>, “%d ”, n);</a:t>
            </a:r>
          </a:p>
          <a:p>
            <a:r>
              <a:rPr lang="en-IN" sz="3300" dirty="0"/>
              <a:t>}</a:t>
            </a:r>
          </a:p>
          <a:p>
            <a:r>
              <a:rPr lang="en-IN" sz="3300" dirty="0"/>
              <a:t>~</a:t>
            </a:r>
            <a:r>
              <a:rPr lang="en-IN" sz="3300" dirty="0" err="1"/>
              <a:t>MyClass</a:t>
            </a:r>
            <a:r>
              <a:rPr lang="en-IN" sz="3300" dirty="0"/>
              <a:t>() { delete </a:t>
            </a:r>
            <a:r>
              <a:rPr lang="en-IN" sz="3300" dirty="0" err="1"/>
              <a:t>str</a:t>
            </a:r>
            <a:r>
              <a:rPr lang="en-IN" sz="3300" dirty="0"/>
              <a:t>; }</a:t>
            </a:r>
          </a:p>
          <a:p>
            <a:r>
              <a:rPr lang="en-IN" sz="3300" dirty="0"/>
              <a:t>};</a:t>
            </a:r>
          </a:p>
          <a:p>
            <a:r>
              <a:rPr lang="en-IN" sz="3300" dirty="0"/>
              <a:t>void </a:t>
            </a:r>
            <a:r>
              <a:rPr lang="en-IN" sz="3300" dirty="0" err="1"/>
              <a:t>SetTheIP</a:t>
            </a:r>
            <a:r>
              <a:rPr lang="en-IN" sz="3300" dirty="0"/>
              <a:t>()</a:t>
            </a:r>
          </a:p>
          <a:p>
            <a:r>
              <a:rPr lang="en-IN" sz="3300" dirty="0"/>
              <a:t>{</a:t>
            </a:r>
          </a:p>
          <a:p>
            <a:r>
              <a:rPr lang="en-IN" sz="3300" dirty="0"/>
              <a:t>char buffer[2048];</a:t>
            </a:r>
          </a:p>
          <a:p>
            <a:r>
              <a:rPr lang="en-IN" sz="3300" dirty="0"/>
              <a:t>buffer[0] = 0;</a:t>
            </a:r>
          </a:p>
          <a:p>
            <a:r>
              <a:rPr lang="en-IN" sz="3300" dirty="0"/>
              <a:t>for (</a:t>
            </a:r>
            <a:r>
              <a:rPr lang="en-IN" sz="3300" dirty="0" err="1"/>
              <a:t>int</a:t>
            </a:r>
            <a:r>
              <a:rPr lang="en-IN" sz="3300" dirty="0"/>
              <a:t> a = 0; a &lt; 128; ++a)</a:t>
            </a:r>
          </a:p>
          <a:p>
            <a:r>
              <a:rPr lang="en-IN" sz="3300" dirty="0"/>
              <a:t>{</a:t>
            </a:r>
          </a:p>
          <a:p>
            <a:r>
              <a:rPr lang="en-IN" sz="3300" dirty="0" err="1"/>
              <a:t>MyClass</a:t>
            </a:r>
            <a:r>
              <a:rPr lang="en-IN" sz="3300" dirty="0"/>
              <a:t> m(a);</a:t>
            </a:r>
          </a:p>
          <a:p>
            <a:r>
              <a:rPr lang="en-IN" sz="3300" dirty="0" err="1"/>
              <a:t>strcat</a:t>
            </a:r>
            <a:r>
              <a:rPr lang="en-IN" sz="3300" dirty="0"/>
              <a:t>(buffer, </a:t>
            </a:r>
            <a:r>
              <a:rPr lang="en-IN" sz="3300" dirty="0" err="1"/>
              <a:t>m.str</a:t>
            </a:r>
            <a:r>
              <a:rPr lang="en-IN" sz="3300" dirty="0"/>
              <a:t>); // START HERE...</a:t>
            </a:r>
          </a:p>
          <a:p>
            <a:r>
              <a:rPr lang="en-IN" sz="3300" dirty="0"/>
              <a:t>}</a:t>
            </a:r>
          </a:p>
          <a:p>
            <a:r>
              <a:rPr lang="en-IN" sz="3300" dirty="0"/>
              <a:t>} // JUMP TO HERE...</a:t>
            </a:r>
            <a:endParaRPr lang="en-IN" sz="3300" b="1" dirty="0" smtClean="0"/>
          </a:p>
        </p:txBody>
      </p:sp>
    </p:spTree>
    <p:extLst>
      <p:ext uri="{BB962C8B-B14F-4D97-AF65-F5344CB8AC3E}">
        <p14:creationId xmlns:p14="http://schemas.microsoft.com/office/powerpoint/2010/main" val="5929159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237312"/>
          </a:xfrm>
        </p:spPr>
        <p:txBody>
          <a:bodyPr>
            <a:normAutofit/>
          </a:bodyPr>
          <a:lstStyle/>
          <a:p>
            <a:pPr marL="0" indent="0">
              <a:buNone/>
            </a:pPr>
            <a:r>
              <a:rPr lang="en-IN" sz="2800" b="1" dirty="0" smtClean="0"/>
              <a:t>Setting </a:t>
            </a:r>
            <a:r>
              <a:rPr lang="en-IN" sz="2800" b="1" dirty="0"/>
              <a:t>the Next Statement</a:t>
            </a:r>
            <a:r>
              <a:rPr lang="en-IN" sz="2800" b="1" dirty="0" smtClean="0"/>
              <a:t>:</a:t>
            </a:r>
          </a:p>
          <a:p>
            <a:pPr algn="just"/>
            <a:r>
              <a:rPr lang="en-IN" sz="2400" dirty="0"/>
              <a:t>Normally, the </a:t>
            </a:r>
            <a:r>
              <a:rPr lang="en-IN" sz="2400" dirty="0" err="1"/>
              <a:t>MyClass</a:t>
            </a:r>
            <a:r>
              <a:rPr lang="en-IN" sz="2400" dirty="0"/>
              <a:t> object is created and destroyed once for each run of the </a:t>
            </a:r>
            <a:r>
              <a:rPr lang="en-IN" sz="2400" dirty="0" smtClean="0"/>
              <a:t>for loop</a:t>
            </a:r>
            <a:r>
              <a:rPr lang="en-IN" sz="2400" dirty="0"/>
              <a:t>. </a:t>
            </a:r>
            <a:endParaRPr lang="en-IN" sz="2400" dirty="0" smtClean="0"/>
          </a:p>
          <a:p>
            <a:pPr algn="just"/>
            <a:r>
              <a:rPr lang="en-IN" sz="2400" dirty="0" smtClean="0"/>
              <a:t>If </a:t>
            </a:r>
            <a:r>
              <a:rPr lang="en-IN" sz="2400" dirty="0"/>
              <a:t>you jump out of the loop using Set Next Statement, the destructor </a:t>
            </a:r>
            <a:r>
              <a:rPr lang="en-IN" sz="2400" dirty="0" smtClean="0"/>
              <a:t>for </a:t>
            </a:r>
            <a:r>
              <a:rPr lang="en-IN" sz="2400" dirty="0" err="1" smtClean="0"/>
              <a:t>MyClass</a:t>
            </a:r>
            <a:r>
              <a:rPr lang="en-IN" sz="2400" dirty="0" smtClean="0"/>
              <a:t> </a:t>
            </a:r>
            <a:r>
              <a:rPr lang="en-IN" sz="2400" dirty="0"/>
              <a:t>never runs, leaking memory. </a:t>
            </a:r>
            <a:endParaRPr lang="en-IN" sz="2400" dirty="0" smtClean="0"/>
          </a:p>
          <a:p>
            <a:pPr algn="just"/>
            <a:r>
              <a:rPr lang="en-IN" sz="2400" dirty="0" smtClean="0"/>
              <a:t>The </a:t>
            </a:r>
            <a:r>
              <a:rPr lang="en-IN" sz="2400" dirty="0"/>
              <a:t>same thing would happen if you </a:t>
            </a:r>
            <a:r>
              <a:rPr lang="en-IN" sz="2400" dirty="0" smtClean="0"/>
              <a:t>jumped backward </a:t>
            </a:r>
            <a:r>
              <a:rPr lang="en-IN" sz="2400" dirty="0"/>
              <a:t>to the line that initializes the buffer variable. </a:t>
            </a:r>
            <a:endParaRPr lang="en-IN" sz="2400" dirty="0" smtClean="0"/>
          </a:p>
          <a:p>
            <a:pPr algn="just"/>
            <a:r>
              <a:rPr lang="en-IN" sz="2400" dirty="0" smtClean="0"/>
              <a:t>The </a:t>
            </a:r>
            <a:r>
              <a:rPr lang="en-IN" sz="2400" dirty="0" err="1"/>
              <a:t>MyClass</a:t>
            </a:r>
            <a:r>
              <a:rPr lang="en-IN" sz="2400" dirty="0"/>
              <a:t> object in </a:t>
            </a:r>
            <a:r>
              <a:rPr lang="en-IN" sz="2400" dirty="0" smtClean="0"/>
              <a:t>scope won’t </a:t>
            </a:r>
            <a:r>
              <a:rPr lang="en-IN" sz="2400" dirty="0"/>
              <a:t>be destroyed properly.</a:t>
            </a:r>
            <a:endParaRPr lang="en-IN" sz="2400" b="1" dirty="0" smtClean="0"/>
          </a:p>
        </p:txBody>
      </p:sp>
    </p:spTree>
    <p:extLst>
      <p:ext uri="{BB962C8B-B14F-4D97-AF65-F5344CB8AC3E}">
        <p14:creationId xmlns:p14="http://schemas.microsoft.com/office/powerpoint/2010/main" val="40775658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237312"/>
          </a:xfrm>
        </p:spPr>
        <p:txBody>
          <a:bodyPr>
            <a:normAutofit/>
          </a:bodyPr>
          <a:lstStyle/>
          <a:p>
            <a:pPr marL="0" indent="0">
              <a:buNone/>
            </a:pPr>
            <a:r>
              <a:rPr lang="en-IN" sz="2800" b="1" dirty="0" smtClean="0"/>
              <a:t>Setting </a:t>
            </a:r>
            <a:r>
              <a:rPr lang="en-IN" sz="2800" b="1" dirty="0"/>
              <a:t>the Next Statement</a:t>
            </a:r>
            <a:r>
              <a:rPr lang="en-IN" sz="2800" b="1" dirty="0" smtClean="0"/>
              <a:t>:</a:t>
            </a:r>
          </a:p>
          <a:p>
            <a:pPr algn="just"/>
            <a:r>
              <a:rPr lang="en-IN" sz="2400" dirty="0"/>
              <a:t>Local scopes are creations of the compiler; </a:t>
            </a:r>
            <a:r>
              <a:rPr lang="en-IN" sz="2400" dirty="0" smtClean="0"/>
              <a:t>they don’t </a:t>
            </a:r>
            <a:r>
              <a:rPr lang="en-IN" sz="2400" dirty="0"/>
              <a:t>actually have stack frames. </a:t>
            </a:r>
            <a:endParaRPr lang="en-IN" sz="2400" dirty="0" smtClean="0"/>
          </a:p>
          <a:p>
            <a:pPr algn="just"/>
            <a:r>
              <a:rPr lang="en-IN" sz="2400" dirty="0" smtClean="0"/>
              <a:t>That’s </a:t>
            </a:r>
            <a:r>
              <a:rPr lang="en-IN" sz="2400" dirty="0"/>
              <a:t>a good thing, because setting the next </a:t>
            </a:r>
            <a:r>
              <a:rPr lang="en-IN" sz="2400" dirty="0" smtClean="0"/>
              <a:t>statement to </a:t>
            </a:r>
            <a:r>
              <a:rPr lang="en-IN" sz="2400" dirty="0"/>
              <a:t>a completely different function is sure to cause havoc with the stack. </a:t>
            </a:r>
            <a:endParaRPr lang="en-IN" sz="2400" dirty="0" smtClean="0"/>
          </a:p>
          <a:p>
            <a:pPr algn="just"/>
            <a:r>
              <a:rPr lang="en-IN" sz="2400" dirty="0" smtClean="0"/>
              <a:t>If you want </a:t>
            </a:r>
            <a:r>
              <a:rPr lang="en-IN" sz="2400" dirty="0"/>
              <a:t>to skip the rest of the current function and keep it from executing, just </a:t>
            </a:r>
            <a:r>
              <a:rPr lang="en-IN" sz="2400" dirty="0" err="1" smtClean="0"/>
              <a:t>rightclick</a:t>
            </a:r>
            <a:r>
              <a:rPr lang="en-IN" sz="2400" dirty="0"/>
              <a:t> </a:t>
            </a:r>
            <a:r>
              <a:rPr lang="en-IN" sz="2400" dirty="0" smtClean="0"/>
              <a:t>on </a:t>
            </a:r>
            <a:r>
              <a:rPr lang="en-IN" sz="2400" dirty="0"/>
              <a:t>the last closing brace of the function and set the next statement to that point.</a:t>
            </a:r>
          </a:p>
          <a:p>
            <a:pPr algn="just"/>
            <a:r>
              <a:rPr lang="en-IN" sz="2400" dirty="0"/>
              <a:t>The stack frame will be kept intact.</a:t>
            </a:r>
            <a:endParaRPr lang="en-IN" sz="2400" b="1" dirty="0" smtClean="0"/>
          </a:p>
        </p:txBody>
      </p:sp>
    </p:spTree>
    <p:extLst>
      <p:ext uri="{BB962C8B-B14F-4D97-AF65-F5344CB8AC3E}">
        <p14:creationId xmlns:p14="http://schemas.microsoft.com/office/powerpoint/2010/main" val="37405779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a:t>Assembly Level Debugging</a:t>
            </a:r>
            <a:r>
              <a:rPr lang="en-IN" sz="2800" b="1" dirty="0" smtClean="0"/>
              <a:t>:</a:t>
            </a:r>
          </a:p>
          <a:p>
            <a:pPr algn="just"/>
            <a:r>
              <a:rPr lang="en-IN" sz="2800" dirty="0"/>
              <a:t>Inevitably, you’ll get to debug through some assembly code. </a:t>
            </a:r>
            <a:endParaRPr lang="en-IN" sz="2800" dirty="0" smtClean="0"/>
          </a:p>
          <a:p>
            <a:pPr algn="just"/>
            <a:r>
              <a:rPr lang="en-IN" sz="2800" dirty="0" smtClean="0"/>
              <a:t>You </a:t>
            </a:r>
            <a:r>
              <a:rPr lang="en-IN" sz="2800" dirty="0"/>
              <a:t>won’t have </a:t>
            </a:r>
            <a:r>
              <a:rPr lang="en-IN" sz="2800" dirty="0" smtClean="0"/>
              <a:t>source code </a:t>
            </a:r>
            <a:r>
              <a:rPr lang="en-IN" sz="2800" dirty="0"/>
              <a:t>or even symbols for every component of your application, so you should </a:t>
            </a:r>
            <a:r>
              <a:rPr lang="en-IN" sz="2800" dirty="0" smtClean="0"/>
              <a:t>understand a </a:t>
            </a:r>
            <a:r>
              <a:rPr lang="en-IN" sz="2800" dirty="0"/>
              <a:t>little about the assembly </a:t>
            </a:r>
            <a:r>
              <a:rPr lang="en-IN" sz="2800" dirty="0" smtClean="0"/>
              <a:t>window</a:t>
            </a:r>
            <a:r>
              <a:rPr lang="en-IN" sz="2800" dirty="0"/>
              <a:t>.</a:t>
            </a:r>
            <a:endParaRPr lang="en-IN" sz="2800" dirty="0" smtClean="0"/>
          </a:p>
        </p:txBody>
      </p:sp>
    </p:spTree>
    <p:extLst>
      <p:ext uri="{BB962C8B-B14F-4D97-AF65-F5344CB8AC3E}">
        <p14:creationId xmlns:p14="http://schemas.microsoft.com/office/powerpoint/2010/main" val="182645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476672"/>
            <a:ext cx="8435280" cy="6192688"/>
          </a:xfrm>
        </p:spPr>
        <p:txBody>
          <a:bodyPr>
            <a:normAutofit/>
          </a:bodyPr>
          <a:lstStyle/>
          <a:p>
            <a:pPr marL="0" indent="0">
              <a:buNone/>
            </a:pPr>
            <a:r>
              <a:rPr lang="en-IN" sz="2400" b="1" dirty="0"/>
              <a:t>3D Object Meshes and Environments</a:t>
            </a:r>
            <a:r>
              <a:rPr lang="en-IN" sz="2400" b="1" dirty="0" smtClean="0"/>
              <a:t>:</a:t>
            </a:r>
            <a:endParaRPr lang="en-IN" sz="2400" b="1" dirty="0"/>
          </a:p>
          <a:p>
            <a:pPr algn="just"/>
            <a:r>
              <a:rPr lang="en-IN" sz="2400" dirty="0" smtClean="0"/>
              <a:t> </a:t>
            </a:r>
            <a:r>
              <a:rPr lang="en-IN" sz="2400" dirty="0"/>
              <a:t>3D object and environment geometry takes up a lot less </a:t>
            </a:r>
            <a:r>
              <a:rPr lang="en-IN" sz="2400" dirty="0" smtClean="0"/>
              <a:t>space. </a:t>
            </a:r>
          </a:p>
          <a:p>
            <a:pPr algn="just"/>
            <a:r>
              <a:rPr lang="en-IN" sz="2400" dirty="0" smtClean="0"/>
              <a:t>A</a:t>
            </a:r>
            <a:r>
              <a:rPr lang="en-IN" sz="2400" dirty="0"/>
              <a:t> </a:t>
            </a:r>
            <a:r>
              <a:rPr lang="en-IN" sz="2400" dirty="0" smtClean="0"/>
              <a:t>3D </a:t>
            </a:r>
            <a:r>
              <a:rPr lang="en-IN" sz="2400" dirty="0"/>
              <a:t>mesh, whether it is for an object, a character, or an environment, is a </a:t>
            </a:r>
            <a:r>
              <a:rPr lang="en-IN" sz="2400" dirty="0" smtClean="0"/>
              <a:t>collection </a:t>
            </a:r>
            <a:r>
              <a:rPr lang="en-IN" sz="2400" dirty="0"/>
              <a:t>of points in 3D space with accompanying data that describes how these points </a:t>
            </a:r>
            <a:r>
              <a:rPr lang="en-IN" sz="2400" dirty="0" smtClean="0"/>
              <a:t>are organized </a:t>
            </a:r>
            <a:r>
              <a:rPr lang="en-IN" sz="2400" dirty="0"/>
              <a:t>into polygons and how the polygons should be rendered</a:t>
            </a:r>
            <a:r>
              <a:rPr lang="en-IN" sz="2400" dirty="0" smtClean="0"/>
              <a:t>.</a:t>
            </a:r>
          </a:p>
          <a:p>
            <a:r>
              <a:rPr lang="en-IN" sz="2400" dirty="0"/>
              <a:t>The points in 3D space are called vertices. </a:t>
            </a:r>
            <a:endParaRPr lang="en-IN" sz="2400" dirty="0" smtClean="0"/>
          </a:p>
          <a:p>
            <a:r>
              <a:rPr lang="en-IN" sz="2400" dirty="0" smtClean="0"/>
              <a:t>They </a:t>
            </a:r>
            <a:r>
              <a:rPr lang="en-IN" sz="2400" dirty="0"/>
              <a:t>are stored as three </a:t>
            </a:r>
            <a:r>
              <a:rPr lang="en-IN" sz="2400" dirty="0" smtClean="0"/>
              <a:t>floating-point numbers </a:t>
            </a:r>
            <a:r>
              <a:rPr lang="en-IN" sz="2400" dirty="0"/>
              <a:t>that represent the location of the point (X,Y,Z) from the origin. </a:t>
            </a:r>
            <a:endParaRPr lang="en-IN" sz="2400" dirty="0" smtClean="0"/>
          </a:p>
          <a:p>
            <a:r>
              <a:rPr lang="en-IN" sz="2400" dirty="0" smtClean="0"/>
              <a:t>Individual</a:t>
            </a:r>
            <a:r>
              <a:rPr lang="en-IN" sz="2400" dirty="0"/>
              <a:t> </a:t>
            </a:r>
            <a:r>
              <a:rPr lang="en-IN" sz="2400" dirty="0" smtClean="0"/>
              <a:t>triangles </a:t>
            </a:r>
            <a:r>
              <a:rPr lang="en-IN" sz="2400" dirty="0"/>
              <a:t>in this mesh are defined by three or more indices into the point list.</a:t>
            </a:r>
          </a:p>
        </p:txBody>
      </p:sp>
    </p:spTree>
    <p:extLst>
      <p:ext uri="{BB962C8B-B14F-4D97-AF65-F5344CB8AC3E}">
        <p14:creationId xmlns:p14="http://schemas.microsoft.com/office/powerpoint/2010/main" val="111067832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a:t>Peppering the Code</a:t>
            </a:r>
            <a:r>
              <a:rPr lang="en-IN" sz="2800" b="1" dirty="0" smtClean="0"/>
              <a:t>:</a:t>
            </a:r>
          </a:p>
          <a:p>
            <a:pPr algn="just"/>
            <a:r>
              <a:rPr lang="en-IN" sz="2800" dirty="0"/>
              <a:t>If you have an elusive bug that corrupts a data structure or even the memory </a:t>
            </a:r>
            <a:r>
              <a:rPr lang="en-IN" sz="2800" dirty="0" smtClean="0"/>
              <a:t>system, you </a:t>
            </a:r>
            <a:r>
              <a:rPr lang="en-IN" sz="2800" dirty="0"/>
              <a:t>can hunt it down with a check routine. </a:t>
            </a:r>
            <a:endParaRPr lang="en-IN" sz="2800" dirty="0" smtClean="0"/>
          </a:p>
          <a:p>
            <a:pPr algn="just"/>
            <a:r>
              <a:rPr lang="en-IN" sz="2800" dirty="0" smtClean="0"/>
              <a:t>This </a:t>
            </a:r>
            <a:r>
              <a:rPr lang="en-IN" sz="2800" dirty="0"/>
              <a:t>assumes that the corruption </a:t>
            </a:r>
            <a:r>
              <a:rPr lang="en-IN" sz="2800" dirty="0" smtClean="0"/>
              <a:t>is somewhat </a:t>
            </a:r>
            <a:r>
              <a:rPr lang="en-IN" sz="2800" dirty="0"/>
              <a:t>deterministic, and you can write a bit of code to see if it exists. </a:t>
            </a:r>
            <a:endParaRPr lang="en-IN" sz="2800" dirty="0" smtClean="0"/>
          </a:p>
          <a:p>
            <a:pPr algn="just"/>
            <a:r>
              <a:rPr lang="en-IN" sz="2800" dirty="0" smtClean="0"/>
              <a:t>Write</a:t>
            </a:r>
            <a:r>
              <a:rPr lang="en-IN" sz="2800" dirty="0"/>
              <a:t> </a:t>
            </a:r>
            <a:r>
              <a:rPr lang="en-IN" sz="2800" dirty="0" smtClean="0"/>
              <a:t>this </a:t>
            </a:r>
            <a:r>
              <a:rPr lang="en-IN" sz="2800" dirty="0"/>
              <a:t>function and begin placing this code in strategic points throughout your game.</a:t>
            </a:r>
            <a:endParaRPr lang="en-IN" sz="2800" b="1" dirty="0" smtClean="0"/>
          </a:p>
          <a:p>
            <a:pPr marL="0" indent="0">
              <a:buNone/>
            </a:pPr>
            <a:endParaRPr lang="en-IN" sz="2800" b="1" dirty="0" smtClean="0"/>
          </a:p>
        </p:txBody>
      </p:sp>
    </p:spTree>
    <p:extLst>
      <p:ext uri="{BB962C8B-B14F-4D97-AF65-F5344CB8AC3E}">
        <p14:creationId xmlns:p14="http://schemas.microsoft.com/office/powerpoint/2010/main" val="38108482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a:t>Peppering the Code</a:t>
            </a:r>
            <a:r>
              <a:rPr lang="en-IN" sz="2800" b="1" dirty="0" smtClean="0"/>
              <a:t>:</a:t>
            </a:r>
          </a:p>
          <a:p>
            <a:pPr algn="just"/>
            <a:r>
              <a:rPr lang="en-IN" sz="2800" dirty="0"/>
              <a:t>A good place to start this check is in your main loop and at the top and bottom </a:t>
            </a:r>
            <a:r>
              <a:rPr lang="en-IN" sz="2800" dirty="0" smtClean="0"/>
              <a:t>of major </a:t>
            </a:r>
            <a:r>
              <a:rPr lang="en-IN" sz="2800" dirty="0"/>
              <a:t>components like your resource cache, draw code, AI, or sound </a:t>
            </a:r>
            <a:r>
              <a:rPr lang="en-IN" sz="2800" dirty="0" smtClean="0"/>
              <a:t>manager.</a:t>
            </a:r>
          </a:p>
          <a:p>
            <a:pPr algn="just"/>
            <a:r>
              <a:rPr lang="en-IN" sz="2800" dirty="0" smtClean="0"/>
              <a:t>Place</a:t>
            </a:r>
            <a:r>
              <a:rPr lang="en-IN" sz="2800" dirty="0"/>
              <a:t> </a:t>
            </a:r>
            <a:r>
              <a:rPr lang="en-IN" sz="2800" dirty="0" smtClean="0"/>
              <a:t>the </a:t>
            </a:r>
            <a:r>
              <a:rPr lang="en-IN" sz="2800" dirty="0"/>
              <a:t>check at the top and bottom to ensure that you can pinpoint a body of code </a:t>
            </a:r>
            <a:r>
              <a:rPr lang="en-IN" sz="2800" dirty="0" smtClean="0"/>
              <a:t>that caused </a:t>
            </a:r>
            <a:r>
              <a:rPr lang="en-IN" sz="2800" dirty="0"/>
              <a:t>the corruption. </a:t>
            </a:r>
            <a:endParaRPr lang="en-IN" sz="2800" dirty="0" smtClean="0"/>
          </a:p>
          <a:p>
            <a:pPr algn="just"/>
            <a:r>
              <a:rPr lang="en-IN" sz="2800" dirty="0" smtClean="0"/>
              <a:t>If </a:t>
            </a:r>
            <a:r>
              <a:rPr lang="en-IN" sz="2800" dirty="0"/>
              <a:t>a check succeeds before a body of code and fails after it, </a:t>
            </a:r>
            <a:r>
              <a:rPr lang="en-IN" sz="2800" dirty="0" smtClean="0"/>
              <a:t>you can </a:t>
            </a:r>
            <a:r>
              <a:rPr lang="en-IN" sz="2800" dirty="0"/>
              <a:t>begin to drill down into the system, placing more checks, until you nail the </a:t>
            </a:r>
            <a:r>
              <a:rPr lang="en-IN" sz="2800" dirty="0" smtClean="0"/>
              <a:t>exact source </a:t>
            </a:r>
            <a:r>
              <a:rPr lang="en-IN" sz="2800" dirty="0"/>
              <a:t>of the problem.</a:t>
            </a:r>
            <a:endParaRPr lang="en-IN" sz="2800" b="1" dirty="0" smtClean="0"/>
          </a:p>
        </p:txBody>
      </p:sp>
    </p:spTree>
    <p:extLst>
      <p:ext uri="{BB962C8B-B14F-4D97-AF65-F5344CB8AC3E}">
        <p14:creationId xmlns:p14="http://schemas.microsoft.com/office/powerpoint/2010/main" val="7026341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buNone/>
            </a:pPr>
            <a:r>
              <a:rPr lang="en-IN" sz="2800" b="1" dirty="0"/>
              <a:t>Draw Debug Information</a:t>
            </a:r>
            <a:r>
              <a:rPr lang="en-IN" sz="2800" b="1" dirty="0" smtClean="0"/>
              <a:t>:</a:t>
            </a:r>
          </a:p>
          <a:p>
            <a:pPr algn="just"/>
            <a:r>
              <a:rPr lang="en-IN" sz="2800" dirty="0"/>
              <a:t>This might seem incredibly obvious, but since I forget it all the time myself, I figure </a:t>
            </a:r>
            <a:r>
              <a:rPr lang="en-IN" sz="2800" dirty="0" smtClean="0"/>
              <a:t>it deserves </a:t>
            </a:r>
            <a:r>
              <a:rPr lang="en-IN" sz="2800" dirty="0"/>
              <a:t>mentioning. </a:t>
            </a:r>
            <a:endParaRPr lang="en-IN" sz="2800" dirty="0" smtClean="0"/>
          </a:p>
          <a:p>
            <a:pPr algn="just"/>
            <a:r>
              <a:rPr lang="en-IN" sz="2800" dirty="0" smtClean="0"/>
              <a:t>If </a:t>
            </a:r>
            <a:r>
              <a:rPr lang="en-IN" sz="2800" dirty="0"/>
              <a:t>you are having trouble with graphics- or physics-related </a:t>
            </a:r>
            <a:r>
              <a:rPr lang="en-IN" sz="2800" dirty="0" smtClean="0"/>
              <a:t>bugs, it </a:t>
            </a:r>
            <a:r>
              <a:rPr lang="en-IN" sz="2800" dirty="0"/>
              <a:t>can be invaluable to draw additional information on your screen such as </a:t>
            </a:r>
            <a:r>
              <a:rPr lang="en-IN" sz="2800" dirty="0" smtClean="0"/>
              <a:t>wireframes, direction </a:t>
            </a:r>
            <a:r>
              <a:rPr lang="en-IN" sz="2800" dirty="0"/>
              <a:t>vectors, or coordinate axes. </a:t>
            </a:r>
            <a:endParaRPr lang="en-IN" sz="2800" dirty="0" smtClean="0"/>
          </a:p>
          <a:p>
            <a:pPr algn="just"/>
            <a:r>
              <a:rPr lang="en-IN" sz="2800" dirty="0" smtClean="0"/>
              <a:t>This </a:t>
            </a:r>
            <a:r>
              <a:rPr lang="en-IN" sz="2800" dirty="0"/>
              <a:t>is especially true for 3D </a:t>
            </a:r>
            <a:r>
              <a:rPr lang="en-IN" sz="2800" dirty="0" smtClean="0"/>
              <a:t>games, but </a:t>
            </a:r>
            <a:r>
              <a:rPr lang="en-IN" sz="2800" dirty="0"/>
              <a:t>any game can find visual debug helpers useful. Here are a few ideas:</a:t>
            </a:r>
          </a:p>
          <a:p>
            <a:pPr algn="just">
              <a:buFont typeface="Wingdings" panose="05000000000000000000" pitchFamily="2" charset="2"/>
              <a:buChar char="Ø"/>
            </a:pPr>
            <a:r>
              <a:rPr lang="en-IN" sz="2800" b="1" dirty="0" smtClean="0"/>
              <a:t>Hot </a:t>
            </a:r>
            <a:r>
              <a:rPr lang="en-IN" sz="2800" b="1" dirty="0"/>
              <a:t>areas: </a:t>
            </a:r>
            <a:r>
              <a:rPr lang="en-IN" sz="2800" dirty="0"/>
              <a:t>If you are having trouble with user interface code, you can </a:t>
            </a:r>
            <a:r>
              <a:rPr lang="en-IN" sz="2800" dirty="0" smtClean="0"/>
              <a:t>draw rectangles </a:t>
            </a:r>
            <a:r>
              <a:rPr lang="en-IN" sz="2800" dirty="0"/>
              <a:t>around your controls and change their </a:t>
            </a:r>
            <a:r>
              <a:rPr lang="en-IN" sz="2800" dirty="0" err="1"/>
              <a:t>color</a:t>
            </a:r>
            <a:r>
              <a:rPr lang="en-IN" sz="2800" dirty="0"/>
              <a:t> when they go </a:t>
            </a:r>
            <a:r>
              <a:rPr lang="en-IN" sz="2800" dirty="0" smtClean="0"/>
              <a:t>active.</a:t>
            </a:r>
          </a:p>
          <a:p>
            <a:pPr algn="just"/>
            <a:r>
              <a:rPr lang="en-IN" sz="2800" dirty="0" smtClean="0"/>
              <a:t>You’ll </a:t>
            </a:r>
            <a:r>
              <a:rPr lang="en-IN" sz="2800" dirty="0"/>
              <a:t>be able to see why one control is being activated when you </a:t>
            </a:r>
            <a:r>
              <a:rPr lang="en-IN" sz="2800" dirty="0" smtClean="0"/>
              <a:t>didn’t expect </a:t>
            </a:r>
            <a:r>
              <a:rPr lang="en-IN" sz="2800" dirty="0"/>
              <a:t>it.</a:t>
            </a:r>
            <a:endParaRPr lang="en-IN" sz="2800" b="1" dirty="0" smtClean="0"/>
          </a:p>
        </p:txBody>
      </p:sp>
    </p:spTree>
    <p:extLst>
      <p:ext uri="{BB962C8B-B14F-4D97-AF65-F5344CB8AC3E}">
        <p14:creationId xmlns:p14="http://schemas.microsoft.com/office/powerpoint/2010/main" val="27935251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476672"/>
            <a:ext cx="8568952" cy="6192688"/>
          </a:xfrm>
        </p:spPr>
        <p:txBody>
          <a:bodyPr>
            <a:noAutofit/>
          </a:bodyPr>
          <a:lstStyle/>
          <a:p>
            <a:pPr marL="0" indent="0">
              <a:buNone/>
            </a:pPr>
            <a:r>
              <a:rPr lang="en-IN" sz="2800" dirty="0"/>
              <a:t>Draw Debug Information:</a:t>
            </a:r>
          </a:p>
          <a:p>
            <a:pPr algn="just">
              <a:buFont typeface="Wingdings" panose="05000000000000000000" pitchFamily="2" charset="2"/>
              <a:buChar char="Ø"/>
            </a:pPr>
            <a:r>
              <a:rPr lang="en-IN" sz="2800" b="1" dirty="0"/>
              <a:t>Memory/frame rate: </a:t>
            </a:r>
            <a:r>
              <a:rPr lang="en-IN" sz="2800" dirty="0"/>
              <a:t>In debug versions of your game, it can be very useful </a:t>
            </a:r>
            <a:r>
              <a:rPr lang="en-IN" sz="2800" dirty="0" smtClean="0"/>
              <a:t>to draw </a:t>
            </a:r>
            <a:r>
              <a:rPr lang="en-IN" sz="2800" dirty="0"/>
              <a:t>current memory and frame rate information every few seconds. </a:t>
            </a:r>
            <a:endParaRPr lang="en-IN" sz="2800" dirty="0" smtClean="0"/>
          </a:p>
          <a:p>
            <a:pPr algn="just"/>
            <a:r>
              <a:rPr lang="en-IN" sz="2800" dirty="0" smtClean="0"/>
              <a:t>Don’t </a:t>
            </a:r>
            <a:r>
              <a:rPr lang="en-IN" sz="2800" dirty="0"/>
              <a:t>do </a:t>
            </a:r>
            <a:r>
              <a:rPr lang="en-IN" sz="2800" dirty="0" smtClean="0"/>
              <a:t>it every </a:t>
            </a:r>
            <a:r>
              <a:rPr lang="en-IN" sz="2800" dirty="0"/>
              <a:t>frame because you can’t really see things that fast, and it will affect </a:t>
            </a:r>
            <a:r>
              <a:rPr lang="en-IN" sz="2800" dirty="0" smtClean="0"/>
              <a:t>your frame </a:t>
            </a:r>
            <a:r>
              <a:rPr lang="en-IN" sz="2800" dirty="0"/>
              <a:t>rate.</a:t>
            </a:r>
          </a:p>
          <a:p>
            <a:pPr algn="just">
              <a:buFont typeface="Wingdings" panose="05000000000000000000" pitchFamily="2" charset="2"/>
              <a:buChar char="Ø"/>
            </a:pPr>
            <a:r>
              <a:rPr lang="en-IN" sz="2800" dirty="0"/>
              <a:t> </a:t>
            </a:r>
            <a:r>
              <a:rPr lang="en-IN" sz="2800" b="1" dirty="0"/>
              <a:t>Coordinate axes: </a:t>
            </a:r>
            <a:r>
              <a:rPr lang="en-IN" sz="2800" dirty="0"/>
              <a:t>A classic problem with 3D games is that the artist will </a:t>
            </a:r>
            <a:r>
              <a:rPr lang="en-IN" sz="2800" dirty="0" smtClean="0"/>
              <a:t>create 3D </a:t>
            </a:r>
            <a:r>
              <a:rPr lang="en-IN" sz="2800" dirty="0"/>
              <a:t>models in the wrong coordinate system. </a:t>
            </a:r>
            <a:endParaRPr lang="en-IN" sz="2800" dirty="0" smtClean="0"/>
          </a:p>
          <a:p>
            <a:pPr algn="just"/>
            <a:r>
              <a:rPr lang="en-IN" sz="2800" dirty="0" smtClean="0"/>
              <a:t>Draw </a:t>
            </a:r>
            <a:r>
              <a:rPr lang="en-IN" sz="2800" dirty="0"/>
              <a:t>some additional </a:t>
            </a:r>
            <a:r>
              <a:rPr lang="en-IN" sz="2800" dirty="0" smtClean="0"/>
              <a:t>debug geometry </a:t>
            </a:r>
            <a:r>
              <a:rPr lang="en-IN" sz="2800" dirty="0"/>
              <a:t>that shows the positive X-axis in red, the positive Y-axis in green, and</a:t>
            </a:r>
          </a:p>
          <a:p>
            <a:pPr marL="0" indent="0" algn="just">
              <a:buNone/>
            </a:pPr>
            <a:r>
              <a:rPr lang="en-IN" sz="2800" dirty="0" smtClean="0"/>
              <a:t>     the </a:t>
            </a:r>
            <a:r>
              <a:rPr lang="en-IN" sz="2800" dirty="0"/>
              <a:t>positive Z-axis in blue. </a:t>
            </a:r>
            <a:endParaRPr lang="en-IN" sz="2800" dirty="0" smtClean="0"/>
          </a:p>
        </p:txBody>
      </p:sp>
    </p:spTree>
    <p:extLst>
      <p:ext uri="{BB962C8B-B14F-4D97-AF65-F5344CB8AC3E}">
        <p14:creationId xmlns:p14="http://schemas.microsoft.com/office/powerpoint/2010/main" val="254596181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476672"/>
            <a:ext cx="8568952" cy="6192688"/>
          </a:xfrm>
        </p:spPr>
        <p:txBody>
          <a:bodyPr>
            <a:noAutofit/>
          </a:bodyPr>
          <a:lstStyle/>
          <a:p>
            <a:pPr marL="0" indent="0">
              <a:buNone/>
            </a:pPr>
            <a:r>
              <a:rPr lang="en-IN" sz="2800" dirty="0"/>
              <a:t>Draw Debug Information:</a:t>
            </a:r>
          </a:p>
          <a:p>
            <a:pPr algn="just">
              <a:buFont typeface="Wingdings" panose="05000000000000000000" pitchFamily="2" charset="2"/>
              <a:buChar char="Ø"/>
            </a:pPr>
            <a:r>
              <a:rPr lang="en-IN" sz="2800" b="1" dirty="0" smtClean="0"/>
              <a:t>Wireframe</a:t>
            </a:r>
            <a:r>
              <a:rPr lang="en-IN" sz="2800" b="1" dirty="0"/>
              <a:t>: </a:t>
            </a:r>
            <a:r>
              <a:rPr lang="en-IN" sz="2800" dirty="0" smtClean="0"/>
              <a:t>You </a:t>
            </a:r>
            <a:r>
              <a:rPr lang="en-IN" sz="2800" dirty="0"/>
              <a:t>can apply wireframe drawing to collision geometry to see </a:t>
            </a:r>
            <a:r>
              <a:rPr lang="en-IN" sz="2800" dirty="0" smtClean="0"/>
              <a:t>if they </a:t>
            </a:r>
            <a:r>
              <a:rPr lang="en-IN" sz="2800" dirty="0"/>
              <a:t>match up properly. </a:t>
            </a:r>
            <a:endParaRPr lang="en-IN" sz="2800" dirty="0" smtClean="0"/>
          </a:p>
          <a:p>
            <a:pPr algn="just"/>
            <a:r>
              <a:rPr lang="en-IN" sz="2800" dirty="0" smtClean="0"/>
              <a:t>A </a:t>
            </a:r>
            <a:r>
              <a:rPr lang="en-IN" sz="2800" dirty="0"/>
              <a:t>classic problem in 3D games is when these </a:t>
            </a:r>
            <a:r>
              <a:rPr lang="en-IN" sz="2800" dirty="0" smtClean="0"/>
              <a:t>geometries are </a:t>
            </a:r>
            <a:r>
              <a:rPr lang="en-IN" sz="2800" dirty="0"/>
              <a:t>out of sync, and drawing the collision geometry in wireframe can </a:t>
            </a:r>
            <a:r>
              <a:rPr lang="en-IN" sz="2800" dirty="0" smtClean="0"/>
              <a:t>help you </a:t>
            </a:r>
            <a:r>
              <a:rPr lang="en-IN" sz="2800" dirty="0"/>
              <a:t>figure out what’s going on.</a:t>
            </a:r>
          </a:p>
          <a:p>
            <a:pPr algn="just">
              <a:buFont typeface="Wingdings" panose="05000000000000000000" pitchFamily="2" charset="2"/>
              <a:buChar char="Ø"/>
            </a:pPr>
            <a:r>
              <a:rPr lang="en-IN" sz="2800" b="1" dirty="0"/>
              <a:t>Targets: </a:t>
            </a:r>
            <a:r>
              <a:rPr lang="en-IN" sz="2800" dirty="0"/>
              <a:t>If you have AI routines that select targets or destinations, it can </a:t>
            </a:r>
            <a:r>
              <a:rPr lang="en-IN" sz="2800" dirty="0" smtClean="0"/>
              <a:t>be useful </a:t>
            </a:r>
            <a:r>
              <a:rPr lang="en-IN" sz="2800" dirty="0"/>
              <a:t>to draw them explicitly by using lines. </a:t>
            </a:r>
            <a:endParaRPr lang="en-IN" sz="2800" dirty="0" smtClean="0"/>
          </a:p>
          <a:p>
            <a:pPr algn="just"/>
            <a:r>
              <a:rPr lang="en-IN" sz="2800" dirty="0" smtClean="0"/>
              <a:t>Whether </a:t>
            </a:r>
            <a:r>
              <a:rPr lang="en-IN" sz="2800" dirty="0"/>
              <a:t>your game is 3D or </a:t>
            </a:r>
            <a:r>
              <a:rPr lang="en-IN" sz="2800" dirty="0" smtClean="0"/>
              <a:t>2D, line </a:t>
            </a:r>
            <a:r>
              <a:rPr lang="en-IN" sz="2800" dirty="0"/>
              <a:t>drawing can give you information about where the targets are. Use </a:t>
            </a:r>
            <a:r>
              <a:rPr lang="en-IN" sz="2800" dirty="0" err="1"/>
              <a:t>color</a:t>
            </a:r>
            <a:endParaRPr lang="en-IN" sz="2800" dirty="0"/>
          </a:p>
          <a:p>
            <a:pPr algn="just"/>
            <a:r>
              <a:rPr lang="en-IN" sz="2800" dirty="0"/>
              <a:t>information to convey additional information such as friend or foe.</a:t>
            </a:r>
          </a:p>
        </p:txBody>
      </p:sp>
    </p:spTree>
    <p:extLst>
      <p:ext uri="{BB962C8B-B14F-4D97-AF65-F5344CB8AC3E}">
        <p14:creationId xmlns:p14="http://schemas.microsoft.com/office/powerpoint/2010/main" val="29033079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a:t>Lint and Other Code </a:t>
            </a:r>
            <a:r>
              <a:rPr lang="en-IN" sz="2800" b="1" dirty="0" err="1"/>
              <a:t>Analyzers</a:t>
            </a:r>
            <a:r>
              <a:rPr lang="en-IN" sz="2800" b="1" dirty="0" smtClean="0"/>
              <a:t>:</a:t>
            </a:r>
          </a:p>
          <a:p>
            <a:pPr algn="just"/>
            <a:r>
              <a:rPr lang="en-IN" sz="2800" dirty="0"/>
              <a:t>These tools can be incredibly useful. </a:t>
            </a:r>
            <a:endParaRPr lang="en-IN" sz="2800" dirty="0" smtClean="0"/>
          </a:p>
          <a:p>
            <a:pPr algn="just"/>
            <a:r>
              <a:rPr lang="en-IN" sz="2800" dirty="0" smtClean="0"/>
              <a:t>Their </a:t>
            </a:r>
            <a:r>
              <a:rPr lang="en-IN" sz="2800" dirty="0"/>
              <a:t>best application is one where code is </a:t>
            </a:r>
            <a:r>
              <a:rPr lang="en-IN" sz="2800" dirty="0" smtClean="0"/>
              <a:t>being checked </a:t>
            </a:r>
            <a:r>
              <a:rPr lang="en-IN" sz="2800" dirty="0"/>
              <a:t>often, perhaps each night. </a:t>
            </a:r>
            <a:endParaRPr lang="en-IN" sz="2800" dirty="0" smtClean="0"/>
          </a:p>
          <a:p>
            <a:pPr algn="just"/>
            <a:r>
              <a:rPr lang="en-IN" sz="2800" dirty="0" smtClean="0"/>
              <a:t>Dangerous </a:t>
            </a:r>
            <a:r>
              <a:rPr lang="en-IN" sz="2800" dirty="0"/>
              <a:t>bits of code are fixed as they </a:t>
            </a:r>
            <a:r>
              <a:rPr lang="en-IN" sz="2800" dirty="0" smtClean="0"/>
              <a:t>are found</a:t>
            </a:r>
            <a:r>
              <a:rPr lang="en-IN" sz="2800" dirty="0"/>
              <a:t>, so they don’t get the chance to exist in the system for any length of time. </a:t>
            </a:r>
            <a:endParaRPr lang="en-IN" sz="2800" dirty="0" smtClean="0"/>
          </a:p>
          <a:p>
            <a:pPr algn="just"/>
            <a:r>
              <a:rPr lang="en-IN" sz="2800" dirty="0" smtClean="0"/>
              <a:t>If</a:t>
            </a:r>
            <a:r>
              <a:rPr lang="en-IN" sz="2800" dirty="0"/>
              <a:t> </a:t>
            </a:r>
            <a:r>
              <a:rPr lang="en-IN" sz="2800" dirty="0" smtClean="0"/>
              <a:t>you </a:t>
            </a:r>
            <a:r>
              <a:rPr lang="en-IN" sz="2800" dirty="0"/>
              <a:t>don’t have Lint, make sure that you ramp up the warning level of the compiler </a:t>
            </a:r>
            <a:r>
              <a:rPr lang="en-IN" sz="2800" dirty="0" smtClean="0"/>
              <a:t>as high </a:t>
            </a:r>
            <a:r>
              <a:rPr lang="en-IN" sz="2800" dirty="0"/>
              <a:t>as you can stand it. </a:t>
            </a:r>
            <a:endParaRPr lang="en-IN" sz="2800" dirty="0" smtClean="0"/>
          </a:p>
          <a:p>
            <a:pPr algn="just"/>
            <a:r>
              <a:rPr lang="en-IN" sz="2800" dirty="0" smtClean="0"/>
              <a:t>It </a:t>
            </a:r>
            <a:r>
              <a:rPr lang="en-IN" sz="2800" dirty="0"/>
              <a:t>will be able to make quite a few checks for you and </a:t>
            </a:r>
            <a:r>
              <a:rPr lang="en-IN" sz="2800" dirty="0" smtClean="0"/>
              <a:t>catch problems </a:t>
            </a:r>
            <a:r>
              <a:rPr lang="en-IN" sz="2800" dirty="0"/>
              <a:t>as they happen.</a:t>
            </a:r>
            <a:endParaRPr lang="en-IN" sz="2800" b="1" dirty="0" smtClean="0"/>
          </a:p>
        </p:txBody>
      </p:sp>
    </p:spTree>
    <p:extLst>
      <p:ext uri="{BB962C8B-B14F-4D97-AF65-F5344CB8AC3E}">
        <p14:creationId xmlns:p14="http://schemas.microsoft.com/office/powerpoint/2010/main" val="5968704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buNone/>
            </a:pPr>
            <a:r>
              <a:rPr lang="en-IN" sz="2800" b="1" dirty="0"/>
              <a:t>Lint and Other Code </a:t>
            </a:r>
            <a:r>
              <a:rPr lang="en-IN" sz="2800" b="1" dirty="0" err="1"/>
              <a:t>Analyzers</a:t>
            </a:r>
            <a:r>
              <a:rPr lang="en-IN" sz="2800" b="1" dirty="0" smtClean="0"/>
              <a:t>:</a:t>
            </a:r>
          </a:p>
          <a:p>
            <a:pPr algn="just"/>
            <a:r>
              <a:rPr lang="en-IN" sz="2800" dirty="0"/>
              <a:t>A less useful approach involves using code analysis late in your project with the </a:t>
            </a:r>
            <a:r>
              <a:rPr lang="en-IN" sz="2800" dirty="0" smtClean="0"/>
              <a:t>hope that </a:t>
            </a:r>
            <a:r>
              <a:rPr lang="en-IN" sz="2800" dirty="0"/>
              <a:t>it will pinpoint a bug. </a:t>
            </a:r>
            <a:endParaRPr lang="en-IN" sz="2800" dirty="0" smtClean="0"/>
          </a:p>
          <a:p>
            <a:pPr algn="just"/>
            <a:r>
              <a:rPr lang="en-IN" sz="2800" dirty="0" smtClean="0"/>
              <a:t>You’ll </a:t>
            </a:r>
            <a:r>
              <a:rPr lang="en-IN" sz="2800" dirty="0"/>
              <a:t>probably be inundated with warnings and </a:t>
            </a:r>
            <a:r>
              <a:rPr lang="en-IN" sz="2800" dirty="0" smtClean="0"/>
              <a:t>errors, any </a:t>
            </a:r>
            <a:r>
              <a:rPr lang="en-IN" sz="2800" dirty="0"/>
              <a:t>of which could be perfectly benign for your game. </a:t>
            </a:r>
            <a:endParaRPr lang="en-IN" sz="2800" dirty="0" smtClean="0"/>
          </a:p>
          <a:p>
            <a:pPr algn="just"/>
            <a:r>
              <a:rPr lang="en-IN" sz="2800" dirty="0" smtClean="0"/>
              <a:t>The </a:t>
            </a:r>
            <a:r>
              <a:rPr lang="en-IN" sz="2800" dirty="0"/>
              <a:t>reason this isn’t as </a:t>
            </a:r>
            <a:r>
              <a:rPr lang="en-IN" sz="2800" dirty="0" smtClean="0"/>
              <a:t>useful at </a:t>
            </a:r>
            <a:r>
              <a:rPr lang="en-IN" sz="2800" dirty="0"/>
              <a:t>the end of your project is that you may have to make sweeping changes to </a:t>
            </a:r>
            <a:r>
              <a:rPr lang="en-IN" sz="2800" dirty="0" smtClean="0"/>
              <a:t>your code </a:t>
            </a:r>
            <a:r>
              <a:rPr lang="en-IN" sz="2800" dirty="0"/>
              <a:t>to address every issue. </a:t>
            </a:r>
            <a:endParaRPr lang="en-IN" sz="2800" dirty="0" smtClean="0"/>
          </a:p>
          <a:p>
            <a:pPr algn="just"/>
            <a:r>
              <a:rPr lang="en-IN" sz="2800" dirty="0" smtClean="0"/>
              <a:t>It </a:t>
            </a:r>
            <a:r>
              <a:rPr lang="en-IN" sz="2800" dirty="0"/>
              <a:t>is much more likely that </a:t>
            </a:r>
            <a:r>
              <a:rPr lang="en-IN" sz="2800" dirty="0" smtClean="0"/>
              <a:t>sweeping changes </a:t>
            </a:r>
            <a:r>
              <a:rPr lang="en-IN" sz="2800" dirty="0"/>
              <a:t>will create a vast set of additional issues, the aggregate of which could </a:t>
            </a:r>
            <a:r>
              <a:rPr lang="en-IN" sz="2800" dirty="0" smtClean="0"/>
              <a:t>be </a:t>
            </a:r>
            <a:r>
              <a:rPr lang="en-IN" sz="2800" dirty="0"/>
              <a:t>worse than the original problem. </a:t>
            </a:r>
            <a:endParaRPr lang="en-IN" sz="2800" dirty="0" smtClean="0"/>
          </a:p>
          <a:p>
            <a:pPr algn="just"/>
            <a:r>
              <a:rPr lang="en-IN" sz="2800" dirty="0" smtClean="0"/>
              <a:t>It’s </a:t>
            </a:r>
            <a:r>
              <a:rPr lang="en-IN" sz="2800" dirty="0"/>
              <a:t>best to perform these checks often and throughout</a:t>
            </a:r>
          </a:p>
          <a:p>
            <a:pPr marL="0" indent="0" algn="just">
              <a:buNone/>
            </a:pPr>
            <a:r>
              <a:rPr lang="en-IN" sz="2800" dirty="0" smtClean="0"/>
              <a:t>    the </a:t>
            </a:r>
            <a:r>
              <a:rPr lang="en-IN" sz="2800" dirty="0"/>
              <a:t>life of your project.</a:t>
            </a:r>
            <a:endParaRPr lang="en-IN" sz="2800" b="1" dirty="0" smtClean="0"/>
          </a:p>
        </p:txBody>
      </p:sp>
    </p:spTree>
    <p:extLst>
      <p:ext uri="{BB962C8B-B14F-4D97-AF65-F5344CB8AC3E}">
        <p14:creationId xmlns:p14="http://schemas.microsoft.com/office/powerpoint/2010/main" val="29420636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a:t>Nu-</a:t>
            </a:r>
            <a:r>
              <a:rPr lang="en-IN" sz="2800" b="1" dirty="0" err="1"/>
              <a:t>Mega’s</a:t>
            </a:r>
            <a:r>
              <a:rPr lang="en-IN" sz="2800" b="1" dirty="0"/>
              <a:t> </a:t>
            </a:r>
            <a:r>
              <a:rPr lang="en-IN" sz="2800" b="1" dirty="0" err="1"/>
              <a:t>BoundsChecker</a:t>
            </a:r>
            <a:r>
              <a:rPr lang="en-IN" sz="2800" b="1" dirty="0"/>
              <a:t> and Runtime </a:t>
            </a:r>
            <a:r>
              <a:rPr lang="en-IN" sz="2800" b="1" dirty="0" err="1" smtClean="0"/>
              <a:t>Analyzers</a:t>
            </a:r>
            <a:r>
              <a:rPr lang="en-IN" sz="2800" b="1" dirty="0" smtClean="0"/>
              <a:t>:</a:t>
            </a:r>
            <a:endParaRPr lang="en-IN" sz="2800" b="1" dirty="0"/>
          </a:p>
          <a:p>
            <a:pPr algn="just"/>
            <a:r>
              <a:rPr lang="en-IN" sz="2400" dirty="0" err="1"/>
              <a:t>BoundsChecker</a:t>
            </a:r>
            <a:r>
              <a:rPr lang="en-IN" sz="2400" dirty="0"/>
              <a:t> is a great program, and every team should have at least one copy. </a:t>
            </a:r>
            <a:endParaRPr lang="en-IN" sz="2400" dirty="0" smtClean="0"/>
          </a:p>
          <a:p>
            <a:pPr algn="just"/>
            <a:r>
              <a:rPr lang="en-IN" sz="2400" dirty="0" smtClean="0"/>
              <a:t>In</a:t>
            </a:r>
            <a:r>
              <a:rPr lang="en-IN" sz="2400" dirty="0"/>
              <a:t> </a:t>
            </a:r>
            <a:r>
              <a:rPr lang="en-IN" sz="2400" dirty="0" smtClean="0"/>
              <a:t>some </a:t>
            </a:r>
            <a:r>
              <a:rPr lang="en-IN" sz="2400" dirty="0"/>
              <a:t>configurations, it can run so slowly that your game will take three hours </a:t>
            </a:r>
            <a:r>
              <a:rPr lang="en-IN" sz="2400" dirty="0" smtClean="0"/>
              <a:t>to display </a:t>
            </a:r>
            <a:r>
              <a:rPr lang="en-IN" sz="2400" dirty="0"/>
              <a:t>a single screen. </a:t>
            </a:r>
            <a:endParaRPr lang="en-IN" sz="2400" dirty="0" smtClean="0"/>
          </a:p>
          <a:p>
            <a:pPr algn="just"/>
            <a:r>
              <a:rPr lang="en-IN" sz="2400" dirty="0" smtClean="0"/>
              <a:t>Rather</a:t>
            </a:r>
            <a:r>
              <a:rPr lang="en-IN" sz="2400" dirty="0"/>
              <a:t>, use a targeted approach and filter out as many </a:t>
            </a:r>
            <a:r>
              <a:rPr lang="en-IN" sz="2400" dirty="0" smtClean="0"/>
              <a:t>checks as </a:t>
            </a:r>
            <a:r>
              <a:rPr lang="en-IN" sz="2400" dirty="0"/>
              <a:t>you can and leave only the checks that will trap your problem.</a:t>
            </a:r>
            <a:endParaRPr lang="en-IN" sz="2800" b="1" dirty="0" smtClean="0"/>
          </a:p>
        </p:txBody>
      </p:sp>
    </p:spTree>
    <p:extLst>
      <p:ext uri="{BB962C8B-B14F-4D97-AF65-F5344CB8AC3E}">
        <p14:creationId xmlns:p14="http://schemas.microsoft.com/office/powerpoint/2010/main" val="222744725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Disappearing </a:t>
            </a:r>
            <a:r>
              <a:rPr lang="en-IN" sz="2400" b="1" dirty="0" smtClean="0"/>
              <a:t>Bugs:</a:t>
            </a:r>
            <a:endParaRPr lang="en-IN" sz="2400" b="1" dirty="0"/>
          </a:p>
          <a:p>
            <a:pPr algn="just"/>
            <a:r>
              <a:rPr lang="en-IN" sz="2400" dirty="0"/>
              <a:t>The really nasty bug seems to actually possess intelligence, as well as awareness </a:t>
            </a:r>
            <a:r>
              <a:rPr lang="en-IN" sz="2400" dirty="0" smtClean="0"/>
              <a:t>of itself </a:t>
            </a:r>
            <a:r>
              <a:rPr lang="en-IN" sz="2400" dirty="0"/>
              <a:t>and your attempts to destroy it. </a:t>
            </a:r>
            <a:endParaRPr lang="en-IN" sz="2400" dirty="0" smtClean="0"/>
          </a:p>
          <a:p>
            <a:pPr algn="just"/>
            <a:r>
              <a:rPr lang="en-IN" sz="2400" dirty="0" smtClean="0"/>
              <a:t>Just </a:t>
            </a:r>
            <a:r>
              <a:rPr lang="en-IN" sz="2400" dirty="0"/>
              <a:t>as you get close, the bug changes, and </a:t>
            </a:r>
            <a:r>
              <a:rPr lang="en-IN" sz="2400" dirty="0" smtClean="0"/>
              <a:t>it can’t </a:t>
            </a:r>
            <a:r>
              <a:rPr lang="en-IN" sz="2400" dirty="0"/>
              <a:t>be reproduced using your previously observed steps. </a:t>
            </a:r>
            <a:endParaRPr lang="en-IN" sz="2400" dirty="0" smtClean="0"/>
          </a:p>
          <a:p>
            <a:pPr algn="just"/>
            <a:r>
              <a:rPr lang="en-IN" sz="2400" dirty="0" smtClean="0"/>
              <a:t>It’s </a:t>
            </a:r>
            <a:r>
              <a:rPr lang="en-IN" sz="2400" dirty="0"/>
              <a:t>likely that </a:t>
            </a:r>
            <a:r>
              <a:rPr lang="en-IN" sz="2400" dirty="0" smtClean="0"/>
              <a:t>recent changes </a:t>
            </a:r>
            <a:r>
              <a:rPr lang="en-IN" sz="2400" dirty="0"/>
              <a:t>such as adding checking code have altered the memory map of your process.</a:t>
            </a:r>
          </a:p>
          <a:p>
            <a:pPr algn="just"/>
            <a:r>
              <a:rPr lang="en-IN" sz="2400" dirty="0"/>
              <a:t>The bug might be corrupting memory that is simply unused. </a:t>
            </a:r>
            <a:endParaRPr lang="en-IN" sz="2400" dirty="0" smtClean="0"/>
          </a:p>
          <a:p>
            <a:pPr algn="just"/>
            <a:r>
              <a:rPr lang="en-IN" sz="2400" dirty="0" smtClean="0"/>
              <a:t>This </a:t>
            </a:r>
            <a:r>
              <a:rPr lang="en-IN" sz="2400" dirty="0"/>
              <a:t>is where </a:t>
            </a:r>
            <a:r>
              <a:rPr lang="en-IN" sz="2400" dirty="0" smtClean="0"/>
              <a:t>your notes </a:t>
            </a:r>
            <a:r>
              <a:rPr lang="en-IN" sz="2400" dirty="0"/>
              <a:t>will really come in handy. It’s time to backtrack, remove your recent </a:t>
            </a:r>
            <a:r>
              <a:rPr lang="en-IN" sz="2400" dirty="0" smtClean="0"/>
              <a:t>changes one </a:t>
            </a:r>
            <a:r>
              <a:rPr lang="en-IN" sz="2400" dirty="0"/>
              <a:t>at a time, and repeat until the bug reappears. </a:t>
            </a:r>
            <a:endParaRPr lang="en-IN" sz="2400" dirty="0" smtClean="0"/>
          </a:p>
          <a:p>
            <a:pPr algn="just"/>
            <a:r>
              <a:rPr lang="en-IN" sz="2400" dirty="0" smtClean="0"/>
              <a:t>Begin </a:t>
            </a:r>
            <a:r>
              <a:rPr lang="en-IN" sz="2400" dirty="0"/>
              <a:t>again, but try a </a:t>
            </a:r>
            <a:r>
              <a:rPr lang="en-IN" sz="2400" dirty="0" smtClean="0"/>
              <a:t>different approach </a:t>
            </a:r>
            <a:r>
              <a:rPr lang="en-IN" sz="2400" dirty="0"/>
              <a:t>in the hopes you can get closer.</a:t>
            </a:r>
            <a:endParaRPr lang="en-IN" sz="2800" b="1" dirty="0" smtClean="0"/>
          </a:p>
        </p:txBody>
      </p:sp>
    </p:spTree>
    <p:extLst>
      <p:ext uri="{BB962C8B-B14F-4D97-AF65-F5344CB8AC3E}">
        <p14:creationId xmlns:p14="http://schemas.microsoft.com/office/powerpoint/2010/main" val="23416386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buNone/>
            </a:pPr>
            <a:r>
              <a:rPr lang="en-IN" sz="2400" b="1" dirty="0"/>
              <a:t>Tweaking </a:t>
            </a:r>
            <a:r>
              <a:rPr lang="en-IN" sz="2400" b="1" dirty="0" smtClean="0"/>
              <a:t>Values:</a:t>
            </a:r>
            <a:endParaRPr lang="en-IN" sz="2400" b="1" dirty="0"/>
          </a:p>
          <a:p>
            <a:pPr algn="just"/>
            <a:r>
              <a:rPr lang="en-IN" sz="2400" dirty="0"/>
              <a:t>A classic problem in programming is getting a constant value “just right.” </a:t>
            </a:r>
            <a:endParaRPr lang="en-IN" sz="2400" dirty="0" smtClean="0"/>
          </a:p>
          <a:p>
            <a:pPr algn="just"/>
            <a:r>
              <a:rPr lang="en-IN" sz="2400" dirty="0" smtClean="0"/>
              <a:t>This is usually </a:t>
            </a:r>
            <a:r>
              <a:rPr lang="en-IN" sz="2400" dirty="0"/>
              <a:t>the case for things such as the placement of a user interface object like a </a:t>
            </a:r>
            <a:r>
              <a:rPr lang="en-IN" sz="2400" dirty="0" smtClean="0"/>
              <a:t>button or </a:t>
            </a:r>
            <a:r>
              <a:rPr lang="en-IN" sz="2400" dirty="0"/>
              <a:t>perhaps the velocity value of a particle stream. </a:t>
            </a:r>
            <a:endParaRPr lang="en-IN" sz="2400" dirty="0" smtClean="0"/>
          </a:p>
          <a:p>
            <a:pPr algn="just"/>
            <a:r>
              <a:rPr lang="en-IN" sz="2400" dirty="0" smtClean="0"/>
              <a:t>While </a:t>
            </a:r>
            <a:r>
              <a:rPr lang="en-IN" sz="2400" dirty="0"/>
              <a:t>you are </a:t>
            </a:r>
            <a:r>
              <a:rPr lang="en-IN" sz="2400" dirty="0" smtClean="0"/>
              <a:t>experimenting with </a:t>
            </a:r>
            <a:r>
              <a:rPr lang="en-IN" sz="2400" dirty="0"/>
              <a:t>the value, put it in a static variable in your code</a:t>
            </a:r>
            <a:r>
              <a:rPr lang="en-IN" sz="2400" dirty="0" smtClean="0"/>
              <a:t>:</a:t>
            </a:r>
          </a:p>
          <a:p>
            <a:pPr marL="0" indent="0" algn="just">
              <a:buNone/>
            </a:pPr>
            <a:endParaRPr lang="en-IN" sz="2400" dirty="0" smtClean="0"/>
          </a:p>
          <a:p>
            <a:pPr marL="0" indent="0" algn="just">
              <a:buNone/>
            </a:pPr>
            <a:r>
              <a:rPr lang="en-IN" sz="2400" dirty="0"/>
              <a:t>void </a:t>
            </a:r>
            <a:r>
              <a:rPr lang="en-IN" sz="2400" dirty="0" err="1"/>
              <a:t>MyWeirdFountain</a:t>
            </a:r>
            <a:r>
              <a:rPr lang="en-IN" sz="2400" dirty="0"/>
              <a:t>::Update()</a:t>
            </a:r>
          </a:p>
          <a:p>
            <a:pPr marL="0" indent="0" algn="just">
              <a:buNone/>
            </a:pPr>
            <a:r>
              <a:rPr lang="en-IN" sz="2400" dirty="0" smtClean="0"/>
              <a:t>{</a:t>
            </a:r>
          </a:p>
          <a:p>
            <a:pPr marL="0" indent="0" algn="just">
              <a:buNone/>
            </a:pPr>
            <a:r>
              <a:rPr lang="en-IN" sz="2400" dirty="0" smtClean="0"/>
              <a:t>    static </a:t>
            </a:r>
            <a:r>
              <a:rPr lang="en-IN" sz="2400" dirty="0"/>
              <a:t>float </a:t>
            </a:r>
            <a:r>
              <a:rPr lang="en-IN" sz="2400" dirty="0" err="1"/>
              <a:t>dbgVelocity</a:t>
            </a:r>
            <a:r>
              <a:rPr lang="en-IN" sz="2400" dirty="0"/>
              <a:t> = 2.74f;</a:t>
            </a:r>
          </a:p>
          <a:p>
            <a:pPr marL="0" indent="0" algn="just">
              <a:buNone/>
            </a:pPr>
            <a:r>
              <a:rPr lang="en-IN" sz="2400" dirty="0" smtClean="0"/>
              <a:t>     </a:t>
            </a:r>
            <a:r>
              <a:rPr lang="en-IN" sz="2400" dirty="0" err="1" smtClean="0"/>
              <a:t>SetParticleVelocity</a:t>
            </a:r>
            <a:r>
              <a:rPr lang="en-IN" sz="2400" dirty="0" smtClean="0"/>
              <a:t>(</a:t>
            </a:r>
            <a:r>
              <a:rPr lang="en-IN" sz="2400" dirty="0" err="1" smtClean="0"/>
              <a:t>dbgVelocity</a:t>
            </a:r>
            <a:r>
              <a:rPr lang="en-IN" sz="2400" dirty="0"/>
              <a:t>);</a:t>
            </a:r>
          </a:p>
          <a:p>
            <a:pPr marL="0" indent="0" algn="just">
              <a:buNone/>
            </a:pPr>
            <a:r>
              <a:rPr lang="en-IN" sz="2400" dirty="0" smtClean="0"/>
              <a:t>      // </a:t>
            </a:r>
            <a:r>
              <a:rPr lang="en-IN" sz="2400" dirty="0"/>
              <a:t>More code would follow....</a:t>
            </a:r>
          </a:p>
          <a:p>
            <a:pPr marL="0" indent="0" algn="just">
              <a:buNone/>
            </a:pPr>
            <a:r>
              <a:rPr lang="en-IN" sz="2400" dirty="0"/>
              <a:t>}</a:t>
            </a:r>
            <a:endParaRPr lang="en-IN" sz="2400" b="1" dirty="0" smtClean="0"/>
          </a:p>
        </p:txBody>
      </p:sp>
    </p:spTree>
    <p:extLst>
      <p:ext uri="{BB962C8B-B14F-4D97-AF65-F5344CB8AC3E}">
        <p14:creationId xmlns:p14="http://schemas.microsoft.com/office/powerpoint/2010/main" val="164872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332656"/>
            <a:ext cx="8435280" cy="6525344"/>
          </a:xfrm>
        </p:spPr>
        <p:txBody>
          <a:bodyPr>
            <a:noAutofit/>
          </a:bodyPr>
          <a:lstStyle/>
          <a:p>
            <a:pPr marL="0" indent="0">
              <a:buNone/>
            </a:pPr>
            <a:r>
              <a:rPr lang="en-IN" sz="1800" b="1" dirty="0" smtClean="0"/>
              <a:t>3D Object Meshes and Environments:</a:t>
            </a:r>
          </a:p>
          <a:p>
            <a:r>
              <a:rPr lang="en-IN" sz="1800" dirty="0" smtClean="0"/>
              <a:t>Here’s an example of the mesh for a cube that has been pushed around so that it isn’t symmetrical in any axis:</a:t>
            </a:r>
          </a:p>
          <a:p>
            <a:pPr marL="0" indent="0">
              <a:buNone/>
            </a:pPr>
            <a:r>
              <a:rPr lang="en-IN" sz="1800" dirty="0" smtClean="0"/>
              <a:t>Vec3 </a:t>
            </a:r>
            <a:r>
              <a:rPr lang="en-IN" sz="1800" dirty="0" err="1" smtClean="0"/>
              <a:t>TestObject</a:t>
            </a:r>
            <a:r>
              <a:rPr lang="en-IN" sz="1800" dirty="0" smtClean="0"/>
              <a:t>::</a:t>
            </a:r>
            <a:r>
              <a:rPr lang="en-IN" sz="1800" dirty="0" err="1" smtClean="0"/>
              <a:t>g_SquashedCubeVerts</a:t>
            </a:r>
            <a:r>
              <a:rPr lang="en-IN" sz="1800" dirty="0" smtClean="0"/>
              <a:t>[] =</a:t>
            </a:r>
          </a:p>
          <a:p>
            <a:pPr marL="0" indent="0">
              <a:buNone/>
            </a:pPr>
            <a:r>
              <a:rPr lang="en-IN" sz="1800" dirty="0" smtClean="0"/>
              <a:t>{</a:t>
            </a:r>
          </a:p>
          <a:p>
            <a:pPr marL="0" indent="0">
              <a:buNone/>
            </a:pPr>
            <a:r>
              <a:rPr lang="fr-FR" sz="1800" dirty="0" smtClean="0"/>
              <a:t>     Vec3( 0.5,0.5,-0.25), // Vertex 0.</a:t>
            </a:r>
          </a:p>
          <a:p>
            <a:pPr marL="0" indent="0">
              <a:buNone/>
            </a:pPr>
            <a:r>
              <a:rPr lang="fr-FR" sz="1800" dirty="0" smtClean="0"/>
              <a:t>      Vec3(-0.5,0.5,-0.25), // Vertex 1.</a:t>
            </a:r>
          </a:p>
          <a:p>
            <a:pPr marL="0" indent="0">
              <a:buNone/>
            </a:pPr>
            <a:r>
              <a:rPr lang="en-IN" sz="1800" dirty="0" smtClean="0"/>
              <a:t>      Vec3(-0.5,0.5,0.5), // And so on.</a:t>
            </a:r>
          </a:p>
          <a:p>
            <a:pPr marL="0" indent="0">
              <a:buNone/>
            </a:pPr>
            <a:r>
              <a:rPr lang="en-IN" sz="1800" dirty="0" smtClean="0"/>
              <a:t>       Vec3(0.75,0.5,0.5),</a:t>
            </a:r>
          </a:p>
          <a:p>
            <a:pPr marL="0" indent="0">
              <a:buNone/>
            </a:pPr>
            <a:r>
              <a:rPr lang="en-IN" sz="1800" dirty="0" smtClean="0"/>
              <a:t>        Vec3(0.75,-0.5,-0.5),</a:t>
            </a:r>
          </a:p>
          <a:p>
            <a:pPr marL="0" indent="0">
              <a:buNone/>
            </a:pPr>
            <a:r>
              <a:rPr lang="en-IN" sz="1800" dirty="0" smtClean="0"/>
              <a:t>        Vec3(-0.5,-0.5,-0.5),</a:t>
            </a:r>
          </a:p>
          <a:p>
            <a:pPr marL="0" indent="0">
              <a:buNone/>
            </a:pPr>
            <a:r>
              <a:rPr lang="en-IN" sz="1800" dirty="0" smtClean="0"/>
              <a:t>        Vec3(-0.5,-0.3,0.5),</a:t>
            </a:r>
          </a:p>
          <a:p>
            <a:pPr marL="0" indent="0">
              <a:buNone/>
            </a:pPr>
            <a:r>
              <a:rPr lang="en-IN" sz="1800" dirty="0" smtClean="0"/>
              <a:t>        Vec3(0.5,-0.3,0.5)</a:t>
            </a:r>
          </a:p>
          <a:p>
            <a:pPr marL="0" indent="0">
              <a:buNone/>
            </a:pPr>
            <a:r>
              <a:rPr lang="en-IN" sz="1800" dirty="0" smtClean="0"/>
              <a:t>};</a:t>
            </a:r>
          </a:p>
          <a:p>
            <a:pPr marL="0" indent="0">
              <a:buNone/>
            </a:pPr>
            <a:r>
              <a:rPr lang="en-IN" sz="1800" dirty="0" smtClean="0"/>
              <a:t>WORD </a:t>
            </a:r>
            <a:r>
              <a:rPr lang="en-IN" sz="1800" dirty="0" err="1" smtClean="0"/>
              <a:t>TestObject</a:t>
            </a:r>
            <a:r>
              <a:rPr lang="en-IN" sz="1800" dirty="0" smtClean="0"/>
              <a:t>::</a:t>
            </a:r>
            <a:r>
              <a:rPr lang="en-IN" sz="1800" dirty="0" err="1" smtClean="0"/>
              <a:t>g_TestObjectIndices</a:t>
            </a:r>
            <a:r>
              <a:rPr lang="en-IN" sz="1800" dirty="0" smtClean="0"/>
              <a:t>[][3] =</a:t>
            </a:r>
          </a:p>
          <a:p>
            <a:pPr marL="0" indent="0">
              <a:buNone/>
            </a:pPr>
            <a:r>
              <a:rPr lang="en-IN" sz="1800" dirty="0" smtClean="0"/>
              <a:t>{</a:t>
            </a:r>
          </a:p>
          <a:p>
            <a:pPr marL="0" indent="0">
              <a:buNone/>
            </a:pPr>
            <a:r>
              <a:rPr lang="en-IN" sz="1800" dirty="0" smtClean="0"/>
              <a:t>      { 0,1,2 }, { 0,2,3 }, { 0,4,5 },</a:t>
            </a:r>
          </a:p>
          <a:p>
            <a:pPr marL="0" indent="0">
              <a:buNone/>
            </a:pPr>
            <a:r>
              <a:rPr lang="en-IN" sz="1800" dirty="0" smtClean="0"/>
              <a:t>      { 0,5,1 }, { 1,5,6 }, { 1,6,2 },</a:t>
            </a:r>
          </a:p>
          <a:p>
            <a:pPr marL="0" indent="0">
              <a:buNone/>
            </a:pPr>
            <a:r>
              <a:rPr lang="en-IN" sz="1800" dirty="0" smtClean="0"/>
              <a:t>      { 2,6,7 }, { 2,7,3 }, { 3,7,4 },</a:t>
            </a:r>
          </a:p>
          <a:p>
            <a:pPr marL="0" indent="0">
              <a:buNone/>
            </a:pPr>
            <a:r>
              <a:rPr lang="en-IN" sz="1800" dirty="0" smtClean="0"/>
              <a:t>      { 3,4,0 }, { 4,7,6 }, { 4,6,5 }</a:t>
            </a:r>
            <a:r>
              <a:rPr lang="en-IN" sz="1800" dirty="0"/>
              <a:t> </a:t>
            </a:r>
            <a:r>
              <a:rPr lang="en-IN" sz="1800" dirty="0" smtClean="0"/>
              <a:t>};</a:t>
            </a:r>
          </a:p>
        </p:txBody>
      </p:sp>
    </p:spTree>
    <p:extLst>
      <p:ext uri="{BB962C8B-B14F-4D97-AF65-F5344CB8AC3E}">
        <p14:creationId xmlns:p14="http://schemas.microsoft.com/office/powerpoint/2010/main" val="10215364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Tweaking </a:t>
            </a:r>
            <a:r>
              <a:rPr lang="en-IN" sz="2400" b="1" dirty="0" smtClean="0"/>
              <a:t>Values:</a:t>
            </a:r>
            <a:endParaRPr lang="en-IN" sz="2400" b="1" dirty="0"/>
          </a:p>
          <a:p>
            <a:pPr algn="just"/>
            <a:r>
              <a:rPr lang="en-IN" sz="2400" dirty="0"/>
              <a:t>It then becomes a trivial thing to set a breakpoint on the call to </a:t>
            </a:r>
            <a:r>
              <a:rPr lang="en-IN" sz="2400" dirty="0" err="1" smtClean="0"/>
              <a:t>SetParticleVelocity</a:t>
            </a:r>
            <a:r>
              <a:rPr lang="en-IN" sz="2400" dirty="0"/>
              <a:t>() to let you play with the value of </a:t>
            </a:r>
            <a:r>
              <a:rPr lang="en-IN" sz="2400" dirty="0" err="1"/>
              <a:t>dbgVelocity</a:t>
            </a:r>
            <a:r>
              <a:rPr lang="en-IN" sz="2400" dirty="0"/>
              <a:t> in real time. </a:t>
            </a:r>
            <a:endParaRPr lang="en-IN" sz="2400" dirty="0" smtClean="0"/>
          </a:p>
          <a:p>
            <a:pPr algn="just"/>
            <a:r>
              <a:rPr lang="en-IN" sz="2400" dirty="0" smtClean="0"/>
              <a:t>This is much </a:t>
            </a:r>
            <a:r>
              <a:rPr lang="en-IN" sz="2400" dirty="0"/>
              <a:t>faster than recompiling and even faster than making the value data </a:t>
            </a:r>
            <a:r>
              <a:rPr lang="en-IN" sz="2400" dirty="0" smtClean="0"/>
              <a:t>driven, since </a:t>
            </a:r>
            <a:r>
              <a:rPr lang="en-IN" sz="2400" dirty="0"/>
              <a:t>you won’t even have to reload the game data.</a:t>
            </a:r>
          </a:p>
          <a:p>
            <a:pPr algn="just"/>
            <a:r>
              <a:rPr lang="en-IN" sz="2400" dirty="0"/>
              <a:t>Once you find the values you’re looking for, you can take the time to put them in </a:t>
            </a:r>
            <a:r>
              <a:rPr lang="en-IN" sz="2400" dirty="0" smtClean="0"/>
              <a:t>a data </a:t>
            </a:r>
            <a:r>
              <a:rPr lang="en-IN" sz="2400" dirty="0"/>
              <a:t>file.</a:t>
            </a:r>
            <a:endParaRPr lang="en-IN" sz="2800" b="1" dirty="0" smtClean="0"/>
          </a:p>
        </p:txBody>
      </p:sp>
    </p:spTree>
    <p:extLst>
      <p:ext uri="{BB962C8B-B14F-4D97-AF65-F5344CB8AC3E}">
        <p14:creationId xmlns:p14="http://schemas.microsoft.com/office/powerpoint/2010/main" val="30517696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Caveman </a:t>
            </a:r>
            <a:r>
              <a:rPr lang="en-IN" sz="2400" b="1" dirty="0" smtClean="0"/>
              <a:t>Debugging:</a:t>
            </a:r>
            <a:endParaRPr lang="en-IN" sz="2400" b="1" dirty="0"/>
          </a:p>
          <a:p>
            <a:pPr algn="just"/>
            <a:r>
              <a:rPr lang="en-IN" sz="2400" dirty="0"/>
              <a:t>If you can’t use a debugger, you get to do something I call caveman debugging. </a:t>
            </a:r>
            <a:endParaRPr lang="en-IN" sz="2400" dirty="0" smtClean="0"/>
          </a:p>
          <a:p>
            <a:pPr algn="just"/>
            <a:r>
              <a:rPr lang="en-IN" sz="2400" dirty="0" smtClean="0"/>
              <a:t>You</a:t>
            </a:r>
            <a:r>
              <a:rPr lang="en-IN" sz="2400" dirty="0"/>
              <a:t> </a:t>
            </a:r>
            <a:r>
              <a:rPr lang="en-IN" sz="2400" dirty="0" smtClean="0"/>
              <a:t>might </a:t>
            </a:r>
            <a:r>
              <a:rPr lang="en-IN" sz="2400" dirty="0"/>
              <a:t>be curious as to why you wouldn’t be able to use a debugger</a:t>
            </a:r>
            <a:r>
              <a:rPr lang="en-IN" sz="2400" dirty="0" smtClean="0"/>
              <a:t>, because </a:t>
            </a:r>
            <a:r>
              <a:rPr lang="en-IN" sz="2400" dirty="0"/>
              <a:t>s</a:t>
            </a:r>
            <a:r>
              <a:rPr lang="en-IN" sz="2400" dirty="0" smtClean="0"/>
              <a:t>ometimes you’ll see </a:t>
            </a:r>
            <a:r>
              <a:rPr lang="en-IN" sz="2400" dirty="0"/>
              <a:t>problems only in the release build of the application. </a:t>
            </a:r>
            <a:endParaRPr lang="en-IN" sz="2400" dirty="0" smtClean="0"/>
          </a:p>
          <a:p>
            <a:pPr algn="just"/>
            <a:r>
              <a:rPr lang="en-IN" sz="2400" dirty="0" smtClean="0"/>
              <a:t>These </a:t>
            </a:r>
            <a:r>
              <a:rPr lang="en-IN" sz="2400" dirty="0"/>
              <a:t>problems </a:t>
            </a:r>
            <a:r>
              <a:rPr lang="en-IN" sz="2400" dirty="0" smtClean="0"/>
              <a:t>usually result </a:t>
            </a:r>
            <a:r>
              <a:rPr lang="en-IN" sz="2400" dirty="0"/>
              <a:t>from uninitialized variables or unexpected or even incorrect code generation.</a:t>
            </a:r>
          </a:p>
          <a:p>
            <a:pPr algn="just"/>
            <a:r>
              <a:rPr lang="en-IN" sz="2400" dirty="0"/>
              <a:t>The problem simply goes away in the debug version. </a:t>
            </a:r>
            <a:endParaRPr lang="en-IN" sz="2400" dirty="0" smtClean="0"/>
          </a:p>
          <a:p>
            <a:pPr algn="just"/>
            <a:r>
              <a:rPr lang="en-IN" sz="2400" dirty="0" smtClean="0"/>
              <a:t>You </a:t>
            </a:r>
            <a:r>
              <a:rPr lang="en-IN" sz="2400" dirty="0"/>
              <a:t>might also be </a:t>
            </a:r>
            <a:r>
              <a:rPr lang="en-IN" sz="2400" dirty="0" smtClean="0"/>
              <a:t>debugging a </a:t>
            </a:r>
            <a:r>
              <a:rPr lang="en-IN" sz="2400" dirty="0"/>
              <a:t>server application that fails intermittently, perhaps after hours of running nominally.</a:t>
            </a:r>
          </a:p>
          <a:p>
            <a:pPr algn="just"/>
            <a:r>
              <a:rPr lang="en-IN" sz="2400" dirty="0"/>
              <a:t>It’s useless to attempt debugging in that case.</a:t>
            </a:r>
            <a:endParaRPr lang="en-IN" sz="2800" b="1" dirty="0" smtClean="0"/>
          </a:p>
        </p:txBody>
      </p:sp>
    </p:spTree>
    <p:extLst>
      <p:ext uri="{BB962C8B-B14F-4D97-AF65-F5344CB8AC3E}">
        <p14:creationId xmlns:p14="http://schemas.microsoft.com/office/powerpoint/2010/main" val="16410328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Debugging Techniques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r>
              <a:rPr lang="en-IN" sz="2400" b="1" dirty="0"/>
              <a:t>Caveman </a:t>
            </a:r>
            <a:r>
              <a:rPr lang="en-IN" sz="2400" b="1" dirty="0" smtClean="0"/>
              <a:t>Debugging:</a:t>
            </a:r>
            <a:endParaRPr lang="en-IN" sz="2400" b="1" dirty="0"/>
          </a:p>
          <a:p>
            <a:pPr algn="just"/>
            <a:r>
              <a:rPr lang="en-IN" sz="2400" dirty="0"/>
              <a:t>In both cases, you should resort to the caveman method. </a:t>
            </a:r>
            <a:endParaRPr lang="en-IN" sz="2400" dirty="0" smtClean="0"/>
          </a:p>
          <a:p>
            <a:pPr algn="just"/>
            <a:r>
              <a:rPr lang="en-IN" sz="2400" dirty="0" smtClean="0"/>
              <a:t>You’ll </a:t>
            </a:r>
            <a:r>
              <a:rPr lang="en-IN" sz="2400" dirty="0"/>
              <a:t>write extra code </a:t>
            </a:r>
            <a:r>
              <a:rPr lang="en-IN" sz="2400" dirty="0" smtClean="0"/>
              <a:t>to display </a:t>
            </a:r>
            <a:r>
              <a:rPr lang="en-IN" sz="2400" dirty="0"/>
              <a:t>variables or other important information on the screen, in the output </a:t>
            </a:r>
            <a:r>
              <a:rPr lang="en-IN" sz="2400" dirty="0" smtClean="0"/>
              <a:t>window, or </a:t>
            </a:r>
            <a:r>
              <a:rPr lang="en-IN" sz="2400" dirty="0"/>
              <a:t>in a permanent log file. </a:t>
            </a:r>
            <a:endParaRPr lang="en-IN" sz="2400" dirty="0" smtClean="0"/>
          </a:p>
          <a:p>
            <a:pPr algn="just"/>
            <a:r>
              <a:rPr lang="en-IN" sz="2400" dirty="0" smtClean="0"/>
              <a:t>As </a:t>
            </a:r>
            <a:r>
              <a:rPr lang="en-IN" sz="2400" dirty="0"/>
              <a:t>the code runs, you’ll watch the output for </a:t>
            </a:r>
            <a:r>
              <a:rPr lang="en-IN" sz="2400" dirty="0" smtClean="0"/>
              <a:t>signs of </a:t>
            </a:r>
            <a:r>
              <a:rPr lang="en-IN" sz="2400" dirty="0" err="1"/>
              <a:t>misbehavior</a:t>
            </a:r>
            <a:r>
              <a:rPr lang="en-IN" sz="2400" dirty="0"/>
              <a:t>, or you’ll pore over the log file to try to discern the nature of the bug.</a:t>
            </a:r>
          </a:p>
          <a:p>
            <a:pPr algn="just"/>
            <a:r>
              <a:rPr lang="en-IN" sz="2400" dirty="0"/>
              <a:t>This is a slow process and takes a great deal of patience, but if you can’t use </a:t>
            </a:r>
            <a:r>
              <a:rPr lang="en-IN" sz="2400" dirty="0" smtClean="0"/>
              <a:t>a debugger</a:t>
            </a:r>
            <a:r>
              <a:rPr lang="en-IN" sz="2400" dirty="0"/>
              <a:t>, this method will work.</a:t>
            </a:r>
            <a:endParaRPr lang="en-IN" sz="2800" b="1" dirty="0" smtClean="0"/>
          </a:p>
        </p:txBody>
      </p:sp>
    </p:spTree>
    <p:extLst>
      <p:ext uri="{BB962C8B-B14F-4D97-AF65-F5344CB8AC3E}">
        <p14:creationId xmlns:p14="http://schemas.microsoft.com/office/powerpoint/2010/main" val="359106132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Building an Error Logging System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a:bodyPr>
          <a:lstStyle/>
          <a:p>
            <a:pPr marL="0" indent="0" algn="just">
              <a:buNone/>
            </a:pPr>
            <a:r>
              <a:rPr lang="en-IN" sz="2800" b="1" dirty="0"/>
              <a:t>Building an Error Logging System </a:t>
            </a:r>
            <a:r>
              <a:rPr lang="en-IN" sz="2800" b="1" dirty="0" smtClean="0"/>
              <a:t>:</a:t>
            </a:r>
          </a:p>
          <a:p>
            <a:pPr algn="just"/>
            <a:r>
              <a:rPr lang="en-IN" sz="2800" dirty="0"/>
              <a:t>Every game needs to have a robust logging system. </a:t>
            </a:r>
            <a:endParaRPr lang="en-IN" sz="2800" dirty="0" smtClean="0"/>
          </a:p>
          <a:p>
            <a:pPr algn="just"/>
            <a:r>
              <a:rPr lang="en-IN" sz="2800" dirty="0" smtClean="0"/>
              <a:t>You </a:t>
            </a:r>
            <a:r>
              <a:rPr lang="en-IN" sz="2800" dirty="0"/>
              <a:t>can only go so far with </a:t>
            </a:r>
            <a:r>
              <a:rPr lang="en-IN" sz="2800" dirty="0" smtClean="0"/>
              <a:t>the assert</a:t>
            </a:r>
            <a:r>
              <a:rPr lang="en-IN" sz="2800" dirty="0"/>
              <a:t>() macro from the standard C libraries. </a:t>
            </a:r>
            <a:endParaRPr lang="en-IN" sz="2800" dirty="0" smtClean="0"/>
          </a:p>
          <a:p>
            <a:pPr algn="just"/>
            <a:r>
              <a:rPr lang="en-IN" sz="2800" dirty="0" smtClean="0"/>
              <a:t>With </a:t>
            </a:r>
            <a:r>
              <a:rPr lang="en-IN" sz="2800" dirty="0"/>
              <a:t>the sheer size of games, </a:t>
            </a:r>
            <a:r>
              <a:rPr lang="en-IN" sz="2800" dirty="0" smtClean="0"/>
              <a:t>you need </a:t>
            </a:r>
            <a:r>
              <a:rPr lang="en-IN" sz="2800" dirty="0"/>
              <a:t>the ability to define different levels of errors. </a:t>
            </a:r>
            <a:endParaRPr lang="en-IN" sz="2800" dirty="0" smtClean="0"/>
          </a:p>
          <a:p>
            <a:pPr algn="just"/>
            <a:r>
              <a:rPr lang="en-IN" sz="2800" dirty="0" smtClean="0"/>
              <a:t>Some </a:t>
            </a:r>
            <a:r>
              <a:rPr lang="en-IN" sz="2800" dirty="0"/>
              <a:t>errors are more </a:t>
            </a:r>
            <a:r>
              <a:rPr lang="en-IN" sz="2800" dirty="0" smtClean="0"/>
              <a:t>important than </a:t>
            </a:r>
            <a:r>
              <a:rPr lang="en-IN" sz="2800" dirty="0"/>
              <a:t>others, and you want the ability to define different severities for them. </a:t>
            </a:r>
            <a:endParaRPr lang="en-IN" sz="2800" dirty="0" smtClean="0"/>
          </a:p>
          <a:p>
            <a:pPr algn="just"/>
            <a:r>
              <a:rPr lang="en-IN" sz="2800" dirty="0" smtClean="0"/>
              <a:t>You also need </a:t>
            </a:r>
            <a:r>
              <a:rPr lang="en-IN" sz="2800" dirty="0"/>
              <a:t>a way to disable certain errors altogether. </a:t>
            </a:r>
            <a:endParaRPr lang="en-IN" sz="2800" dirty="0" smtClean="0"/>
          </a:p>
          <a:p>
            <a:pPr algn="just"/>
            <a:r>
              <a:rPr lang="en-IN" sz="2800" dirty="0" smtClean="0"/>
              <a:t>Finally</a:t>
            </a:r>
            <a:r>
              <a:rPr lang="en-IN" sz="2800" dirty="0"/>
              <a:t>, these errors should be </a:t>
            </a:r>
            <a:r>
              <a:rPr lang="en-IN" sz="2800" dirty="0" smtClean="0"/>
              <a:t>ignored in </a:t>
            </a:r>
            <a:r>
              <a:rPr lang="en-IN" sz="2800" dirty="0"/>
              <a:t>the release version of the game.</a:t>
            </a:r>
            <a:endParaRPr lang="en-IN" sz="2800" b="1" dirty="0" smtClean="0"/>
          </a:p>
          <a:p>
            <a:pPr marL="0" indent="0">
              <a:buNone/>
            </a:pP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7440013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Building an Error Logging System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lgn="just">
              <a:buNone/>
            </a:pPr>
            <a:r>
              <a:rPr lang="en-IN" sz="2800" b="1" dirty="0"/>
              <a:t>Building an Error Logging System </a:t>
            </a:r>
            <a:r>
              <a:rPr lang="en-IN" sz="2800" b="1" dirty="0" smtClean="0"/>
              <a:t>:</a:t>
            </a:r>
          </a:p>
          <a:p>
            <a:pPr algn="just"/>
            <a:r>
              <a:rPr lang="en-IN" sz="2800" dirty="0"/>
              <a:t>Logging informational messages is another thing we’ll need. </a:t>
            </a:r>
            <a:endParaRPr lang="en-IN" sz="2800" dirty="0" smtClean="0"/>
          </a:p>
          <a:p>
            <a:pPr algn="just"/>
            <a:r>
              <a:rPr lang="en-IN" sz="2800" dirty="0" smtClean="0"/>
              <a:t>This </a:t>
            </a:r>
            <a:r>
              <a:rPr lang="en-IN" sz="2800" dirty="0"/>
              <a:t>is how we’ll </a:t>
            </a:r>
            <a:r>
              <a:rPr lang="en-IN" sz="2800" dirty="0" smtClean="0"/>
              <a:t>pepper the </a:t>
            </a:r>
            <a:r>
              <a:rPr lang="en-IN" sz="2800" dirty="0"/>
              <a:t>code to find out what’s happening inside a particular system. </a:t>
            </a:r>
            <a:endParaRPr lang="en-IN" sz="2800" dirty="0" smtClean="0"/>
          </a:p>
          <a:p>
            <a:pPr algn="just"/>
            <a:r>
              <a:rPr lang="en-IN" sz="2800" dirty="0" smtClean="0"/>
              <a:t>This </a:t>
            </a:r>
            <a:r>
              <a:rPr lang="en-IN" sz="2800" dirty="0"/>
              <a:t>logging will </a:t>
            </a:r>
            <a:r>
              <a:rPr lang="en-IN" sz="2800" dirty="0" smtClean="0"/>
              <a:t>be based </a:t>
            </a:r>
            <a:r>
              <a:rPr lang="en-IN" sz="2800" dirty="0"/>
              <a:t>on tags; you can turn certain tags on or off, which enables or disables logs </a:t>
            </a:r>
            <a:r>
              <a:rPr lang="en-IN" sz="2800" dirty="0" smtClean="0"/>
              <a:t>for that </a:t>
            </a:r>
            <a:r>
              <a:rPr lang="en-IN" sz="2800" dirty="0"/>
              <a:t>tag. </a:t>
            </a:r>
            <a:endParaRPr lang="en-IN" sz="2800" dirty="0" smtClean="0"/>
          </a:p>
          <a:p>
            <a:pPr algn="just"/>
            <a:r>
              <a:rPr lang="en-IN" sz="2800" dirty="0" smtClean="0"/>
              <a:t>For </a:t>
            </a:r>
            <a:r>
              <a:rPr lang="en-IN" sz="2800" dirty="0"/>
              <a:t>example, the event system may have its own tag. Enabling this tag </a:t>
            </a:r>
            <a:r>
              <a:rPr lang="en-IN" sz="2800" dirty="0" smtClean="0"/>
              <a:t>will allow </a:t>
            </a:r>
            <a:r>
              <a:rPr lang="en-IN" sz="2800" dirty="0"/>
              <a:t>you to see what’s happening inside the event system as it updates without </a:t>
            </a:r>
            <a:r>
              <a:rPr lang="en-IN" sz="2800" dirty="0" smtClean="0"/>
              <a:t>having to </a:t>
            </a:r>
            <a:r>
              <a:rPr lang="en-IN" sz="2800" dirty="0"/>
              <a:t>step through breakpoints.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41758353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Building an Error Logging System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Building an Error Logging System </a:t>
            </a:r>
            <a:r>
              <a:rPr lang="en-IN" sz="2800" b="1" dirty="0" smtClean="0"/>
              <a:t>:</a:t>
            </a:r>
          </a:p>
          <a:p>
            <a:pPr algn="just"/>
            <a:r>
              <a:rPr lang="en-IN" sz="2800" dirty="0"/>
              <a:t>For this logging system, there will be three basic levels of logging. The first is </a:t>
            </a:r>
            <a:r>
              <a:rPr lang="en-IN" sz="2800" dirty="0" smtClean="0"/>
              <a:t>error, the </a:t>
            </a:r>
            <a:r>
              <a:rPr lang="en-IN" sz="2800" dirty="0"/>
              <a:t>second is warning, and the third is info. Logs at the error level will display a </a:t>
            </a:r>
            <a:r>
              <a:rPr lang="en-IN" sz="2800" dirty="0" smtClean="0"/>
              <a:t>dialog box </a:t>
            </a:r>
            <a:r>
              <a:rPr lang="en-IN" sz="2800" dirty="0"/>
              <a:t>showing the error string along with the function name, filename, and </a:t>
            </a:r>
            <a:r>
              <a:rPr lang="en-IN" sz="2800" dirty="0" err="1" smtClean="0"/>
              <a:t>line</a:t>
            </a:r>
            <a:r>
              <a:rPr lang="en-IN" sz="2800" dirty="0" err="1"/>
              <a:t>number</a:t>
            </a:r>
            <a:r>
              <a:rPr lang="en-IN" sz="2800" dirty="0"/>
              <a:t>. There will be three buttons; Abort, Retry, and Ignore.</a:t>
            </a:r>
            <a:endParaRPr lang="en-IN" sz="2800" dirty="0" smtClean="0"/>
          </a:p>
          <a:p>
            <a:pPr marL="0" indent="0">
              <a:buNone/>
            </a:pPr>
            <a:r>
              <a:rPr lang="en-IN" sz="2800" dirty="0"/>
              <a:t>	</a:t>
            </a:r>
          </a:p>
          <a:p>
            <a:pPr marL="0" indent="0">
              <a:buNone/>
            </a:pPr>
            <a:r>
              <a:rPr lang="en-IN" sz="2800" dirty="0"/>
              <a:t>	</a:t>
            </a:r>
          </a:p>
          <a:p>
            <a:pPr marL="0" indent="0" algn="just">
              <a:buNone/>
            </a:pPr>
            <a:endParaRPr lang="en-IN" sz="2800"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786223"/>
            <a:ext cx="59055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0166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Building an Error Logging System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10000"/>
          </a:bodyPr>
          <a:lstStyle/>
          <a:p>
            <a:pPr marL="0" indent="0" algn="just">
              <a:buNone/>
            </a:pPr>
            <a:r>
              <a:rPr lang="en-IN" sz="2800" b="1" dirty="0"/>
              <a:t>Building an Error Logging System </a:t>
            </a:r>
            <a:r>
              <a:rPr lang="en-IN" sz="2800" b="1" dirty="0" smtClean="0"/>
              <a:t>:</a:t>
            </a:r>
          </a:p>
          <a:p>
            <a:pPr algn="just"/>
            <a:r>
              <a:rPr lang="en-IN" sz="2800" dirty="0"/>
              <a:t>Choosing Abort </a:t>
            </a:r>
            <a:r>
              <a:rPr lang="en-IN" sz="2800" dirty="0" smtClean="0"/>
              <a:t>will cause </a:t>
            </a:r>
            <a:r>
              <a:rPr lang="en-IN" sz="2800" dirty="0"/>
              <a:t>the program to break into the debugger using the hard-coded </a:t>
            </a:r>
            <a:r>
              <a:rPr lang="en-IN" sz="2800" dirty="0" smtClean="0"/>
              <a:t>breakpoint trick. </a:t>
            </a:r>
          </a:p>
          <a:p>
            <a:pPr algn="just"/>
            <a:r>
              <a:rPr lang="en-IN" sz="2800" dirty="0" smtClean="0"/>
              <a:t>Retry </a:t>
            </a:r>
            <a:r>
              <a:rPr lang="en-IN" sz="2800" dirty="0"/>
              <a:t>will cause the program to continue as </a:t>
            </a:r>
            <a:r>
              <a:rPr lang="en-IN" sz="2800" dirty="0" smtClean="0"/>
              <a:t>if nothing </a:t>
            </a:r>
            <a:r>
              <a:rPr lang="en-IN" sz="2800" dirty="0"/>
              <a:t>happened. </a:t>
            </a:r>
            <a:endParaRPr lang="en-IN" sz="2800" dirty="0" smtClean="0"/>
          </a:p>
          <a:p>
            <a:pPr algn="just"/>
            <a:r>
              <a:rPr lang="en-IN" sz="2800" dirty="0" smtClean="0"/>
              <a:t>If </a:t>
            </a:r>
            <a:r>
              <a:rPr lang="en-IN" sz="2800" dirty="0"/>
              <a:t>this error is not recoverable, your game will probably crash.</a:t>
            </a:r>
          </a:p>
          <a:p>
            <a:pPr algn="just"/>
            <a:r>
              <a:rPr lang="en-IN" sz="2800" dirty="0"/>
              <a:t>Choosing Ignore will cause the program to continue as well, but it will also flag </a:t>
            </a:r>
            <a:r>
              <a:rPr lang="en-IN" sz="2800" dirty="0" smtClean="0"/>
              <a:t>that error </a:t>
            </a:r>
            <a:r>
              <a:rPr lang="en-IN" sz="2800" dirty="0"/>
              <a:t>as disabled. </a:t>
            </a:r>
            <a:endParaRPr lang="en-IN" sz="2800" dirty="0" smtClean="0"/>
          </a:p>
          <a:p>
            <a:pPr algn="just"/>
            <a:r>
              <a:rPr lang="en-IN" sz="2800" dirty="0" smtClean="0"/>
              <a:t>If </a:t>
            </a:r>
            <a:r>
              <a:rPr lang="en-IN" sz="2800" dirty="0"/>
              <a:t>that line is hit again, the error will not trigger. </a:t>
            </a:r>
            <a:endParaRPr lang="en-IN" sz="2800" dirty="0" smtClean="0"/>
          </a:p>
          <a:p>
            <a:pPr algn="just"/>
            <a:r>
              <a:rPr lang="en-IN" sz="2800" dirty="0" smtClean="0"/>
              <a:t>This </a:t>
            </a:r>
            <a:r>
              <a:rPr lang="en-IN" sz="2800" dirty="0"/>
              <a:t>is </a:t>
            </a:r>
            <a:r>
              <a:rPr lang="en-IN" sz="2800" dirty="0" smtClean="0"/>
              <a:t>extremely useful </a:t>
            </a:r>
            <a:r>
              <a:rPr lang="en-IN" sz="2800" dirty="0"/>
              <a:t>for asserts and errors that are placed inside loops</a:t>
            </a:r>
            <a:r>
              <a:rPr lang="en-IN" sz="2800" dirty="0" smtClean="0"/>
              <a:t>.</a:t>
            </a:r>
          </a:p>
          <a:p>
            <a:pPr algn="just"/>
            <a:r>
              <a:rPr lang="en-IN" sz="2800" dirty="0" smtClean="0"/>
              <a:t> </a:t>
            </a:r>
            <a:r>
              <a:rPr lang="en-IN" sz="2800" dirty="0"/>
              <a:t>Figure 23.3 shows what </a:t>
            </a:r>
            <a:r>
              <a:rPr lang="en-IN" sz="2800" dirty="0" smtClean="0"/>
              <a:t>the error </a:t>
            </a:r>
            <a:r>
              <a:rPr lang="en-IN" sz="2800" dirty="0"/>
              <a:t>dialog looks like.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7077334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Building an Error Logging System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a:bodyPr>
          <a:lstStyle/>
          <a:p>
            <a:pPr marL="0" indent="0" algn="just">
              <a:buNone/>
            </a:pPr>
            <a:r>
              <a:rPr lang="en-IN" sz="2800" b="1" dirty="0"/>
              <a:t>Building an Error Logging System </a:t>
            </a:r>
            <a:r>
              <a:rPr lang="en-IN" sz="2800" b="1" dirty="0" smtClean="0"/>
              <a:t>:</a:t>
            </a:r>
          </a:p>
          <a:p>
            <a:pPr algn="just"/>
            <a:r>
              <a:rPr lang="en-IN" sz="2800" dirty="0"/>
              <a:t>Warnings are less urgent errors. </a:t>
            </a:r>
            <a:endParaRPr lang="en-IN" sz="2800" dirty="0" smtClean="0"/>
          </a:p>
          <a:p>
            <a:pPr algn="just"/>
            <a:r>
              <a:rPr lang="en-IN" sz="2800" dirty="0" smtClean="0"/>
              <a:t>They </a:t>
            </a:r>
            <a:r>
              <a:rPr lang="en-IN" sz="2800" dirty="0"/>
              <a:t>shouldn’t be ignored, but they aren’t as dire </a:t>
            </a:r>
            <a:r>
              <a:rPr lang="en-IN" sz="2800" dirty="0" smtClean="0"/>
              <a:t>as errors</a:t>
            </a:r>
            <a:r>
              <a:rPr lang="en-IN" sz="2800" dirty="0"/>
              <a:t>. </a:t>
            </a:r>
            <a:endParaRPr lang="en-IN" sz="2800" dirty="0" smtClean="0"/>
          </a:p>
          <a:p>
            <a:pPr algn="just"/>
            <a:r>
              <a:rPr lang="en-IN" sz="2800" dirty="0" smtClean="0"/>
              <a:t>A </a:t>
            </a:r>
            <a:r>
              <a:rPr lang="en-IN" sz="2800" dirty="0"/>
              <a:t>warning will log all the same information as an error, but it doesn’t </a:t>
            </a:r>
            <a:r>
              <a:rPr lang="en-IN" sz="2800" dirty="0" smtClean="0"/>
              <a:t>display a </a:t>
            </a:r>
            <a:r>
              <a:rPr lang="en-IN" sz="2800" dirty="0"/>
              <a:t>dialog box. </a:t>
            </a:r>
            <a:endParaRPr lang="en-IN" sz="2800" dirty="0" smtClean="0"/>
          </a:p>
          <a:p>
            <a:pPr algn="just"/>
            <a:r>
              <a:rPr lang="en-IN" sz="2800" dirty="0" smtClean="0"/>
              <a:t>Instead</a:t>
            </a:r>
            <a:r>
              <a:rPr lang="en-IN" sz="2800" dirty="0"/>
              <a:t>, it displays in the output window in Visual Studio.</a:t>
            </a:r>
          </a:p>
          <a:p>
            <a:pPr algn="just"/>
            <a:r>
              <a:rPr lang="en-IN" sz="2800" dirty="0"/>
              <a:t>Log messages at Info level are also displayed in the output window, but they </a:t>
            </a:r>
            <a:r>
              <a:rPr lang="en-IN" sz="2800" dirty="0" smtClean="0"/>
              <a:t>don’t include </a:t>
            </a:r>
            <a:r>
              <a:rPr lang="en-IN" sz="2800" dirty="0"/>
              <a:t>any of the extra debug information like function, filename, and line number.</a:t>
            </a:r>
          </a:p>
          <a:p>
            <a:pPr algn="just"/>
            <a:r>
              <a:rPr lang="en-IN" sz="2800" dirty="0"/>
              <a:t>Info messages just show the message text.	</a:t>
            </a:r>
          </a:p>
          <a:p>
            <a:pPr marL="0" indent="0" algn="just">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80709083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Building an Error Logging System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Building an Error Logging System </a:t>
            </a:r>
            <a:r>
              <a:rPr lang="en-IN" sz="2800" b="1" dirty="0" smtClean="0"/>
              <a:t>:</a:t>
            </a:r>
          </a:p>
          <a:p>
            <a:pPr algn="just"/>
            <a:r>
              <a:rPr lang="en-IN" sz="2800" dirty="0"/>
              <a:t>Every log is tied to a tag that determines the </a:t>
            </a:r>
            <a:r>
              <a:rPr lang="en-IN" sz="2800" dirty="0" err="1"/>
              <a:t>behavior</a:t>
            </a:r>
            <a:r>
              <a:rPr lang="en-IN" sz="2800" dirty="0"/>
              <a:t> of any messages logged </a:t>
            </a:r>
            <a:r>
              <a:rPr lang="en-IN" sz="2800" dirty="0" smtClean="0"/>
              <a:t>under that </a:t>
            </a:r>
            <a:r>
              <a:rPr lang="en-IN" sz="2800" dirty="0"/>
              <a:t>tag. </a:t>
            </a:r>
            <a:endParaRPr lang="en-IN" sz="2800" dirty="0" smtClean="0"/>
          </a:p>
          <a:p>
            <a:pPr algn="just"/>
            <a:r>
              <a:rPr lang="en-IN" sz="2800" dirty="0" smtClean="0"/>
              <a:t>There </a:t>
            </a:r>
            <a:r>
              <a:rPr lang="en-IN" sz="2800" dirty="0"/>
              <a:t>are a few hard-coded tags, but most are user defined. </a:t>
            </a:r>
            <a:endParaRPr lang="en-IN" sz="2800" dirty="0" smtClean="0"/>
          </a:p>
          <a:p>
            <a:pPr algn="just"/>
            <a:r>
              <a:rPr lang="en-IN" sz="2800" dirty="0" smtClean="0"/>
              <a:t>The hard-coded tags </a:t>
            </a:r>
            <a:r>
              <a:rPr lang="en-IN" sz="2800" dirty="0"/>
              <a:t>are “ERROR,” “WARNING,” and “INFO,” which are used when throwing </a:t>
            </a:r>
            <a:r>
              <a:rPr lang="en-IN" sz="2800" dirty="0" smtClean="0"/>
              <a:t>an error</a:t>
            </a:r>
            <a:r>
              <a:rPr lang="en-IN" sz="2800" dirty="0"/>
              <a:t>, a warning, or a generic info message. </a:t>
            </a:r>
            <a:endParaRPr lang="en-IN" sz="2800" dirty="0" smtClean="0"/>
          </a:p>
          <a:p>
            <a:pPr algn="just"/>
            <a:r>
              <a:rPr lang="en-IN" sz="2800" dirty="0" smtClean="0"/>
              <a:t>You </a:t>
            </a:r>
            <a:r>
              <a:rPr lang="en-IN" sz="2800" dirty="0"/>
              <a:t>can log to any other tag as </a:t>
            </a:r>
            <a:r>
              <a:rPr lang="en-IN" sz="2800" dirty="0" smtClean="0"/>
              <a:t>well and </a:t>
            </a:r>
            <a:r>
              <a:rPr lang="en-IN" sz="2800" dirty="0"/>
              <a:t>set up flags for how those logs should be handled by the system.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42365111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smtClean="0"/>
              <a:t>Introduction:</a:t>
            </a:r>
          </a:p>
          <a:p>
            <a:pPr algn="just"/>
            <a:r>
              <a:rPr lang="en-IN" sz="2800" dirty="0"/>
              <a:t>Tactics and technique are great, but that only describes debugging in the </a:t>
            </a:r>
            <a:r>
              <a:rPr lang="en-IN" sz="2800" dirty="0" smtClean="0"/>
              <a:t>most generic </a:t>
            </a:r>
            <a:r>
              <a:rPr lang="en-IN" sz="2800" dirty="0"/>
              <a:t>sense. </a:t>
            </a:r>
            <a:endParaRPr lang="en-IN" sz="2800" dirty="0" smtClean="0"/>
          </a:p>
          <a:p>
            <a:pPr algn="just"/>
            <a:r>
              <a:rPr lang="en-IN" sz="2800" dirty="0" smtClean="0"/>
              <a:t>You </a:t>
            </a:r>
            <a:r>
              <a:rPr lang="en-IN" sz="2800" dirty="0"/>
              <a:t>should build a taxonomy of bugs, a dictionary of bugs as it </a:t>
            </a:r>
            <a:r>
              <a:rPr lang="en-IN" sz="2800" dirty="0" smtClean="0"/>
              <a:t>were, so </a:t>
            </a:r>
            <a:r>
              <a:rPr lang="en-IN" sz="2800" dirty="0"/>
              <a:t>that you can instantly recognize a type of bug and associate it with the </a:t>
            </a:r>
            <a:r>
              <a:rPr lang="en-IN" sz="2800" dirty="0" smtClean="0"/>
              <a:t>beginning steps </a:t>
            </a:r>
            <a:r>
              <a:rPr lang="en-IN" sz="2800" dirty="0"/>
              <a:t>of a solution. </a:t>
            </a:r>
            <a:endParaRPr lang="en-IN" sz="2800" dirty="0" smtClean="0"/>
          </a:p>
          <a:p>
            <a:pPr algn="just"/>
            <a:r>
              <a:rPr lang="en-IN" sz="2800" dirty="0" smtClean="0"/>
              <a:t>One </a:t>
            </a:r>
            <a:r>
              <a:rPr lang="en-IN" sz="2800" dirty="0"/>
              <a:t>way to do this is to constantly trade “bug” stories with </a:t>
            </a:r>
            <a:r>
              <a:rPr lang="en-IN" sz="2800" dirty="0" smtClean="0"/>
              <a:t>other programmers—a </a:t>
            </a:r>
            <a:r>
              <a:rPr lang="en-IN" sz="2800" dirty="0"/>
              <a:t>conversation that will bore nonprogrammers completely to death.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33228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476672"/>
            <a:ext cx="8435280" cy="6192688"/>
          </a:xfrm>
        </p:spPr>
        <p:txBody>
          <a:bodyPr>
            <a:normAutofit/>
          </a:bodyPr>
          <a:lstStyle/>
          <a:p>
            <a:pPr marL="0" indent="0">
              <a:buNone/>
            </a:pPr>
            <a:r>
              <a:rPr lang="en-IN" sz="2400" b="1" dirty="0"/>
              <a:t>3D Object Meshes and Environments</a:t>
            </a:r>
            <a:r>
              <a:rPr lang="en-IN" sz="2400" b="1" dirty="0" smtClean="0"/>
              <a:t>:</a:t>
            </a:r>
            <a:endParaRPr lang="en-IN" sz="2400" b="1" dirty="0"/>
          </a:p>
          <a:p>
            <a:pPr algn="just"/>
            <a:r>
              <a:rPr lang="en-IN" sz="2600" dirty="0"/>
              <a:t>The eight vertices are stored in an array, and the triangles are defined by groups </a:t>
            </a:r>
            <a:r>
              <a:rPr lang="en-IN" sz="2600" dirty="0" smtClean="0"/>
              <a:t>of three </a:t>
            </a:r>
            <a:r>
              <a:rPr lang="en-IN" sz="2600" dirty="0"/>
              <a:t>indices into that array. </a:t>
            </a:r>
            <a:endParaRPr lang="en-IN" sz="2600" dirty="0" smtClean="0"/>
          </a:p>
          <a:p>
            <a:pPr algn="just"/>
            <a:r>
              <a:rPr lang="en-IN" sz="2600" dirty="0" smtClean="0"/>
              <a:t>A </a:t>
            </a:r>
            <a:r>
              <a:rPr lang="en-IN" sz="2600" dirty="0"/>
              <a:t>cube has eight points in space and six faces, but </a:t>
            </a:r>
            <a:r>
              <a:rPr lang="en-IN" sz="2600" dirty="0" smtClean="0"/>
              <a:t>those faces </a:t>
            </a:r>
            <a:r>
              <a:rPr lang="en-IN" sz="2600" dirty="0"/>
              <a:t>are each comprised of two triangles</a:t>
            </a:r>
            <a:r>
              <a:rPr lang="en-IN" sz="2600" dirty="0" smtClean="0"/>
              <a:t>.</a:t>
            </a:r>
          </a:p>
          <a:p>
            <a:pPr algn="just"/>
            <a:r>
              <a:rPr lang="en-IN" sz="2600" dirty="0" smtClean="0"/>
              <a:t>Twelve </a:t>
            </a:r>
            <a:r>
              <a:rPr lang="en-IN" sz="2600" dirty="0"/>
              <a:t>groups of three indices each </a:t>
            </a:r>
            <a:r>
              <a:rPr lang="en-IN" sz="2600" dirty="0" smtClean="0"/>
              <a:t>are needed </a:t>
            </a:r>
            <a:r>
              <a:rPr lang="en-IN" sz="2600" dirty="0"/>
              <a:t>to define twelve </a:t>
            </a:r>
            <a:r>
              <a:rPr lang="en-IN" sz="2600" dirty="0" smtClean="0"/>
              <a:t>triangles </a:t>
            </a:r>
            <a:r>
              <a:rPr lang="en-IN" sz="2600" dirty="0"/>
              <a:t>that make a cube</a:t>
            </a:r>
            <a:r>
              <a:rPr lang="en-IN" sz="2600" dirty="0" smtClean="0"/>
              <a:t>.</a:t>
            </a:r>
          </a:p>
          <a:p>
            <a:pPr algn="just"/>
            <a:r>
              <a:rPr lang="en-IN" sz="2600" dirty="0"/>
              <a:t>If you have some experience with 3D programming, you might know that there </a:t>
            </a:r>
            <a:r>
              <a:rPr lang="en-IN" sz="2600" dirty="0" smtClean="0"/>
              <a:t>are ways </a:t>
            </a:r>
            <a:r>
              <a:rPr lang="en-IN" sz="2600" dirty="0"/>
              <a:t>to save some space here. </a:t>
            </a:r>
            <a:endParaRPr lang="en-IN" sz="2600" dirty="0" smtClean="0"/>
          </a:p>
          <a:p>
            <a:pPr algn="just"/>
            <a:r>
              <a:rPr lang="en-IN" sz="2600" dirty="0" smtClean="0"/>
              <a:t>Instead </a:t>
            </a:r>
            <a:r>
              <a:rPr lang="en-IN" sz="2600" dirty="0"/>
              <a:t>of storing each triangle as a group of </a:t>
            </a:r>
            <a:r>
              <a:rPr lang="en-IN" sz="2600" dirty="0" smtClean="0"/>
              <a:t>three points</a:t>
            </a:r>
            <a:r>
              <a:rPr lang="en-IN" sz="2600" dirty="0"/>
              <a:t>, you can store a list of connected triangles with fewer indices. </a:t>
            </a:r>
            <a:endParaRPr lang="en-IN" sz="2600" dirty="0" smtClean="0"/>
          </a:p>
          <a:p>
            <a:pPr algn="just"/>
            <a:r>
              <a:rPr lang="en-IN" sz="2600" dirty="0" smtClean="0"/>
              <a:t>These data structures </a:t>
            </a:r>
            <a:r>
              <a:rPr lang="en-IN" sz="2600" dirty="0"/>
              <a:t>are called triangle lists or triangle fans.</a:t>
            </a:r>
          </a:p>
        </p:txBody>
      </p:sp>
    </p:spTree>
    <p:extLst>
      <p:ext uri="{BB962C8B-B14F-4D97-AF65-F5344CB8AC3E}">
        <p14:creationId xmlns:p14="http://schemas.microsoft.com/office/powerpoint/2010/main" val="46420123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Memory Leaks and Heap Corruption</a:t>
            </a:r>
            <a:r>
              <a:rPr lang="en-IN" sz="2800" b="1" dirty="0" smtClean="0"/>
              <a:t>:</a:t>
            </a:r>
          </a:p>
          <a:p>
            <a:pPr algn="just"/>
            <a:r>
              <a:rPr lang="en-IN" sz="2800" dirty="0"/>
              <a:t>A memory leak is caused when a dynamically allocated memory block is “lost.” </a:t>
            </a:r>
            <a:endParaRPr lang="en-IN" sz="2800" dirty="0" smtClean="0"/>
          </a:p>
          <a:p>
            <a:pPr algn="just"/>
            <a:r>
              <a:rPr lang="en-IN" sz="2800" dirty="0" smtClean="0"/>
              <a:t>The</a:t>
            </a:r>
            <a:r>
              <a:rPr lang="en-IN" sz="2800" dirty="0"/>
              <a:t> </a:t>
            </a:r>
            <a:r>
              <a:rPr lang="en-IN" sz="2800" dirty="0" smtClean="0"/>
              <a:t>pointer </a:t>
            </a:r>
            <a:r>
              <a:rPr lang="en-IN" sz="2800" dirty="0"/>
              <a:t>that holds the address of the block is reassigned without freeing the </a:t>
            </a:r>
            <a:r>
              <a:rPr lang="en-IN" sz="2800" dirty="0" smtClean="0"/>
              <a:t>block, and </a:t>
            </a:r>
            <a:r>
              <a:rPr lang="en-IN" sz="2800" dirty="0"/>
              <a:t>it will remain allocated until the application exits. </a:t>
            </a:r>
            <a:endParaRPr lang="en-IN" sz="2800" dirty="0" smtClean="0"/>
          </a:p>
          <a:p>
            <a:pPr algn="just"/>
            <a:r>
              <a:rPr lang="en-IN" sz="2800" dirty="0" smtClean="0"/>
              <a:t>This </a:t>
            </a:r>
            <a:r>
              <a:rPr lang="en-IN" sz="2800" dirty="0"/>
              <a:t>kind of bug is </a:t>
            </a:r>
            <a:r>
              <a:rPr lang="en-IN" sz="2800" dirty="0" smtClean="0"/>
              <a:t>especially problematic </a:t>
            </a:r>
            <a:r>
              <a:rPr lang="en-IN" sz="2800" dirty="0"/>
              <a:t>if this happens frequently. </a:t>
            </a:r>
            <a:endParaRPr lang="en-IN" sz="2800" dirty="0" smtClean="0"/>
          </a:p>
          <a:p>
            <a:pPr algn="just"/>
            <a:r>
              <a:rPr lang="en-IN" sz="2800" dirty="0" smtClean="0"/>
              <a:t>The </a:t>
            </a:r>
            <a:r>
              <a:rPr lang="en-IN" sz="2800" dirty="0"/>
              <a:t>program will chew up physical and </a:t>
            </a:r>
            <a:r>
              <a:rPr lang="en-IN" sz="2800" dirty="0" smtClean="0"/>
              <a:t>virtual memory </a:t>
            </a:r>
            <a:r>
              <a:rPr lang="en-IN" sz="2800" dirty="0"/>
              <a:t>over time, and eventually it will fail.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98650513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85000" lnSpcReduction="20000"/>
          </a:bodyPr>
          <a:lstStyle/>
          <a:p>
            <a:pPr marL="0" indent="0" algn="just">
              <a:buNone/>
            </a:pPr>
            <a:r>
              <a:rPr lang="en-IN" sz="2800" b="1" dirty="0"/>
              <a:t>Memory Leaks and Heap Corruption</a:t>
            </a:r>
            <a:r>
              <a:rPr lang="en-IN" sz="2800" b="1" dirty="0" smtClean="0"/>
              <a:t>:</a:t>
            </a:r>
          </a:p>
          <a:p>
            <a:pPr algn="just"/>
            <a:r>
              <a:rPr lang="en-IN" sz="2800" dirty="0"/>
              <a:t>Here’s a classic example of a </a:t>
            </a:r>
            <a:r>
              <a:rPr lang="en-IN" sz="2800" dirty="0" smtClean="0"/>
              <a:t>memory leak</a:t>
            </a:r>
            <a:r>
              <a:rPr lang="en-IN" sz="2800" dirty="0"/>
              <a:t>. This class allocates a block of memory in a constructor but fails to declare </a:t>
            </a:r>
            <a:r>
              <a:rPr lang="en-IN" sz="2800" dirty="0" smtClean="0"/>
              <a:t>a virtual </a:t>
            </a:r>
            <a:r>
              <a:rPr lang="en-IN" sz="2800" dirty="0"/>
              <a:t>destructor:</a:t>
            </a:r>
          </a:p>
          <a:p>
            <a:pPr marL="0" indent="0" algn="just">
              <a:buNone/>
            </a:pPr>
            <a:r>
              <a:rPr lang="en-IN" sz="2800" dirty="0"/>
              <a:t>class </a:t>
            </a:r>
            <a:r>
              <a:rPr lang="en-IN" sz="2800" dirty="0" err="1"/>
              <a:t>LeakyMemory</a:t>
            </a:r>
            <a:r>
              <a:rPr lang="en-IN" sz="2800" dirty="0"/>
              <a:t> : public </a:t>
            </a:r>
            <a:r>
              <a:rPr lang="en-IN" sz="2800" dirty="0" err="1"/>
              <a:t>SomeBaseClass</a:t>
            </a:r>
            <a:endParaRPr lang="en-IN" sz="2800" dirty="0"/>
          </a:p>
          <a:p>
            <a:pPr marL="0" indent="0" algn="just">
              <a:buNone/>
            </a:pPr>
            <a:r>
              <a:rPr lang="en-IN" sz="2800" dirty="0"/>
              <a:t>{</a:t>
            </a:r>
          </a:p>
          <a:p>
            <a:pPr marL="0" indent="0" algn="just">
              <a:buNone/>
            </a:pPr>
            <a:r>
              <a:rPr lang="en-IN" sz="2800" dirty="0" smtClean="0"/>
              <a:t>     protected</a:t>
            </a:r>
            <a:r>
              <a:rPr lang="en-IN" sz="2800" dirty="0"/>
              <a:t>:</a:t>
            </a:r>
          </a:p>
          <a:p>
            <a:pPr marL="0" indent="0" algn="just">
              <a:buNone/>
            </a:pPr>
            <a:r>
              <a:rPr lang="en-IN" sz="2800" dirty="0" smtClean="0"/>
              <a:t>     </a:t>
            </a:r>
            <a:r>
              <a:rPr lang="en-IN" sz="2800" dirty="0" err="1" smtClean="0"/>
              <a:t>int</a:t>
            </a:r>
            <a:r>
              <a:rPr lang="en-IN" sz="2800" dirty="0" smtClean="0"/>
              <a:t> </a:t>
            </a:r>
            <a:r>
              <a:rPr lang="en-IN" sz="2800" dirty="0"/>
              <a:t>*</a:t>
            </a:r>
            <a:r>
              <a:rPr lang="en-IN" sz="2800" dirty="0" smtClean="0"/>
              <a:t>leaked;</a:t>
            </a:r>
          </a:p>
          <a:p>
            <a:pPr marL="0" indent="0" algn="just">
              <a:buNone/>
            </a:pPr>
            <a:r>
              <a:rPr lang="en-IN" sz="2800" dirty="0"/>
              <a:t> </a:t>
            </a:r>
            <a:r>
              <a:rPr lang="en-IN" sz="2800" dirty="0" smtClean="0"/>
              <a:t>    </a:t>
            </a:r>
            <a:r>
              <a:rPr lang="en-IN" sz="2800" dirty="0" err="1" smtClean="0"/>
              <a:t>LeakyMemory</a:t>
            </a:r>
            <a:r>
              <a:rPr lang="en-IN" sz="2800" dirty="0"/>
              <a:t>() { leaked = new </a:t>
            </a:r>
            <a:r>
              <a:rPr lang="en-IN" sz="2800" dirty="0" err="1"/>
              <a:t>int</a:t>
            </a:r>
            <a:r>
              <a:rPr lang="en-IN" sz="2800" dirty="0"/>
              <a:t>[128]; }</a:t>
            </a:r>
          </a:p>
          <a:p>
            <a:pPr marL="0" indent="0" algn="just">
              <a:buNone/>
            </a:pPr>
            <a:r>
              <a:rPr lang="en-IN" sz="2800" dirty="0" smtClean="0"/>
              <a:t>     ~</a:t>
            </a:r>
            <a:r>
              <a:rPr lang="en-IN" sz="2800" dirty="0" err="1"/>
              <a:t>LeakyMemory</a:t>
            </a:r>
            <a:r>
              <a:rPr lang="en-IN" sz="2800" dirty="0"/>
              <a:t>() { delete [] leaked; </a:t>
            </a:r>
            <a:r>
              <a:rPr lang="en-IN" sz="2800" dirty="0" smtClean="0"/>
              <a:t>}</a:t>
            </a:r>
          </a:p>
          <a:p>
            <a:pPr marL="0" indent="0" algn="just">
              <a:buNone/>
            </a:pPr>
            <a:r>
              <a:rPr lang="en-IN" sz="2800" dirty="0" smtClean="0"/>
              <a:t>};</a:t>
            </a:r>
          </a:p>
          <a:p>
            <a:pPr algn="just"/>
            <a:r>
              <a:rPr lang="en-IN" sz="2800" dirty="0"/>
              <a:t>This code might look fine, but there’s a potential memory leak in there. </a:t>
            </a:r>
            <a:endParaRPr lang="en-IN" sz="2800" dirty="0" smtClean="0"/>
          </a:p>
          <a:p>
            <a:pPr algn="just"/>
            <a:r>
              <a:rPr lang="en-IN" sz="2800" dirty="0" smtClean="0"/>
              <a:t>If </a:t>
            </a:r>
            <a:r>
              <a:rPr lang="en-IN" sz="2800" dirty="0"/>
              <a:t>this class </a:t>
            </a:r>
            <a:r>
              <a:rPr lang="en-IN" sz="2800" dirty="0" smtClean="0"/>
              <a:t>is instantiated </a:t>
            </a:r>
            <a:r>
              <a:rPr lang="en-IN" sz="2800" dirty="0"/>
              <a:t>and is referenced by a pointer to </a:t>
            </a:r>
            <a:r>
              <a:rPr lang="en-IN" sz="2800" dirty="0" err="1"/>
              <a:t>SomeBaseClass</a:t>
            </a:r>
            <a:r>
              <a:rPr lang="en-IN" sz="2800" dirty="0"/>
              <a:t>, the destructor </a:t>
            </a:r>
            <a:r>
              <a:rPr lang="en-IN" sz="2800" dirty="0" smtClean="0"/>
              <a:t>will never </a:t>
            </a:r>
            <a:r>
              <a:rPr lang="en-IN" sz="2800" dirty="0"/>
              <a:t>get called.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87174501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20000"/>
          </a:bodyPr>
          <a:lstStyle/>
          <a:p>
            <a:pPr marL="0" indent="0" algn="just">
              <a:buNone/>
            </a:pPr>
            <a:r>
              <a:rPr lang="en-IN" sz="2800" b="1" dirty="0"/>
              <a:t>Memory Leaks and Heap Corruption</a:t>
            </a:r>
            <a:r>
              <a:rPr lang="en-IN" sz="2800" b="1" dirty="0" smtClean="0"/>
              <a:t>:</a:t>
            </a:r>
          </a:p>
          <a:p>
            <a:pPr marL="0" indent="0">
              <a:buNone/>
            </a:pPr>
            <a:r>
              <a:rPr lang="en-IN" sz="2400" dirty="0"/>
              <a:t>void main()</a:t>
            </a:r>
          </a:p>
          <a:p>
            <a:pPr marL="0" indent="0">
              <a:buNone/>
            </a:pPr>
            <a:r>
              <a:rPr lang="en-IN" sz="2400" dirty="0"/>
              <a:t>{</a:t>
            </a:r>
          </a:p>
          <a:p>
            <a:pPr marL="0" indent="0">
              <a:buNone/>
            </a:pPr>
            <a:r>
              <a:rPr lang="en-IN" sz="2400" dirty="0" smtClean="0"/>
              <a:t>      </a:t>
            </a:r>
            <a:r>
              <a:rPr lang="en-IN" sz="2400" dirty="0" err="1" smtClean="0"/>
              <a:t>LeakyMemory</a:t>
            </a:r>
            <a:r>
              <a:rPr lang="en-IN" sz="2400" dirty="0" smtClean="0"/>
              <a:t> </a:t>
            </a:r>
            <a:r>
              <a:rPr lang="en-IN" sz="2400" dirty="0"/>
              <a:t>*ok = new </a:t>
            </a:r>
            <a:r>
              <a:rPr lang="en-IN" sz="2400" dirty="0" err="1"/>
              <a:t>LeakyMemory</a:t>
            </a:r>
            <a:r>
              <a:rPr lang="en-IN" sz="2400" dirty="0"/>
              <a:t>;</a:t>
            </a:r>
          </a:p>
          <a:p>
            <a:pPr marL="0" indent="0">
              <a:buNone/>
            </a:pPr>
            <a:r>
              <a:rPr lang="en-IN" sz="2400" dirty="0" smtClean="0"/>
              <a:t>      </a:t>
            </a:r>
            <a:r>
              <a:rPr lang="en-IN" sz="2400" dirty="0" err="1" smtClean="0"/>
              <a:t>SomeBaseClass</a:t>
            </a:r>
            <a:r>
              <a:rPr lang="en-IN" sz="2400" dirty="0" smtClean="0"/>
              <a:t> </a:t>
            </a:r>
            <a:r>
              <a:rPr lang="en-IN" sz="2400" dirty="0"/>
              <a:t>*bad = new </a:t>
            </a:r>
            <a:r>
              <a:rPr lang="en-IN" sz="2400" dirty="0" err="1"/>
              <a:t>LeakyMemory</a:t>
            </a:r>
            <a:r>
              <a:rPr lang="en-IN" sz="2400" dirty="0"/>
              <a:t>;</a:t>
            </a:r>
          </a:p>
          <a:p>
            <a:pPr marL="0" indent="0">
              <a:buNone/>
            </a:pPr>
            <a:r>
              <a:rPr lang="en-IN" sz="2400" dirty="0" smtClean="0"/>
              <a:t>      delete </a:t>
            </a:r>
            <a:r>
              <a:rPr lang="en-IN" sz="2400" dirty="0"/>
              <a:t>ok;</a:t>
            </a:r>
          </a:p>
          <a:p>
            <a:pPr marL="0" indent="0">
              <a:buNone/>
            </a:pPr>
            <a:r>
              <a:rPr lang="en-IN" sz="2400" dirty="0" smtClean="0"/>
              <a:t>      delete </a:t>
            </a:r>
            <a:r>
              <a:rPr lang="en-IN" sz="2400" dirty="0"/>
              <a:t>bad; // MEMORY LEAK RIGHT HERE!</a:t>
            </a:r>
          </a:p>
          <a:p>
            <a:pPr marL="0" indent="0">
              <a:buNone/>
            </a:pPr>
            <a:r>
              <a:rPr lang="en-IN" sz="2400" dirty="0" smtClean="0"/>
              <a:t>}</a:t>
            </a:r>
          </a:p>
          <a:p>
            <a:pPr algn="just"/>
            <a:r>
              <a:rPr lang="en-IN" sz="2800" dirty="0"/>
              <a:t>You fix this problem by declaring the destructor in </a:t>
            </a:r>
            <a:r>
              <a:rPr lang="en-IN" sz="2800" dirty="0" err="1"/>
              <a:t>LeakyMemory</a:t>
            </a:r>
            <a:r>
              <a:rPr lang="en-IN" sz="2800" dirty="0"/>
              <a:t> as virtual. </a:t>
            </a:r>
            <a:endParaRPr lang="en-IN" sz="2800" dirty="0" smtClean="0"/>
          </a:p>
          <a:p>
            <a:pPr algn="just"/>
            <a:r>
              <a:rPr lang="en-IN" sz="2800" dirty="0" smtClean="0"/>
              <a:t>Memory leaks </a:t>
            </a:r>
            <a:r>
              <a:rPr lang="en-IN" sz="2800" dirty="0"/>
              <a:t>are easy to fix if the leaky code is staring you in the face. </a:t>
            </a:r>
            <a:endParaRPr lang="en-IN" sz="2800" dirty="0" smtClean="0"/>
          </a:p>
          <a:p>
            <a:pPr algn="just"/>
            <a:r>
              <a:rPr lang="en-IN" sz="2800" dirty="0" smtClean="0"/>
              <a:t>This </a:t>
            </a:r>
            <a:r>
              <a:rPr lang="en-IN" sz="2800" dirty="0"/>
              <a:t>isn’t </a:t>
            </a:r>
            <a:r>
              <a:rPr lang="en-IN" sz="2800" dirty="0" smtClean="0"/>
              <a:t>always the </a:t>
            </a:r>
            <a:r>
              <a:rPr lang="en-IN" sz="2800" dirty="0"/>
              <a:t>case. A few bytes leaked here and there as game objects are created and </a:t>
            </a:r>
            <a:r>
              <a:rPr lang="en-IN" sz="2800" dirty="0" smtClean="0"/>
              <a:t>destroyed can </a:t>
            </a:r>
            <a:r>
              <a:rPr lang="en-IN" sz="2800" dirty="0"/>
              <a:t>go unnoticed for a long time until it is obvious that your game is chewing </a:t>
            </a:r>
            <a:r>
              <a:rPr lang="en-IN" sz="2800" dirty="0" smtClean="0"/>
              <a:t>up memory </a:t>
            </a:r>
            <a:r>
              <a:rPr lang="en-IN" sz="2800" dirty="0"/>
              <a:t>without any valid reason.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5475981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77500" lnSpcReduction="20000"/>
          </a:bodyPr>
          <a:lstStyle/>
          <a:p>
            <a:pPr marL="0" indent="0" algn="just">
              <a:buNone/>
            </a:pPr>
            <a:r>
              <a:rPr lang="en-IN" sz="2800" b="1" dirty="0"/>
              <a:t>Memory Leaks and Heap Corruption</a:t>
            </a:r>
            <a:r>
              <a:rPr lang="en-IN" sz="2800" b="1" dirty="0" smtClean="0"/>
              <a:t>:</a:t>
            </a:r>
          </a:p>
          <a:p>
            <a:pPr algn="just"/>
            <a:r>
              <a:rPr lang="en-IN" sz="2700" dirty="0"/>
              <a:t>Memory bugs and leaks are amazingly easy to fix, but tricky to find, if you use </a:t>
            </a:r>
            <a:r>
              <a:rPr lang="en-IN" sz="2700" dirty="0" smtClean="0"/>
              <a:t>a memory </a:t>
            </a:r>
            <a:r>
              <a:rPr lang="en-IN" sz="2700" dirty="0"/>
              <a:t>allocator that doesn’t have special code to give you a hand. </a:t>
            </a:r>
            <a:endParaRPr lang="en-IN" sz="2700" dirty="0" smtClean="0"/>
          </a:p>
          <a:p>
            <a:pPr algn="just"/>
            <a:r>
              <a:rPr lang="en-IN" sz="2700" dirty="0" smtClean="0"/>
              <a:t>Under Windows, the </a:t>
            </a:r>
            <a:r>
              <a:rPr lang="en-IN" sz="2700" dirty="0"/>
              <a:t>C runtime library lends a hand under the debug builds with the debug heap. </a:t>
            </a:r>
            <a:endParaRPr lang="en-IN" sz="2700" dirty="0" smtClean="0"/>
          </a:p>
          <a:p>
            <a:pPr algn="just"/>
            <a:r>
              <a:rPr lang="en-IN" sz="2700" dirty="0" smtClean="0"/>
              <a:t>The</a:t>
            </a:r>
            <a:r>
              <a:rPr lang="en-IN" sz="2700" dirty="0"/>
              <a:t> </a:t>
            </a:r>
            <a:r>
              <a:rPr lang="en-IN" sz="2700" dirty="0" smtClean="0"/>
              <a:t>debug </a:t>
            </a:r>
            <a:r>
              <a:rPr lang="en-IN" sz="2700" dirty="0"/>
              <a:t>heap sets the value of uninitialized memory and freed memory.</a:t>
            </a:r>
          </a:p>
          <a:p>
            <a:pPr algn="just">
              <a:buFont typeface="Wingdings" panose="05000000000000000000" pitchFamily="2" charset="2"/>
              <a:buChar char="Ø"/>
            </a:pPr>
            <a:r>
              <a:rPr lang="en-IN" sz="2700" dirty="0" smtClean="0"/>
              <a:t> </a:t>
            </a:r>
            <a:r>
              <a:rPr lang="en-IN" sz="2700" dirty="0"/>
              <a:t>Uninitialized memory allocated on the heap is set to </a:t>
            </a:r>
            <a:r>
              <a:rPr lang="en-IN" sz="2700" dirty="0" smtClean="0"/>
              <a:t>0xCDCDCDCD.</a:t>
            </a:r>
          </a:p>
          <a:p>
            <a:pPr algn="just">
              <a:buFont typeface="Wingdings" panose="05000000000000000000" pitchFamily="2" charset="2"/>
              <a:buChar char="Ø"/>
            </a:pPr>
            <a:r>
              <a:rPr lang="en-IN" sz="2700" dirty="0" smtClean="0"/>
              <a:t>Uninitialized </a:t>
            </a:r>
            <a:r>
              <a:rPr lang="en-IN" sz="2700" dirty="0"/>
              <a:t>memory allocated on the stack is set to 0xCCCCCCCC. This is</a:t>
            </a:r>
          </a:p>
          <a:p>
            <a:pPr marL="0" indent="0" algn="just">
              <a:buNone/>
            </a:pPr>
            <a:r>
              <a:rPr lang="en-IN" sz="2700" dirty="0" smtClean="0"/>
              <a:t>           dependent </a:t>
            </a:r>
            <a:r>
              <a:rPr lang="en-IN" sz="2700" dirty="0"/>
              <a:t>on the /GX compiler option in Microsoft Visual Studio</a:t>
            </a:r>
            <a:r>
              <a:rPr lang="en-IN" sz="2700" dirty="0" smtClean="0"/>
              <a:t>.</a:t>
            </a:r>
          </a:p>
          <a:p>
            <a:pPr algn="just">
              <a:buFont typeface="Wingdings" panose="05000000000000000000" pitchFamily="2" charset="2"/>
              <a:buChar char="Ø"/>
            </a:pPr>
            <a:r>
              <a:rPr lang="en-IN" sz="2700" dirty="0" smtClean="0"/>
              <a:t> </a:t>
            </a:r>
            <a:r>
              <a:rPr lang="en-IN" sz="2700" dirty="0"/>
              <a:t>Freed heap memory is set to 0xFEEEFEEE, before it has been reallocated.</a:t>
            </a:r>
          </a:p>
          <a:p>
            <a:pPr marL="0" indent="0" algn="just">
              <a:buNone/>
            </a:pPr>
            <a:r>
              <a:rPr lang="en-IN" sz="2700" dirty="0" smtClean="0"/>
              <a:t>       Sometimes</a:t>
            </a:r>
            <a:r>
              <a:rPr lang="en-IN" sz="2700" dirty="0"/>
              <a:t>, this freed memory is set to 0xDDDDDDDD, depending on </a:t>
            </a:r>
            <a:r>
              <a:rPr lang="en-IN" sz="2700" dirty="0" smtClean="0"/>
              <a:t>    how the memory </a:t>
            </a:r>
            <a:r>
              <a:rPr lang="en-IN" sz="2700" dirty="0"/>
              <a:t>was </a:t>
            </a:r>
            <a:r>
              <a:rPr lang="en-IN" sz="2700" dirty="0" smtClean="0"/>
              <a:t>freed.</a:t>
            </a:r>
          </a:p>
          <a:p>
            <a:pPr algn="just">
              <a:buFont typeface="Wingdings" panose="05000000000000000000" pitchFamily="2" charset="2"/>
              <a:buChar char="Ø"/>
            </a:pPr>
            <a:r>
              <a:rPr lang="en-IN" sz="2700" dirty="0" smtClean="0"/>
              <a:t>The </a:t>
            </a:r>
            <a:r>
              <a:rPr lang="en-IN" sz="2700" dirty="0"/>
              <a:t>lead byte and trailing byte to any memory allocated on the heap is set to</a:t>
            </a:r>
          </a:p>
          <a:p>
            <a:pPr marL="0" indent="0" algn="just">
              <a:buNone/>
            </a:pPr>
            <a:r>
              <a:rPr lang="en-IN" sz="2700" dirty="0" smtClean="0"/>
              <a:t>      0xFDFDFDFD</a:t>
            </a:r>
            <a:r>
              <a:rPr lang="en-IN" sz="2700" dirty="0"/>
              <a:t>.	</a:t>
            </a:r>
            <a:endParaRPr lang="en-IN" sz="2700" dirty="0" smtClean="0"/>
          </a:p>
          <a:p>
            <a:pPr algn="just"/>
            <a:r>
              <a:rPr lang="en-IN" sz="2700" dirty="0"/>
              <a:t>Windows programmers should commit these values to memory. They’ll come </a:t>
            </a:r>
            <a:r>
              <a:rPr lang="en-IN" sz="2700" dirty="0" smtClean="0"/>
              <a:t>in handy </a:t>
            </a:r>
            <a:r>
              <a:rPr lang="en-IN" sz="2700" dirty="0"/>
              <a:t>when you are viewing memory windows in the debugger.</a:t>
            </a:r>
          </a:p>
          <a:p>
            <a:pPr marL="0" indent="0" algn="just">
              <a:buNone/>
            </a:pPr>
            <a:r>
              <a:rPr lang="en-IN" sz="2400" dirty="0"/>
              <a:t>	</a:t>
            </a:r>
          </a:p>
          <a:p>
            <a:pPr marL="0" indent="0" algn="just">
              <a:buNone/>
            </a:pPr>
            <a:endParaRPr lang="en-IN" sz="2400" b="1" dirty="0" smtClean="0"/>
          </a:p>
        </p:txBody>
      </p:sp>
    </p:spTree>
    <p:extLst>
      <p:ext uri="{BB962C8B-B14F-4D97-AF65-F5344CB8AC3E}">
        <p14:creationId xmlns:p14="http://schemas.microsoft.com/office/powerpoint/2010/main" val="41987047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77500" lnSpcReduction="20000"/>
          </a:bodyPr>
          <a:lstStyle/>
          <a:p>
            <a:pPr marL="0" indent="0" algn="just">
              <a:buNone/>
            </a:pPr>
            <a:r>
              <a:rPr lang="en-IN" sz="2800" b="1" dirty="0"/>
              <a:t>Game Data Corruption</a:t>
            </a:r>
            <a:r>
              <a:rPr lang="en-IN" sz="2800" b="1" dirty="0" smtClean="0"/>
              <a:t>:</a:t>
            </a:r>
          </a:p>
          <a:p>
            <a:pPr algn="just"/>
            <a:r>
              <a:rPr lang="en-IN" sz="2800" dirty="0"/>
              <a:t>Most memory corruptions are easy to diagnose. </a:t>
            </a:r>
            <a:endParaRPr lang="en-IN" sz="2800" dirty="0" smtClean="0"/>
          </a:p>
          <a:p>
            <a:pPr algn="just"/>
            <a:r>
              <a:rPr lang="en-IN" sz="2800" dirty="0" smtClean="0"/>
              <a:t>Your </a:t>
            </a:r>
            <a:r>
              <a:rPr lang="en-IN" sz="2800" dirty="0"/>
              <a:t>game crashes, and you </a:t>
            </a:r>
            <a:r>
              <a:rPr lang="en-IN" sz="2800" dirty="0" smtClean="0"/>
              <a:t>find funky </a:t>
            </a:r>
            <a:r>
              <a:rPr lang="en-IN" sz="2800" dirty="0"/>
              <a:t>trash values where you were used to seeing valid data. </a:t>
            </a:r>
            <a:endParaRPr lang="en-IN" sz="2800" dirty="0" smtClean="0"/>
          </a:p>
          <a:p>
            <a:pPr algn="just"/>
            <a:r>
              <a:rPr lang="en-IN" sz="2800" dirty="0" smtClean="0"/>
              <a:t>The </a:t>
            </a:r>
            <a:r>
              <a:rPr lang="en-IN" sz="2800" dirty="0"/>
              <a:t>frustrating </a:t>
            </a:r>
            <a:r>
              <a:rPr lang="en-IN" sz="2800" dirty="0" smtClean="0"/>
              <a:t>thing about </a:t>
            </a:r>
            <a:r>
              <a:rPr lang="en-IN" sz="2800" dirty="0"/>
              <a:t>memory corrupter bugs is that they can happen anywhere, anytime. </a:t>
            </a:r>
            <a:endParaRPr lang="en-IN" sz="2800" dirty="0" smtClean="0"/>
          </a:p>
          <a:p>
            <a:pPr algn="just"/>
            <a:r>
              <a:rPr lang="en-IN" sz="2800" dirty="0" smtClean="0"/>
              <a:t>Since the memory </a:t>
            </a:r>
            <a:r>
              <a:rPr lang="en-IN" sz="2800" dirty="0"/>
              <a:t>corruption is not trashing the heap, you can’t use the debug heap </a:t>
            </a:r>
            <a:r>
              <a:rPr lang="en-IN" sz="2800" dirty="0" smtClean="0"/>
              <a:t>functions, but </a:t>
            </a:r>
            <a:r>
              <a:rPr lang="en-IN" sz="2800" dirty="0"/>
              <a:t>you can use your own </a:t>
            </a:r>
            <a:r>
              <a:rPr lang="en-IN" sz="2800" dirty="0" err="1"/>
              <a:t>homegrown</a:t>
            </a:r>
            <a:r>
              <a:rPr lang="en-IN" sz="2800" dirty="0"/>
              <a:t> version of them. </a:t>
            </a:r>
            <a:endParaRPr lang="en-IN" sz="2800" dirty="0" smtClean="0"/>
          </a:p>
          <a:p>
            <a:pPr algn="just"/>
            <a:r>
              <a:rPr lang="en-IN" sz="2800" dirty="0" smtClean="0"/>
              <a:t>You </a:t>
            </a:r>
            <a:r>
              <a:rPr lang="en-IN" sz="2800" dirty="0"/>
              <a:t>need to write your </a:t>
            </a:r>
            <a:r>
              <a:rPr lang="en-IN" sz="2800" dirty="0" smtClean="0"/>
              <a:t>own version </a:t>
            </a:r>
            <a:r>
              <a:rPr lang="en-IN" sz="2800" dirty="0"/>
              <a:t>of _</a:t>
            </a:r>
            <a:r>
              <a:rPr lang="en-IN" sz="2800" dirty="0" err="1"/>
              <a:t>CrtCheckMemory</a:t>
            </a:r>
            <a:r>
              <a:rPr lang="en-IN" sz="2800" dirty="0"/>
              <a:t>(), built especially for the data structures being vandalized.</a:t>
            </a:r>
          </a:p>
          <a:p>
            <a:pPr algn="just"/>
            <a:r>
              <a:rPr lang="en-IN" sz="2800" dirty="0"/>
              <a:t>Hopefully, you’ll have a reasonable set of steps you can use to reproduce </a:t>
            </a:r>
            <a:r>
              <a:rPr lang="en-IN" sz="2800" dirty="0" smtClean="0"/>
              <a:t>the bug</a:t>
            </a:r>
            <a:r>
              <a:rPr lang="en-IN" sz="2800" dirty="0"/>
              <a:t>. Given those two things, the bug has only moments to live. </a:t>
            </a:r>
            <a:endParaRPr lang="en-IN" sz="2800" dirty="0" smtClean="0"/>
          </a:p>
          <a:p>
            <a:pPr algn="just"/>
            <a:r>
              <a:rPr lang="en-IN" sz="2800" dirty="0" smtClean="0"/>
              <a:t>If </a:t>
            </a:r>
            <a:r>
              <a:rPr lang="en-IN" sz="2800" dirty="0"/>
              <a:t>the </a:t>
            </a:r>
            <a:r>
              <a:rPr lang="en-IN" sz="2800" dirty="0" err="1"/>
              <a:t>trasher</a:t>
            </a:r>
            <a:r>
              <a:rPr lang="en-IN" sz="2800" dirty="0"/>
              <a:t> is </a:t>
            </a:r>
            <a:r>
              <a:rPr lang="en-IN" sz="2800" dirty="0" smtClean="0"/>
              <a:t>intermittent, leave </a:t>
            </a:r>
            <a:r>
              <a:rPr lang="en-IN" sz="2800" dirty="0"/>
              <a:t>the data structure check code in the game. Perhaps someone will </a:t>
            </a:r>
            <a:r>
              <a:rPr lang="en-IN" sz="2800" dirty="0" smtClean="0"/>
              <a:t>begin to </a:t>
            </a:r>
            <a:r>
              <a:rPr lang="en-IN" sz="2800" dirty="0"/>
              <a:t>notice a pattern of steps that cause the corruption to occur.</a:t>
            </a:r>
            <a:endParaRPr lang="en-IN" sz="2800" b="1" dirty="0" smtClean="0"/>
          </a:p>
          <a:p>
            <a:pPr marL="0" indent="0">
              <a:buNone/>
            </a:pP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9312519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Game Data Corruption</a:t>
            </a:r>
            <a:r>
              <a:rPr lang="en-IN" sz="2800" b="1" dirty="0" smtClean="0"/>
              <a:t>:</a:t>
            </a:r>
          </a:p>
          <a:p>
            <a:r>
              <a:rPr lang="en-IN" sz="2000" dirty="0"/>
              <a:t>If the memory corruption seems random—writing to memory locations here </a:t>
            </a:r>
            <a:r>
              <a:rPr lang="en-IN" sz="2000" dirty="0" smtClean="0"/>
              <a:t>and there </a:t>
            </a:r>
            <a:r>
              <a:rPr lang="en-IN" sz="2000" dirty="0"/>
              <a:t>without any pattern—here’s a useful but brute force trick: Declare an </a:t>
            </a:r>
            <a:r>
              <a:rPr lang="en-IN" sz="2000" dirty="0" smtClean="0"/>
              <a:t>enormous block </a:t>
            </a:r>
            <a:r>
              <a:rPr lang="en-IN" sz="2000" dirty="0"/>
              <a:t>of memory and initialize it with an unusual pattern of bytes. </a:t>
            </a:r>
            <a:endParaRPr lang="en-IN" sz="2000" dirty="0" smtClean="0"/>
          </a:p>
          <a:p>
            <a:r>
              <a:rPr lang="en-IN" sz="2000" dirty="0" smtClean="0"/>
              <a:t>Write </a:t>
            </a:r>
            <a:r>
              <a:rPr lang="en-IN" sz="2000" dirty="0"/>
              <a:t>a </a:t>
            </a:r>
            <a:r>
              <a:rPr lang="en-IN" sz="2000" dirty="0" smtClean="0"/>
              <a:t>check routine </a:t>
            </a:r>
            <a:r>
              <a:rPr lang="en-IN" sz="2000" dirty="0"/>
              <a:t>that runs through the memory block and finds any bytes that don’t </a:t>
            </a:r>
            <a:r>
              <a:rPr lang="en-IN" sz="2000" dirty="0" smtClean="0"/>
              <a:t>match the </a:t>
            </a:r>
            <a:r>
              <a:rPr lang="en-IN" sz="2000" dirty="0"/>
              <a:t>original pattern, and you’ve got something that can detect your bug.</a:t>
            </a: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9920210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77500" lnSpcReduction="20000"/>
          </a:bodyPr>
          <a:lstStyle/>
          <a:p>
            <a:pPr marL="0" indent="0" algn="just">
              <a:buNone/>
            </a:pPr>
            <a:r>
              <a:rPr lang="en-IN" sz="2800" b="1" dirty="0"/>
              <a:t>Stack Corruption</a:t>
            </a:r>
            <a:r>
              <a:rPr lang="en-IN" sz="2800" b="1" dirty="0" smtClean="0"/>
              <a:t>:</a:t>
            </a:r>
          </a:p>
          <a:p>
            <a:r>
              <a:rPr lang="en-IN" sz="2900" dirty="0"/>
              <a:t>Stack corruption is evil because it wipes evidence from the scene of the crime. Take </a:t>
            </a:r>
            <a:r>
              <a:rPr lang="en-IN" sz="2900" dirty="0" smtClean="0"/>
              <a:t>a look </a:t>
            </a:r>
            <a:r>
              <a:rPr lang="en-IN" sz="2900" dirty="0"/>
              <a:t>at this </a:t>
            </a:r>
            <a:r>
              <a:rPr lang="en-IN" sz="2900" dirty="0" smtClean="0"/>
              <a:t>code</a:t>
            </a:r>
            <a:r>
              <a:rPr lang="en-IN" sz="2900" dirty="0"/>
              <a:t>:</a:t>
            </a:r>
          </a:p>
          <a:p>
            <a:pPr marL="0" indent="0">
              <a:buNone/>
            </a:pPr>
            <a:r>
              <a:rPr lang="en-IN" sz="2900" dirty="0" smtClean="0"/>
              <a:t>     void </a:t>
            </a:r>
            <a:r>
              <a:rPr lang="en-IN" sz="2900" dirty="0" err="1"/>
              <a:t>StackTrasher</a:t>
            </a:r>
            <a:r>
              <a:rPr lang="en-IN" sz="2900" dirty="0"/>
              <a:t>()</a:t>
            </a:r>
          </a:p>
          <a:p>
            <a:pPr marL="0" indent="0">
              <a:buNone/>
            </a:pPr>
            <a:r>
              <a:rPr lang="en-IN" sz="2900" dirty="0" smtClean="0"/>
              <a:t>    {</a:t>
            </a:r>
            <a:endParaRPr lang="en-IN" sz="2900" dirty="0"/>
          </a:p>
          <a:p>
            <a:pPr marL="0" indent="0">
              <a:buNone/>
            </a:pPr>
            <a:r>
              <a:rPr lang="en-IN" sz="2900" dirty="0" smtClean="0"/>
              <a:t>       char </a:t>
            </a:r>
            <a:r>
              <a:rPr lang="en-IN" sz="2900" dirty="0"/>
              <a:t>hello[10];</a:t>
            </a:r>
          </a:p>
          <a:p>
            <a:pPr marL="0" indent="0">
              <a:buNone/>
            </a:pPr>
            <a:r>
              <a:rPr lang="en-IN" sz="2900" dirty="0" smtClean="0"/>
              <a:t>       </a:t>
            </a:r>
            <a:r>
              <a:rPr lang="en-IN" sz="2900" dirty="0" err="1" smtClean="0"/>
              <a:t>memset</a:t>
            </a:r>
            <a:r>
              <a:rPr lang="en-IN" sz="2900" dirty="0" smtClean="0"/>
              <a:t>(hello</a:t>
            </a:r>
            <a:r>
              <a:rPr lang="en-IN" sz="2900" dirty="0"/>
              <a:t>, 0, 1000);</a:t>
            </a:r>
          </a:p>
          <a:p>
            <a:pPr marL="0" indent="0">
              <a:buNone/>
            </a:pPr>
            <a:r>
              <a:rPr lang="en-IN" sz="2900" dirty="0" smtClean="0"/>
              <a:t>    }</a:t>
            </a:r>
          </a:p>
          <a:p>
            <a:r>
              <a:rPr lang="en-IN" sz="2800" dirty="0"/>
              <a:t>The call to </a:t>
            </a:r>
            <a:r>
              <a:rPr lang="en-IN" sz="2800" dirty="0" err="1"/>
              <a:t>memset</a:t>
            </a:r>
            <a:r>
              <a:rPr lang="en-IN" sz="2800" dirty="0"/>
              <a:t>() never returns, since it wipes the stack clean, including </a:t>
            </a:r>
            <a:r>
              <a:rPr lang="en-IN" sz="2800" dirty="0" smtClean="0"/>
              <a:t>the return </a:t>
            </a:r>
            <a:r>
              <a:rPr lang="en-IN" sz="2800" dirty="0"/>
              <a:t>address. </a:t>
            </a:r>
            <a:endParaRPr lang="en-IN" sz="2800" dirty="0" smtClean="0"/>
          </a:p>
          <a:p>
            <a:r>
              <a:rPr lang="en-IN" sz="2800" dirty="0" smtClean="0"/>
              <a:t>The </a:t>
            </a:r>
            <a:r>
              <a:rPr lang="en-IN" sz="2800" dirty="0"/>
              <a:t>most likely thing your computer will do is break into </a:t>
            </a:r>
            <a:r>
              <a:rPr lang="en-IN" sz="2800" dirty="0" smtClean="0"/>
              <a:t>some crazy</a:t>
            </a:r>
            <a:r>
              <a:rPr lang="en-IN" sz="2800" dirty="0"/>
              <a:t>, codeless area—the debugger equivalent of shrugging its shoulders and </a:t>
            </a:r>
            <a:r>
              <a:rPr lang="en-IN" sz="2800" dirty="0" smtClean="0"/>
              <a:t>leaving you </a:t>
            </a:r>
            <a:r>
              <a:rPr lang="en-IN" sz="2800" dirty="0"/>
              <a:t>to figure it out for yourself. </a:t>
            </a:r>
            <a:endParaRPr lang="en-IN" sz="2800" dirty="0" smtClean="0"/>
          </a:p>
          <a:p>
            <a:r>
              <a:rPr lang="en-IN" sz="2800" dirty="0" smtClean="0"/>
              <a:t>Stack </a:t>
            </a:r>
            <a:r>
              <a:rPr lang="en-IN" sz="2800" dirty="0"/>
              <a:t>corruptions almost always happen as a result </a:t>
            </a:r>
            <a:r>
              <a:rPr lang="en-IN" sz="2800" dirty="0" smtClean="0"/>
              <a:t>of sending </a:t>
            </a:r>
            <a:r>
              <a:rPr lang="en-IN" sz="2800" dirty="0"/>
              <a:t>bad data into an otherwise trusted function, like </a:t>
            </a:r>
            <a:r>
              <a:rPr lang="en-IN" sz="2800" dirty="0" err="1"/>
              <a:t>memset</a:t>
            </a:r>
            <a:r>
              <a:rPr lang="en-IN" sz="2800" dirty="0"/>
              <a:t>(). </a:t>
            </a:r>
            <a:endParaRPr lang="en-IN" sz="2800" dirty="0" smtClean="0"/>
          </a:p>
          <a:p>
            <a:r>
              <a:rPr lang="en-IN" sz="2800" dirty="0" smtClean="0"/>
              <a:t>Again</a:t>
            </a:r>
            <a:r>
              <a:rPr lang="en-IN" sz="2800" dirty="0"/>
              <a:t>, you </a:t>
            </a:r>
            <a:r>
              <a:rPr lang="en-IN" sz="2800" dirty="0" smtClean="0"/>
              <a:t>must have </a:t>
            </a:r>
            <a:r>
              <a:rPr lang="en-IN" sz="2800" dirty="0"/>
              <a:t>a reasonable set of steps you can follow to reproduce the error.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22239878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62500" lnSpcReduction="20000"/>
          </a:bodyPr>
          <a:lstStyle/>
          <a:p>
            <a:pPr marL="0" indent="0" algn="just">
              <a:buNone/>
            </a:pPr>
            <a:r>
              <a:rPr lang="en-IN" sz="2800" b="1" dirty="0"/>
              <a:t>Stack Corruption</a:t>
            </a:r>
            <a:r>
              <a:rPr lang="en-IN" sz="2800" b="1" dirty="0" smtClean="0"/>
              <a:t>:</a:t>
            </a:r>
          </a:p>
          <a:p>
            <a:pPr algn="just"/>
            <a:r>
              <a:rPr lang="en-IN" sz="3500" dirty="0"/>
              <a:t>Stack corruption is evil because it wipes evidence from the scene of the crime. Take </a:t>
            </a:r>
            <a:r>
              <a:rPr lang="en-IN" sz="3500" dirty="0" smtClean="0"/>
              <a:t>a look </a:t>
            </a:r>
            <a:r>
              <a:rPr lang="en-IN" sz="3500" dirty="0"/>
              <a:t>at this </a:t>
            </a:r>
            <a:r>
              <a:rPr lang="en-IN" sz="3500" dirty="0" smtClean="0"/>
              <a:t>code</a:t>
            </a:r>
            <a:r>
              <a:rPr lang="en-IN" sz="3500" dirty="0"/>
              <a:t>:</a:t>
            </a:r>
          </a:p>
          <a:p>
            <a:pPr marL="0" indent="0" algn="just">
              <a:buNone/>
            </a:pPr>
            <a:r>
              <a:rPr lang="en-IN" sz="3500" dirty="0" smtClean="0"/>
              <a:t>       void </a:t>
            </a:r>
            <a:r>
              <a:rPr lang="en-IN" sz="3500" dirty="0" err="1"/>
              <a:t>StackTrasher</a:t>
            </a:r>
            <a:r>
              <a:rPr lang="en-IN" sz="3500" dirty="0" smtClean="0"/>
              <a:t>()</a:t>
            </a:r>
          </a:p>
          <a:p>
            <a:pPr marL="0" indent="0" algn="just">
              <a:buNone/>
            </a:pPr>
            <a:r>
              <a:rPr lang="en-IN" sz="3500" dirty="0"/>
              <a:t> </a:t>
            </a:r>
            <a:r>
              <a:rPr lang="en-IN" sz="3500" dirty="0" smtClean="0"/>
              <a:t>    {</a:t>
            </a:r>
            <a:endParaRPr lang="en-IN" sz="3500" dirty="0"/>
          </a:p>
          <a:p>
            <a:pPr marL="0" indent="0" algn="just">
              <a:buNone/>
            </a:pPr>
            <a:r>
              <a:rPr lang="en-IN" sz="3500" dirty="0" smtClean="0"/>
              <a:t>       char </a:t>
            </a:r>
            <a:r>
              <a:rPr lang="en-IN" sz="3500" dirty="0"/>
              <a:t>hello[10];</a:t>
            </a:r>
          </a:p>
          <a:p>
            <a:pPr marL="0" indent="0" algn="just">
              <a:buNone/>
            </a:pPr>
            <a:r>
              <a:rPr lang="en-IN" sz="3500" dirty="0" smtClean="0"/>
              <a:t>        </a:t>
            </a:r>
            <a:r>
              <a:rPr lang="en-IN" sz="3500" dirty="0" err="1" smtClean="0"/>
              <a:t>memset</a:t>
            </a:r>
            <a:r>
              <a:rPr lang="en-IN" sz="3500" dirty="0" smtClean="0"/>
              <a:t>(hello</a:t>
            </a:r>
            <a:r>
              <a:rPr lang="en-IN" sz="3500" dirty="0"/>
              <a:t>, 0, 1000);</a:t>
            </a:r>
          </a:p>
          <a:p>
            <a:pPr marL="0" indent="0" algn="just">
              <a:buNone/>
            </a:pPr>
            <a:r>
              <a:rPr lang="en-IN" sz="3500" dirty="0" smtClean="0"/>
              <a:t>     }</a:t>
            </a:r>
          </a:p>
          <a:p>
            <a:pPr algn="just"/>
            <a:r>
              <a:rPr lang="en-IN" sz="3500" dirty="0"/>
              <a:t>The call to </a:t>
            </a:r>
            <a:r>
              <a:rPr lang="en-IN" sz="3500" dirty="0" err="1"/>
              <a:t>memset</a:t>
            </a:r>
            <a:r>
              <a:rPr lang="en-IN" sz="3500" dirty="0"/>
              <a:t>() never returns, since it wipes the stack clean, including </a:t>
            </a:r>
            <a:r>
              <a:rPr lang="en-IN" sz="3500" dirty="0" smtClean="0"/>
              <a:t>the return </a:t>
            </a:r>
            <a:r>
              <a:rPr lang="en-IN" sz="3500" dirty="0"/>
              <a:t>address. </a:t>
            </a:r>
            <a:endParaRPr lang="en-IN" sz="3500" dirty="0" smtClean="0"/>
          </a:p>
          <a:p>
            <a:pPr algn="just"/>
            <a:r>
              <a:rPr lang="en-IN" sz="3500" dirty="0" smtClean="0"/>
              <a:t>The </a:t>
            </a:r>
            <a:r>
              <a:rPr lang="en-IN" sz="3500" dirty="0"/>
              <a:t>most likely thing your computer will do is break into </a:t>
            </a:r>
            <a:r>
              <a:rPr lang="en-IN" sz="3500" dirty="0" smtClean="0"/>
              <a:t>some crazy</a:t>
            </a:r>
            <a:r>
              <a:rPr lang="en-IN" sz="3500" dirty="0"/>
              <a:t>, codeless area—the debugger equivalent of shrugging its shoulders and </a:t>
            </a:r>
            <a:r>
              <a:rPr lang="en-IN" sz="3500" dirty="0" smtClean="0"/>
              <a:t>leaving you </a:t>
            </a:r>
            <a:r>
              <a:rPr lang="en-IN" sz="3500" dirty="0"/>
              <a:t>to figure it out for yourself. </a:t>
            </a:r>
            <a:endParaRPr lang="en-IN" sz="3500" dirty="0" smtClean="0"/>
          </a:p>
          <a:p>
            <a:pPr algn="just"/>
            <a:r>
              <a:rPr lang="en-IN" sz="3500" dirty="0" smtClean="0"/>
              <a:t>Stack </a:t>
            </a:r>
            <a:r>
              <a:rPr lang="en-IN" sz="3500" dirty="0"/>
              <a:t>corruptions almost always happen as a result </a:t>
            </a:r>
            <a:r>
              <a:rPr lang="en-IN" sz="3500" dirty="0" smtClean="0"/>
              <a:t>of sending </a:t>
            </a:r>
            <a:r>
              <a:rPr lang="en-IN" sz="3500" dirty="0"/>
              <a:t>bad data into an otherwise trusted function, like </a:t>
            </a:r>
            <a:r>
              <a:rPr lang="en-IN" sz="3500" dirty="0" err="1"/>
              <a:t>memset</a:t>
            </a:r>
            <a:r>
              <a:rPr lang="en-IN" sz="3500" dirty="0"/>
              <a:t>(). </a:t>
            </a:r>
            <a:endParaRPr lang="en-IN" sz="3500" dirty="0" smtClean="0"/>
          </a:p>
          <a:p>
            <a:pPr algn="just"/>
            <a:r>
              <a:rPr lang="en-IN" sz="3500" dirty="0" smtClean="0"/>
              <a:t>Again</a:t>
            </a:r>
            <a:r>
              <a:rPr lang="en-IN" sz="3500" dirty="0"/>
              <a:t>, you </a:t>
            </a:r>
            <a:r>
              <a:rPr lang="en-IN" sz="3500" dirty="0" smtClean="0"/>
              <a:t>must have </a:t>
            </a:r>
            <a:r>
              <a:rPr lang="en-IN" sz="3500" dirty="0"/>
              <a:t>a reasonable set of steps you can follow to reproduce the error.	</a:t>
            </a:r>
          </a:p>
          <a:p>
            <a:pPr marL="0" indent="0" algn="just">
              <a:buNone/>
            </a:pPr>
            <a:r>
              <a:rPr lang="en-IN" sz="3500" dirty="0"/>
              <a:t>	</a:t>
            </a:r>
          </a:p>
          <a:p>
            <a:pPr marL="0" indent="0" algn="just">
              <a:buNone/>
            </a:pPr>
            <a:endParaRPr lang="en-IN" sz="2800" b="1" dirty="0" smtClean="0"/>
          </a:p>
        </p:txBody>
      </p:sp>
    </p:spTree>
    <p:extLst>
      <p:ext uri="{BB962C8B-B14F-4D97-AF65-F5344CB8AC3E}">
        <p14:creationId xmlns:p14="http://schemas.microsoft.com/office/powerpoint/2010/main" val="26890335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40000" lnSpcReduction="20000"/>
          </a:bodyPr>
          <a:lstStyle/>
          <a:p>
            <a:pPr marL="0" indent="0" algn="just">
              <a:buNone/>
            </a:pPr>
            <a:r>
              <a:rPr lang="en-IN" sz="5500" b="1" dirty="0"/>
              <a:t>Cut and Paste Bugs</a:t>
            </a:r>
            <a:r>
              <a:rPr lang="en-IN" sz="5500" b="1" dirty="0" smtClean="0"/>
              <a:t>:</a:t>
            </a:r>
          </a:p>
          <a:p>
            <a:pPr algn="just"/>
            <a:r>
              <a:rPr lang="en-IN" sz="5500" dirty="0"/>
              <a:t>This kind of bug doesn’t have a specific morphology, an academic way of </a:t>
            </a:r>
            <a:r>
              <a:rPr lang="en-IN" sz="5500" dirty="0" smtClean="0"/>
              <a:t>saying “pattern </a:t>
            </a:r>
            <a:r>
              <a:rPr lang="en-IN" sz="5500" dirty="0"/>
              <a:t>of </a:t>
            </a:r>
            <a:r>
              <a:rPr lang="en-IN" sz="5500" dirty="0" err="1"/>
              <a:t>behavior</a:t>
            </a:r>
            <a:r>
              <a:rPr lang="en-IN" sz="5500" dirty="0"/>
              <a:t>.” </a:t>
            </a:r>
            <a:endParaRPr lang="en-IN" sz="5500" dirty="0" smtClean="0"/>
          </a:p>
          <a:p>
            <a:pPr algn="just"/>
            <a:r>
              <a:rPr lang="en-IN" sz="5500" dirty="0" smtClean="0"/>
              <a:t>It </a:t>
            </a:r>
            <a:r>
              <a:rPr lang="en-IN" sz="5500" dirty="0"/>
              <a:t>does have a common source, which is cutting and </a:t>
            </a:r>
            <a:r>
              <a:rPr lang="en-IN" sz="5500" dirty="0" smtClean="0"/>
              <a:t>pasting code </a:t>
            </a:r>
            <a:r>
              <a:rPr lang="en-IN" sz="5500" dirty="0"/>
              <a:t>from one place to another</a:t>
            </a:r>
            <a:r>
              <a:rPr lang="en-IN" sz="5500" dirty="0" smtClean="0"/>
              <a:t>.</a:t>
            </a:r>
            <a:r>
              <a:rPr lang="en-IN" sz="5500" dirty="0"/>
              <a:t> </a:t>
            </a:r>
            <a:endParaRPr lang="en-IN" sz="5500" dirty="0" smtClean="0"/>
          </a:p>
          <a:p>
            <a:pPr algn="just"/>
            <a:r>
              <a:rPr lang="en-IN" sz="5500" dirty="0" smtClean="0"/>
              <a:t>The </a:t>
            </a:r>
            <a:r>
              <a:rPr lang="en-IN" sz="5500" dirty="0"/>
              <a:t>danger of cutting and pasting code is pretty severe</a:t>
            </a:r>
            <a:r>
              <a:rPr lang="en-IN" sz="5500" dirty="0" smtClean="0"/>
              <a:t>.</a:t>
            </a:r>
          </a:p>
          <a:p>
            <a:pPr algn="just"/>
            <a:r>
              <a:rPr lang="en-IN" sz="5500" dirty="0" smtClean="0"/>
              <a:t>First</a:t>
            </a:r>
            <a:r>
              <a:rPr lang="en-IN" sz="5500" dirty="0"/>
              <a:t>, the original code segment could have a bug that doesn’t show up until </a:t>
            </a:r>
            <a:r>
              <a:rPr lang="en-IN" sz="5500" dirty="0" smtClean="0"/>
              <a:t>much later</a:t>
            </a:r>
            <a:r>
              <a:rPr lang="en-IN" sz="5500" dirty="0"/>
              <a:t>. </a:t>
            </a:r>
            <a:endParaRPr lang="en-IN" sz="5500" dirty="0" smtClean="0"/>
          </a:p>
          <a:p>
            <a:pPr algn="just"/>
            <a:r>
              <a:rPr lang="en-IN" sz="5500" dirty="0" smtClean="0"/>
              <a:t>The programmer </a:t>
            </a:r>
            <a:r>
              <a:rPr lang="en-IN" sz="5500" dirty="0"/>
              <a:t>who finds the bug will likely perform a debugging </a:t>
            </a:r>
            <a:r>
              <a:rPr lang="en-IN" sz="5500" dirty="0" smtClean="0"/>
              <a:t>experiment where </a:t>
            </a:r>
            <a:r>
              <a:rPr lang="en-IN" sz="5500" dirty="0"/>
              <a:t>a tentative fix is applied to the first block of code, but he misses the </a:t>
            </a:r>
            <a:r>
              <a:rPr lang="en-IN" sz="5500" dirty="0" smtClean="0"/>
              <a:t>second one</a:t>
            </a:r>
            <a:r>
              <a:rPr lang="en-IN" sz="5500" dirty="0"/>
              <a:t>. </a:t>
            </a:r>
            <a:endParaRPr lang="en-IN" sz="5500" dirty="0" smtClean="0"/>
          </a:p>
          <a:p>
            <a:pPr algn="just"/>
            <a:r>
              <a:rPr lang="en-IN" sz="5500" dirty="0" smtClean="0"/>
              <a:t>The </a:t>
            </a:r>
            <a:r>
              <a:rPr lang="en-IN" sz="5500" dirty="0"/>
              <a:t>bug may still occur exactly as it did before, convincing our hero that </a:t>
            </a:r>
            <a:r>
              <a:rPr lang="en-IN" sz="5500" dirty="0" smtClean="0"/>
              <a:t>he has </a:t>
            </a:r>
            <a:r>
              <a:rPr lang="en-IN" sz="5500" dirty="0"/>
              <a:t>failed to find the problem, so he begins a completely different approach. </a:t>
            </a:r>
            <a:endParaRPr lang="en-IN" sz="5500" dirty="0" smtClean="0"/>
          </a:p>
          <a:p>
            <a:pPr algn="just"/>
            <a:r>
              <a:rPr lang="en-IN" sz="5500" dirty="0" smtClean="0"/>
              <a:t>Second, the </a:t>
            </a:r>
            <a:r>
              <a:rPr lang="en-IN" sz="5500" dirty="0"/>
              <a:t>cut-and-pasted code might be perfectly fine in its original location but cause </a:t>
            </a:r>
            <a:r>
              <a:rPr lang="en-IN" sz="5500" dirty="0" smtClean="0"/>
              <a:t>a subtle </a:t>
            </a:r>
            <a:r>
              <a:rPr lang="en-IN" sz="5500" dirty="0"/>
              <a:t>bug in the destination. </a:t>
            </a:r>
            <a:endParaRPr lang="en-IN" sz="5500" dirty="0" smtClean="0"/>
          </a:p>
          <a:p>
            <a:pPr algn="just"/>
            <a:r>
              <a:rPr lang="en-IN" sz="5500" dirty="0" smtClean="0"/>
              <a:t>You </a:t>
            </a:r>
            <a:r>
              <a:rPr lang="en-IN" sz="5500" dirty="0"/>
              <a:t>might have local variables stomping on </a:t>
            </a:r>
            <a:r>
              <a:rPr lang="en-IN" sz="5500" dirty="0" smtClean="0"/>
              <a:t>each other </a:t>
            </a:r>
            <a:r>
              <a:rPr lang="en-IN" sz="5500" dirty="0"/>
              <a:t>or some such thing.</a:t>
            </a:r>
            <a:r>
              <a:rPr lang="en-IN" sz="5000" dirty="0"/>
              <a:t>	</a:t>
            </a:r>
          </a:p>
          <a:p>
            <a:pPr marL="0" indent="0">
              <a:buNone/>
            </a:pPr>
            <a:r>
              <a:rPr lang="en-IN" sz="5000" dirty="0"/>
              <a:t>	</a:t>
            </a:r>
          </a:p>
          <a:p>
            <a:pPr marL="0" indent="0" algn="just">
              <a:buNone/>
            </a:pPr>
            <a:endParaRPr lang="en-IN" sz="5000" b="1" dirty="0" smtClean="0"/>
          </a:p>
        </p:txBody>
      </p:sp>
    </p:spTree>
    <p:extLst>
      <p:ext uri="{BB962C8B-B14F-4D97-AF65-F5344CB8AC3E}">
        <p14:creationId xmlns:p14="http://schemas.microsoft.com/office/powerpoint/2010/main" val="44962003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a:bodyPr>
          <a:lstStyle/>
          <a:p>
            <a:pPr marL="0" indent="0" algn="just">
              <a:buNone/>
            </a:pPr>
            <a:r>
              <a:rPr lang="en-IN" sz="2800" b="1" dirty="0"/>
              <a:t>Running Out of </a:t>
            </a:r>
            <a:r>
              <a:rPr lang="en-IN" sz="2800" b="1" dirty="0" smtClean="0"/>
              <a:t>Space:</a:t>
            </a:r>
          </a:p>
          <a:p>
            <a:pPr algn="just"/>
            <a:r>
              <a:rPr lang="en-IN" sz="2800" dirty="0"/>
              <a:t>Everyone hates to run out of space. By space, I mean any consumable </a:t>
            </a:r>
            <a:r>
              <a:rPr lang="en-IN" sz="2800" dirty="0" smtClean="0"/>
              <a:t>resource: memory</a:t>
            </a:r>
            <a:r>
              <a:rPr lang="en-IN" sz="2800" dirty="0"/>
              <a:t>, hard drive space, Windows handles, or memory blocks on a console’s </a:t>
            </a:r>
            <a:r>
              <a:rPr lang="en-IN" sz="2800" dirty="0" smtClean="0"/>
              <a:t>memory card</a:t>
            </a:r>
            <a:r>
              <a:rPr lang="en-IN" sz="2800" dirty="0"/>
              <a:t>. </a:t>
            </a:r>
            <a:endParaRPr lang="en-IN" sz="2800" dirty="0" smtClean="0"/>
          </a:p>
          <a:p>
            <a:pPr algn="just"/>
            <a:r>
              <a:rPr lang="en-IN" sz="2800" dirty="0" smtClean="0"/>
              <a:t>If </a:t>
            </a:r>
            <a:r>
              <a:rPr lang="en-IN" sz="2800" dirty="0"/>
              <a:t>you run out of space, your game is either leaking these resources or </a:t>
            </a:r>
            <a:r>
              <a:rPr lang="en-IN" sz="2800" dirty="0" smtClean="0"/>
              <a:t>never had </a:t>
            </a:r>
            <a:r>
              <a:rPr lang="en-IN" sz="2800" dirty="0"/>
              <a:t>them to begin with</a:t>
            </a:r>
            <a:r>
              <a:rPr lang="en-IN" sz="2800" dirty="0" smtClean="0"/>
              <a:t>.</a:t>
            </a:r>
          </a:p>
          <a:p>
            <a:pPr algn="just"/>
            <a:r>
              <a:rPr lang="en-IN" sz="2800" dirty="0" smtClean="0"/>
              <a:t>If</a:t>
            </a:r>
            <a:r>
              <a:rPr lang="en-IN" sz="2800" dirty="0"/>
              <a:t> </a:t>
            </a:r>
            <a:r>
              <a:rPr lang="en-IN" sz="2800" dirty="0" smtClean="0"/>
              <a:t>your </a:t>
            </a:r>
            <a:r>
              <a:rPr lang="en-IN" sz="2800" dirty="0"/>
              <a:t>game needs certain resources to run properly, like a certain amount of hard </a:t>
            </a:r>
            <a:r>
              <a:rPr lang="en-IN" sz="2800" dirty="0" smtClean="0"/>
              <a:t>drive space </a:t>
            </a:r>
            <a:r>
              <a:rPr lang="en-IN" sz="2800" dirty="0"/>
              <a:t>or memory blocks for save game files, then by all means check for the </a:t>
            </a:r>
            <a:r>
              <a:rPr lang="en-IN" sz="2800" dirty="0" smtClean="0"/>
              <a:t>appropriate </a:t>
            </a:r>
            <a:r>
              <a:rPr lang="en-IN" sz="2800" dirty="0"/>
              <a:t>headroom when your game initializes. </a:t>
            </a:r>
            <a:endParaRPr lang="en-IN" sz="2800" dirty="0" smtClean="0"/>
          </a:p>
          <a:p>
            <a:pPr algn="just"/>
            <a:r>
              <a:rPr lang="en-IN" sz="2800" dirty="0" smtClean="0"/>
              <a:t>If </a:t>
            </a:r>
            <a:r>
              <a:rPr lang="en-IN" sz="2800" dirty="0"/>
              <a:t>any consumable is in short supply, you </a:t>
            </a:r>
            <a:r>
              <a:rPr lang="en-IN" sz="2800" dirty="0" smtClean="0"/>
              <a:t>should bail </a:t>
            </a:r>
            <a:r>
              <a:rPr lang="en-IN" sz="2800" dirty="0"/>
              <a:t>right there or at least warn players that they won’t be able to save games.</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00822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476672"/>
            <a:ext cx="8435280" cy="6192688"/>
          </a:xfrm>
        </p:spPr>
        <p:txBody>
          <a:bodyPr>
            <a:normAutofit/>
          </a:bodyPr>
          <a:lstStyle/>
          <a:p>
            <a:pPr marL="0" indent="0">
              <a:buNone/>
            </a:pPr>
            <a:r>
              <a:rPr lang="en-IN" sz="2400" b="1" dirty="0"/>
              <a:t>3D Object Meshes and Environments</a:t>
            </a:r>
            <a:r>
              <a:rPr lang="en-IN" sz="2400" b="1" dirty="0" smtClean="0"/>
              <a:t>:</a:t>
            </a:r>
          </a:p>
          <a:p>
            <a:pPr algn="just"/>
            <a:r>
              <a:rPr lang="en-IN" sz="2400" dirty="0"/>
              <a:t>Let’s assume you have an object with 2,000 vertices: 300 triangles stored in 100 </a:t>
            </a:r>
            <a:r>
              <a:rPr lang="en-IN" sz="2400" dirty="0" smtClean="0"/>
              <a:t>triangle groups</a:t>
            </a:r>
            <a:r>
              <a:rPr lang="en-IN" sz="2400" dirty="0"/>
              <a:t>. </a:t>
            </a:r>
            <a:endParaRPr lang="en-IN" sz="2400" dirty="0" smtClean="0"/>
          </a:p>
          <a:p>
            <a:pPr algn="just"/>
            <a:r>
              <a:rPr lang="en-IN" sz="2400" dirty="0" smtClean="0"/>
              <a:t>Take </a:t>
            </a:r>
            <a:r>
              <a:rPr lang="en-IN" sz="2400" dirty="0"/>
              <a:t>a look at Table 8.1 to see how much space this data takes.</a:t>
            </a:r>
            <a:endParaRPr lang="en-IN"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348880"/>
            <a:ext cx="8568952"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839077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Release Mode-only </a:t>
            </a:r>
            <a:r>
              <a:rPr lang="en-IN" sz="2400" b="1" dirty="0" smtClean="0"/>
              <a:t>Bugs:</a:t>
            </a:r>
            <a:endParaRPr lang="en-IN" sz="2400" b="1" dirty="0"/>
          </a:p>
          <a:p>
            <a:pPr algn="just"/>
            <a:r>
              <a:rPr lang="en-IN" sz="2400" dirty="0"/>
              <a:t>If you ever have a bug in the release build that doesn’t happen in the debug </a:t>
            </a:r>
            <a:r>
              <a:rPr lang="en-IN" sz="2400" dirty="0" smtClean="0"/>
              <a:t>build, most </a:t>
            </a:r>
            <a:r>
              <a:rPr lang="en-IN" sz="2400" dirty="0"/>
              <a:t>likely you have an uninitialized variable somewhere. </a:t>
            </a:r>
            <a:endParaRPr lang="en-IN" sz="2400" dirty="0" smtClean="0"/>
          </a:p>
          <a:p>
            <a:pPr algn="just"/>
            <a:r>
              <a:rPr lang="en-IN" sz="2400" dirty="0" smtClean="0"/>
              <a:t>The </a:t>
            </a:r>
            <a:r>
              <a:rPr lang="en-IN" sz="2400" dirty="0"/>
              <a:t>best way to find </a:t>
            </a:r>
            <a:r>
              <a:rPr lang="en-IN" sz="2400" dirty="0" smtClean="0"/>
              <a:t>this type </a:t>
            </a:r>
            <a:r>
              <a:rPr lang="en-IN" sz="2400" dirty="0"/>
              <a:t>of bug is to use a runtime </a:t>
            </a:r>
            <a:r>
              <a:rPr lang="en-IN" sz="2400" dirty="0" err="1"/>
              <a:t>analyzer</a:t>
            </a:r>
            <a:r>
              <a:rPr lang="en-IN" sz="2400" dirty="0"/>
              <a:t> like </a:t>
            </a:r>
            <a:r>
              <a:rPr lang="en-IN" sz="2400" dirty="0" err="1"/>
              <a:t>BoundsChecker</a:t>
            </a:r>
            <a:r>
              <a:rPr lang="en-IN" sz="2400" dirty="0"/>
              <a:t>.</a:t>
            </a:r>
          </a:p>
          <a:p>
            <a:pPr algn="just"/>
            <a:r>
              <a:rPr lang="en-IN" sz="2400" dirty="0"/>
              <a:t>Another source of this problem can be a compiler problem, in that certain </a:t>
            </a:r>
            <a:r>
              <a:rPr lang="en-IN" sz="2400" dirty="0" smtClean="0"/>
              <a:t>optimization settings </a:t>
            </a:r>
            <a:r>
              <a:rPr lang="en-IN" sz="2400" dirty="0"/>
              <a:t>or other project settings are causing bugs</a:t>
            </a:r>
            <a:r>
              <a:rPr lang="en-IN" sz="2400" dirty="0" smtClean="0"/>
              <a:t>.</a:t>
            </a:r>
          </a:p>
          <a:p>
            <a:pPr algn="just"/>
            <a:r>
              <a:rPr lang="en-IN" sz="2400" dirty="0" smtClean="0"/>
              <a:t>If </a:t>
            </a:r>
            <a:r>
              <a:rPr lang="en-IN" sz="2400" dirty="0"/>
              <a:t>you suspect this, one </a:t>
            </a:r>
            <a:r>
              <a:rPr lang="en-IN" sz="2400" dirty="0" smtClean="0"/>
              <a:t>possibility is </a:t>
            </a:r>
            <a:r>
              <a:rPr lang="en-IN" sz="2400" dirty="0"/>
              <a:t>to start changing the project settings one by one to look more like the </a:t>
            </a:r>
            <a:r>
              <a:rPr lang="en-IN" sz="2400" dirty="0" smtClean="0"/>
              <a:t>debug build </a:t>
            </a:r>
            <a:r>
              <a:rPr lang="en-IN" sz="2400" dirty="0"/>
              <a:t>until the bug disappears. </a:t>
            </a:r>
            <a:endParaRPr lang="en-IN" sz="2400" dirty="0" smtClean="0"/>
          </a:p>
          <a:p>
            <a:pPr algn="just"/>
            <a:r>
              <a:rPr lang="en-IN" sz="2400" dirty="0" smtClean="0"/>
              <a:t>Once </a:t>
            </a:r>
            <a:r>
              <a:rPr lang="en-IN" sz="2400" dirty="0"/>
              <a:t>you have the exact setting that causes the </a:t>
            </a:r>
            <a:r>
              <a:rPr lang="en-IN" sz="2400" dirty="0" smtClean="0"/>
              <a:t>bug, you </a:t>
            </a:r>
            <a:r>
              <a:rPr lang="en-IN" sz="2400" dirty="0"/>
              <a:t>may get some intuition about where to look next.</a:t>
            </a: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62963358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buNone/>
            </a:pPr>
            <a:r>
              <a:rPr lang="en-IN" sz="2400" b="1" dirty="0"/>
              <a:t>Multithreading Gone </a:t>
            </a:r>
            <a:r>
              <a:rPr lang="en-IN" sz="2400" b="1" dirty="0" smtClean="0"/>
              <a:t>Bad:</a:t>
            </a:r>
            <a:endParaRPr lang="en-IN" sz="2400" b="1" dirty="0"/>
          </a:p>
          <a:p>
            <a:pPr algn="just"/>
            <a:r>
              <a:rPr lang="en-IN" sz="2400" dirty="0"/>
              <a:t>Multithreaded bugs are really nasty because they can be nigh impossible to </a:t>
            </a:r>
            <a:r>
              <a:rPr lang="en-IN" sz="2400" dirty="0" smtClean="0"/>
              <a:t>reproduce accurately</a:t>
            </a:r>
            <a:r>
              <a:rPr lang="en-IN" sz="2400" dirty="0"/>
              <a:t>. </a:t>
            </a:r>
            <a:endParaRPr lang="en-IN" sz="2400" dirty="0" smtClean="0"/>
          </a:p>
          <a:p>
            <a:pPr algn="just"/>
            <a:r>
              <a:rPr lang="en-IN" sz="2400" dirty="0" smtClean="0"/>
              <a:t>The </a:t>
            </a:r>
            <a:r>
              <a:rPr lang="en-IN" sz="2400" dirty="0"/>
              <a:t>first clue that you may have a multithreaded issue is by a </a:t>
            </a:r>
            <a:r>
              <a:rPr lang="en-IN" sz="2400" dirty="0" smtClean="0"/>
              <a:t>bug’s unpredictable </a:t>
            </a:r>
            <a:r>
              <a:rPr lang="en-IN" sz="2400" dirty="0" err="1"/>
              <a:t>behavior</a:t>
            </a:r>
            <a:r>
              <a:rPr lang="en-IN" sz="2400" dirty="0"/>
              <a:t>. </a:t>
            </a:r>
            <a:endParaRPr lang="en-IN" sz="2400" dirty="0" smtClean="0"/>
          </a:p>
          <a:p>
            <a:pPr algn="just"/>
            <a:r>
              <a:rPr lang="en-IN" sz="2400" dirty="0" smtClean="0"/>
              <a:t>If </a:t>
            </a:r>
            <a:r>
              <a:rPr lang="en-IN" sz="2400" dirty="0"/>
              <a:t>you think you have a multithreaded bug on your </a:t>
            </a:r>
            <a:r>
              <a:rPr lang="en-IN" sz="2400" dirty="0" smtClean="0"/>
              <a:t>hands, the </a:t>
            </a:r>
            <a:r>
              <a:rPr lang="en-IN" sz="2400" dirty="0"/>
              <a:t>first thing you should do is disable multithreading and try to reproduce the bug.</a:t>
            </a:r>
          </a:p>
          <a:p>
            <a:pPr algn="just"/>
            <a:r>
              <a:rPr lang="en-IN" sz="2400" dirty="0"/>
              <a:t>A good example of a classic multithreaded bug is a sound system crash. </a:t>
            </a:r>
            <a:endParaRPr lang="en-IN" sz="2400" dirty="0" smtClean="0"/>
          </a:p>
          <a:p>
            <a:pPr algn="just"/>
            <a:r>
              <a:rPr lang="en-IN" sz="2400" dirty="0" smtClean="0"/>
              <a:t>The sound system </a:t>
            </a:r>
            <a:r>
              <a:rPr lang="en-IN" sz="2400" dirty="0"/>
              <a:t>in most games runs in a separate thread, grabbing sound bits from the </a:t>
            </a:r>
            <a:r>
              <a:rPr lang="en-IN" sz="2400" dirty="0" smtClean="0"/>
              <a:t>game every </a:t>
            </a:r>
            <a:r>
              <a:rPr lang="en-IN" sz="2400" dirty="0"/>
              <a:t>now and then as it needs them. </a:t>
            </a:r>
            <a:endParaRPr lang="en-IN" sz="2400" dirty="0" smtClean="0"/>
          </a:p>
          <a:p>
            <a:pPr algn="just"/>
            <a:r>
              <a:rPr lang="en-IN" sz="2400" dirty="0" smtClean="0"/>
              <a:t>It’s </a:t>
            </a:r>
            <a:r>
              <a:rPr lang="en-IN" sz="2400" dirty="0"/>
              <a:t>these communication points where </a:t>
            </a:r>
            <a:r>
              <a:rPr lang="en-IN" sz="2400" dirty="0" smtClean="0"/>
              <a:t>two threads </a:t>
            </a:r>
            <a:r>
              <a:rPr lang="en-IN" sz="2400" dirty="0"/>
              <a:t>need to synch up and communicate that most multithreading bugs occur.</a:t>
            </a: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476227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Multithreading Gone </a:t>
            </a:r>
            <a:r>
              <a:rPr lang="en-IN" sz="2400" b="1" dirty="0" smtClean="0"/>
              <a:t>Bad:</a:t>
            </a:r>
            <a:endParaRPr lang="en-IN" sz="2400" b="1" dirty="0"/>
          </a:p>
          <a:p>
            <a:pPr algn="just"/>
            <a:r>
              <a:rPr lang="en-IN" sz="2400" dirty="0"/>
              <a:t>Sound systems like Miles from RAD Game Tools are extremely well tested. </a:t>
            </a:r>
            <a:endParaRPr lang="en-IN" sz="2400" dirty="0" smtClean="0"/>
          </a:p>
          <a:p>
            <a:pPr algn="just"/>
            <a:r>
              <a:rPr lang="en-IN" sz="2400" dirty="0" smtClean="0"/>
              <a:t>It’s much more </a:t>
            </a:r>
            <a:r>
              <a:rPr lang="en-IN" sz="2400" dirty="0"/>
              <a:t>likely that a sound system crash is due to your game deallocating some </a:t>
            </a:r>
            <a:r>
              <a:rPr lang="en-IN" sz="2400" dirty="0" smtClean="0"/>
              <a:t>sound memory </a:t>
            </a:r>
            <a:r>
              <a:rPr lang="en-IN" sz="2400" dirty="0"/>
              <a:t>before its time or perhaps simply trashing the sound buffer. </a:t>
            </a:r>
            <a:endParaRPr lang="en-IN" sz="2400" dirty="0" smtClean="0"/>
          </a:p>
          <a:p>
            <a:pPr algn="just"/>
            <a:r>
              <a:rPr lang="en-IN" sz="2400" dirty="0" smtClean="0"/>
              <a:t>In </a:t>
            </a:r>
            <a:r>
              <a:rPr lang="en-IN" sz="2400" dirty="0"/>
              <a:t>fact, this is </a:t>
            </a:r>
            <a:r>
              <a:rPr lang="en-IN" sz="2400" dirty="0" smtClean="0"/>
              <a:t>so likely </a:t>
            </a:r>
            <a:r>
              <a:rPr lang="en-IN" sz="2400" dirty="0"/>
              <a:t>that my first course of action when I see a really strange, irreproducible bug </a:t>
            </a:r>
            <a:r>
              <a:rPr lang="en-IN" sz="2400" dirty="0" smtClean="0"/>
              <a:t>is to </a:t>
            </a:r>
            <a:r>
              <a:rPr lang="en-IN" sz="2400" dirty="0"/>
              <a:t>turn off the sound system and see if I can get the problem to happen again.</a:t>
            </a: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270056553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Multithreading Gone </a:t>
            </a:r>
            <a:r>
              <a:rPr lang="en-IN" sz="2400" b="1" dirty="0" smtClean="0"/>
              <a:t>Bad:</a:t>
            </a:r>
            <a:endParaRPr lang="en-IN" sz="2400" b="1" dirty="0"/>
          </a:p>
          <a:p>
            <a:pPr algn="just"/>
            <a:r>
              <a:rPr lang="en-IN" sz="2400" dirty="0"/>
              <a:t>The same is true for other multithreaded subsystems, such as AI or resource preloading.</a:t>
            </a:r>
          </a:p>
          <a:p>
            <a:pPr algn="just"/>
            <a:r>
              <a:rPr lang="en-IN" sz="2400" dirty="0"/>
              <a:t>If your game uses multiple threads for these kinds of systems, make sure </a:t>
            </a:r>
            <a:r>
              <a:rPr lang="en-IN" sz="2400" dirty="0" smtClean="0"/>
              <a:t>that you </a:t>
            </a:r>
            <a:r>
              <a:rPr lang="en-IN" sz="2400" dirty="0"/>
              <a:t>can turn them off easily for testing</a:t>
            </a:r>
            <a:r>
              <a:rPr lang="en-IN" sz="2400" dirty="0" smtClean="0"/>
              <a:t>.</a:t>
            </a:r>
          </a:p>
          <a:p>
            <a:pPr algn="just"/>
            <a:r>
              <a:rPr lang="en-IN" sz="2400" dirty="0" smtClean="0"/>
              <a:t>Sure</a:t>
            </a:r>
            <a:r>
              <a:rPr lang="en-IN" sz="2400" dirty="0"/>
              <a:t>, the game will run in a jerky </a:t>
            </a:r>
            <a:r>
              <a:rPr lang="en-IN" sz="2400" dirty="0" smtClean="0"/>
              <a:t>fashion, since </a:t>
            </a:r>
            <a:r>
              <a:rPr lang="en-IN" sz="2400" dirty="0"/>
              <a:t>all the processing has to be performed in a linear fashion, but the added </a:t>
            </a:r>
            <a:r>
              <a:rPr lang="en-IN" sz="2400" dirty="0" smtClean="0"/>
              <a:t>benefit is </a:t>
            </a:r>
            <a:r>
              <a:rPr lang="en-IN" sz="2400" dirty="0"/>
              <a:t>that you can eliminate the logic of those systems and focus on the </a:t>
            </a:r>
            <a:r>
              <a:rPr lang="en-IN" sz="2400" dirty="0" smtClean="0"/>
              <a:t>communication and </a:t>
            </a:r>
            <a:r>
              <a:rPr lang="en-IN" sz="2400" dirty="0"/>
              <a:t>thread synchronization for the source of the problem.</a:t>
            </a: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7350653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a:bodyPr>
          <a:lstStyle/>
          <a:p>
            <a:pPr marL="0" indent="0">
              <a:buNone/>
            </a:pPr>
            <a:r>
              <a:rPr lang="en-IN" sz="2400" b="1" dirty="0"/>
              <a:t>Weird </a:t>
            </a:r>
            <a:r>
              <a:rPr lang="en-IN" sz="2400" b="1" dirty="0" smtClean="0"/>
              <a:t>Ones:</a:t>
            </a:r>
            <a:endParaRPr lang="en-IN" sz="2400" b="1" dirty="0"/>
          </a:p>
          <a:p>
            <a:pPr algn="just"/>
            <a:r>
              <a:rPr lang="en-IN" sz="2600" dirty="0"/>
              <a:t>There are some bugs that are very strange, either by their </a:t>
            </a:r>
            <a:r>
              <a:rPr lang="en-IN" sz="2600" dirty="0" err="1"/>
              <a:t>behavior</a:t>
            </a:r>
            <a:r>
              <a:rPr lang="en-IN" sz="2600" dirty="0"/>
              <a:t>, intermittency, </a:t>
            </a:r>
            <a:r>
              <a:rPr lang="en-IN" sz="2600" dirty="0" smtClean="0"/>
              <a:t>or the </a:t>
            </a:r>
            <a:r>
              <a:rPr lang="en-IN" sz="2600" dirty="0"/>
              <a:t>source of the problem. </a:t>
            </a:r>
            <a:endParaRPr lang="en-IN" sz="2600" dirty="0" smtClean="0"/>
          </a:p>
          <a:p>
            <a:pPr algn="just"/>
            <a:r>
              <a:rPr lang="en-IN" sz="2600" dirty="0" smtClean="0"/>
              <a:t>Driver-related </a:t>
            </a:r>
            <a:r>
              <a:rPr lang="en-IN" sz="2600" dirty="0"/>
              <a:t>issues are pretty common, not </a:t>
            </a:r>
            <a:r>
              <a:rPr lang="en-IN" sz="2600" dirty="0" smtClean="0"/>
              <a:t>necessarily because </a:t>
            </a:r>
            <a:r>
              <a:rPr lang="en-IN" sz="2600" dirty="0"/>
              <a:t>there’s a bug in the driver. </a:t>
            </a:r>
            <a:endParaRPr lang="en-IN" sz="2600" dirty="0" smtClean="0"/>
          </a:p>
          <a:p>
            <a:pPr algn="just"/>
            <a:r>
              <a:rPr lang="en-IN" sz="2600" dirty="0" smtClean="0"/>
              <a:t>It’s </a:t>
            </a:r>
            <a:r>
              <a:rPr lang="en-IN" sz="2600" dirty="0"/>
              <a:t>more likely that you are assuming </a:t>
            </a:r>
            <a:r>
              <a:rPr lang="en-IN" sz="2600" dirty="0" smtClean="0"/>
              <a:t>the </a:t>
            </a:r>
            <a:r>
              <a:rPr lang="en-IN" sz="2600" dirty="0"/>
              <a:t>hardware or driver can do something that it cannot. </a:t>
            </a:r>
            <a:endParaRPr lang="en-IN" sz="2600" dirty="0" smtClean="0"/>
          </a:p>
          <a:p>
            <a:pPr algn="just"/>
            <a:r>
              <a:rPr lang="en-IN" sz="2600" dirty="0" smtClean="0"/>
              <a:t>Your </a:t>
            </a:r>
            <a:r>
              <a:rPr lang="en-IN" sz="2600" dirty="0"/>
              <a:t>first clue that an issue </a:t>
            </a:r>
            <a:r>
              <a:rPr lang="en-IN" sz="2600" dirty="0" smtClean="0"/>
              <a:t>is driver </a:t>
            </a:r>
            <a:r>
              <a:rPr lang="en-IN" sz="2600" dirty="0"/>
              <a:t>related is that it only occurs on specific hardware, such as a particular brand </a:t>
            </a:r>
            <a:r>
              <a:rPr lang="en-IN" sz="2600" dirty="0" smtClean="0"/>
              <a:t>of video card.</a:t>
            </a:r>
          </a:p>
          <a:p>
            <a:pPr algn="just"/>
            <a:r>
              <a:rPr lang="en-IN" sz="2600" dirty="0" smtClean="0"/>
              <a:t>Video </a:t>
            </a:r>
            <a:r>
              <a:rPr lang="en-IN" sz="2600" dirty="0"/>
              <a:t>cards are sources of constant headaches in Windows </a:t>
            </a:r>
            <a:r>
              <a:rPr lang="en-IN" sz="2600" dirty="0" smtClean="0"/>
              <a:t>games because </a:t>
            </a:r>
            <a:r>
              <a:rPr lang="en-IN" sz="2600" dirty="0"/>
              <a:t>each manufacturer wants to have some feature stand out from the pack </a:t>
            </a:r>
            <a:r>
              <a:rPr lang="en-IN" sz="2600" dirty="0" smtClean="0"/>
              <a:t>and do </a:t>
            </a:r>
            <a:r>
              <a:rPr lang="en-IN" sz="2600" dirty="0"/>
              <a:t>so in a manner that keeps costs down. </a:t>
            </a:r>
            <a:endParaRPr lang="en-IN" sz="2600" dirty="0" smtClean="0"/>
          </a:p>
          <a:p>
            <a:pPr algn="just"/>
            <a:r>
              <a:rPr lang="en-IN" sz="2600" dirty="0" smtClean="0"/>
              <a:t>More </a:t>
            </a:r>
            <a:r>
              <a:rPr lang="en-IN" sz="2600" dirty="0"/>
              <a:t>often than not, this will result </a:t>
            </a:r>
            <a:r>
              <a:rPr lang="en-IN" sz="2600" dirty="0" smtClean="0"/>
              <a:t>in some </a:t>
            </a:r>
            <a:r>
              <a:rPr lang="en-IN" sz="2600" dirty="0"/>
              <a:t>odd limitations and </a:t>
            </a:r>
            <a:r>
              <a:rPr lang="en-IN" sz="2600" dirty="0" err="1"/>
              <a:t>behavior</a:t>
            </a:r>
            <a:r>
              <a:rPr lang="en-IN" sz="2600" dirty="0"/>
              <a:t>.	</a:t>
            </a:r>
          </a:p>
          <a:p>
            <a:pPr marL="0" indent="0" algn="just">
              <a:buNone/>
            </a:pPr>
            <a:endParaRPr lang="en-IN" sz="2600" b="1" dirty="0" smtClean="0"/>
          </a:p>
        </p:txBody>
      </p:sp>
    </p:spTree>
    <p:extLst>
      <p:ext uri="{BB962C8B-B14F-4D97-AF65-F5344CB8AC3E}">
        <p14:creationId xmlns:p14="http://schemas.microsoft.com/office/powerpoint/2010/main" val="113243928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Weird </a:t>
            </a:r>
            <a:r>
              <a:rPr lang="en-IN" sz="2400" b="1" dirty="0" smtClean="0"/>
              <a:t>Ones:</a:t>
            </a:r>
            <a:endParaRPr lang="en-IN" sz="2400" b="1" dirty="0"/>
          </a:p>
          <a:p>
            <a:pPr algn="just"/>
            <a:r>
              <a:rPr lang="en-IN" sz="2400" dirty="0"/>
              <a:t>Weird bugs can also crop up in specific operating system versions, for exactly </a:t>
            </a:r>
            <a:r>
              <a:rPr lang="en-IN" sz="2400" dirty="0" smtClean="0"/>
              <a:t>the same </a:t>
            </a:r>
            <a:r>
              <a:rPr lang="en-IN" sz="2400" dirty="0"/>
              <a:t>reasons. </a:t>
            </a:r>
            <a:endParaRPr lang="en-IN" sz="2400" dirty="0" smtClean="0"/>
          </a:p>
          <a:p>
            <a:pPr algn="just"/>
            <a:r>
              <a:rPr lang="en-IN" sz="2400" dirty="0" smtClean="0"/>
              <a:t>Windows </a:t>
            </a:r>
            <a:r>
              <a:rPr lang="en-IN" sz="2400" dirty="0"/>
              <a:t>9x–based operating systems are very different than </a:t>
            </a:r>
            <a:r>
              <a:rPr lang="en-IN" sz="2400" dirty="0" smtClean="0"/>
              <a:t>Windows 2000 </a:t>
            </a:r>
            <a:r>
              <a:rPr lang="en-IN" sz="2400" dirty="0"/>
              <a:t>and Windows XP, which in turn are very different than Windows </a:t>
            </a:r>
            <a:r>
              <a:rPr lang="en-IN" sz="2400" dirty="0" smtClean="0"/>
              <a:t>Vista and </a:t>
            </a:r>
            <a:r>
              <a:rPr lang="en-IN" sz="2400" dirty="0"/>
              <a:t>Windows 7. </a:t>
            </a:r>
            <a:endParaRPr lang="en-IN" sz="2400" dirty="0" smtClean="0"/>
          </a:p>
          <a:p>
            <a:pPr algn="just"/>
            <a:r>
              <a:rPr lang="en-IN" sz="2400" dirty="0" smtClean="0"/>
              <a:t>These </a:t>
            </a:r>
            <a:r>
              <a:rPr lang="en-IN" sz="2400" dirty="0"/>
              <a:t>different operating systems make different </a:t>
            </a:r>
            <a:r>
              <a:rPr lang="en-IN" sz="2400" dirty="0" smtClean="0"/>
              <a:t>assumptions about </a:t>
            </a:r>
            <a:r>
              <a:rPr lang="en-IN" sz="2400" dirty="0"/>
              <a:t>parameters, return values, and even logic for the same API calls</a:t>
            </a:r>
            <a:r>
              <a:rPr lang="en-IN" sz="2400" dirty="0" smtClean="0"/>
              <a:t>.</a:t>
            </a:r>
          </a:p>
          <a:p>
            <a:pPr algn="just"/>
            <a:r>
              <a:rPr lang="en-IN" sz="2400" dirty="0" smtClean="0"/>
              <a:t>If </a:t>
            </a:r>
            <a:r>
              <a:rPr lang="en-IN" sz="2400" dirty="0"/>
              <a:t>you </a:t>
            </a:r>
            <a:r>
              <a:rPr lang="en-IN" sz="2400" dirty="0" smtClean="0"/>
              <a:t>don’t believe </a:t>
            </a:r>
            <a:r>
              <a:rPr lang="en-IN" sz="2400" dirty="0"/>
              <a:t>me, just look at the bottom of the help files for any Windows API </a:t>
            </a:r>
            <a:r>
              <a:rPr lang="en-IN" sz="2400" dirty="0" smtClean="0"/>
              <a:t>like </a:t>
            </a:r>
            <a:r>
              <a:rPr lang="en-IN" sz="2400" dirty="0" err="1" smtClean="0"/>
              <a:t>GetPrivateProfileSection</a:t>
            </a:r>
            <a:r>
              <a:rPr lang="en-IN" sz="2400" dirty="0"/>
              <a:t>(). That one royally screwed me.</a:t>
            </a: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44746283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Weird </a:t>
            </a:r>
            <a:r>
              <a:rPr lang="en-IN" sz="2400" b="1" dirty="0" smtClean="0"/>
              <a:t>Ones:</a:t>
            </a:r>
            <a:endParaRPr lang="en-IN" sz="2400" b="1" dirty="0"/>
          </a:p>
          <a:p>
            <a:pPr algn="just"/>
            <a:r>
              <a:rPr lang="en-IN" sz="2400" dirty="0"/>
              <a:t>Again, you diagnose the problem by attempting to reproduce the bug on a </a:t>
            </a:r>
            <a:r>
              <a:rPr lang="en-IN" sz="2400" dirty="0" smtClean="0"/>
              <a:t>different operating </a:t>
            </a:r>
            <a:r>
              <a:rPr lang="en-IN" sz="2400" dirty="0"/>
              <a:t>system. </a:t>
            </a:r>
            <a:endParaRPr lang="en-IN" sz="2400" dirty="0" smtClean="0"/>
          </a:p>
          <a:p>
            <a:pPr algn="just"/>
            <a:r>
              <a:rPr lang="en-IN" sz="2400" dirty="0" smtClean="0"/>
              <a:t>Save </a:t>
            </a:r>
            <a:r>
              <a:rPr lang="en-IN" sz="2400" dirty="0"/>
              <a:t>yourself some time and try a system that is vastly </a:t>
            </a:r>
            <a:r>
              <a:rPr lang="en-IN" sz="2400" dirty="0" smtClean="0"/>
              <a:t>different.</a:t>
            </a:r>
          </a:p>
          <a:p>
            <a:pPr algn="just"/>
            <a:r>
              <a:rPr lang="en-IN" sz="2400" dirty="0" smtClean="0"/>
              <a:t>If</a:t>
            </a:r>
            <a:r>
              <a:rPr lang="en-IN" sz="2400" dirty="0"/>
              <a:t> </a:t>
            </a:r>
            <a:r>
              <a:rPr lang="en-IN" sz="2400" dirty="0" smtClean="0"/>
              <a:t>the </a:t>
            </a:r>
            <a:r>
              <a:rPr lang="en-IN" sz="2400" dirty="0"/>
              <a:t>bug appears in Windows 7, try it again in Windows XP. </a:t>
            </a:r>
            <a:endParaRPr lang="en-IN" sz="2400" dirty="0" smtClean="0"/>
          </a:p>
          <a:p>
            <a:pPr algn="just"/>
            <a:r>
              <a:rPr lang="en-IN" sz="2400" dirty="0" smtClean="0"/>
              <a:t>If </a:t>
            </a:r>
            <a:r>
              <a:rPr lang="en-IN" sz="2400" dirty="0"/>
              <a:t>the bug appears </a:t>
            </a:r>
            <a:r>
              <a:rPr lang="en-IN" sz="2400" dirty="0" smtClean="0"/>
              <a:t>in both </a:t>
            </a:r>
            <a:r>
              <a:rPr lang="en-IN" sz="2400" dirty="0"/>
              <a:t>operating systems, it’s extremely unlikely that your bug is OS specific.</a:t>
            </a:r>
            <a:endParaRPr lang="en-IN" sz="2800" b="1" dirty="0" smtClean="0"/>
          </a:p>
        </p:txBody>
      </p:sp>
    </p:spTree>
    <p:extLst>
      <p:ext uri="{BB962C8B-B14F-4D97-AF65-F5344CB8AC3E}">
        <p14:creationId xmlns:p14="http://schemas.microsoft.com/office/powerpoint/2010/main" val="2602017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400" b="1" dirty="0"/>
              <a:t>Weird </a:t>
            </a:r>
            <a:r>
              <a:rPr lang="en-IN" sz="2400" b="1" dirty="0" smtClean="0"/>
              <a:t>Ones:</a:t>
            </a:r>
            <a:endParaRPr lang="en-IN" sz="2400" b="1" dirty="0"/>
          </a:p>
          <a:p>
            <a:pPr algn="just"/>
            <a:r>
              <a:rPr lang="en-IN" sz="2400" dirty="0"/>
              <a:t>A much rarer form of the weird bug is a specific hardware bug, one that seems </a:t>
            </a:r>
            <a:r>
              <a:rPr lang="en-IN" sz="2400" dirty="0" smtClean="0"/>
              <a:t>to manifest </a:t>
            </a:r>
            <a:r>
              <a:rPr lang="en-IN" sz="2400" dirty="0"/>
              <a:t>as a result of a combination of hardware and operating systems, or even </a:t>
            </a:r>
            <a:r>
              <a:rPr lang="en-IN" sz="2400" dirty="0" smtClean="0"/>
              <a:t>a specific </a:t>
            </a:r>
            <a:r>
              <a:rPr lang="en-IN" sz="2400" dirty="0"/>
              <a:t>piece of defective or incompatible hardware. </a:t>
            </a:r>
            <a:endParaRPr lang="en-IN" sz="2400" dirty="0" smtClean="0"/>
          </a:p>
          <a:p>
            <a:pPr algn="just"/>
            <a:r>
              <a:rPr lang="en-IN" sz="2400" dirty="0" smtClean="0"/>
              <a:t>These </a:t>
            </a:r>
            <a:r>
              <a:rPr lang="en-IN" sz="2400" dirty="0"/>
              <a:t>problems can </a:t>
            </a:r>
            <a:r>
              <a:rPr lang="en-IN" sz="2400" dirty="0" smtClean="0"/>
              <a:t>manifest themselves </a:t>
            </a:r>
            <a:r>
              <a:rPr lang="en-IN" sz="2400" dirty="0"/>
              <a:t>most often in portable computers, oddly enough. </a:t>
            </a:r>
            <a:endParaRPr lang="en-IN" sz="2400" dirty="0" smtClean="0"/>
          </a:p>
          <a:p>
            <a:pPr algn="just"/>
            <a:r>
              <a:rPr lang="en-IN" sz="2400" dirty="0" smtClean="0"/>
              <a:t>If </a:t>
            </a:r>
            <a:r>
              <a:rPr lang="en-IN" sz="2400" dirty="0"/>
              <a:t>you’ve isolated </a:t>
            </a:r>
            <a:r>
              <a:rPr lang="en-IN" sz="2400" dirty="0" smtClean="0"/>
              <a:t>the bug </a:t>
            </a:r>
            <a:r>
              <a:rPr lang="en-IN" sz="2400" dirty="0"/>
              <a:t>to something this specific, the first thing you should try is to update all the </a:t>
            </a:r>
            <a:r>
              <a:rPr lang="en-IN" sz="2400" dirty="0" smtClean="0"/>
              <a:t>relevant drivers</a:t>
            </a:r>
            <a:r>
              <a:rPr lang="en-IN" sz="2400" dirty="0"/>
              <a:t>. </a:t>
            </a:r>
            <a:endParaRPr lang="en-IN" sz="2400" dirty="0" smtClean="0"/>
          </a:p>
          <a:p>
            <a:pPr algn="just"/>
            <a:r>
              <a:rPr lang="en-IN" sz="2400" dirty="0" smtClean="0"/>
              <a:t>This </a:t>
            </a:r>
            <a:r>
              <a:rPr lang="en-IN" sz="2400" dirty="0"/>
              <a:t>is a good thing to do in any case, since most driver-related </a:t>
            </a:r>
            <a:r>
              <a:rPr lang="en-IN" sz="2400" dirty="0" smtClean="0"/>
              <a:t>bugs will </a:t>
            </a:r>
            <a:r>
              <a:rPr lang="en-IN" sz="2400" dirty="0"/>
              <a:t>disappear when the fresh drivers are installed.</a:t>
            </a:r>
            <a:endParaRPr lang="en-IN" sz="2800" b="1" dirty="0" smtClean="0"/>
          </a:p>
        </p:txBody>
      </p:sp>
    </p:spTree>
    <p:extLst>
      <p:ext uri="{BB962C8B-B14F-4D97-AF65-F5344CB8AC3E}">
        <p14:creationId xmlns:p14="http://schemas.microsoft.com/office/powerpoint/2010/main" val="37270772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Different Kinds of Bugs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77500" lnSpcReduction="20000"/>
          </a:bodyPr>
          <a:lstStyle/>
          <a:p>
            <a:pPr marL="0" indent="0">
              <a:buNone/>
            </a:pPr>
            <a:r>
              <a:rPr lang="en-IN" sz="2400" b="1" dirty="0"/>
              <a:t>Weird </a:t>
            </a:r>
            <a:r>
              <a:rPr lang="en-IN" sz="2400" b="1" dirty="0" smtClean="0"/>
              <a:t>Ones:</a:t>
            </a:r>
            <a:endParaRPr lang="en-IN" sz="2400" b="1" dirty="0"/>
          </a:p>
          <a:p>
            <a:pPr algn="just"/>
            <a:r>
              <a:rPr lang="en-IN" sz="2900" dirty="0"/>
              <a:t>Finally, the duckbilled platypus of weird bugs is the ones generated by the compiler.</a:t>
            </a:r>
          </a:p>
          <a:p>
            <a:pPr algn="just"/>
            <a:r>
              <a:rPr lang="en-IN" sz="2900" dirty="0"/>
              <a:t>It happens more often than anyone would care to admit. </a:t>
            </a:r>
            <a:endParaRPr lang="en-IN" sz="2900" dirty="0" smtClean="0"/>
          </a:p>
          <a:p>
            <a:pPr algn="just"/>
            <a:r>
              <a:rPr lang="en-IN" sz="2900" dirty="0" smtClean="0"/>
              <a:t>The </a:t>
            </a:r>
            <a:r>
              <a:rPr lang="en-IN" sz="2900" dirty="0"/>
              <a:t>bug will manifest </a:t>
            </a:r>
            <a:r>
              <a:rPr lang="en-IN" sz="2900" dirty="0" smtClean="0"/>
              <a:t>itself most </a:t>
            </a:r>
            <a:r>
              <a:rPr lang="en-IN" sz="2900" dirty="0"/>
              <a:t>often in a release build with full optimizations. This is the most fragile </a:t>
            </a:r>
            <a:r>
              <a:rPr lang="en-IN" sz="2900" dirty="0" smtClean="0"/>
              <a:t>section of </a:t>
            </a:r>
            <a:r>
              <a:rPr lang="en-IN" sz="2900" dirty="0"/>
              <a:t>the compiler. </a:t>
            </a:r>
            <a:endParaRPr lang="en-IN" sz="2900" dirty="0" smtClean="0"/>
          </a:p>
          <a:p>
            <a:pPr algn="just"/>
            <a:r>
              <a:rPr lang="en-IN" sz="2900" dirty="0" smtClean="0"/>
              <a:t>You’ll </a:t>
            </a:r>
            <a:r>
              <a:rPr lang="en-IN" sz="2900" dirty="0"/>
              <a:t>be able to reproduce the bug on any platform, but it may </a:t>
            </a:r>
            <a:r>
              <a:rPr lang="en-IN" sz="2900" dirty="0" smtClean="0"/>
              <a:t>disappear when </a:t>
            </a:r>
            <a:r>
              <a:rPr lang="en-IN" sz="2900" dirty="0"/>
              <a:t>release mode settings are tweaked. </a:t>
            </a:r>
            <a:endParaRPr lang="en-IN" sz="2900" dirty="0" smtClean="0"/>
          </a:p>
          <a:p>
            <a:pPr algn="just"/>
            <a:r>
              <a:rPr lang="en-IN" sz="2900" dirty="0" smtClean="0"/>
              <a:t>The </a:t>
            </a:r>
            <a:r>
              <a:rPr lang="en-IN" sz="2900" dirty="0"/>
              <a:t>only way to find this problem </a:t>
            </a:r>
            <a:r>
              <a:rPr lang="en-IN" sz="2900" dirty="0" smtClean="0"/>
              <a:t>is to </a:t>
            </a:r>
            <a:r>
              <a:rPr lang="en-IN" sz="2900" dirty="0"/>
              <a:t>stare at the assembly code and discern that the compiler-generated code is </a:t>
            </a:r>
            <a:r>
              <a:rPr lang="en-IN" sz="2900" dirty="0" smtClean="0"/>
              <a:t>not semantically </a:t>
            </a:r>
            <a:r>
              <a:rPr lang="en-IN" sz="2900" dirty="0"/>
              <a:t>equal to the original source code. </a:t>
            </a:r>
            <a:endParaRPr lang="en-IN" sz="2900" dirty="0" smtClean="0"/>
          </a:p>
          <a:p>
            <a:pPr algn="just"/>
            <a:r>
              <a:rPr lang="en-IN" sz="2900" dirty="0" smtClean="0"/>
              <a:t>This </a:t>
            </a:r>
            <a:r>
              <a:rPr lang="en-IN" sz="2900" dirty="0"/>
              <a:t>scenario occurs most </a:t>
            </a:r>
            <a:r>
              <a:rPr lang="en-IN" sz="2900" dirty="0" smtClean="0"/>
              <a:t>often when </a:t>
            </a:r>
            <a:r>
              <a:rPr lang="en-IN" sz="2900" dirty="0"/>
              <a:t>you’re doing something extremely tricky, which can expose an edge-case </a:t>
            </a:r>
            <a:r>
              <a:rPr lang="en-IN" sz="2900" dirty="0" smtClean="0"/>
              <a:t>in the </a:t>
            </a:r>
            <a:r>
              <a:rPr lang="en-IN" sz="2900" dirty="0"/>
              <a:t>optimizer’s logic. </a:t>
            </a:r>
            <a:endParaRPr lang="en-IN" sz="2900" dirty="0" smtClean="0"/>
          </a:p>
          <a:p>
            <a:pPr algn="just"/>
            <a:r>
              <a:rPr lang="en-IN" sz="2900" dirty="0" smtClean="0"/>
              <a:t>Finding </a:t>
            </a:r>
            <a:r>
              <a:rPr lang="en-IN" sz="2900" dirty="0"/>
              <a:t>this bug is not that easy, especially in fully </a:t>
            </a:r>
            <a:r>
              <a:rPr lang="en-IN" sz="2900" dirty="0" smtClean="0"/>
              <a:t>optimized assembly.</a:t>
            </a:r>
          </a:p>
          <a:p>
            <a:pPr algn="just"/>
            <a:r>
              <a:rPr lang="en-IN" sz="2900" dirty="0" smtClean="0"/>
              <a:t>By </a:t>
            </a:r>
            <a:r>
              <a:rPr lang="en-IN" sz="2900" dirty="0"/>
              <a:t>the way, if you are wondering what you do if you don’t know assembly, here’s </a:t>
            </a:r>
            <a:r>
              <a:rPr lang="en-IN" sz="2900" dirty="0" smtClean="0"/>
              <a:t>a clue</a:t>
            </a:r>
            <a:r>
              <a:rPr lang="en-IN" sz="2900" dirty="0"/>
              <a:t>: Go find a programmer who knows assembly. Watch that person work and </a:t>
            </a:r>
            <a:r>
              <a:rPr lang="en-IN" sz="2900" dirty="0" smtClean="0"/>
              <a:t>learn </a:t>
            </a:r>
            <a:r>
              <a:rPr lang="en-IN" sz="2900" dirty="0"/>
              <a:t>something. </a:t>
            </a:r>
            <a:endParaRPr lang="en-IN" sz="2900" b="1" dirty="0" smtClean="0"/>
          </a:p>
        </p:txBody>
      </p:sp>
    </p:spTree>
    <p:extLst>
      <p:ext uri="{BB962C8B-B14F-4D97-AF65-F5344CB8AC3E}">
        <p14:creationId xmlns:p14="http://schemas.microsoft.com/office/powerpoint/2010/main" val="12427403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a:bodyPr>
          <a:lstStyle/>
          <a:p>
            <a:pPr marL="0" indent="0" algn="just">
              <a:buNone/>
            </a:pPr>
            <a:r>
              <a:rPr lang="en-IN" sz="2800" b="1" dirty="0" smtClean="0"/>
              <a:t>Introduction:</a:t>
            </a:r>
          </a:p>
          <a:p>
            <a:pPr algn="just"/>
            <a:r>
              <a:rPr lang="en-IN" sz="2800" dirty="0"/>
              <a:t>Profiling is the act of improving the execution speed of your program and </a:t>
            </a:r>
            <a:r>
              <a:rPr lang="en-IN" sz="2800" dirty="0" smtClean="0"/>
              <a:t>removing any </a:t>
            </a:r>
            <a:r>
              <a:rPr lang="en-IN" sz="2800" dirty="0"/>
              <a:t>bottlenecks from the code. </a:t>
            </a:r>
            <a:endParaRPr lang="en-IN" sz="2800" dirty="0" smtClean="0"/>
          </a:p>
          <a:p>
            <a:pPr algn="just"/>
            <a:r>
              <a:rPr lang="en-IN" sz="2800" dirty="0" smtClean="0"/>
              <a:t>This </a:t>
            </a:r>
            <a:r>
              <a:rPr lang="en-IN" sz="2800" dirty="0"/>
              <a:t>can be accomplished by measuring how </a:t>
            </a:r>
            <a:r>
              <a:rPr lang="en-IN" sz="2800" dirty="0" smtClean="0"/>
              <a:t>long different </a:t>
            </a:r>
            <a:r>
              <a:rPr lang="en-IN" sz="2800" dirty="0"/>
              <a:t>parts of your code take to execute and rewriting the slow algorithms to </a:t>
            </a:r>
            <a:r>
              <a:rPr lang="en-IN" sz="2800" dirty="0" smtClean="0"/>
              <a:t>be more </a:t>
            </a:r>
            <a:r>
              <a:rPr lang="en-IN" sz="2800" dirty="0"/>
              <a:t>efficient. </a:t>
            </a:r>
            <a:endParaRPr lang="en-IN" sz="2800" dirty="0" smtClean="0"/>
          </a:p>
          <a:p>
            <a:pPr algn="just"/>
            <a:r>
              <a:rPr lang="en-IN" sz="2800" dirty="0" smtClean="0"/>
              <a:t>Bottlenecks </a:t>
            </a:r>
            <a:r>
              <a:rPr lang="en-IN" sz="2800" dirty="0"/>
              <a:t>are particularly long frames that manifest as a </a:t>
            </a:r>
            <a:r>
              <a:rPr lang="en-IN" sz="2800" dirty="0" smtClean="0"/>
              <a:t>momentary hitch </a:t>
            </a:r>
            <a:r>
              <a:rPr lang="en-IN" sz="2800" dirty="0"/>
              <a:t>in performance. </a:t>
            </a:r>
            <a:endParaRPr lang="en-IN" sz="2800" dirty="0" smtClean="0"/>
          </a:p>
          <a:p>
            <a:pPr algn="just"/>
            <a:r>
              <a:rPr lang="en-IN" sz="2800" dirty="0" smtClean="0"/>
              <a:t>They </a:t>
            </a:r>
            <a:r>
              <a:rPr lang="en-IN" sz="2800" dirty="0"/>
              <a:t>can occur if you have to wait for a piece of hardware, </a:t>
            </a:r>
            <a:r>
              <a:rPr lang="en-IN" sz="2800" dirty="0" smtClean="0"/>
              <a:t>like waiting </a:t>
            </a:r>
            <a:r>
              <a:rPr lang="en-IN" sz="2800" dirty="0"/>
              <a:t>for the hard drive after suffering a cache miss, or if you’re trying to do </a:t>
            </a:r>
            <a:r>
              <a:rPr lang="en-IN" sz="2800" dirty="0" smtClean="0"/>
              <a:t>too much </a:t>
            </a:r>
            <a:r>
              <a:rPr lang="en-IN" sz="2800" dirty="0"/>
              <a:t>in a single frame.</a:t>
            </a:r>
            <a:endParaRPr lang="en-IN" sz="2800" b="1" dirty="0" smtClean="0"/>
          </a:p>
          <a:p>
            <a:pPr marL="0" indent="0">
              <a:buNone/>
            </a:pP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352247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620688"/>
            <a:ext cx="8435280" cy="6048672"/>
          </a:xfrm>
        </p:spPr>
        <p:txBody>
          <a:bodyPr>
            <a:normAutofit/>
          </a:bodyPr>
          <a:lstStyle/>
          <a:p>
            <a:pPr marL="0" indent="0">
              <a:buNone/>
            </a:pPr>
            <a:r>
              <a:rPr lang="en-IN" sz="2400" b="1" dirty="0"/>
              <a:t>3D Object Meshes and Environments</a:t>
            </a:r>
            <a:r>
              <a:rPr lang="en-IN" sz="2400" b="1" dirty="0" smtClean="0"/>
              <a:t>:</a:t>
            </a:r>
          </a:p>
          <a:p>
            <a:pPr algn="just"/>
            <a:r>
              <a:rPr lang="en-IN" sz="2800" dirty="0" smtClean="0"/>
              <a:t>It </a:t>
            </a:r>
            <a:r>
              <a:rPr lang="en-IN" sz="2800" dirty="0"/>
              <a:t>looks like you can store the raw geometry in about 82KB. </a:t>
            </a:r>
            <a:r>
              <a:rPr lang="en-IN" sz="2800" dirty="0" smtClean="0"/>
              <a:t>But there’s </a:t>
            </a:r>
            <a:r>
              <a:rPr lang="en-IN" sz="2800" dirty="0"/>
              <a:t>a </a:t>
            </a:r>
            <a:r>
              <a:rPr lang="en-IN" sz="2800" dirty="0" smtClean="0"/>
              <a:t>little more </a:t>
            </a:r>
            <a:r>
              <a:rPr lang="en-IN" sz="2800" dirty="0"/>
              <a:t>data to consider. </a:t>
            </a:r>
            <a:endParaRPr lang="en-IN" sz="2800" dirty="0" smtClean="0"/>
          </a:p>
          <a:p>
            <a:pPr algn="just"/>
            <a:r>
              <a:rPr lang="en-IN" sz="2800" dirty="0" smtClean="0"/>
              <a:t>The </a:t>
            </a:r>
            <a:r>
              <a:rPr lang="en-IN" sz="2800" dirty="0"/>
              <a:t>data doesn’t tell you anything about how to texture </a:t>
            </a:r>
            <a:r>
              <a:rPr lang="en-IN" sz="2800" dirty="0" smtClean="0"/>
              <a:t>the object</a:t>
            </a:r>
            <a:r>
              <a:rPr lang="en-IN" sz="2800" dirty="0"/>
              <a:t>. </a:t>
            </a:r>
            <a:endParaRPr lang="en-IN" sz="2800" dirty="0" smtClean="0"/>
          </a:p>
          <a:p>
            <a:pPr algn="just"/>
            <a:r>
              <a:rPr lang="en-IN" sz="2800" dirty="0" smtClean="0"/>
              <a:t>Renderers </a:t>
            </a:r>
            <a:r>
              <a:rPr lang="en-IN" sz="2800" dirty="0"/>
              <a:t>will assume that each triangle group has the same material and textures.</a:t>
            </a:r>
          </a:p>
          <a:p>
            <a:pPr algn="just"/>
            <a:r>
              <a:rPr lang="en-IN" sz="2800" dirty="0"/>
              <a:t>For each group, you’ll need to store some additional data.</a:t>
            </a:r>
            <a:endParaRPr lang="en-IN" sz="2800" b="1" dirty="0"/>
          </a:p>
        </p:txBody>
      </p:sp>
    </p:spTree>
    <p:extLst>
      <p:ext uri="{BB962C8B-B14F-4D97-AF65-F5344CB8AC3E}">
        <p14:creationId xmlns:p14="http://schemas.microsoft.com/office/powerpoint/2010/main" val="281291379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buNone/>
            </a:pPr>
            <a:r>
              <a:rPr lang="en-IN" sz="2800" b="1" dirty="0"/>
              <a:t>Measuring </a:t>
            </a:r>
            <a:r>
              <a:rPr lang="en-IN" sz="2800" b="1" dirty="0" smtClean="0"/>
              <a:t>Performance:</a:t>
            </a:r>
            <a:endParaRPr lang="en-IN" sz="2800" b="1" dirty="0"/>
          </a:p>
          <a:p>
            <a:pPr algn="just"/>
            <a:r>
              <a:rPr lang="en-IN" sz="2800" dirty="0"/>
              <a:t>The first step in profiling is measuring the performance of your game. </a:t>
            </a:r>
            <a:endParaRPr lang="en-IN" sz="2800" dirty="0" smtClean="0"/>
          </a:p>
          <a:p>
            <a:pPr algn="just"/>
            <a:r>
              <a:rPr lang="en-IN" sz="2800" dirty="0" smtClean="0"/>
              <a:t>There </a:t>
            </a:r>
            <a:r>
              <a:rPr lang="en-IN" sz="2800" dirty="0"/>
              <a:t>are a number of different programs available for </a:t>
            </a:r>
            <a:r>
              <a:rPr lang="en-IN" sz="2800" dirty="0" smtClean="0"/>
              <a:t>measuring performance</a:t>
            </a:r>
            <a:r>
              <a:rPr lang="en-IN" sz="2800" dirty="0"/>
              <a:t>. </a:t>
            </a:r>
            <a:endParaRPr lang="en-IN" sz="2800" dirty="0" smtClean="0"/>
          </a:p>
          <a:p>
            <a:pPr algn="just"/>
            <a:r>
              <a:rPr lang="en-IN" sz="2800" dirty="0" smtClean="0"/>
              <a:t>Some </a:t>
            </a:r>
            <a:r>
              <a:rPr lang="en-IN" sz="2800" dirty="0"/>
              <a:t>are free, while others cost a lot of money. </a:t>
            </a:r>
            <a:endParaRPr lang="en-IN" sz="2800" dirty="0" smtClean="0"/>
          </a:p>
          <a:p>
            <a:pPr algn="just"/>
            <a:r>
              <a:rPr lang="en-IN" sz="2800" dirty="0" err="1" smtClean="0"/>
              <a:t>VTune</a:t>
            </a:r>
            <a:r>
              <a:rPr lang="en-IN" sz="2800" dirty="0" smtClean="0"/>
              <a:t> </a:t>
            </a:r>
            <a:r>
              <a:rPr lang="en-IN" sz="2800" dirty="0"/>
              <a:t>by Intel is </a:t>
            </a:r>
            <a:r>
              <a:rPr lang="en-IN" sz="2800" dirty="0" smtClean="0"/>
              <a:t>one of </a:t>
            </a:r>
            <a:r>
              <a:rPr lang="en-IN" sz="2800" dirty="0"/>
              <a:t>the better-known tools. It’s extremely powerful but also very expensive. </a:t>
            </a:r>
            <a:endParaRPr lang="en-IN" sz="2800" dirty="0" smtClean="0"/>
          </a:p>
          <a:p>
            <a:pPr algn="just"/>
            <a:r>
              <a:rPr lang="en-IN" sz="2800" dirty="0" smtClean="0"/>
              <a:t>Luke</a:t>
            </a:r>
            <a:r>
              <a:rPr lang="en-IN" sz="2800" dirty="0"/>
              <a:t> </a:t>
            </a:r>
            <a:r>
              <a:rPr lang="en-IN" sz="2800" dirty="0" err="1" smtClean="0"/>
              <a:t>Stackwalker</a:t>
            </a:r>
            <a:r>
              <a:rPr lang="en-IN" sz="2800" dirty="0" smtClean="0"/>
              <a:t> </a:t>
            </a:r>
            <a:r>
              <a:rPr lang="en-IN" sz="2800" dirty="0"/>
              <a:t>is a program </a:t>
            </a:r>
            <a:r>
              <a:rPr lang="en-IN" sz="2800" dirty="0" smtClean="0"/>
              <a:t>which also </a:t>
            </a:r>
            <a:r>
              <a:rPr lang="en-IN" sz="2800" dirty="0"/>
              <a:t>works pretty well. It’s </a:t>
            </a:r>
            <a:r>
              <a:rPr lang="en-IN" sz="2800" dirty="0" smtClean="0"/>
              <a:t>not as </a:t>
            </a:r>
            <a:r>
              <a:rPr lang="en-IN" sz="2800" dirty="0"/>
              <a:t>powerful as </a:t>
            </a:r>
            <a:r>
              <a:rPr lang="en-IN" sz="2800" dirty="0" err="1"/>
              <a:t>VTune</a:t>
            </a:r>
            <a:r>
              <a:rPr lang="en-IN" sz="2800" dirty="0"/>
              <a:t> or other commercial applications, but it has the huge </a:t>
            </a:r>
            <a:r>
              <a:rPr lang="en-IN" sz="2800" dirty="0" smtClean="0"/>
              <a:t>advantage of </a:t>
            </a:r>
            <a:r>
              <a:rPr lang="en-IN" sz="2800" dirty="0"/>
              <a:t>being free</a:t>
            </a:r>
            <a:r>
              <a:rPr lang="en-IN" sz="2800" dirty="0" smtClean="0"/>
              <a:t>.</a:t>
            </a: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1363004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20000"/>
          </a:bodyPr>
          <a:lstStyle/>
          <a:p>
            <a:pPr marL="0" indent="0">
              <a:buNone/>
            </a:pPr>
            <a:r>
              <a:rPr lang="en-IN" sz="2800" b="1" dirty="0"/>
              <a:t>Measuring </a:t>
            </a:r>
            <a:r>
              <a:rPr lang="en-IN" sz="2800" b="1" dirty="0" smtClean="0"/>
              <a:t>Performance:</a:t>
            </a:r>
            <a:endParaRPr lang="en-IN" sz="2800" b="1" dirty="0"/>
          </a:p>
          <a:p>
            <a:pPr algn="just"/>
            <a:r>
              <a:rPr lang="en-IN" sz="2800" dirty="0"/>
              <a:t>Another method of measuring performance is to use a “poor man’s profiler.” </a:t>
            </a:r>
            <a:endParaRPr lang="en-IN" sz="2800" dirty="0" smtClean="0"/>
          </a:p>
          <a:p>
            <a:pPr algn="just"/>
            <a:r>
              <a:rPr lang="en-IN" sz="2800" dirty="0" smtClean="0"/>
              <a:t>This</a:t>
            </a:r>
            <a:r>
              <a:rPr lang="en-IN" sz="2800" dirty="0"/>
              <a:t> </a:t>
            </a:r>
            <a:r>
              <a:rPr lang="en-IN" sz="2800" dirty="0" smtClean="0"/>
              <a:t>involves </a:t>
            </a:r>
            <a:r>
              <a:rPr lang="en-IN" sz="2800" dirty="0"/>
              <a:t>measuring the time between function calls with a high-resolution timer </a:t>
            </a:r>
            <a:r>
              <a:rPr lang="en-IN" sz="2800" dirty="0" smtClean="0"/>
              <a:t>and logging </a:t>
            </a:r>
            <a:r>
              <a:rPr lang="en-IN" sz="2800" dirty="0"/>
              <a:t>the results. </a:t>
            </a:r>
            <a:endParaRPr lang="en-IN" sz="2800" dirty="0" smtClean="0"/>
          </a:p>
          <a:p>
            <a:pPr algn="just"/>
            <a:r>
              <a:rPr lang="en-IN" sz="2800" dirty="0" smtClean="0"/>
              <a:t>A </a:t>
            </a:r>
            <a:r>
              <a:rPr lang="en-IN" sz="2800" dirty="0"/>
              <a:t>function like </a:t>
            </a:r>
            <a:r>
              <a:rPr lang="en-IN" sz="2800" dirty="0" err="1"/>
              <a:t>GetTickCount</a:t>
            </a:r>
            <a:r>
              <a:rPr lang="en-IN" sz="2800" dirty="0"/>
              <a:t>() won’t work since it’s too </a:t>
            </a:r>
            <a:r>
              <a:rPr lang="en-IN" sz="2800" dirty="0" smtClean="0"/>
              <a:t>low resolution</a:t>
            </a:r>
            <a:r>
              <a:rPr lang="en-IN" sz="2800" dirty="0"/>
              <a:t>, causing inaccurate results. </a:t>
            </a:r>
            <a:endParaRPr lang="en-IN" sz="2800" dirty="0" smtClean="0"/>
          </a:p>
          <a:p>
            <a:pPr algn="just"/>
            <a:r>
              <a:rPr lang="en-IN" sz="2800" dirty="0" smtClean="0"/>
              <a:t>One </a:t>
            </a:r>
            <a:r>
              <a:rPr lang="en-IN" sz="2800" dirty="0"/>
              <a:t>method I’ve used in the past is to </a:t>
            </a:r>
            <a:r>
              <a:rPr lang="en-IN" sz="2800" dirty="0" smtClean="0"/>
              <a:t>take advantage </a:t>
            </a:r>
            <a:r>
              <a:rPr lang="en-IN" sz="2800" dirty="0"/>
              <a:t>of the ×86 Time Stamp Counter. </a:t>
            </a:r>
            <a:endParaRPr lang="en-IN" sz="2800" dirty="0" smtClean="0"/>
          </a:p>
          <a:p>
            <a:pPr algn="just"/>
            <a:r>
              <a:rPr lang="en-IN" sz="2800" dirty="0" smtClean="0"/>
              <a:t>The </a:t>
            </a:r>
            <a:r>
              <a:rPr lang="en-IN" sz="2800" dirty="0"/>
              <a:t>Time Stamp Counter is a </a:t>
            </a:r>
            <a:r>
              <a:rPr lang="en-IN" sz="2800" dirty="0" err="1" smtClean="0"/>
              <a:t>highresolution</a:t>
            </a:r>
            <a:r>
              <a:rPr lang="en-IN" sz="2800" dirty="0"/>
              <a:t> </a:t>
            </a:r>
            <a:r>
              <a:rPr lang="en-IN" sz="2800" dirty="0" smtClean="0"/>
              <a:t>64-bit </a:t>
            </a:r>
            <a:r>
              <a:rPr lang="en-IN" sz="2800" dirty="0"/>
              <a:t>counter that counts the number of CPU cycles since the </a:t>
            </a:r>
            <a:r>
              <a:rPr lang="en-IN" sz="2800" dirty="0" smtClean="0"/>
              <a:t>computer was </a:t>
            </a:r>
            <a:r>
              <a:rPr lang="en-IN" sz="2800" dirty="0"/>
              <a:t>reset. </a:t>
            </a:r>
            <a:endParaRPr lang="en-IN" sz="2800" dirty="0" smtClean="0"/>
          </a:p>
          <a:p>
            <a:pPr algn="just"/>
            <a:r>
              <a:rPr lang="en-IN" sz="2800" dirty="0" smtClean="0"/>
              <a:t>You </a:t>
            </a:r>
            <a:r>
              <a:rPr lang="en-IN" sz="2800" dirty="0"/>
              <a:t>can read the value of this timer before a block of code and then read </a:t>
            </a:r>
            <a:r>
              <a:rPr lang="en-IN" sz="2800" dirty="0" smtClean="0"/>
              <a:t>it again </a:t>
            </a:r>
            <a:r>
              <a:rPr lang="en-IN" sz="2800" dirty="0"/>
              <a:t>afterward to find out how many CPU cycles it took to execute.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90715001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a:t>Measuring </a:t>
            </a:r>
            <a:r>
              <a:rPr lang="en-IN" sz="2800" b="1" dirty="0" smtClean="0"/>
              <a:t>Performance:</a:t>
            </a:r>
            <a:endParaRPr lang="en-IN" sz="2800" b="1" dirty="0"/>
          </a:p>
          <a:p>
            <a:r>
              <a:rPr lang="en-IN" sz="2400" dirty="0" smtClean="0"/>
              <a:t>This isn’t perfect </a:t>
            </a:r>
            <a:r>
              <a:rPr lang="en-IN" sz="2400" dirty="0"/>
              <a:t>because you’ll get different results on different CPUs, but the results </a:t>
            </a:r>
            <a:r>
              <a:rPr lang="en-IN" sz="2400" dirty="0" smtClean="0"/>
              <a:t>should be </a:t>
            </a:r>
            <a:r>
              <a:rPr lang="en-IN" sz="2400" dirty="0"/>
              <a:t>relatively accurate when run on the same CPU. </a:t>
            </a:r>
            <a:endParaRPr lang="en-IN" sz="2400" dirty="0" smtClean="0"/>
          </a:p>
          <a:p>
            <a:r>
              <a:rPr lang="en-IN" sz="2400" dirty="0" smtClean="0"/>
              <a:t>All </a:t>
            </a:r>
            <a:r>
              <a:rPr lang="en-IN" sz="2400" dirty="0"/>
              <a:t>you’re looking for is a delta </a:t>
            </a:r>
            <a:r>
              <a:rPr lang="en-IN" sz="2400" dirty="0" smtClean="0"/>
              <a:t>so you </a:t>
            </a:r>
            <a:r>
              <a:rPr lang="en-IN" sz="2400" dirty="0"/>
              <a:t>can see if you were able to speed up some particularly complex algorithm.</a:t>
            </a: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298320801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a:t>Optimizing </a:t>
            </a:r>
            <a:r>
              <a:rPr lang="en-IN" sz="2800" b="1" dirty="0" smtClean="0"/>
              <a:t>Code:</a:t>
            </a:r>
            <a:endParaRPr lang="en-IN" sz="2800" b="1" dirty="0"/>
          </a:p>
          <a:p>
            <a:pPr algn="just"/>
            <a:r>
              <a:rPr lang="en-IN" sz="2800" dirty="0"/>
              <a:t>Once you’ve isolated the offending algorithm, it’s time to fix the code. </a:t>
            </a:r>
            <a:endParaRPr lang="en-IN" sz="2800" dirty="0" smtClean="0"/>
          </a:p>
          <a:p>
            <a:pPr algn="just"/>
            <a:r>
              <a:rPr lang="en-IN" sz="2800" dirty="0" smtClean="0"/>
              <a:t>Optimizing</a:t>
            </a:r>
            <a:r>
              <a:rPr lang="en-IN" sz="2800" dirty="0"/>
              <a:t> </a:t>
            </a:r>
            <a:r>
              <a:rPr lang="en-IN" sz="2800" dirty="0" smtClean="0"/>
              <a:t>code </a:t>
            </a:r>
            <a:r>
              <a:rPr lang="en-IN" sz="2800" dirty="0"/>
              <a:t>is very much an art form. You need to examine the code and try to </a:t>
            </a:r>
            <a:r>
              <a:rPr lang="en-IN" sz="2800" dirty="0" smtClean="0"/>
              <a:t>understand why </a:t>
            </a:r>
            <a:r>
              <a:rPr lang="en-IN" sz="2800" dirty="0"/>
              <a:t>it’s so slow. </a:t>
            </a:r>
            <a:endParaRPr lang="en-IN" sz="2800" dirty="0" smtClean="0"/>
          </a:p>
          <a:p>
            <a:pPr algn="just"/>
            <a:r>
              <a:rPr lang="en-IN" sz="2800" dirty="0" smtClean="0"/>
              <a:t>For </a:t>
            </a:r>
            <a:r>
              <a:rPr lang="en-IN" sz="2800" dirty="0"/>
              <a:t>example, consider the following code: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38995937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25000" lnSpcReduction="20000"/>
          </a:bodyPr>
          <a:lstStyle/>
          <a:p>
            <a:pPr marL="0" indent="0">
              <a:buNone/>
            </a:pPr>
            <a:r>
              <a:rPr lang="en-IN" sz="8000" b="1" dirty="0"/>
              <a:t>Optimizing Code:</a:t>
            </a:r>
          </a:p>
          <a:p>
            <a:pPr marL="0" indent="0">
              <a:buNone/>
            </a:pPr>
            <a:r>
              <a:rPr lang="en-IN" sz="8000" dirty="0"/>
              <a:t>// assume this is defined</a:t>
            </a:r>
          </a:p>
          <a:p>
            <a:pPr marL="0" indent="0">
              <a:buNone/>
            </a:pPr>
            <a:r>
              <a:rPr lang="en-IN" sz="8000" dirty="0" err="1"/>
              <a:t>std</a:t>
            </a:r>
            <a:r>
              <a:rPr lang="en-IN" sz="8000" dirty="0"/>
              <a:t>::list&lt;Actor*&gt; </a:t>
            </a:r>
            <a:r>
              <a:rPr lang="en-IN" sz="8000" dirty="0" err="1"/>
              <a:t>actorList</a:t>
            </a:r>
            <a:r>
              <a:rPr lang="en-IN" sz="8000" dirty="0"/>
              <a:t>;</a:t>
            </a:r>
          </a:p>
          <a:p>
            <a:pPr marL="0" indent="0">
              <a:buNone/>
            </a:pPr>
            <a:r>
              <a:rPr lang="en-IN" sz="8000" dirty="0"/>
              <a:t>Actor* </a:t>
            </a:r>
            <a:r>
              <a:rPr lang="en-IN" sz="8000" dirty="0" err="1"/>
              <a:t>FindActor</a:t>
            </a:r>
            <a:r>
              <a:rPr lang="en-IN" sz="8000" dirty="0"/>
              <a:t>(</a:t>
            </a:r>
            <a:r>
              <a:rPr lang="en-IN" sz="8000" dirty="0" err="1"/>
              <a:t>ActorId</a:t>
            </a:r>
            <a:r>
              <a:rPr lang="en-IN" sz="8000" dirty="0"/>
              <a:t> id)</a:t>
            </a:r>
          </a:p>
          <a:p>
            <a:pPr marL="0" indent="0">
              <a:buNone/>
            </a:pPr>
            <a:r>
              <a:rPr lang="en-IN" sz="8000" dirty="0"/>
              <a:t>{</a:t>
            </a:r>
          </a:p>
          <a:p>
            <a:pPr marL="0" indent="0">
              <a:buNone/>
            </a:pPr>
            <a:r>
              <a:rPr lang="en-IN" sz="8000" dirty="0"/>
              <a:t>     for (auto it = </a:t>
            </a:r>
            <a:r>
              <a:rPr lang="en-IN" sz="8000" dirty="0" err="1"/>
              <a:t>actorList.begin</a:t>
            </a:r>
            <a:r>
              <a:rPr lang="en-IN" sz="8000" dirty="0"/>
              <a:t>(); it != </a:t>
            </a:r>
            <a:r>
              <a:rPr lang="en-IN" sz="8000" dirty="0" err="1"/>
              <a:t>actorList.end</a:t>
            </a:r>
            <a:r>
              <a:rPr lang="en-IN" sz="8000" dirty="0"/>
              <a:t>(); ++</a:t>
            </a:r>
            <a:r>
              <a:rPr lang="en-IN" sz="8000" dirty="0" err="1"/>
              <a:t>actorList</a:t>
            </a:r>
            <a:r>
              <a:rPr lang="en-IN" sz="8000" dirty="0"/>
              <a:t>)</a:t>
            </a:r>
          </a:p>
          <a:p>
            <a:pPr marL="0" indent="0">
              <a:buNone/>
            </a:pPr>
            <a:r>
              <a:rPr lang="en-IN" sz="8000" dirty="0"/>
              <a:t>    {</a:t>
            </a:r>
          </a:p>
          <a:p>
            <a:pPr marL="0" indent="0">
              <a:buNone/>
            </a:pPr>
            <a:r>
              <a:rPr lang="en-IN" sz="8000" dirty="0"/>
              <a:t>       Actor* </a:t>
            </a:r>
            <a:r>
              <a:rPr lang="en-IN" sz="8000" dirty="0" err="1"/>
              <a:t>pActor</a:t>
            </a:r>
            <a:r>
              <a:rPr lang="en-IN" sz="8000" dirty="0"/>
              <a:t> = (*it);</a:t>
            </a:r>
          </a:p>
          <a:p>
            <a:pPr marL="0" indent="0">
              <a:buNone/>
            </a:pPr>
            <a:r>
              <a:rPr lang="en-IN" sz="8000" dirty="0"/>
              <a:t>       if (</a:t>
            </a:r>
            <a:r>
              <a:rPr lang="en-IN" sz="8000" dirty="0" err="1"/>
              <a:t>pActor</a:t>
            </a:r>
            <a:r>
              <a:rPr lang="en-IN" sz="8000" dirty="0"/>
              <a:t>-&gt;</a:t>
            </a:r>
            <a:r>
              <a:rPr lang="en-IN" sz="8000" dirty="0" err="1"/>
              <a:t>GetId</a:t>
            </a:r>
            <a:r>
              <a:rPr lang="en-IN" sz="8000" dirty="0"/>
              <a:t>() == id)</a:t>
            </a:r>
          </a:p>
          <a:p>
            <a:pPr marL="0" indent="0">
              <a:buNone/>
            </a:pPr>
            <a:r>
              <a:rPr lang="en-IN" sz="8000" dirty="0"/>
              <a:t>       return </a:t>
            </a:r>
            <a:r>
              <a:rPr lang="en-IN" sz="8000" dirty="0" err="1"/>
              <a:t>pActor</a:t>
            </a:r>
            <a:r>
              <a:rPr lang="en-IN" sz="8000" dirty="0"/>
              <a:t>;</a:t>
            </a:r>
          </a:p>
          <a:p>
            <a:pPr marL="0" indent="0">
              <a:buNone/>
            </a:pPr>
            <a:r>
              <a:rPr lang="en-IN" sz="8000" dirty="0"/>
              <a:t>     }</a:t>
            </a:r>
          </a:p>
          <a:p>
            <a:pPr marL="0" indent="0">
              <a:buNone/>
            </a:pPr>
            <a:r>
              <a:rPr lang="en-IN" sz="8000" dirty="0"/>
              <a:t>return NULL; // actor not found</a:t>
            </a:r>
          </a:p>
          <a:p>
            <a:pPr marL="0" indent="0">
              <a:buNone/>
            </a:pPr>
            <a:r>
              <a:rPr lang="en-IN" sz="8000" dirty="0"/>
              <a:t>}</a:t>
            </a:r>
          </a:p>
          <a:p>
            <a:pPr algn="just"/>
            <a:r>
              <a:rPr lang="en-IN" sz="8000" dirty="0"/>
              <a:t>This function loops through a list of actors to find the one that matches the ID. </a:t>
            </a:r>
            <a:endParaRPr lang="en-IN" sz="8000" dirty="0" smtClean="0"/>
          </a:p>
          <a:p>
            <a:pPr algn="just"/>
            <a:r>
              <a:rPr lang="en-IN" sz="8000" dirty="0" smtClean="0"/>
              <a:t>On</a:t>
            </a:r>
            <a:r>
              <a:rPr lang="en-IN" sz="8000" dirty="0"/>
              <a:t> </a:t>
            </a:r>
            <a:r>
              <a:rPr lang="en-IN" sz="8000" dirty="0" smtClean="0"/>
              <a:t>the </a:t>
            </a:r>
            <a:r>
              <a:rPr lang="en-IN" sz="8000" dirty="0"/>
              <a:t>surface, it may appear okay, but this function is extremely inefficient. </a:t>
            </a:r>
            <a:endParaRPr lang="en-IN" sz="8000" dirty="0" smtClean="0"/>
          </a:p>
          <a:p>
            <a:pPr algn="just"/>
            <a:r>
              <a:rPr lang="en-IN" sz="8000" dirty="0" smtClean="0"/>
              <a:t>Once you have </a:t>
            </a:r>
            <a:r>
              <a:rPr lang="en-IN" sz="8000" dirty="0"/>
              <a:t>a few hundred or even a few dozen actors in the world, this function will </a:t>
            </a:r>
            <a:r>
              <a:rPr lang="en-IN" sz="8000" dirty="0" smtClean="0"/>
              <a:t>cause some </a:t>
            </a:r>
            <a:r>
              <a:rPr lang="en-IN" sz="8000" dirty="0"/>
              <a:t>major performance issues in your game.</a:t>
            </a: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227536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10000"/>
          </a:bodyPr>
          <a:lstStyle/>
          <a:p>
            <a:pPr marL="0" indent="0">
              <a:buNone/>
            </a:pPr>
            <a:r>
              <a:rPr lang="en-IN" sz="2800" b="1" dirty="0" err="1" smtClean="0"/>
              <a:t>Tradeoffs</a:t>
            </a:r>
            <a:r>
              <a:rPr lang="en-IN" sz="2800" b="1" dirty="0" smtClean="0"/>
              <a:t>:</a:t>
            </a:r>
            <a:r>
              <a:rPr lang="en-IN" sz="2800" dirty="0"/>
              <a:t>	</a:t>
            </a:r>
            <a:endParaRPr lang="en-IN" sz="2800" dirty="0" smtClean="0"/>
          </a:p>
          <a:p>
            <a:pPr algn="just"/>
            <a:r>
              <a:rPr lang="en-IN" sz="2800" dirty="0"/>
              <a:t>Not every optimization is going to be as simple as swapping out an STL data structure.</a:t>
            </a:r>
          </a:p>
          <a:p>
            <a:pPr algn="just"/>
            <a:r>
              <a:rPr lang="en-IN" sz="2800" dirty="0"/>
              <a:t>Most of the time, you’ll have to make a trade. The classic trade is memory </a:t>
            </a:r>
            <a:r>
              <a:rPr lang="en-IN" sz="2800" dirty="0" smtClean="0"/>
              <a:t>versus performance</a:t>
            </a:r>
            <a:r>
              <a:rPr lang="en-IN" sz="2800" dirty="0"/>
              <a:t>. </a:t>
            </a:r>
            <a:endParaRPr lang="en-IN" sz="2800" dirty="0" smtClean="0"/>
          </a:p>
          <a:p>
            <a:pPr algn="just"/>
            <a:r>
              <a:rPr lang="en-IN" sz="2800" dirty="0" smtClean="0"/>
              <a:t>In </a:t>
            </a:r>
            <a:r>
              <a:rPr lang="en-IN" sz="2800" dirty="0"/>
              <a:t>the actor example you saw in the previous section, you might </a:t>
            </a:r>
            <a:r>
              <a:rPr lang="en-IN" sz="2800" dirty="0" smtClean="0"/>
              <a:t>do some </a:t>
            </a:r>
            <a:r>
              <a:rPr lang="en-IN" sz="2800" dirty="0"/>
              <a:t>tests and find that about 25 percent of the time, you’re searching for </a:t>
            </a:r>
            <a:r>
              <a:rPr lang="en-IN" sz="2800" dirty="0" smtClean="0"/>
              <a:t>the player’s </a:t>
            </a:r>
            <a:r>
              <a:rPr lang="en-IN" sz="2800" dirty="0"/>
              <a:t>Actor object. </a:t>
            </a:r>
            <a:endParaRPr lang="en-IN" sz="2800" dirty="0" smtClean="0"/>
          </a:p>
          <a:p>
            <a:pPr algn="just"/>
            <a:r>
              <a:rPr lang="en-IN" sz="2800" dirty="0" smtClean="0"/>
              <a:t>One </a:t>
            </a:r>
            <a:r>
              <a:rPr lang="en-IN" sz="2800" dirty="0"/>
              <a:t>optimization would be to cache that actor directly </a:t>
            </a:r>
            <a:r>
              <a:rPr lang="en-IN" sz="2800" dirty="0" smtClean="0"/>
              <a:t>so that </a:t>
            </a:r>
            <a:r>
              <a:rPr lang="en-IN" sz="2800" dirty="0"/>
              <a:t>retrieving the player is a simple getter function that doesn’t have to go into </a:t>
            </a:r>
            <a:r>
              <a:rPr lang="en-IN" sz="2800" dirty="0" smtClean="0"/>
              <a:t>the actor </a:t>
            </a:r>
            <a:r>
              <a:rPr lang="en-IN" sz="2800" dirty="0"/>
              <a:t>map at all. </a:t>
            </a:r>
            <a:endParaRPr lang="en-IN" sz="2800" dirty="0" smtClean="0"/>
          </a:p>
          <a:p>
            <a:pPr algn="just"/>
            <a:r>
              <a:rPr lang="en-IN" sz="2800" dirty="0" smtClean="0"/>
              <a:t>The </a:t>
            </a:r>
            <a:r>
              <a:rPr lang="en-IN" sz="2800" dirty="0"/>
              <a:t>cost of this is the memory required to store the extra </a:t>
            </a:r>
            <a:r>
              <a:rPr lang="en-IN" sz="2800" dirty="0" smtClean="0"/>
              <a:t>pointer, which </a:t>
            </a:r>
            <a:r>
              <a:rPr lang="en-IN" sz="2800" dirty="0"/>
              <a:t>is probably worth it.</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8019473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err="1" smtClean="0"/>
              <a:t>Tradeoffs</a:t>
            </a:r>
            <a:r>
              <a:rPr lang="en-IN" sz="2800" b="1" dirty="0" smtClean="0"/>
              <a:t>:</a:t>
            </a:r>
            <a:r>
              <a:rPr lang="en-IN" sz="2800" dirty="0"/>
              <a:t>	</a:t>
            </a:r>
            <a:endParaRPr lang="en-IN" sz="2800" dirty="0" smtClean="0"/>
          </a:p>
          <a:p>
            <a:pPr algn="just"/>
            <a:r>
              <a:rPr lang="en-IN" sz="2800" dirty="0"/>
              <a:t>Caching values is a very common optimization. </a:t>
            </a:r>
            <a:endParaRPr lang="en-IN" sz="2800" dirty="0" smtClean="0"/>
          </a:p>
          <a:p>
            <a:pPr algn="just"/>
            <a:r>
              <a:rPr lang="en-IN" sz="2800" dirty="0" smtClean="0"/>
              <a:t>In </a:t>
            </a:r>
            <a:r>
              <a:rPr lang="en-IN" sz="2800" dirty="0"/>
              <a:t>general, you could precompute </a:t>
            </a:r>
            <a:r>
              <a:rPr lang="en-IN" sz="2800" dirty="0" smtClean="0"/>
              <a:t>and cache </a:t>
            </a:r>
            <a:r>
              <a:rPr lang="en-IN" sz="2800" dirty="0"/>
              <a:t>everything you can, especially right before a big algorithm is about to run. </a:t>
            </a:r>
            <a:endParaRPr lang="en-IN" sz="2800" dirty="0" smtClean="0"/>
          </a:p>
          <a:p>
            <a:pPr algn="just"/>
            <a:r>
              <a:rPr lang="en-IN" sz="2800" dirty="0" smtClean="0"/>
              <a:t>On The Sims </a:t>
            </a:r>
            <a:r>
              <a:rPr lang="en-IN" sz="2800" dirty="0"/>
              <a:t>Medieval, we cached certain routing paths in the pathing system that were </a:t>
            </a:r>
            <a:r>
              <a:rPr lang="en-IN" sz="2800" dirty="0" smtClean="0"/>
              <a:t>both extremely </a:t>
            </a:r>
            <a:r>
              <a:rPr lang="en-IN" sz="2800" dirty="0"/>
              <a:t>common and very expensive. </a:t>
            </a:r>
            <a:endParaRPr lang="en-IN" sz="2800" dirty="0" smtClean="0"/>
          </a:p>
          <a:p>
            <a:pPr algn="just"/>
            <a:r>
              <a:rPr lang="en-IN" sz="2800" dirty="0" smtClean="0"/>
              <a:t>This </a:t>
            </a:r>
            <a:r>
              <a:rPr lang="en-IN" sz="2800" dirty="0"/>
              <a:t>cost us a bit of memory because we </a:t>
            </a:r>
            <a:r>
              <a:rPr lang="en-IN" sz="2800" dirty="0" smtClean="0"/>
              <a:t>had to </a:t>
            </a:r>
            <a:r>
              <a:rPr lang="en-IN" sz="2800" dirty="0"/>
              <a:t>store those paths, but many of our long-distance routes didn’t have to run the </a:t>
            </a:r>
            <a:r>
              <a:rPr lang="en-IN" sz="2800" dirty="0" smtClean="0"/>
              <a:t>expensive path-finding </a:t>
            </a:r>
            <a:r>
              <a:rPr lang="en-IN" sz="2800" dirty="0"/>
              <a:t>algorithm, it just had to verify that the path hadn’t become invalid.	</a:t>
            </a:r>
          </a:p>
          <a:p>
            <a:pPr marL="0" indent="0" algn="just">
              <a:buNone/>
            </a:pPr>
            <a:endParaRPr lang="en-IN" sz="2800" b="1" dirty="0" smtClean="0"/>
          </a:p>
        </p:txBody>
      </p:sp>
    </p:spTree>
    <p:extLst>
      <p:ext uri="{BB962C8B-B14F-4D97-AF65-F5344CB8AC3E}">
        <p14:creationId xmlns:p14="http://schemas.microsoft.com/office/powerpoint/2010/main" val="408528165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smtClean="0"/>
              <a:t>Over-Optimization:</a:t>
            </a:r>
          </a:p>
          <a:p>
            <a:pPr algn="just"/>
            <a:r>
              <a:rPr lang="en-IN" sz="2800" dirty="0"/>
              <a:t>Optimization must be done in a triage fashion. </a:t>
            </a:r>
            <a:endParaRPr lang="en-IN" sz="2800" dirty="0" smtClean="0"/>
          </a:p>
          <a:p>
            <a:pPr algn="just"/>
            <a:r>
              <a:rPr lang="en-IN" sz="2800" dirty="0" smtClean="0"/>
              <a:t>Just </a:t>
            </a:r>
            <a:r>
              <a:rPr lang="en-IN" sz="2800" dirty="0"/>
              <a:t>because you can make an </a:t>
            </a:r>
            <a:r>
              <a:rPr lang="en-IN" sz="2800" dirty="0" smtClean="0"/>
              <a:t>algorithm 10 </a:t>
            </a:r>
            <a:r>
              <a:rPr lang="en-IN" sz="2800" dirty="0"/>
              <a:t>times faster doesn’t mean that you should, especially if this algorithm isn’t </a:t>
            </a:r>
            <a:r>
              <a:rPr lang="en-IN" sz="2800" dirty="0" smtClean="0"/>
              <a:t>showing up </a:t>
            </a:r>
            <a:r>
              <a:rPr lang="en-IN" sz="2800" dirty="0"/>
              <a:t>in your profiles. </a:t>
            </a:r>
            <a:endParaRPr lang="en-IN" sz="2800" dirty="0" smtClean="0"/>
          </a:p>
          <a:p>
            <a:pPr algn="just"/>
            <a:r>
              <a:rPr lang="en-IN" sz="2800" dirty="0" smtClean="0"/>
              <a:t>If </a:t>
            </a:r>
            <a:r>
              <a:rPr lang="en-IN" sz="2800" dirty="0"/>
              <a:t>the algorithm only takes 0.01ms, making it take 0.001ms won’t </a:t>
            </a:r>
            <a:r>
              <a:rPr lang="en-IN" sz="2800" dirty="0" smtClean="0"/>
              <a:t>do you </a:t>
            </a:r>
            <a:r>
              <a:rPr lang="en-IN" sz="2800" dirty="0"/>
              <a:t>much good. </a:t>
            </a:r>
            <a:endParaRPr lang="en-IN" sz="2800" dirty="0" smtClean="0"/>
          </a:p>
          <a:p>
            <a:pPr algn="just"/>
            <a:r>
              <a:rPr lang="en-IN" sz="2800" dirty="0" smtClean="0"/>
              <a:t>You </a:t>
            </a:r>
            <a:r>
              <a:rPr lang="en-IN" sz="2800" dirty="0"/>
              <a:t>should only concentrate on the top two or three issues at a </a:t>
            </a:r>
            <a:r>
              <a:rPr lang="en-IN" sz="2800" dirty="0" smtClean="0"/>
              <a:t>time because </a:t>
            </a:r>
            <a:r>
              <a:rPr lang="en-IN" sz="2800" dirty="0"/>
              <a:t>those will give you the biggest overall performance gain.	</a:t>
            </a:r>
          </a:p>
          <a:p>
            <a:pPr marL="0" indent="0" algn="just">
              <a:buNone/>
            </a:pPr>
            <a:endParaRPr lang="en-IN" sz="2800" b="1" dirty="0" smtClean="0"/>
          </a:p>
        </p:txBody>
      </p:sp>
    </p:spTree>
    <p:extLst>
      <p:ext uri="{BB962C8B-B14F-4D97-AF65-F5344CB8AC3E}">
        <p14:creationId xmlns:p14="http://schemas.microsoft.com/office/powerpoint/2010/main" val="132955829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Profiling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buNone/>
            </a:pPr>
            <a:r>
              <a:rPr lang="en-IN" sz="2800" b="1" dirty="0" smtClean="0"/>
              <a:t>Over-Optimization:</a:t>
            </a:r>
          </a:p>
          <a:p>
            <a:pPr algn="just"/>
            <a:r>
              <a:rPr lang="en-IN" sz="2800" dirty="0"/>
              <a:t>Most of the time when you first run your game through the profiler, you’ll be </a:t>
            </a:r>
            <a:r>
              <a:rPr lang="en-IN" sz="2800" dirty="0" smtClean="0"/>
              <a:t>surprised at </a:t>
            </a:r>
            <a:r>
              <a:rPr lang="en-IN" sz="2800" dirty="0"/>
              <a:t>which algorithms show up the most. </a:t>
            </a:r>
            <a:endParaRPr lang="en-IN" sz="2800" dirty="0" smtClean="0"/>
          </a:p>
          <a:p>
            <a:pPr algn="just"/>
            <a:r>
              <a:rPr lang="en-IN" sz="2800" dirty="0" smtClean="0"/>
              <a:t>You </a:t>
            </a:r>
            <a:r>
              <a:rPr lang="en-IN" sz="2800" dirty="0"/>
              <a:t>might be calling an innocent </a:t>
            </a:r>
            <a:r>
              <a:rPr lang="en-IN" sz="2800" dirty="0" smtClean="0"/>
              <a:t>getter function </a:t>
            </a:r>
            <a:r>
              <a:rPr lang="en-IN" sz="2800" dirty="0"/>
              <a:t>that’s doing an inefficient search, or you might be calculating </a:t>
            </a:r>
            <a:r>
              <a:rPr lang="en-IN" sz="2800" dirty="0" smtClean="0"/>
              <a:t>something in </a:t>
            </a:r>
            <a:r>
              <a:rPr lang="en-IN" sz="2800" dirty="0"/>
              <a:t>a large loop that you can easily cache. </a:t>
            </a:r>
            <a:endParaRPr lang="en-IN" sz="2800" dirty="0" smtClean="0"/>
          </a:p>
          <a:p>
            <a:pPr algn="just"/>
            <a:r>
              <a:rPr lang="en-IN" sz="2800" dirty="0" smtClean="0"/>
              <a:t>You </a:t>
            </a:r>
            <a:r>
              <a:rPr lang="en-IN" sz="2800" dirty="0"/>
              <a:t>can often make a big difference in </a:t>
            </a:r>
            <a:r>
              <a:rPr lang="en-IN" sz="2800" dirty="0" smtClean="0"/>
              <a:t>performance with </a:t>
            </a:r>
            <a:r>
              <a:rPr lang="en-IN" sz="2800" dirty="0"/>
              <a:t>small changes.</a:t>
            </a:r>
          </a:p>
          <a:p>
            <a:pPr algn="just"/>
            <a:r>
              <a:rPr lang="en-IN" sz="2800" dirty="0"/>
              <a:t>The point is, you have to profile your game to see where the performance </a:t>
            </a:r>
            <a:r>
              <a:rPr lang="en-IN" sz="2800"/>
              <a:t>issues </a:t>
            </a:r>
            <a:r>
              <a:rPr lang="en-IN" sz="2800" smtClean="0"/>
              <a:t>are and </a:t>
            </a:r>
            <a:r>
              <a:rPr lang="en-IN" sz="2800" dirty="0"/>
              <a:t>only concentrate on the biggest ones.	</a:t>
            </a:r>
          </a:p>
          <a:p>
            <a:pPr marL="0" indent="0" algn="just">
              <a:buNone/>
            </a:pPr>
            <a:endParaRPr lang="en-IN" sz="2800" b="1" dirty="0" smtClean="0"/>
          </a:p>
        </p:txBody>
      </p:sp>
    </p:spTree>
    <p:extLst>
      <p:ext uri="{BB962C8B-B14F-4D97-AF65-F5344CB8AC3E}">
        <p14:creationId xmlns:p14="http://schemas.microsoft.com/office/powerpoint/2010/main" val="37500924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Game Publishing</a:t>
            </a:r>
            <a:r>
              <a:rPr lang="en-IN" sz="36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Game Publishing </a:t>
            </a:r>
            <a:r>
              <a:rPr lang="en-IN" sz="2800" b="1" dirty="0" smtClean="0"/>
              <a:t>:</a:t>
            </a:r>
          </a:p>
          <a:p>
            <a:pPr algn="just"/>
            <a:r>
              <a:rPr lang="en-IN" sz="2800" dirty="0"/>
              <a:t>Games publishers give developers the money upfront to make a game. </a:t>
            </a:r>
            <a:endParaRPr lang="en-IN" sz="2800" dirty="0" smtClean="0"/>
          </a:p>
          <a:p>
            <a:pPr algn="just"/>
            <a:r>
              <a:rPr lang="en-IN" sz="2800" dirty="0" smtClean="0"/>
              <a:t>They </a:t>
            </a:r>
            <a:r>
              <a:rPr lang="en-IN" sz="2800" dirty="0"/>
              <a:t>strike up a deal with a studio (game development company) to make a game according to an agreed brief.  </a:t>
            </a:r>
            <a:endParaRPr lang="en-IN" sz="2800" dirty="0" smtClean="0"/>
          </a:p>
          <a:p>
            <a:pPr algn="just"/>
            <a:r>
              <a:rPr lang="en-IN" sz="2800" dirty="0" smtClean="0"/>
              <a:t>The </a:t>
            </a:r>
            <a:r>
              <a:rPr lang="en-IN" sz="2800" dirty="0"/>
              <a:t>publisher then works closely with the game producer at the studio to make sure the game’s being made as agreed, to budget and on time.</a:t>
            </a:r>
            <a:endParaRPr lang="en-IN" sz="2800" b="1" dirty="0" smtClean="0"/>
          </a:p>
          <a:p>
            <a:pPr marL="0" indent="0">
              <a:buNone/>
            </a:pPr>
            <a:r>
              <a:rPr lang="en-IN" sz="2800" dirty="0" smtClean="0"/>
              <a:t> </a:t>
            </a: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78195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476672"/>
            <a:ext cx="8435280" cy="6192688"/>
          </a:xfrm>
        </p:spPr>
        <p:txBody>
          <a:bodyPr>
            <a:normAutofit/>
          </a:bodyPr>
          <a:lstStyle/>
          <a:p>
            <a:pPr marL="0" indent="0">
              <a:buNone/>
            </a:pPr>
            <a:r>
              <a:rPr lang="en-IN" sz="2400" b="1" dirty="0"/>
              <a:t>3D Object Meshes and Environments</a:t>
            </a:r>
            <a:r>
              <a:rPr lang="en-IN" sz="2400" b="1" dirty="0" smtClean="0"/>
              <a:t>:</a:t>
            </a:r>
          </a:p>
          <a:p>
            <a:pPr algn="just"/>
            <a:r>
              <a:rPr lang="en-IN" sz="2400" dirty="0" smtClean="0"/>
              <a:t>A </a:t>
            </a:r>
            <a:r>
              <a:rPr lang="en-IN" sz="2400" dirty="0"/>
              <a:t>material describing the diffuse map is going to define the </a:t>
            </a:r>
            <a:r>
              <a:rPr lang="en-IN" sz="2400" dirty="0" err="1"/>
              <a:t>color</a:t>
            </a:r>
            <a:r>
              <a:rPr lang="en-IN" sz="2400" dirty="0"/>
              <a:t> of an object </a:t>
            </a:r>
            <a:r>
              <a:rPr lang="en-IN" sz="2400" dirty="0" smtClean="0"/>
              <a:t>and how </a:t>
            </a:r>
            <a:r>
              <a:rPr lang="en-IN" sz="2400" dirty="0"/>
              <a:t>it reflects light. </a:t>
            </a:r>
            <a:endParaRPr lang="en-IN" sz="2400" dirty="0" smtClean="0"/>
          </a:p>
          <a:p>
            <a:pPr algn="just"/>
            <a:r>
              <a:rPr lang="en-IN" sz="2400" dirty="0" smtClean="0"/>
              <a:t>The </a:t>
            </a:r>
            <a:r>
              <a:rPr lang="en-IN" sz="2400" dirty="0"/>
              <a:t>size of the material can vary, depending on what the </a:t>
            </a:r>
            <a:r>
              <a:rPr lang="en-IN" sz="2400" dirty="0" smtClean="0"/>
              <a:t>graphics chip </a:t>
            </a:r>
            <a:r>
              <a:rPr lang="en-IN" sz="2400" dirty="0"/>
              <a:t>and renderer can handle. </a:t>
            </a:r>
            <a:endParaRPr lang="en-IN" sz="2400" dirty="0" smtClean="0"/>
          </a:p>
          <a:p>
            <a:pPr algn="just"/>
            <a:r>
              <a:rPr lang="en-IN" sz="2400" dirty="0" smtClean="0"/>
              <a:t>The </a:t>
            </a:r>
            <a:r>
              <a:rPr lang="en-IN" sz="2400" dirty="0"/>
              <a:t>renderer can also apply one or more </a:t>
            </a:r>
            <a:r>
              <a:rPr lang="en-IN" sz="2400" dirty="0" smtClean="0"/>
              <a:t>textures to </a:t>
            </a:r>
            <a:r>
              <a:rPr lang="en-IN" sz="2400" dirty="0"/>
              <a:t>the object. This data can vary in size</a:t>
            </a:r>
            <a:r>
              <a:rPr lang="en-IN" sz="2400" dirty="0" smtClean="0"/>
              <a:t>.</a:t>
            </a:r>
          </a:p>
          <a:p>
            <a:pPr algn="just"/>
            <a:r>
              <a:rPr lang="en-IN" sz="2400" dirty="0" smtClean="0"/>
              <a:t> </a:t>
            </a:r>
            <a:r>
              <a:rPr lang="en-IN" sz="2400" dirty="0"/>
              <a:t>If the object is unaffected by </a:t>
            </a:r>
            <a:r>
              <a:rPr lang="en-IN" sz="2400" dirty="0" smtClean="0"/>
              <a:t>lighting and </a:t>
            </a:r>
            <a:r>
              <a:rPr lang="en-IN" sz="2400" dirty="0"/>
              <a:t>has a solid </a:t>
            </a:r>
            <a:r>
              <a:rPr lang="en-IN" sz="2400" dirty="0" err="1"/>
              <a:t>color</a:t>
            </a:r>
            <a:r>
              <a:rPr lang="en-IN" sz="2400" dirty="0"/>
              <a:t>, it will require only a few bytes. </a:t>
            </a:r>
            <a:endParaRPr lang="en-IN" sz="2400" dirty="0" smtClean="0"/>
          </a:p>
          <a:p>
            <a:pPr algn="just"/>
            <a:r>
              <a:rPr lang="en-IN" sz="2400" dirty="0" smtClean="0"/>
              <a:t>If </a:t>
            </a:r>
            <a:r>
              <a:rPr lang="en-IN" sz="2400" dirty="0"/>
              <a:t>the object is affected by </a:t>
            </a:r>
            <a:r>
              <a:rPr lang="en-IN" sz="2400" dirty="0" smtClean="0"/>
              <a:t>lighting and </a:t>
            </a:r>
            <a:r>
              <a:rPr lang="en-IN" sz="2400" dirty="0"/>
              <a:t>has a base texture, a decal texture, a normal map, a specular map, an </a:t>
            </a:r>
            <a:r>
              <a:rPr lang="en-IN" sz="2400" dirty="0" smtClean="0"/>
              <a:t>environment map</a:t>
            </a:r>
            <a:r>
              <a:rPr lang="en-IN" sz="2400" dirty="0"/>
              <a:t>, and stores </a:t>
            </a:r>
            <a:r>
              <a:rPr lang="en-IN" sz="2400" dirty="0" err="1"/>
              <a:t>color</a:t>
            </a:r>
            <a:r>
              <a:rPr lang="en-IN" sz="2400" dirty="0"/>
              <a:t> information for ambient, diffuse, and </a:t>
            </a:r>
            <a:r>
              <a:rPr lang="en-IN" sz="2400" dirty="0" smtClean="0"/>
              <a:t>specular lighting</a:t>
            </a:r>
            <a:r>
              <a:rPr lang="en-IN" sz="2400" dirty="0"/>
              <a:t>, then it could require almost 100 bytes per vertex. </a:t>
            </a:r>
            <a:endParaRPr lang="en-IN" sz="2400" dirty="0" smtClean="0"/>
          </a:p>
          <a:p>
            <a:pPr algn="just"/>
            <a:r>
              <a:rPr lang="en-IN" sz="2400" dirty="0" smtClean="0"/>
              <a:t>This </a:t>
            </a:r>
            <a:r>
              <a:rPr lang="en-IN" sz="2400" dirty="0"/>
              <a:t>information is </a:t>
            </a:r>
            <a:r>
              <a:rPr lang="en-IN" sz="2400" dirty="0" smtClean="0"/>
              <a:t>stored for </a:t>
            </a:r>
            <a:r>
              <a:rPr lang="en-IN" sz="2400" dirty="0"/>
              <a:t>each index in each triangle group.</a:t>
            </a:r>
            <a:endParaRPr lang="en-IN" sz="2400" b="1" dirty="0"/>
          </a:p>
        </p:txBody>
      </p:sp>
    </p:spTree>
    <p:extLst>
      <p:ext uri="{BB962C8B-B14F-4D97-AF65-F5344CB8AC3E}">
        <p14:creationId xmlns:p14="http://schemas.microsoft.com/office/powerpoint/2010/main" val="79510087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Game Publishing</a:t>
            </a:r>
            <a:r>
              <a:rPr lang="en-IN" sz="36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dirty="0"/>
              <a:t>Game Publishing </a:t>
            </a:r>
            <a:r>
              <a:rPr lang="en-IN" sz="2800" b="1" dirty="0" smtClean="0"/>
              <a:t>:</a:t>
            </a:r>
          </a:p>
          <a:p>
            <a:pPr algn="just"/>
            <a:r>
              <a:rPr lang="en-IN" sz="2800" dirty="0"/>
              <a:t>Publishers help the studio with jobs to support the development of the game. </a:t>
            </a:r>
            <a:endParaRPr lang="en-IN" sz="2800" dirty="0" smtClean="0"/>
          </a:p>
          <a:p>
            <a:pPr algn="just"/>
            <a:r>
              <a:rPr lang="en-IN" sz="2800" dirty="0" smtClean="0"/>
              <a:t>They </a:t>
            </a:r>
            <a:r>
              <a:rPr lang="en-IN" sz="2800" dirty="0"/>
              <a:t>help with marketing and quality assurance (testing). </a:t>
            </a:r>
            <a:endParaRPr lang="en-IN" sz="2800" dirty="0" smtClean="0"/>
          </a:p>
          <a:p>
            <a:pPr algn="just"/>
            <a:r>
              <a:rPr lang="en-IN" sz="2800" dirty="0" smtClean="0"/>
              <a:t>They </a:t>
            </a:r>
            <a:r>
              <a:rPr lang="en-IN" sz="2800" dirty="0"/>
              <a:t>also cover product and brand management, which means deciding how to describe and communicate the game vision and strategy. </a:t>
            </a:r>
            <a:endParaRPr lang="en-IN" sz="2800" dirty="0" smtClean="0"/>
          </a:p>
          <a:p>
            <a:pPr algn="just"/>
            <a:r>
              <a:rPr lang="en-IN" sz="2800" dirty="0" smtClean="0"/>
              <a:t>And </a:t>
            </a:r>
            <a:r>
              <a:rPr lang="en-IN" sz="2800" dirty="0"/>
              <a:t>they deal with the complexities of selling games in other countries, such as translation and localisation.</a:t>
            </a:r>
            <a:r>
              <a:rPr lang="en-IN" sz="2800" dirty="0" smtClean="0"/>
              <a:t> </a:t>
            </a: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5429852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Game Publishing</a:t>
            </a:r>
            <a:r>
              <a:rPr lang="en-IN" sz="36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dirty="0"/>
              <a:t>Game Publishing </a:t>
            </a:r>
            <a:r>
              <a:rPr lang="en-IN" sz="2800" b="1" dirty="0" smtClean="0"/>
              <a:t>:</a:t>
            </a:r>
          </a:p>
          <a:p>
            <a:pPr algn="just"/>
            <a:r>
              <a:rPr lang="en-IN" sz="2800" dirty="0" smtClean="0"/>
              <a:t>Some </a:t>
            </a:r>
            <a:r>
              <a:rPr lang="en-IN" sz="2800" dirty="0"/>
              <a:t>game developers don’t use publishers at all as games are increasingly sold independently through apps, console stores and Steam. </a:t>
            </a:r>
            <a:endParaRPr lang="en-IN" sz="2800" dirty="0" smtClean="0"/>
          </a:p>
          <a:p>
            <a:pPr algn="just"/>
            <a:r>
              <a:rPr lang="en-IN" sz="2800" dirty="0" smtClean="0"/>
              <a:t>But </a:t>
            </a:r>
            <a:r>
              <a:rPr lang="en-IN" sz="2800" dirty="0"/>
              <a:t>most games studios still need publishers to fund and sell their games, produce physical copies and to deal with the branding, advertising and variety of ways in which the game can be bought.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37754596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Game Publishing</a:t>
            </a:r>
            <a:r>
              <a:rPr lang="en-IN" sz="36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10000"/>
          </a:bodyPr>
          <a:lstStyle/>
          <a:p>
            <a:pPr marL="0" indent="0" algn="just">
              <a:buNone/>
            </a:pPr>
            <a:r>
              <a:rPr lang="en-IN" sz="2800" b="1" dirty="0"/>
              <a:t>What’s a games publisher good at</a:t>
            </a:r>
            <a:r>
              <a:rPr lang="en-IN" sz="2800" b="1" dirty="0" smtClean="0"/>
              <a:t>?:</a:t>
            </a:r>
          </a:p>
          <a:p>
            <a:pPr algn="just"/>
            <a:r>
              <a:rPr lang="en-IN" sz="2800" dirty="0"/>
              <a:t>Project management: understand how a game is made from start to finish and be able to plan that process, keeping on top of what needs to happen and when</a:t>
            </a:r>
          </a:p>
          <a:p>
            <a:pPr algn="just"/>
            <a:r>
              <a:rPr lang="en-IN" sz="2800" dirty="0"/>
              <a:t>Communication: create a game’s brand, tell its story and work with a wide range of clients</a:t>
            </a:r>
          </a:p>
          <a:p>
            <a:pPr algn="just"/>
            <a:r>
              <a:rPr lang="en-IN" sz="2800" dirty="0"/>
              <a:t>Knowledge of games industry: in-depth understanding of the games market, where people buy games, what platforms they enjoy, what games do well and what will happen next</a:t>
            </a:r>
          </a:p>
          <a:p>
            <a:pPr algn="just"/>
            <a:r>
              <a:rPr lang="en-IN" sz="2800" dirty="0"/>
              <a:t>Knowledge of rights and licensing: aware of the law about copyright and the licensing of games, negotiate deals</a:t>
            </a:r>
          </a:p>
          <a:p>
            <a:pPr algn="just"/>
            <a:r>
              <a:rPr lang="en-IN" sz="2800" dirty="0"/>
              <a:t>Budget handling: manage significant sums of money and work within the </a:t>
            </a:r>
            <a:r>
              <a:rPr lang="en-IN" sz="2800" dirty="0" smtClean="0"/>
              <a:t>budget.</a:t>
            </a: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63049005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600" b="1" dirty="0"/>
              <a:t>Game Publishing</a:t>
            </a:r>
            <a:r>
              <a:rPr lang="en-IN" sz="36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smtClean="0"/>
              <a:t>Who </a:t>
            </a:r>
            <a:r>
              <a:rPr lang="en-IN" sz="2800" b="1" dirty="0"/>
              <a:t>does a games publisher work with</a:t>
            </a:r>
            <a:r>
              <a:rPr lang="en-IN" sz="2800" b="1" dirty="0" smtClean="0"/>
              <a:t>?</a:t>
            </a:r>
          </a:p>
          <a:p>
            <a:pPr algn="just"/>
            <a:r>
              <a:rPr lang="en-IN" sz="2800" dirty="0"/>
              <a:t>Publishers work with games developers, particularly the </a:t>
            </a:r>
            <a:r>
              <a:rPr lang="en-IN" sz="2800" dirty="0" smtClean="0"/>
              <a:t>producers</a:t>
            </a:r>
            <a:r>
              <a:rPr lang="en-IN" sz="2800" dirty="0"/>
              <a:t>. They also work with </a:t>
            </a:r>
            <a:r>
              <a:rPr lang="en-IN" sz="2800" dirty="0" smtClean="0"/>
              <a:t>marketing, </a:t>
            </a:r>
            <a:r>
              <a:rPr lang="en-IN" sz="2800" dirty="0"/>
              <a:t>sales, analysis, testing, lawyers and distributors.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283699799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a:t>Module </a:t>
            </a:r>
            <a:r>
              <a:rPr lang="en-IN" sz="3600" b="1" dirty="0" smtClean="0"/>
              <a:t>5:</a:t>
            </a:r>
            <a:r>
              <a:rPr lang="en-IN" sz="3600" b="1" dirty="0"/>
              <a:t> Loading and Caching , optimization , debugging and publishing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1340768"/>
            <a:ext cx="8229600" cy="5112568"/>
          </a:xfrm>
        </p:spPr>
        <p:txBody>
          <a:bodyPr>
            <a:normAutofit lnSpcReduction="10000"/>
          </a:bodyPr>
          <a:lstStyle/>
          <a:p>
            <a:pPr marL="0" indent="0">
              <a:buNone/>
            </a:pPr>
            <a:r>
              <a:rPr lang="en-IN" dirty="0" smtClean="0"/>
              <a:t>5.3:</a:t>
            </a:r>
          </a:p>
          <a:p>
            <a:r>
              <a:rPr lang="en-IN" dirty="0"/>
              <a:t>Game engine, Game Server and Client 	</a:t>
            </a:r>
          </a:p>
          <a:p>
            <a:pPr marL="0" indent="0">
              <a:buNone/>
            </a:pPr>
            <a:endParaRPr lang="en-IN" dirty="0" smtClean="0"/>
          </a:p>
          <a:p>
            <a:pPr marL="0" indent="0">
              <a:buNone/>
            </a:pPr>
            <a:r>
              <a:rPr lang="en-IN" dirty="0" smtClean="0"/>
              <a:t>5.4:</a:t>
            </a:r>
          </a:p>
          <a:p>
            <a:r>
              <a:rPr lang="en-IN" dirty="0"/>
              <a:t>The Ethics of Computer Games </a:t>
            </a:r>
          </a:p>
          <a:p>
            <a:r>
              <a:rPr lang="en-IN" dirty="0"/>
              <a:t>Applying Ethics </a:t>
            </a:r>
          </a:p>
          <a:p>
            <a:r>
              <a:rPr lang="en-IN" dirty="0"/>
              <a:t>Unethical Game Content and Effect Studies </a:t>
            </a:r>
          </a:p>
          <a:p>
            <a:r>
              <a:rPr lang="en-IN" dirty="0"/>
              <a:t>The Ethics of Game Design 		</a:t>
            </a:r>
          </a:p>
          <a:p>
            <a:pPr marL="0" indent="0">
              <a:buNone/>
            </a:pPr>
            <a:r>
              <a:rPr lang="en-IN" dirty="0"/>
              <a:t>	</a:t>
            </a:r>
          </a:p>
          <a:p>
            <a:endParaRPr lang="en-IN" dirty="0"/>
          </a:p>
        </p:txBody>
      </p:sp>
    </p:spTree>
    <p:extLst>
      <p:ext uri="{BB962C8B-B14F-4D97-AF65-F5344CB8AC3E}">
        <p14:creationId xmlns:p14="http://schemas.microsoft.com/office/powerpoint/2010/main" val="299012676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5.3 </a:t>
            </a:r>
            <a:r>
              <a:rPr lang="en-IN" sz="3200" b="1" dirty="0"/>
              <a:t>Game engine, Game Server and Client</a:t>
            </a:r>
            <a:r>
              <a:rPr lang="en-IN" sz="36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dirty="0"/>
              <a:t>Game engine, Game Server and Client </a:t>
            </a:r>
            <a:r>
              <a:rPr lang="en-IN" sz="2800" dirty="0" smtClean="0"/>
              <a:t>:</a:t>
            </a:r>
            <a:r>
              <a:rPr lang="en-IN" sz="2800" dirty="0"/>
              <a:t>	</a:t>
            </a:r>
          </a:p>
          <a:p>
            <a:pPr algn="just"/>
            <a:r>
              <a:rPr lang="en-IN" sz="2800" dirty="0"/>
              <a:t>Multiplayer games are generally client-server with an authoritative server model.</a:t>
            </a:r>
          </a:p>
          <a:p>
            <a:pPr algn="just"/>
            <a:r>
              <a:rPr lang="en-IN" sz="2800" dirty="0"/>
              <a:t>The game state and all game logic is authoritatively decided on the server. </a:t>
            </a:r>
            <a:endParaRPr lang="en-IN" sz="2800" dirty="0" smtClean="0"/>
          </a:p>
          <a:p>
            <a:pPr algn="just"/>
            <a:r>
              <a:rPr lang="en-IN" sz="2800" dirty="0" smtClean="0"/>
              <a:t>The </a:t>
            </a:r>
            <a:r>
              <a:rPr lang="en-IN" sz="2800" dirty="0"/>
              <a:t>clients are responsible for transmitting the input to the server and displaying the output. </a:t>
            </a:r>
            <a:endParaRPr lang="en-IN" sz="2800" dirty="0" smtClean="0"/>
          </a:p>
          <a:p>
            <a:pPr algn="just"/>
            <a:r>
              <a:rPr lang="en-IN" sz="2800" dirty="0" smtClean="0"/>
              <a:t>Often </a:t>
            </a:r>
            <a:r>
              <a:rPr lang="en-IN" sz="2800" dirty="0"/>
              <a:t>clients do have predictive logic to help mitigate lag.</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96283388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5.3 </a:t>
            </a:r>
            <a:r>
              <a:rPr lang="en-IN" sz="3200" b="1" dirty="0"/>
              <a:t>Game engine, Game Server and Client</a:t>
            </a:r>
            <a:r>
              <a:rPr lang="en-IN" sz="36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dirty="0"/>
              <a:t>Game engine, Game Server and Client </a:t>
            </a:r>
            <a:r>
              <a:rPr lang="en-IN" sz="2800" dirty="0" smtClean="0"/>
              <a:t>:</a:t>
            </a:r>
            <a:r>
              <a:rPr lang="en-IN" sz="2800" dirty="0"/>
              <a:t>	</a:t>
            </a:r>
          </a:p>
          <a:p>
            <a:pPr algn="just"/>
            <a:r>
              <a:rPr lang="en-IN" sz="2800" dirty="0"/>
              <a:t>A game engine is a collection of integrated high level systems that is used as a scaffolding upon which to build a game.</a:t>
            </a:r>
          </a:p>
          <a:p>
            <a:pPr algn="just"/>
            <a:r>
              <a:rPr lang="en-IN" sz="2800" dirty="0"/>
              <a:t>Typical components of a 3D game engine include: Asset Pipelines for 3D Models Textures and Animations, Physics, Particle Systems, Lighting, Rendering, and Shading, Pathfinding, Positional Audio, Input, User Interface and more.</a:t>
            </a:r>
          </a:p>
          <a:p>
            <a:pPr algn="just"/>
            <a:r>
              <a:rPr lang="en-IN" sz="2800" dirty="0" smtClean="0"/>
              <a:t>Your</a:t>
            </a:r>
            <a:r>
              <a:rPr lang="en-IN" sz="2800" dirty="0"/>
              <a:t> game client sends inputs (key presses, commands) to the server, the server runs the game, and you send the results back to the clients. 	</a:t>
            </a:r>
          </a:p>
          <a:p>
            <a:pPr marL="0" indent="0" algn="just">
              <a:buNone/>
            </a:pPr>
            <a:endParaRPr lang="en-IN" sz="2800" dirty="0" smtClean="0"/>
          </a:p>
        </p:txBody>
      </p:sp>
    </p:spTree>
    <p:extLst>
      <p:ext uri="{BB962C8B-B14F-4D97-AF65-F5344CB8AC3E}">
        <p14:creationId xmlns:p14="http://schemas.microsoft.com/office/powerpoint/2010/main" val="8764834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3200" dirty="0"/>
              <a:t>The Ethics of Computer Games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10000"/>
          </a:bodyPr>
          <a:lstStyle/>
          <a:p>
            <a:pPr algn="just"/>
            <a:r>
              <a:rPr lang="en-IN" sz="2800" dirty="0"/>
              <a:t>To understand the ethics of computer games, we have to take into account that computer games present simulated environments designed to be interacted with in </a:t>
            </a:r>
            <a:r>
              <a:rPr lang="en-IN" sz="2800" dirty="0" smtClean="0"/>
              <a:t>specific </a:t>
            </a:r>
            <a:r>
              <a:rPr lang="en-IN" sz="2800" dirty="0"/>
              <a:t>ways by players who agree to those constraints and who, in most cases, cannot do anything to change the rules or the possible interactions with the system. </a:t>
            </a:r>
            <a:endParaRPr lang="en-IN" sz="2800" dirty="0" smtClean="0"/>
          </a:p>
          <a:p>
            <a:pPr algn="just"/>
            <a:r>
              <a:rPr lang="en-IN" sz="2800" dirty="0" smtClean="0"/>
              <a:t>Both </a:t>
            </a:r>
            <a:r>
              <a:rPr lang="en-IN" sz="2800" dirty="0"/>
              <a:t>the simulation and the rules are upheld by the computer and affect the player’s interactions, </a:t>
            </a:r>
            <a:r>
              <a:rPr lang="en-IN" sz="2800" dirty="0" err="1"/>
              <a:t>behaviors</a:t>
            </a:r>
            <a:r>
              <a:rPr lang="en-IN" sz="2800" dirty="0"/>
              <a:t>, and subjectivity. </a:t>
            </a:r>
            <a:endParaRPr lang="en-IN" sz="2800" dirty="0" smtClean="0"/>
          </a:p>
          <a:p>
            <a:pPr algn="just"/>
            <a:r>
              <a:rPr lang="en-IN" sz="2800" dirty="0" smtClean="0"/>
              <a:t>Therefore</a:t>
            </a:r>
            <a:r>
              <a:rPr lang="en-IN" sz="2800" dirty="0"/>
              <a:t>, the presence and importance of computer power and simulation capacities are relevant for understanding the ethics of digital games, and </a:t>
            </a:r>
            <a:r>
              <a:rPr lang="en-IN" sz="2800" dirty="0" smtClean="0"/>
              <a:t>thus </a:t>
            </a:r>
            <a:r>
              <a:rPr lang="en-IN" sz="2800" dirty="0"/>
              <a:t>it seems obvious to relate this research to the </a:t>
            </a:r>
            <a:r>
              <a:rPr lang="en-IN" sz="2800" dirty="0" smtClean="0"/>
              <a:t>field </a:t>
            </a:r>
            <a:r>
              <a:rPr lang="en-IN" sz="2800" dirty="0"/>
              <a:t>of computer ethics.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79384595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3200" dirty="0"/>
              <a:t>The Ethics of Computer Games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a:t>Computer ethics is the </a:t>
            </a:r>
            <a:r>
              <a:rPr lang="en-IN" sz="2800" dirty="0" smtClean="0"/>
              <a:t>field </a:t>
            </a:r>
            <a:r>
              <a:rPr lang="en-IN" sz="2800" dirty="0"/>
              <a:t>studying the ethical implications that the use of Internet communication technologies and computational technologies create, determining if those ethical issues are new problems or just reiterations of old problems. </a:t>
            </a:r>
          </a:p>
          <a:p>
            <a:pPr algn="just"/>
            <a:r>
              <a:rPr lang="en-IN" sz="2800" dirty="0" smtClean="0"/>
              <a:t>Computer </a:t>
            </a:r>
            <a:r>
              <a:rPr lang="en-IN" sz="2800" dirty="0"/>
              <a:t>games are ethical objects, that computer game players are ethical agents, and that the ethics of computer games should be seen as a complex network of responsibilities and moral duties. </a:t>
            </a:r>
            <a:endParaRPr lang="en-IN" sz="2800" dirty="0" smtClean="0"/>
          </a:p>
          <a:p>
            <a:pPr marL="0" indent="0" algn="just">
              <a:buNone/>
            </a:pP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412938239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3200" dirty="0"/>
              <a:t>The Ethics of Computer Games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smtClean="0"/>
              <a:t>Consider players  are creative</a:t>
            </a:r>
            <a:r>
              <a:rPr lang="en-IN" sz="2800" dirty="0"/>
              <a:t>, </a:t>
            </a:r>
            <a:r>
              <a:rPr lang="en-IN" sz="2800" dirty="0" smtClean="0"/>
              <a:t>engaged, ethical agents.</a:t>
            </a:r>
          </a:p>
          <a:p>
            <a:pPr algn="just"/>
            <a:r>
              <a:rPr lang="en-IN" sz="2800" dirty="0" smtClean="0"/>
              <a:t>Players </a:t>
            </a:r>
            <a:r>
              <a:rPr lang="en-IN" sz="2800" dirty="0"/>
              <a:t>no longer are passive moral creatures, </a:t>
            </a:r>
            <a:r>
              <a:rPr lang="en-IN" sz="2800" dirty="0" smtClean="0"/>
              <a:t>exposed to </a:t>
            </a:r>
            <a:r>
              <a:rPr lang="en-IN" sz="2800" dirty="0"/>
              <a:t>unethical content: computer game players </a:t>
            </a:r>
            <a:r>
              <a:rPr lang="en-IN" sz="2800" dirty="0" smtClean="0"/>
              <a:t>reflect</a:t>
            </a:r>
            <a:r>
              <a:rPr lang="en-IN" sz="2800" dirty="0"/>
              <a:t>, relate, and </a:t>
            </a:r>
            <a:r>
              <a:rPr lang="en-IN" sz="2800" dirty="0" smtClean="0"/>
              <a:t>create with </a:t>
            </a:r>
            <a:r>
              <a:rPr lang="en-IN" sz="2800" dirty="0"/>
              <a:t>an ethical mind. And the games they play are ethical systems.</a:t>
            </a:r>
          </a:p>
          <a:p>
            <a:pPr algn="just"/>
            <a:r>
              <a:rPr lang="en-IN" sz="2800" i="1" dirty="0" smtClean="0"/>
              <a:t>For example Manhunt</a:t>
            </a:r>
            <a:r>
              <a:rPr lang="en-IN" sz="2800" dirty="0" smtClean="0"/>
              <a:t>,2 </a:t>
            </a:r>
            <a:r>
              <a:rPr lang="en-IN" sz="2800" dirty="0"/>
              <a:t>a game banned in several countries, </a:t>
            </a:r>
            <a:r>
              <a:rPr lang="en-IN" sz="2800" dirty="0" smtClean="0"/>
              <a:t>is a </a:t>
            </a:r>
            <a:r>
              <a:rPr lang="en-IN" sz="2800" dirty="0"/>
              <a:t>rich ethical experience if played by mature players. </a:t>
            </a:r>
            <a:endParaRPr lang="en-IN" sz="2800" dirty="0" smtClean="0"/>
          </a:p>
          <a:p>
            <a:pPr algn="just"/>
            <a:r>
              <a:rPr lang="en-IN" sz="2800" dirty="0" smtClean="0"/>
              <a:t>On </a:t>
            </a:r>
            <a:r>
              <a:rPr lang="en-IN" sz="2800" dirty="0"/>
              <a:t>the other </a:t>
            </a:r>
            <a:r>
              <a:rPr lang="en-IN" sz="2800" dirty="0" smtClean="0"/>
              <a:t>hand, a </a:t>
            </a:r>
            <a:r>
              <a:rPr lang="en-IN" sz="2800" dirty="0"/>
              <a:t>game like </a:t>
            </a:r>
            <a:r>
              <a:rPr lang="en-IN" sz="2800" i="1" dirty="0"/>
              <a:t>Knights of the Old Republic</a:t>
            </a:r>
            <a:r>
              <a:rPr lang="en-IN" sz="2800" dirty="0"/>
              <a:t>,3 which allegedly allows </a:t>
            </a:r>
            <a:r>
              <a:rPr lang="en-IN" sz="2800" dirty="0" smtClean="0"/>
              <a:t>players to </a:t>
            </a:r>
            <a:r>
              <a:rPr lang="en-IN" sz="2800" dirty="0"/>
              <a:t>take moral choices and play by them, is an example of </a:t>
            </a:r>
            <a:r>
              <a:rPr lang="en-IN" sz="2800" dirty="0" smtClean="0"/>
              <a:t>unethical game </a:t>
            </a:r>
            <a:r>
              <a:rPr lang="en-IN" sz="2800" dirty="0"/>
              <a:t>design.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425524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476672"/>
            <a:ext cx="8435280" cy="6192688"/>
          </a:xfrm>
        </p:spPr>
        <p:txBody>
          <a:bodyPr>
            <a:normAutofit/>
          </a:bodyPr>
          <a:lstStyle/>
          <a:p>
            <a:pPr marL="0" indent="0">
              <a:buNone/>
            </a:pPr>
            <a:r>
              <a:rPr lang="en-IN" sz="2400" b="1" dirty="0"/>
              <a:t>3D Object Meshes and Environments</a:t>
            </a:r>
            <a:r>
              <a:rPr lang="en-IN" sz="2400" b="1" dirty="0" smtClean="0"/>
              <a:t>:</a:t>
            </a:r>
          </a:p>
          <a:p>
            <a:pPr marL="0" indent="0" algn="just">
              <a:buNone/>
            </a:pPr>
            <a:endParaRPr lang="en-IN" sz="2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7820025" cy="3188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33518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3200" dirty="0"/>
              <a:t>The Ethics of Computer Games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a:t>Computer games are complex cultural objects: they have rules </a:t>
            </a:r>
            <a:r>
              <a:rPr lang="en-IN" sz="2800" dirty="0" smtClean="0"/>
              <a:t>guiding </a:t>
            </a:r>
            <a:r>
              <a:rPr lang="en-IN" sz="2800" dirty="0" err="1" smtClean="0"/>
              <a:t>behavior</a:t>
            </a:r>
            <a:r>
              <a:rPr lang="en-IN" sz="2800" dirty="0"/>
              <a:t>, they create game worlds with values at play, and they relate </a:t>
            </a:r>
            <a:r>
              <a:rPr lang="en-IN" sz="2800" dirty="0" smtClean="0"/>
              <a:t>to players </a:t>
            </a:r>
            <a:r>
              <a:rPr lang="en-IN" sz="2800" dirty="0"/>
              <a:t>who like to explore morals and actions forbidden in society. </a:t>
            </a:r>
            <a:endParaRPr lang="en-IN" sz="2800" dirty="0" smtClean="0"/>
          </a:p>
          <a:p>
            <a:pPr algn="just"/>
            <a:r>
              <a:rPr lang="en-IN" sz="2800" dirty="0" smtClean="0"/>
              <a:t>The</a:t>
            </a:r>
            <a:r>
              <a:rPr lang="en-IN" sz="2800" dirty="0"/>
              <a:t> </a:t>
            </a:r>
            <a:r>
              <a:rPr lang="en-IN" sz="2800" dirty="0" smtClean="0"/>
              <a:t>ethics </a:t>
            </a:r>
            <a:r>
              <a:rPr lang="en-IN" sz="2800" dirty="0"/>
              <a:t>of computer games have to take into consideration all these variables.</a:t>
            </a:r>
          </a:p>
          <a:p>
            <a:pPr algn="just"/>
            <a:r>
              <a:rPr lang="en-IN" sz="2800" dirty="0" smtClean="0"/>
              <a:t>Lets take an example of a </a:t>
            </a:r>
            <a:r>
              <a:rPr lang="en-IN" sz="2800" dirty="0"/>
              <a:t>comprehensive perspective on why computer </a:t>
            </a:r>
            <a:r>
              <a:rPr lang="en-IN" sz="2800" dirty="0" smtClean="0"/>
              <a:t>games can </a:t>
            </a:r>
            <a:r>
              <a:rPr lang="en-IN" sz="2800" dirty="0"/>
              <a:t>be ethical, and how players use their ethical values to critically </a:t>
            </a:r>
            <a:r>
              <a:rPr lang="en-IN" sz="2800" dirty="0" smtClean="0"/>
              <a:t>engage with </a:t>
            </a:r>
            <a:r>
              <a:rPr lang="en-IN" sz="2800" dirty="0"/>
              <a:t>these games. </a:t>
            </a:r>
            <a:endParaRPr lang="en-IN" sz="2800" dirty="0" smtClean="0"/>
          </a:p>
          <a:p>
            <a:pPr algn="just"/>
            <a:r>
              <a:rPr lang="en-IN" sz="2800" dirty="0" smtClean="0"/>
              <a:t>Think about how </a:t>
            </a:r>
            <a:r>
              <a:rPr lang="en-IN" sz="2800" dirty="0"/>
              <a:t>players are </a:t>
            </a:r>
            <a:r>
              <a:rPr lang="en-IN" sz="2800" dirty="0" smtClean="0"/>
              <a:t>ethical agents</a:t>
            </a:r>
            <a:r>
              <a:rPr lang="en-IN" sz="2800" dirty="0"/>
              <a:t>, and how we morally relate to computer games.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82804190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3200" dirty="0"/>
              <a:t>The Ethics of Computer Games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55000" lnSpcReduction="20000"/>
          </a:bodyPr>
          <a:lstStyle/>
          <a:p>
            <a:pPr algn="just"/>
            <a:r>
              <a:rPr lang="en-IN" sz="4500" dirty="0" smtClean="0"/>
              <a:t>A framework </a:t>
            </a:r>
            <a:r>
              <a:rPr lang="en-IN" sz="4500" dirty="0"/>
              <a:t>for understanding the ethics </a:t>
            </a:r>
            <a:r>
              <a:rPr lang="en-IN" sz="4500" dirty="0" smtClean="0"/>
              <a:t>of computer </a:t>
            </a:r>
            <a:r>
              <a:rPr lang="en-IN" sz="4500" dirty="0"/>
              <a:t>games, a framework that will </a:t>
            </a:r>
            <a:r>
              <a:rPr lang="en-IN" sz="4500" dirty="0" smtClean="0"/>
              <a:t>define </a:t>
            </a:r>
            <a:r>
              <a:rPr lang="en-IN" sz="4500" dirty="0"/>
              <a:t>these games both as </a:t>
            </a:r>
            <a:r>
              <a:rPr lang="en-IN" sz="4500" dirty="0" smtClean="0"/>
              <a:t>designed objects </a:t>
            </a:r>
            <a:r>
              <a:rPr lang="en-IN" sz="4500" dirty="0"/>
              <a:t>and as player </a:t>
            </a:r>
            <a:r>
              <a:rPr lang="en-IN" sz="4500" dirty="0" smtClean="0"/>
              <a:t>experiences is proposed. </a:t>
            </a:r>
          </a:p>
          <a:p>
            <a:pPr algn="just"/>
            <a:r>
              <a:rPr lang="en-IN" sz="4500" dirty="0"/>
              <a:t>A</a:t>
            </a:r>
            <a:r>
              <a:rPr lang="en-IN" sz="4500" dirty="0" smtClean="0"/>
              <a:t> </a:t>
            </a:r>
            <a:r>
              <a:rPr lang="en-IN" sz="4500" dirty="0"/>
              <a:t>theoretical </a:t>
            </a:r>
            <a:r>
              <a:rPr lang="en-IN" sz="4500" dirty="0" smtClean="0"/>
              <a:t>approach from </a:t>
            </a:r>
            <a:r>
              <a:rPr lang="en-IN" sz="4500" dirty="0"/>
              <a:t>the </a:t>
            </a:r>
            <a:r>
              <a:rPr lang="en-IN" sz="4500" dirty="0" smtClean="0"/>
              <a:t>fields </a:t>
            </a:r>
            <a:r>
              <a:rPr lang="en-IN" sz="4500" dirty="0"/>
              <a:t>of philosophy and game studies, a framework based on </a:t>
            </a:r>
            <a:r>
              <a:rPr lang="en-IN" sz="4500" dirty="0" smtClean="0"/>
              <a:t>the formal </a:t>
            </a:r>
            <a:r>
              <a:rPr lang="en-IN" sz="4500" dirty="0"/>
              <a:t>understanding of computer games as moral objects and players </a:t>
            </a:r>
            <a:r>
              <a:rPr lang="en-IN" sz="4500" dirty="0" smtClean="0"/>
              <a:t>as ethical subjects is provided.</a:t>
            </a:r>
          </a:p>
          <a:p>
            <a:pPr algn="just"/>
            <a:r>
              <a:rPr lang="en-IN" sz="4500" dirty="0" smtClean="0"/>
              <a:t> </a:t>
            </a:r>
            <a:r>
              <a:rPr lang="en-IN" sz="4500" dirty="0"/>
              <a:t>The experience of a computer game is the experience </a:t>
            </a:r>
            <a:r>
              <a:rPr lang="en-IN" sz="4500" dirty="0" smtClean="0"/>
              <a:t>of a </a:t>
            </a:r>
            <a:r>
              <a:rPr lang="en-IN" sz="4500" dirty="0"/>
              <a:t>moral object by an ethical subject. </a:t>
            </a:r>
            <a:endParaRPr lang="en-IN" sz="4500" dirty="0" smtClean="0"/>
          </a:p>
          <a:p>
            <a:pPr algn="just"/>
            <a:r>
              <a:rPr lang="en-IN" sz="4500" dirty="0" smtClean="0"/>
              <a:t>Thus </a:t>
            </a:r>
            <a:r>
              <a:rPr lang="en-IN" sz="4500" dirty="0"/>
              <a:t>the gaming experience is </a:t>
            </a:r>
            <a:r>
              <a:rPr lang="en-IN" sz="4500" dirty="0" smtClean="0"/>
              <a:t>not only </a:t>
            </a:r>
            <a:r>
              <a:rPr lang="en-IN" sz="4500" dirty="0"/>
              <a:t>ethically relevant, but should also be </a:t>
            </a:r>
            <a:r>
              <a:rPr lang="en-IN" sz="4500" dirty="0" err="1"/>
              <a:t>analyzed</a:t>
            </a:r>
            <a:r>
              <a:rPr lang="en-IN" sz="4500" dirty="0"/>
              <a:t> by philosophy </a:t>
            </a:r>
            <a:r>
              <a:rPr lang="en-IN" sz="4500" dirty="0" smtClean="0"/>
              <a:t>and game </a:t>
            </a:r>
            <a:r>
              <a:rPr lang="en-IN" sz="4500" dirty="0"/>
              <a:t>research. </a:t>
            </a:r>
            <a:endParaRPr lang="en-IN" sz="4500" dirty="0" smtClean="0"/>
          </a:p>
          <a:p>
            <a:pPr algn="just"/>
            <a:r>
              <a:rPr lang="en-IN" sz="4500" dirty="0" smtClean="0"/>
              <a:t>This </a:t>
            </a:r>
            <a:r>
              <a:rPr lang="en-IN" sz="4500" dirty="0"/>
              <a:t>framework also provides a tool for addressing </a:t>
            </a:r>
            <a:r>
              <a:rPr lang="en-IN" sz="4500" dirty="0" smtClean="0"/>
              <a:t>relevant ethical </a:t>
            </a:r>
            <a:r>
              <a:rPr lang="en-IN" sz="4500" dirty="0"/>
              <a:t>issues that take place in the cultural context of computer </a:t>
            </a:r>
            <a:r>
              <a:rPr lang="en-IN" sz="4500" dirty="0" smtClean="0"/>
              <a:t>games , from </a:t>
            </a:r>
            <a:r>
              <a:rPr lang="en-IN" sz="4500" dirty="0"/>
              <a:t>unethical content in computer games to the responsibility of </a:t>
            </a:r>
            <a:r>
              <a:rPr lang="en-IN" sz="4500" dirty="0" smtClean="0"/>
              <a:t>game designers </a:t>
            </a:r>
            <a:r>
              <a:rPr lang="en-IN" sz="4500" dirty="0"/>
              <a:t>for the ethical issues raised by a game.</a:t>
            </a:r>
            <a:r>
              <a:rPr lang="en-IN" sz="2800" dirty="0"/>
              <a:t>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63772348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Applying Ethics </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algn="just"/>
            <a:r>
              <a:rPr lang="en-IN" sz="2800" dirty="0"/>
              <a:t>Ethics and game design are complicated. We can probably agree that game designers don't set out with bad intentions to make a video game. </a:t>
            </a:r>
            <a:endParaRPr lang="en-IN" sz="2800" dirty="0" smtClean="0"/>
          </a:p>
          <a:p>
            <a:pPr algn="just"/>
            <a:r>
              <a:rPr lang="en-IN" sz="2800" dirty="0"/>
              <a:t>When it comes to the ethical choices that game developers make when they decide what to put into their creations, they face the same moral issues that artists in any other communications medium face. They must struggle with balancing their rights to free expression with the tastes of consumers and be concerned about the effects their content has on their audience. While it's easy for games to enlighten and enliven the human experience, they are still a form of media and expression, and thus possessed of the ability to influence those that play them.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4814415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Applying Ethics </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algn="just"/>
            <a:r>
              <a:rPr lang="en-IN" sz="2800" dirty="0"/>
              <a:t>But because videogames are a newer medium, game designers are still struggling with what kind of ethics code they should adopt. Legally, games qualify as a form of expression that is protected under the First Amendment. In a recent court case in Washington, a judge tossed out a state law that restricted the sales of M-rated games to minors, particularly games that depicted violence against law-enforcement officers. The judge noted that games qualified as speech, but he also noted how ridiculous it would be to try to sort out whether violence against law enforcement occurs in games such as </a:t>
            </a:r>
            <a:r>
              <a:rPr lang="en-IN" sz="2800" i="1" dirty="0"/>
              <a:t>Age of Empires</a:t>
            </a:r>
            <a:r>
              <a:rPr lang="en-IN" sz="2800" dirty="0"/>
              <a:t>, in which Roman centurions might be interpreted as law enforcers.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4206221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Applying Ethics </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a:t>Value judgments about which games are unethical depend on the eye of the beholder. And the gravity of the debate depends on what games really are. If they are just a form of entertainment, then they need not pay more attention to ethics than movies do. If they are works of art, then they should be held to higher standards. In other words, it is the design goals themselves that put ethical limits on game designers.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69105986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Applying Ethics </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a:t>"Discussing ethics and morals is a tricky subject, as the terms are very vague and slippery," says Jason Della Rocca, program director of the International Game Developers Association. "Each person's definition of what is ethical changes."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377830411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Applying Ethics </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a:t>"Discussing ethics and morals is a tricky subject, as the terms are very vague and slippery," says Jason Della Rocca, program director of the International Game Developers Association. "Each person's definition of what is ethical changes."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45385100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Unethical Game Content and Effect Studies</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smtClean="0"/>
              <a:t>Game </a:t>
            </a:r>
            <a:r>
              <a:rPr lang="en-IN" sz="2800" dirty="0"/>
              <a:t>designers can justify what they put into their games by falling back on the First Amendment or the idea that the only requirement for a game is fun</a:t>
            </a:r>
            <a:r>
              <a:rPr lang="en-IN" sz="2800" dirty="0" smtClean="0"/>
              <a:t>.</a:t>
            </a:r>
          </a:p>
          <a:p>
            <a:pPr algn="just"/>
            <a:r>
              <a:rPr lang="en-IN" sz="2800" dirty="0"/>
              <a:t>We as an industry do have a moral </a:t>
            </a:r>
            <a:r>
              <a:rPr lang="en-IN" sz="2800" dirty="0" smtClean="0"/>
              <a:t>responsibility.</a:t>
            </a:r>
          </a:p>
          <a:p>
            <a:pPr algn="just"/>
            <a:r>
              <a:rPr lang="en-IN" sz="2800" dirty="0"/>
              <a:t>Anyone who does something for a mass market has a responsibility. You tread carefully on the lessons that you teach. That line that 'if a game is fun, it is okay'-that sounds trivial. If it is obvious this is an artificial world and you can't do these things in real life, then that is more acceptable. But if it parades itself as a real world, you have to be careful about that.</a:t>
            </a:r>
            <a:endParaRPr lang="en-IN" sz="2800" b="1" dirty="0" smtClean="0"/>
          </a:p>
        </p:txBody>
      </p:sp>
    </p:spTree>
    <p:extLst>
      <p:ext uri="{BB962C8B-B14F-4D97-AF65-F5344CB8AC3E}">
        <p14:creationId xmlns:p14="http://schemas.microsoft.com/office/powerpoint/2010/main" val="150588297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Unethical Game Content and Effect Studies</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10000"/>
          </a:bodyPr>
          <a:lstStyle/>
          <a:p>
            <a:pPr algn="just"/>
            <a:r>
              <a:rPr lang="en-IN" sz="2800" dirty="0"/>
              <a:t>If designers just create 'fun' games, but the buying trends are heading toward more realistic and violent games, then the designers that refuse to move along will likely be left </a:t>
            </a:r>
            <a:r>
              <a:rPr lang="en-IN" sz="2800" dirty="0" smtClean="0"/>
              <a:t>behind.</a:t>
            </a:r>
          </a:p>
          <a:p>
            <a:pPr algn="just"/>
            <a:r>
              <a:rPr lang="en-IN" sz="2800" dirty="0"/>
              <a:t>It's also true that it is easier to create viable game mechanics out of violence than from socially oriented ideas. Socially oriented ideas and cooperative play that doesn't end in violence are extremely challenging to achieve</a:t>
            </a:r>
            <a:r>
              <a:rPr lang="en-IN" sz="2800" dirty="0" smtClean="0"/>
              <a:t>.</a:t>
            </a:r>
          </a:p>
          <a:p>
            <a:pPr algn="just"/>
            <a:r>
              <a:rPr lang="en-IN" sz="2800" dirty="0"/>
              <a:t>Some games are supposed to be </a:t>
            </a:r>
            <a:r>
              <a:rPr lang="en-IN" sz="2800" dirty="0" smtClean="0"/>
              <a:t>fun.</a:t>
            </a:r>
          </a:p>
          <a:p>
            <a:pPr algn="just"/>
            <a:r>
              <a:rPr lang="en-IN" sz="2800" dirty="0"/>
              <a:t>Some are trying to be more artistic. If you have the pretension of trying to be more artistic, you have to think about the ethical decisions that you make. It's hard to call a game like </a:t>
            </a:r>
            <a:r>
              <a:rPr lang="en-IN" sz="2800" i="1" dirty="0"/>
              <a:t>Grand Theft Auto</a:t>
            </a:r>
            <a:r>
              <a:rPr lang="en-IN" sz="2800" dirty="0"/>
              <a:t> high art. Some fantastic movies are racy. But porn doesn't quite make it to the Academy Awards.</a:t>
            </a:r>
            <a:endParaRPr lang="en-IN" sz="2800" b="1" dirty="0" smtClean="0"/>
          </a:p>
        </p:txBody>
      </p:sp>
    </p:spTree>
    <p:extLst>
      <p:ext uri="{BB962C8B-B14F-4D97-AF65-F5344CB8AC3E}">
        <p14:creationId xmlns:p14="http://schemas.microsoft.com/office/powerpoint/2010/main" val="331467020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Unethical Game Content and Effect Studies</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a:t>Would-be censors have pilloried the game industry for many controversial games. </a:t>
            </a:r>
            <a:endParaRPr lang="en-IN" sz="2800" dirty="0" smtClean="0"/>
          </a:p>
          <a:p>
            <a:pPr algn="just"/>
            <a:r>
              <a:rPr lang="en-IN" sz="2800" dirty="0" smtClean="0"/>
              <a:t>Violence </a:t>
            </a:r>
            <a:r>
              <a:rPr lang="en-IN" sz="2800" dirty="0"/>
              <a:t>is always a flashpoint, and to a lesser extent sex and foul language are as well. From the original </a:t>
            </a:r>
            <a:r>
              <a:rPr lang="en-IN" sz="2800" i="1" dirty="0"/>
              <a:t>Mortal </a:t>
            </a:r>
            <a:r>
              <a:rPr lang="en-IN" sz="2800" i="1" dirty="0" err="1"/>
              <a:t>Kombat</a:t>
            </a:r>
            <a:r>
              <a:rPr lang="en-IN" sz="2800" dirty="0"/>
              <a:t> where you could rip out the spines of your hand-to-hand combat opponents, to this year's </a:t>
            </a:r>
            <a:r>
              <a:rPr lang="en-IN" sz="2800" i="1" dirty="0"/>
              <a:t>Def Jam Fight For New York</a:t>
            </a:r>
            <a:r>
              <a:rPr lang="en-IN" sz="2800" dirty="0"/>
              <a:t>, where 'F'-word spouting rappers can bloody each other with tire irons, it's easy to find controversial games. </a:t>
            </a:r>
            <a:endParaRPr lang="en-IN" sz="2800" dirty="0" smtClean="0"/>
          </a:p>
          <a:p>
            <a:pPr algn="just"/>
            <a:r>
              <a:rPr lang="en-IN" sz="2800" dirty="0" smtClean="0"/>
              <a:t>In</a:t>
            </a:r>
            <a:r>
              <a:rPr lang="en-IN" sz="2800" dirty="0"/>
              <a:t> </a:t>
            </a:r>
            <a:r>
              <a:rPr lang="en-IN" sz="2800" i="1" dirty="0"/>
              <a:t>Grand Theft Auto: Vice City</a:t>
            </a:r>
            <a:r>
              <a:rPr lang="en-IN" sz="2800" dirty="0"/>
              <a:t>, you can shoot cops and have sex with a prostitute and then kill her to get your money </a:t>
            </a:r>
            <a:r>
              <a:rPr lang="en-IN" sz="2800" dirty="0" smtClean="0"/>
              <a:t>back. This type of contents are unethical so avoid such type of stuff.</a:t>
            </a:r>
            <a:endParaRPr lang="en-IN" sz="2800" b="1" dirty="0" smtClean="0"/>
          </a:p>
        </p:txBody>
      </p:sp>
    </p:spTree>
    <p:extLst>
      <p:ext uri="{BB962C8B-B14F-4D97-AF65-F5344CB8AC3E}">
        <p14:creationId xmlns:p14="http://schemas.microsoft.com/office/powerpoint/2010/main" val="6984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a:t>Module </a:t>
            </a:r>
            <a:r>
              <a:rPr lang="en-IN" sz="3600" b="1" dirty="0" smtClean="0"/>
              <a:t>5:</a:t>
            </a:r>
            <a:r>
              <a:rPr lang="en-IN" sz="3600" b="1" dirty="0"/>
              <a:t> Loading and Caching , optimization , debugging and publishing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1340768"/>
            <a:ext cx="8229600" cy="5112568"/>
          </a:xfrm>
        </p:spPr>
        <p:txBody>
          <a:bodyPr>
            <a:normAutofit fontScale="92500" lnSpcReduction="20000"/>
          </a:bodyPr>
          <a:lstStyle/>
          <a:p>
            <a:pPr marL="0" indent="0">
              <a:buNone/>
            </a:pPr>
            <a:r>
              <a:rPr lang="en-IN" dirty="0" smtClean="0"/>
              <a:t>5.2:</a:t>
            </a:r>
          </a:p>
          <a:p>
            <a:r>
              <a:rPr lang="en-IN" dirty="0"/>
              <a:t>Optimization and Debugging </a:t>
            </a:r>
          </a:p>
          <a:p>
            <a:r>
              <a:rPr lang="en-IN" dirty="0"/>
              <a:t>The Art of Handling Failure 	</a:t>
            </a:r>
          </a:p>
          <a:p>
            <a:r>
              <a:rPr lang="en-IN" dirty="0"/>
              <a:t>Debugging Basics </a:t>
            </a:r>
          </a:p>
          <a:p>
            <a:r>
              <a:rPr lang="en-IN" dirty="0"/>
              <a:t>Graphics and </a:t>
            </a:r>
            <a:r>
              <a:rPr lang="en-IN" dirty="0" err="1"/>
              <a:t>Shader</a:t>
            </a:r>
            <a:r>
              <a:rPr lang="en-IN" dirty="0"/>
              <a:t> Debugging </a:t>
            </a:r>
          </a:p>
          <a:p>
            <a:r>
              <a:rPr lang="en-IN" dirty="0"/>
              <a:t>Debugging Techniques </a:t>
            </a:r>
          </a:p>
          <a:p>
            <a:r>
              <a:rPr lang="en-IN" dirty="0"/>
              <a:t>Building an Error Logging System . </a:t>
            </a:r>
          </a:p>
          <a:p>
            <a:r>
              <a:rPr lang="en-IN" dirty="0"/>
              <a:t>Different Kinds of Bugs </a:t>
            </a:r>
          </a:p>
          <a:p>
            <a:r>
              <a:rPr lang="en-IN" dirty="0"/>
              <a:t>Profiling </a:t>
            </a:r>
          </a:p>
          <a:p>
            <a:r>
              <a:rPr lang="en-IN" dirty="0"/>
              <a:t>Game Publishing 		</a:t>
            </a:r>
          </a:p>
          <a:p>
            <a:pPr marL="0" indent="0">
              <a:buNone/>
            </a:pPr>
            <a:r>
              <a:rPr lang="en-IN" dirty="0"/>
              <a:t>	</a:t>
            </a:r>
          </a:p>
          <a:p>
            <a:endParaRPr lang="en-IN" dirty="0"/>
          </a:p>
        </p:txBody>
      </p:sp>
    </p:spTree>
    <p:extLst>
      <p:ext uri="{BB962C8B-B14F-4D97-AF65-F5344CB8AC3E}">
        <p14:creationId xmlns:p14="http://schemas.microsoft.com/office/powerpoint/2010/main" val="2894677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764704"/>
            <a:ext cx="8435280" cy="5904656"/>
          </a:xfrm>
        </p:spPr>
        <p:txBody>
          <a:bodyPr>
            <a:normAutofit/>
          </a:bodyPr>
          <a:lstStyle/>
          <a:p>
            <a:pPr marL="0" indent="0">
              <a:buNone/>
            </a:pPr>
            <a:r>
              <a:rPr lang="en-IN" sz="2400" b="1" dirty="0"/>
              <a:t>3D Object Meshes and Environments</a:t>
            </a:r>
            <a:r>
              <a:rPr lang="en-IN" sz="2400" b="1" dirty="0" smtClean="0"/>
              <a:t>:</a:t>
            </a:r>
          </a:p>
          <a:p>
            <a:pPr algn="just"/>
            <a:r>
              <a:rPr lang="en-IN" sz="2400" dirty="0"/>
              <a:t>Let’s look at two cases, shown in Table 8.2. </a:t>
            </a:r>
            <a:endParaRPr lang="en-IN" sz="2400" dirty="0" smtClean="0"/>
          </a:p>
          <a:p>
            <a:pPr algn="just"/>
            <a:r>
              <a:rPr lang="en-IN" sz="2400" dirty="0" smtClean="0"/>
              <a:t>The </a:t>
            </a:r>
            <a:r>
              <a:rPr lang="en-IN" sz="2400" dirty="0"/>
              <a:t>first has a simple textured, </a:t>
            </a:r>
            <a:r>
              <a:rPr lang="en-IN" sz="2400" dirty="0" err="1" smtClean="0"/>
              <a:t>colored</a:t>
            </a:r>
            <a:r>
              <a:rPr lang="en-IN" sz="2400" dirty="0"/>
              <a:t> </a:t>
            </a:r>
            <a:r>
              <a:rPr lang="en-IN" sz="2400" dirty="0" smtClean="0"/>
              <a:t>object</a:t>
            </a:r>
            <a:r>
              <a:rPr lang="en-IN" sz="2400" dirty="0"/>
              <a:t>, and the second has an additional 64 bytes per index in each triangle group to</a:t>
            </a:r>
          </a:p>
          <a:p>
            <a:pPr marL="0" indent="0" algn="just">
              <a:buNone/>
            </a:pPr>
            <a:r>
              <a:rPr lang="en-IN" sz="2400" dirty="0" smtClean="0"/>
              <a:t>     store </a:t>
            </a:r>
            <a:r>
              <a:rPr lang="en-IN" sz="2400" dirty="0"/>
              <a:t>material and lighting data</a:t>
            </a:r>
            <a:r>
              <a:rPr lang="en-IN" sz="2400" dirty="0" smtClean="0"/>
              <a:t>.</a:t>
            </a:r>
          </a:p>
          <a:p>
            <a:pPr algn="just"/>
            <a:r>
              <a:rPr lang="en-IN" sz="2400" dirty="0"/>
              <a:t>Notice the staggering difference. The more complicated object is quite a bit </a:t>
            </a:r>
            <a:r>
              <a:rPr lang="en-IN" sz="2400" dirty="0" smtClean="0"/>
              <a:t>larger, but </a:t>
            </a:r>
            <a:r>
              <a:rPr lang="en-IN" sz="2400" dirty="0"/>
              <a:t>it also looks amazing</a:t>
            </a:r>
            <a:r>
              <a:rPr lang="en-IN" sz="2400" dirty="0" smtClean="0"/>
              <a:t>.</a:t>
            </a:r>
          </a:p>
          <a:p>
            <a:pPr algn="just"/>
            <a:r>
              <a:rPr lang="en-IN" sz="2400" dirty="0"/>
              <a:t>The complexity of the </a:t>
            </a:r>
            <a:r>
              <a:rPr lang="en-IN" sz="2400" dirty="0" smtClean="0"/>
              <a:t>geometry can </a:t>
            </a:r>
            <a:r>
              <a:rPr lang="en-IN" sz="2400" dirty="0"/>
              <a:t>be made much smaller if your 3D models make good use of triangle strips </a:t>
            </a:r>
            <a:r>
              <a:rPr lang="en-IN" sz="2400" dirty="0" smtClean="0"/>
              <a:t>and fans</a:t>
            </a:r>
            <a:r>
              <a:rPr lang="en-IN" sz="2400" dirty="0"/>
              <a:t>, but most of the savings comes from being frugal with complicated </a:t>
            </a:r>
            <a:r>
              <a:rPr lang="en-IN" sz="2400" dirty="0" smtClean="0"/>
              <a:t>material </a:t>
            </a:r>
            <a:r>
              <a:rPr lang="en-IN" sz="2400" dirty="0"/>
              <a:t>models. </a:t>
            </a:r>
            <a:endParaRPr lang="en-IN" sz="2400" dirty="0" smtClean="0"/>
          </a:p>
          <a:p>
            <a:pPr algn="just"/>
            <a:r>
              <a:rPr lang="en-IN" sz="2400" dirty="0" smtClean="0"/>
              <a:t>This </a:t>
            </a:r>
            <a:r>
              <a:rPr lang="en-IN" sz="2400" dirty="0"/>
              <a:t>savings comes at a cost to the visual fidelity of the object, which </a:t>
            </a:r>
            <a:r>
              <a:rPr lang="en-IN" sz="2400" dirty="0" smtClean="0"/>
              <a:t>affects the </a:t>
            </a:r>
            <a:r>
              <a:rPr lang="en-IN" sz="2400" dirty="0"/>
              <a:t>player’s gameplay experience.</a:t>
            </a:r>
            <a:endParaRPr lang="en-IN" sz="2400" b="1" dirty="0"/>
          </a:p>
        </p:txBody>
      </p:sp>
    </p:spTree>
    <p:extLst>
      <p:ext uri="{BB962C8B-B14F-4D97-AF65-F5344CB8AC3E}">
        <p14:creationId xmlns:p14="http://schemas.microsoft.com/office/powerpoint/2010/main" val="97998784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Unethical Game Content and Effect Studies</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a:t>Executives at Take-Two Interactive Software, publisher of </a:t>
            </a:r>
            <a:r>
              <a:rPr lang="en-IN" sz="2800" i="1" dirty="0"/>
              <a:t>GTA: Vice City</a:t>
            </a:r>
            <a:r>
              <a:rPr lang="en-IN" sz="2800" dirty="0"/>
              <a:t>, don't comment publicly on the ethics of the game. But privately they grouse that the content in the game is no worse than what you find in an R-rated movie or a rap music CD. It is the same kind of content you can find in an </a:t>
            </a:r>
            <a:r>
              <a:rPr lang="en-IN" sz="2800" dirty="0" err="1"/>
              <a:t>Emmy</a:t>
            </a:r>
            <a:r>
              <a:rPr lang="en-IN" sz="2800" dirty="0"/>
              <a:t>-winning episode of </a:t>
            </a:r>
            <a:r>
              <a:rPr lang="en-IN" sz="2800" i="1" dirty="0"/>
              <a:t>The Sopranos</a:t>
            </a:r>
            <a:r>
              <a:rPr lang="en-IN" sz="2800" dirty="0"/>
              <a:t>. They consider it hypocritical for politicians to single out the game industry for criticism. And they note that the game carries a "Mature" rating, meaning kids under 17 aren't supposed to play it and parents should police what their children play.</a:t>
            </a:r>
            <a:endParaRPr lang="en-IN" sz="2800" b="1" dirty="0" smtClean="0"/>
          </a:p>
        </p:txBody>
      </p:sp>
    </p:spTree>
    <p:extLst>
      <p:ext uri="{BB962C8B-B14F-4D97-AF65-F5344CB8AC3E}">
        <p14:creationId xmlns:p14="http://schemas.microsoft.com/office/powerpoint/2010/main" val="403976984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Unethical Game Content and Effect Studies</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smtClean="0"/>
              <a:t>Anti-violence </a:t>
            </a:r>
            <a:r>
              <a:rPr lang="en-IN" sz="2800" dirty="0"/>
              <a:t>advocates say game designers should pay attention to the fact that their games, while rated M, often fall into the hands of kids and that studies show this exposure to violence has its effects (industry leaders dispute those studies). Doug Gentile, director of research for the National </a:t>
            </a:r>
            <a:r>
              <a:rPr lang="en-IN" sz="2800" dirty="0" err="1"/>
              <a:t>Center</a:t>
            </a:r>
            <a:r>
              <a:rPr lang="en-IN" sz="2800" dirty="0"/>
              <a:t> for Media and the Family and a psychology professor at Iowa State University, says game designers do have First Amendment rights to create what they want. But, he adds, "Designers often wash their hands of their responsibilities in seeing that the ratings are enforced. </a:t>
            </a:r>
            <a:endParaRPr lang="en-IN" sz="2800" b="1" dirty="0" smtClean="0"/>
          </a:p>
        </p:txBody>
      </p:sp>
    </p:spTree>
    <p:extLst>
      <p:ext uri="{BB962C8B-B14F-4D97-AF65-F5344CB8AC3E}">
        <p14:creationId xmlns:p14="http://schemas.microsoft.com/office/powerpoint/2010/main" val="112437837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Unethical Game Content and Effect Studies</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algn="just"/>
            <a:r>
              <a:rPr lang="en-IN" sz="2800" dirty="0" smtClean="0"/>
              <a:t>They </a:t>
            </a:r>
            <a:r>
              <a:rPr lang="en-IN" sz="2800" dirty="0"/>
              <a:t>leave it to publishers, who market the games to children." Gentile says games have a number of effects, some disputed, some clear, and developers should pay attention to them. He notes, for instance, that the research does not show that games have a cathartic effect on people, making them less inclined to violence</a:t>
            </a:r>
            <a:r>
              <a:rPr lang="en-IN" sz="2800" dirty="0" smtClean="0"/>
              <a:t>.</a:t>
            </a:r>
          </a:p>
          <a:p>
            <a:pPr algn="just"/>
            <a:endParaRPr lang="en-IN" sz="2800" b="1" dirty="0" smtClean="0"/>
          </a:p>
        </p:txBody>
      </p:sp>
    </p:spTree>
    <p:extLst>
      <p:ext uri="{BB962C8B-B14F-4D97-AF65-F5344CB8AC3E}">
        <p14:creationId xmlns:p14="http://schemas.microsoft.com/office/powerpoint/2010/main" val="22154050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5.4 </a:t>
            </a:r>
            <a:r>
              <a:rPr lang="en-IN" sz="2800" dirty="0"/>
              <a:t>The Ethics of Game Design</a:t>
            </a:r>
            <a:r>
              <a:rPr lang="en-IN" sz="3200"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dirty="0"/>
              <a:t>The ethics of game design has entered a new era in which </a:t>
            </a:r>
            <a:r>
              <a:rPr lang="en-IN" sz="2800" b="1" dirty="0"/>
              <a:t>the developers offer the players ethical choices of their own</a:t>
            </a:r>
            <a:r>
              <a:rPr lang="en-IN" sz="2800" dirty="0"/>
              <a:t>. In games such as Fable, where you can become a hero or a villain one choice at time, </a:t>
            </a:r>
            <a:r>
              <a:rPr lang="en-IN" sz="2800" dirty="0" err="1"/>
              <a:t>Molyneux</a:t>
            </a:r>
            <a:r>
              <a:rPr lang="en-IN" sz="2800" dirty="0"/>
              <a:t> puts the ethical choices in the hands of the player. 		</a:t>
            </a:r>
          </a:p>
          <a:p>
            <a:pPr marL="0" indent="0">
              <a:buNone/>
            </a:pPr>
            <a:r>
              <a:rPr lang="en-IN" sz="2800" dirty="0"/>
              <a:t>	</a:t>
            </a:r>
          </a:p>
          <a:p>
            <a:pPr marL="0" indent="0" algn="just">
              <a:buNone/>
            </a:pPr>
            <a:endParaRPr lang="en-IN" sz="2800" b="1" dirty="0" smtClean="0"/>
          </a:p>
        </p:txBody>
      </p:sp>
    </p:spTree>
    <p:extLst>
      <p:ext uri="{BB962C8B-B14F-4D97-AF65-F5344CB8AC3E}">
        <p14:creationId xmlns:p14="http://schemas.microsoft.com/office/powerpoint/2010/main" val="109587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764704"/>
            <a:ext cx="8435280" cy="5904656"/>
          </a:xfrm>
        </p:spPr>
        <p:txBody>
          <a:bodyPr>
            <a:normAutofit/>
          </a:bodyPr>
          <a:lstStyle/>
          <a:p>
            <a:pPr marL="0" indent="0">
              <a:buNone/>
            </a:pPr>
            <a:r>
              <a:rPr lang="en-IN" sz="2400" b="1" dirty="0"/>
              <a:t>Animation Data</a:t>
            </a:r>
            <a:r>
              <a:rPr lang="en-IN" sz="2400" b="1" dirty="0" smtClean="0"/>
              <a:t>:</a:t>
            </a:r>
          </a:p>
          <a:p>
            <a:pPr algn="just"/>
            <a:r>
              <a:rPr lang="en-IN" sz="2400" dirty="0"/>
              <a:t>Animations are stored as changes in position and orientation over time. You </a:t>
            </a:r>
            <a:r>
              <a:rPr lang="en-IN" sz="2400" dirty="0" smtClean="0"/>
              <a:t>already know </a:t>
            </a:r>
            <a:r>
              <a:rPr lang="en-IN" sz="2400" dirty="0"/>
              <a:t>that a position in 3D space takes 12 bytes—4 bytes each for X, Y, and Z coordinates.</a:t>
            </a:r>
          </a:p>
          <a:p>
            <a:pPr algn="just"/>
            <a:r>
              <a:rPr lang="en-IN" sz="2400" dirty="0"/>
              <a:t>Orientation is usually stored as a 12-byte or 16-byte data structure, </a:t>
            </a:r>
            <a:r>
              <a:rPr lang="en-IN" sz="2400" dirty="0" smtClean="0"/>
              <a:t>depending on </a:t>
            </a:r>
            <a:r>
              <a:rPr lang="en-IN" sz="2400" dirty="0"/>
              <a:t>the rendering engine. </a:t>
            </a:r>
            <a:endParaRPr lang="en-IN" sz="2400" dirty="0" smtClean="0"/>
          </a:p>
          <a:p>
            <a:pPr algn="just"/>
            <a:r>
              <a:rPr lang="en-IN" sz="2400" dirty="0" smtClean="0"/>
              <a:t>This </a:t>
            </a:r>
            <a:r>
              <a:rPr lang="en-IN" sz="2400" dirty="0"/>
              <a:t>is the difference between storing the orientation </a:t>
            </a:r>
            <a:r>
              <a:rPr lang="en-IN" sz="2400" dirty="0" smtClean="0"/>
              <a:t>as angles </a:t>
            </a:r>
            <a:r>
              <a:rPr lang="en-IN" sz="2400" dirty="0"/>
              <a:t>of yaw, pitch, and roll (Euler angles) or a mathematical entity known as a </a:t>
            </a:r>
            <a:r>
              <a:rPr lang="en-IN" sz="2400" dirty="0" smtClean="0"/>
              <a:t>quaternion, which </a:t>
            </a:r>
            <a:r>
              <a:rPr lang="en-IN" sz="2400" dirty="0"/>
              <a:t>is a 4-vector (X, Y, Z, W). </a:t>
            </a:r>
            <a:endParaRPr lang="en-IN" sz="2400" dirty="0" smtClean="0"/>
          </a:p>
          <a:p>
            <a:pPr algn="just"/>
            <a:r>
              <a:rPr lang="en-IN" sz="2400" dirty="0" smtClean="0"/>
              <a:t>For </a:t>
            </a:r>
            <a:r>
              <a:rPr lang="en-IN" sz="2400" dirty="0"/>
              <a:t>now, we’ll assume the orientation </a:t>
            </a:r>
            <a:r>
              <a:rPr lang="en-IN" sz="2400" dirty="0" smtClean="0"/>
              <a:t>takes 12 </a:t>
            </a:r>
            <a:r>
              <a:rPr lang="en-IN" sz="2400" dirty="0"/>
              <a:t>bytes.</a:t>
            </a:r>
            <a:endParaRPr lang="en-IN" sz="2400" b="1" dirty="0" smtClean="0"/>
          </a:p>
        </p:txBody>
      </p:sp>
    </p:spTree>
    <p:extLst>
      <p:ext uri="{BB962C8B-B14F-4D97-AF65-F5344CB8AC3E}">
        <p14:creationId xmlns:p14="http://schemas.microsoft.com/office/powerpoint/2010/main" val="1745679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764704"/>
            <a:ext cx="8784976" cy="5904656"/>
          </a:xfrm>
        </p:spPr>
        <p:txBody>
          <a:bodyPr>
            <a:normAutofit/>
          </a:bodyPr>
          <a:lstStyle/>
          <a:p>
            <a:pPr marL="0" indent="0">
              <a:buNone/>
            </a:pPr>
            <a:r>
              <a:rPr lang="en-IN" sz="2400" b="1" dirty="0"/>
              <a:t>Animation Data</a:t>
            </a:r>
            <a:r>
              <a:rPr lang="en-IN" sz="2400" b="1" dirty="0" smtClean="0"/>
              <a:t>:</a:t>
            </a:r>
          </a:p>
          <a:p>
            <a:pPr algn="just"/>
            <a:r>
              <a:rPr lang="en-IN" sz="2400" dirty="0"/>
              <a:t>One way to store animations is by recording a stream of position and </a:t>
            </a:r>
            <a:r>
              <a:rPr lang="en-IN" sz="2400" dirty="0" smtClean="0"/>
              <a:t>orientation data </a:t>
            </a:r>
            <a:r>
              <a:rPr lang="en-IN" sz="2400" dirty="0"/>
              <a:t>at fast intervals, say 30 times per second. </a:t>
            </a:r>
            <a:endParaRPr lang="en-IN" sz="2400" dirty="0" smtClean="0"/>
          </a:p>
          <a:p>
            <a:pPr algn="just"/>
            <a:r>
              <a:rPr lang="en-IN" sz="2400" dirty="0" smtClean="0"/>
              <a:t>For </a:t>
            </a:r>
            <a:r>
              <a:rPr lang="en-IN" sz="2400" dirty="0"/>
              <a:t>each second and each object, </a:t>
            </a:r>
            <a:r>
              <a:rPr lang="en-IN" sz="2400" dirty="0" smtClean="0"/>
              <a:t>you have </a:t>
            </a:r>
            <a:r>
              <a:rPr lang="en-IN" sz="2400" dirty="0"/>
              <a:t>the following</a:t>
            </a:r>
            <a:r>
              <a:rPr lang="en-IN" sz="2400" dirty="0" smtClean="0"/>
              <a:t>:</a:t>
            </a:r>
          </a:p>
          <a:p>
            <a:pPr marL="0" indent="0" algn="just">
              <a:buNone/>
            </a:pPr>
            <a:endParaRPr lang="en-IN" sz="2400" dirty="0" smtClean="0"/>
          </a:p>
          <a:p>
            <a:pPr marL="0" indent="0" algn="just">
              <a:buNone/>
            </a:pPr>
            <a:r>
              <a:rPr lang="en-IN" sz="2400" dirty="0" smtClean="0"/>
              <a:t>12 </a:t>
            </a:r>
            <a:r>
              <a:rPr lang="en-IN" sz="2400" dirty="0"/>
              <a:t>bytes for position + 12 bytes for orientation = 24 bytes </a:t>
            </a:r>
            <a:r>
              <a:rPr lang="en-IN" sz="2400" dirty="0" smtClean="0"/>
              <a:t>per sample 30 </a:t>
            </a:r>
            <a:r>
              <a:rPr lang="en-IN" sz="2400" dirty="0"/>
              <a:t>samples per second × 24 bytes per sample = </a:t>
            </a:r>
            <a:r>
              <a:rPr lang="en-IN" sz="2400" dirty="0" smtClean="0"/>
              <a:t>720 bytes/second</a:t>
            </a:r>
          </a:p>
          <a:p>
            <a:pPr marL="0" indent="0" algn="just">
              <a:buNone/>
            </a:pPr>
            <a:endParaRPr lang="en-IN" sz="2400" b="1" dirty="0"/>
          </a:p>
          <a:p>
            <a:pPr algn="just"/>
            <a:r>
              <a:rPr lang="en-IN" sz="2400" dirty="0"/>
              <a:t>An object like a character is represented by a lot of discrete objects. </a:t>
            </a:r>
            <a:endParaRPr lang="en-IN" sz="2400" dirty="0" smtClean="0"/>
          </a:p>
          <a:p>
            <a:pPr algn="just"/>
            <a:r>
              <a:rPr lang="en-IN" sz="2400" dirty="0" smtClean="0"/>
              <a:t>Assuming you have </a:t>
            </a:r>
            <a:r>
              <a:rPr lang="en-IN" sz="2400" dirty="0"/>
              <a:t>a very simple character with only 30 separate movable parts (called bones</a:t>
            </a:r>
            <a:r>
              <a:rPr lang="en-IN" sz="2400" dirty="0" smtClean="0"/>
              <a:t>), this </a:t>
            </a:r>
            <a:r>
              <a:rPr lang="en-IN" sz="2400" dirty="0"/>
              <a:t>gets pretty big very fast</a:t>
            </a:r>
            <a:r>
              <a:rPr lang="en-IN" sz="2400" dirty="0" smtClean="0"/>
              <a:t>:</a:t>
            </a:r>
          </a:p>
          <a:p>
            <a:pPr marL="0" indent="0" algn="just">
              <a:buNone/>
            </a:pPr>
            <a:endParaRPr lang="en-IN" sz="2400" b="1" dirty="0"/>
          </a:p>
          <a:p>
            <a:pPr marL="0" indent="0" algn="just">
              <a:buNone/>
            </a:pPr>
            <a:r>
              <a:rPr lang="en-IN" sz="2400" dirty="0"/>
              <a:t>720 bytes/second × 30 bones = 21,600 bytes per second</a:t>
            </a:r>
            <a:endParaRPr lang="en-IN" sz="2400" b="1" dirty="0" smtClean="0"/>
          </a:p>
        </p:txBody>
      </p:sp>
    </p:spTree>
    <p:extLst>
      <p:ext uri="{BB962C8B-B14F-4D97-AF65-F5344CB8AC3E}">
        <p14:creationId xmlns:p14="http://schemas.microsoft.com/office/powerpoint/2010/main" val="511831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764704"/>
            <a:ext cx="8784976" cy="5904656"/>
          </a:xfrm>
        </p:spPr>
        <p:txBody>
          <a:bodyPr>
            <a:normAutofit/>
          </a:bodyPr>
          <a:lstStyle/>
          <a:p>
            <a:pPr marL="0" indent="0">
              <a:buNone/>
            </a:pPr>
            <a:r>
              <a:rPr lang="en-IN" sz="2400" b="1" dirty="0"/>
              <a:t>Animation Data</a:t>
            </a:r>
            <a:r>
              <a:rPr lang="en-IN" sz="2400" b="1" dirty="0" smtClean="0"/>
              <a:t>:</a:t>
            </a:r>
          </a:p>
          <a:p>
            <a:pPr algn="just"/>
            <a:r>
              <a:rPr lang="en-IN" sz="2400" dirty="0"/>
              <a:t>Games never store this much data for </a:t>
            </a:r>
            <a:r>
              <a:rPr lang="en-IN" sz="2400" dirty="0" smtClean="0"/>
              <a:t>animations—it is </a:t>
            </a:r>
            <a:r>
              <a:rPr lang="en-IN" sz="2400" dirty="0"/>
              <a:t>like storing an uncompressed TGA file for every frame of an entire </a:t>
            </a:r>
            <a:r>
              <a:rPr lang="en-IN" sz="2400" dirty="0" smtClean="0"/>
              <a:t>movie.</a:t>
            </a:r>
          </a:p>
          <a:p>
            <a:pPr algn="just"/>
            <a:r>
              <a:rPr lang="en-IN" sz="2400" dirty="0" smtClean="0"/>
              <a:t>First</a:t>
            </a:r>
            <a:r>
              <a:rPr lang="en-IN" sz="2400" dirty="0"/>
              <a:t>, </a:t>
            </a:r>
            <a:r>
              <a:rPr lang="en-IN" sz="2400" dirty="0" smtClean="0"/>
              <a:t>most </a:t>
            </a:r>
            <a:r>
              <a:rPr lang="en-IN" sz="2400" dirty="0"/>
              <a:t>motions don’t need 30 samples per second to look </a:t>
            </a:r>
            <a:r>
              <a:rPr lang="en-IN" sz="2400" dirty="0" smtClean="0"/>
              <a:t>good.</a:t>
            </a:r>
          </a:p>
          <a:p>
            <a:pPr algn="just"/>
            <a:r>
              <a:rPr lang="en-IN" sz="2400" dirty="0" smtClean="0"/>
              <a:t>Actually</a:t>
            </a:r>
            <a:r>
              <a:rPr lang="en-IN" sz="2400" dirty="0"/>
              <a:t>, even </a:t>
            </a:r>
            <a:r>
              <a:rPr lang="en-IN" sz="2400" dirty="0" smtClean="0"/>
              <a:t>complicated motions </a:t>
            </a:r>
            <a:r>
              <a:rPr lang="en-IN" sz="2400" dirty="0"/>
              <a:t>can usually get by with 15 samples per second or less, and not every bone </a:t>
            </a:r>
            <a:r>
              <a:rPr lang="en-IN" sz="2400" dirty="0" smtClean="0"/>
              <a:t>is typically </a:t>
            </a:r>
            <a:r>
              <a:rPr lang="en-IN" sz="2400" dirty="0"/>
              <a:t>in motion at the same time, at maximum speed. </a:t>
            </a:r>
            <a:endParaRPr lang="en-IN" sz="2400" dirty="0" smtClean="0"/>
          </a:p>
          <a:p>
            <a:pPr algn="just"/>
            <a:r>
              <a:rPr lang="en-IN" sz="2400" dirty="0" smtClean="0"/>
              <a:t>Your </a:t>
            </a:r>
            <a:r>
              <a:rPr lang="en-IN" sz="2400" dirty="0"/>
              <a:t>mileage may vary </a:t>
            </a:r>
            <a:r>
              <a:rPr lang="en-IN" sz="2400" dirty="0" smtClean="0"/>
              <a:t>with different </a:t>
            </a:r>
            <a:r>
              <a:rPr lang="en-IN" sz="2400" dirty="0"/>
              <a:t>motions, so your code might need to store different motions sampled at </a:t>
            </a:r>
            <a:r>
              <a:rPr lang="en-IN" sz="2400" dirty="0" smtClean="0"/>
              <a:t>different rates</a:t>
            </a:r>
            <a:r>
              <a:rPr lang="en-IN" sz="2400" dirty="0"/>
              <a:t>. </a:t>
            </a:r>
            <a:endParaRPr lang="en-IN" sz="2400" dirty="0" smtClean="0"/>
          </a:p>
          <a:p>
            <a:pPr algn="just"/>
            <a:r>
              <a:rPr lang="en-IN" sz="2400" dirty="0" smtClean="0"/>
              <a:t>One </a:t>
            </a:r>
            <a:r>
              <a:rPr lang="en-IN" sz="2400" dirty="0"/>
              <a:t>thing you can be sure of, not every animation can look good with </a:t>
            </a:r>
            <a:r>
              <a:rPr lang="en-IN" sz="2400" dirty="0" smtClean="0"/>
              <a:t>the same </a:t>
            </a:r>
            <a:r>
              <a:rPr lang="en-IN" sz="2400" dirty="0"/>
              <a:t>sampling rate, so your engine should be sophisticated enough to use </a:t>
            </a:r>
            <a:r>
              <a:rPr lang="en-IN" sz="2400" dirty="0" smtClean="0"/>
              <a:t>animation data </a:t>
            </a:r>
            <a:r>
              <a:rPr lang="en-IN" sz="2400" dirty="0"/>
              <a:t>at different sampling rates.</a:t>
            </a:r>
            <a:endParaRPr lang="en-IN" sz="2400" b="1" dirty="0" smtClean="0"/>
          </a:p>
        </p:txBody>
      </p:sp>
    </p:spTree>
    <p:extLst>
      <p:ext uri="{BB962C8B-B14F-4D97-AF65-F5344CB8AC3E}">
        <p14:creationId xmlns:p14="http://schemas.microsoft.com/office/powerpoint/2010/main" val="1446532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784976" cy="6120680"/>
          </a:xfrm>
        </p:spPr>
        <p:txBody>
          <a:bodyPr>
            <a:normAutofit fontScale="92500" lnSpcReduction="10000"/>
          </a:bodyPr>
          <a:lstStyle/>
          <a:p>
            <a:pPr marL="0" indent="0">
              <a:buNone/>
            </a:pPr>
            <a:r>
              <a:rPr lang="en-IN" sz="2400" b="1" dirty="0"/>
              <a:t>Animation Data</a:t>
            </a:r>
            <a:r>
              <a:rPr lang="en-IN" sz="2400" b="1" dirty="0" smtClean="0"/>
              <a:t>:</a:t>
            </a:r>
          </a:p>
          <a:p>
            <a:pPr algn="just"/>
            <a:r>
              <a:rPr lang="en-IN" sz="2600" dirty="0"/>
              <a:t>Sometimes objects don’t need to change position and orientation every frame. </a:t>
            </a:r>
            <a:endParaRPr lang="en-IN" sz="2600" dirty="0" smtClean="0"/>
          </a:p>
          <a:p>
            <a:pPr algn="just"/>
            <a:r>
              <a:rPr lang="en-IN" sz="2600" dirty="0" smtClean="0"/>
              <a:t>This implies </a:t>
            </a:r>
            <a:r>
              <a:rPr lang="en-IN" sz="2600" dirty="0"/>
              <a:t>you could store a stream of changes in position or orientation when </a:t>
            </a:r>
            <a:r>
              <a:rPr lang="en-IN" sz="2600" dirty="0" smtClean="0"/>
              <a:t>they happen </a:t>
            </a:r>
            <a:r>
              <a:rPr lang="en-IN" sz="2600" dirty="0"/>
              <a:t>and store nothing at all but a time delay when the object or bone is still.</a:t>
            </a:r>
          </a:p>
          <a:p>
            <a:pPr algn="just"/>
            <a:r>
              <a:rPr lang="en-IN" sz="2600" dirty="0"/>
              <a:t>Starting in the middle of or reversing an animation can be a little tricky, since </a:t>
            </a:r>
            <a:r>
              <a:rPr lang="en-IN" sz="2600" dirty="0" smtClean="0"/>
              <a:t>you have </a:t>
            </a:r>
            <a:r>
              <a:rPr lang="en-IN" sz="2600" dirty="0"/>
              <a:t>to start at a known position and reapply the position and orientation </a:t>
            </a:r>
            <a:r>
              <a:rPr lang="en-IN" sz="2600" dirty="0" smtClean="0"/>
              <a:t>deltas until </a:t>
            </a:r>
            <a:r>
              <a:rPr lang="en-IN" sz="2600" dirty="0"/>
              <a:t>you get to the position you want—something like finding the right spot in </a:t>
            </a:r>
            <a:r>
              <a:rPr lang="en-IN" sz="2600" dirty="0" smtClean="0"/>
              <a:t>a track </a:t>
            </a:r>
            <a:r>
              <a:rPr lang="en-IN" sz="2600" dirty="0"/>
              <a:t>on a DJ’s turntable</a:t>
            </a:r>
            <a:r>
              <a:rPr lang="en-IN" sz="2600" dirty="0" smtClean="0"/>
              <a:t>.</a:t>
            </a:r>
          </a:p>
          <a:p>
            <a:pPr algn="just"/>
            <a:r>
              <a:rPr lang="en-IN" sz="2600" dirty="0" smtClean="0"/>
              <a:t>Every </a:t>
            </a:r>
            <a:r>
              <a:rPr lang="en-IN" sz="2600" dirty="0"/>
              <a:t>second or so, you should store the full position </a:t>
            </a:r>
            <a:r>
              <a:rPr lang="en-IN" sz="2600" dirty="0" smtClean="0"/>
              <a:t>and orientation </a:t>
            </a:r>
            <a:r>
              <a:rPr lang="en-IN" sz="2600" dirty="0"/>
              <a:t>information. </a:t>
            </a:r>
            <a:endParaRPr lang="en-IN" sz="2600" dirty="0" smtClean="0"/>
          </a:p>
          <a:p>
            <a:pPr algn="just"/>
            <a:r>
              <a:rPr lang="en-IN" sz="2600" dirty="0" smtClean="0"/>
              <a:t>These </a:t>
            </a:r>
            <a:r>
              <a:rPr lang="en-IN" sz="2600" dirty="0"/>
              <a:t>snapshots are usually called </a:t>
            </a:r>
            <a:r>
              <a:rPr lang="en-IN" sz="2600" dirty="0" err="1"/>
              <a:t>keyframes</a:t>
            </a:r>
            <a:r>
              <a:rPr lang="en-IN" sz="2600" dirty="0"/>
              <a:t>. </a:t>
            </a:r>
            <a:endParaRPr lang="en-IN" sz="2600" dirty="0" smtClean="0"/>
          </a:p>
          <a:p>
            <a:pPr algn="just"/>
            <a:r>
              <a:rPr lang="en-IN" sz="2600" dirty="0" smtClean="0"/>
              <a:t>They </a:t>
            </a:r>
            <a:r>
              <a:rPr lang="en-IN" sz="2600" dirty="0"/>
              <a:t>can </a:t>
            </a:r>
            <a:r>
              <a:rPr lang="en-IN" sz="2600" dirty="0" smtClean="0"/>
              <a:t>be very </a:t>
            </a:r>
            <a:r>
              <a:rPr lang="en-IN" sz="2600" dirty="0"/>
              <a:t>useful for jumping quickly to somewhere in the middle of an animation, </a:t>
            </a:r>
            <a:r>
              <a:rPr lang="en-IN" sz="2600" dirty="0" smtClean="0"/>
              <a:t>and they </a:t>
            </a:r>
            <a:r>
              <a:rPr lang="en-IN" sz="2600" dirty="0"/>
              <a:t>can also reduce small errors that can accumulate.</a:t>
            </a:r>
            <a:endParaRPr lang="en-IN" sz="2600" b="1" dirty="0" smtClean="0"/>
          </a:p>
        </p:txBody>
      </p:sp>
    </p:spTree>
    <p:extLst>
      <p:ext uri="{BB962C8B-B14F-4D97-AF65-F5344CB8AC3E}">
        <p14:creationId xmlns:p14="http://schemas.microsoft.com/office/powerpoint/2010/main" val="3886813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784976" cy="6120680"/>
          </a:xfrm>
        </p:spPr>
        <p:txBody>
          <a:bodyPr>
            <a:normAutofit fontScale="92500" lnSpcReduction="20000"/>
          </a:bodyPr>
          <a:lstStyle/>
          <a:p>
            <a:pPr marL="0" indent="0">
              <a:buNone/>
            </a:pPr>
            <a:r>
              <a:rPr lang="en-IN" sz="3000" b="1" dirty="0"/>
              <a:t>Animation Data</a:t>
            </a:r>
            <a:r>
              <a:rPr lang="en-IN" sz="3000" b="1" dirty="0" smtClean="0"/>
              <a:t>:</a:t>
            </a:r>
          </a:p>
          <a:p>
            <a:pPr algn="just"/>
            <a:r>
              <a:rPr lang="en-IN" sz="2800" dirty="0"/>
              <a:t>Finally, since the position and orientation changes are small, you can usually </a:t>
            </a:r>
            <a:r>
              <a:rPr lang="en-IN" sz="2800" dirty="0" smtClean="0"/>
              <a:t>get away </a:t>
            </a:r>
            <a:r>
              <a:rPr lang="en-IN" sz="2800" dirty="0"/>
              <a:t>with storing them in something other than floating-point numbers. </a:t>
            </a:r>
            <a:endParaRPr lang="en-IN" sz="2800" dirty="0" smtClean="0"/>
          </a:p>
          <a:p>
            <a:pPr algn="just"/>
            <a:r>
              <a:rPr lang="en-IN" sz="2800" dirty="0" smtClean="0"/>
              <a:t>You can convert </a:t>
            </a:r>
            <a:r>
              <a:rPr lang="en-IN" sz="2800" dirty="0"/>
              <a:t>them to 2-byte integers, for example. The Unreal Engine does exactly </a:t>
            </a:r>
            <a:r>
              <a:rPr lang="en-IN" sz="2800" dirty="0" smtClean="0"/>
              <a:t>this— storing </a:t>
            </a:r>
            <a:r>
              <a:rPr lang="en-IN" sz="2800" dirty="0"/>
              <a:t>Euler angles as mapped values from 0 to 65536. You might wonder if this is </a:t>
            </a:r>
            <a:r>
              <a:rPr lang="en-IN" sz="2800" dirty="0" smtClean="0"/>
              <a:t>a good </a:t>
            </a:r>
            <a:r>
              <a:rPr lang="en-IN" sz="2800" dirty="0"/>
              <a:t>idea, but think about how humans perceive angles. </a:t>
            </a:r>
            <a:endParaRPr lang="en-IN" sz="2800" dirty="0" smtClean="0"/>
          </a:p>
          <a:p>
            <a:pPr algn="just"/>
            <a:r>
              <a:rPr lang="en-IN" sz="2800" dirty="0" smtClean="0"/>
              <a:t>I’d </a:t>
            </a:r>
            <a:r>
              <a:rPr lang="en-IN" sz="2800" dirty="0"/>
              <a:t>defy most people to </a:t>
            </a:r>
            <a:r>
              <a:rPr lang="en-IN" sz="2800" dirty="0" smtClean="0"/>
              <a:t>discern the </a:t>
            </a:r>
            <a:r>
              <a:rPr lang="en-IN" sz="2800" dirty="0"/>
              <a:t>difference between a 127-degree angle and a 128-degree one—and that’s </a:t>
            </a:r>
            <a:r>
              <a:rPr lang="en-IN" sz="2800" dirty="0" smtClean="0"/>
              <a:t>just 1/360th </a:t>
            </a:r>
            <a:r>
              <a:rPr lang="en-IN" sz="2800" dirty="0"/>
              <a:t>of a circle. </a:t>
            </a:r>
            <a:endParaRPr lang="en-IN" sz="2800" dirty="0" smtClean="0"/>
          </a:p>
          <a:p>
            <a:pPr algn="just"/>
            <a:r>
              <a:rPr lang="en-IN" sz="2800" dirty="0" smtClean="0"/>
              <a:t>Take </a:t>
            </a:r>
            <a:r>
              <a:rPr lang="en-IN" sz="2800" dirty="0"/>
              <a:t>those deltas down to 1/65536th of a circle, and you’ll see </a:t>
            </a:r>
            <a:r>
              <a:rPr lang="en-IN" sz="2800" dirty="0" smtClean="0"/>
              <a:t>the Unreal </a:t>
            </a:r>
            <a:r>
              <a:rPr lang="en-IN" sz="2800" dirty="0"/>
              <a:t>engineers were pretty clever indeed. </a:t>
            </a:r>
            <a:endParaRPr lang="en-IN" sz="2800" dirty="0" smtClean="0"/>
          </a:p>
          <a:p>
            <a:pPr algn="just"/>
            <a:r>
              <a:rPr lang="en-IN" sz="2800" dirty="0" smtClean="0"/>
              <a:t>These </a:t>
            </a:r>
            <a:r>
              <a:rPr lang="en-IN" sz="2800" dirty="0"/>
              <a:t>compression techniques can </a:t>
            </a:r>
            <a:r>
              <a:rPr lang="en-IN" sz="2800" dirty="0" smtClean="0"/>
              <a:t>dramatically reduce </a:t>
            </a:r>
            <a:r>
              <a:rPr lang="en-IN" sz="2800" dirty="0"/>
              <a:t>the size of animation data down to a few tens of kilobytes per </a:t>
            </a:r>
            <a:r>
              <a:rPr lang="en-IN" sz="2800" dirty="0" smtClean="0"/>
              <a:t>second for </a:t>
            </a:r>
            <a:r>
              <a:rPr lang="en-IN" sz="2800" dirty="0"/>
              <a:t>an animated character. </a:t>
            </a:r>
            <a:endParaRPr lang="en-IN" sz="2600" b="1" dirty="0" smtClean="0"/>
          </a:p>
        </p:txBody>
      </p:sp>
    </p:spTree>
    <p:extLst>
      <p:ext uri="{BB962C8B-B14F-4D97-AF65-F5344CB8AC3E}">
        <p14:creationId xmlns:p14="http://schemas.microsoft.com/office/powerpoint/2010/main" val="3556447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784976" cy="6120680"/>
          </a:xfrm>
        </p:spPr>
        <p:txBody>
          <a:bodyPr>
            <a:normAutofit/>
          </a:bodyPr>
          <a:lstStyle/>
          <a:p>
            <a:pPr marL="0" indent="0">
              <a:buNone/>
            </a:pPr>
            <a:r>
              <a:rPr lang="en-IN" sz="2800" b="1" dirty="0"/>
              <a:t>Animation Data</a:t>
            </a:r>
            <a:r>
              <a:rPr lang="en-IN" sz="2800" b="1" dirty="0" smtClean="0"/>
              <a:t>:</a:t>
            </a:r>
          </a:p>
          <a:p>
            <a:pPr algn="just"/>
            <a:r>
              <a:rPr lang="en-IN" sz="2800" dirty="0" smtClean="0"/>
              <a:t>For </a:t>
            </a:r>
            <a:r>
              <a:rPr lang="en-IN" sz="2800" dirty="0"/>
              <a:t>example, the animation data for a main </a:t>
            </a:r>
            <a:r>
              <a:rPr lang="en-IN" sz="2800" dirty="0" smtClean="0"/>
              <a:t>character like </a:t>
            </a:r>
            <a:r>
              <a:rPr lang="en-IN" sz="2800" dirty="0"/>
              <a:t>Garrett in Thief: Deadly Shadows, who can use different weapons, climb on </a:t>
            </a:r>
            <a:r>
              <a:rPr lang="en-IN" sz="2800" dirty="0" smtClean="0"/>
              <a:t>walls, crouch</a:t>
            </a:r>
            <a:r>
              <a:rPr lang="en-IN" sz="2800" dirty="0"/>
              <a:t>, crawl, and perform other activities, should be in the 5MB to 7MB range. </a:t>
            </a:r>
            <a:endParaRPr lang="en-IN" sz="2800" dirty="0" smtClean="0"/>
          </a:p>
          <a:p>
            <a:pPr algn="just"/>
            <a:r>
              <a:rPr lang="en-IN" sz="2800" dirty="0" smtClean="0"/>
              <a:t>The</a:t>
            </a:r>
            <a:r>
              <a:rPr lang="en-IN" sz="2800" dirty="0"/>
              <a:t> </a:t>
            </a:r>
            <a:r>
              <a:rPr lang="en-IN" sz="2800" dirty="0" smtClean="0"/>
              <a:t>size </a:t>
            </a:r>
            <a:r>
              <a:rPr lang="en-IN" sz="2800" dirty="0"/>
              <a:t>of these animations increases linearly with the number of bones and the </a:t>
            </a:r>
            <a:r>
              <a:rPr lang="en-IN" sz="2800" dirty="0" smtClean="0"/>
              <a:t>nature of </a:t>
            </a:r>
            <a:r>
              <a:rPr lang="en-IN" sz="2800" dirty="0"/>
              <a:t>their movement, so as characters get more complicated and active, the size of </a:t>
            </a:r>
            <a:r>
              <a:rPr lang="en-IN" sz="2800" dirty="0" smtClean="0"/>
              <a:t>the animations </a:t>
            </a:r>
            <a:r>
              <a:rPr lang="en-IN" sz="2800" dirty="0"/>
              <a:t>increases, too.</a:t>
            </a:r>
            <a:endParaRPr lang="en-IN" sz="2600" b="1" dirty="0" smtClean="0"/>
          </a:p>
        </p:txBody>
      </p:sp>
    </p:spTree>
    <p:extLst>
      <p:ext uri="{BB962C8B-B14F-4D97-AF65-F5344CB8AC3E}">
        <p14:creationId xmlns:p14="http://schemas.microsoft.com/office/powerpoint/2010/main" val="831462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784976" cy="6120680"/>
          </a:xfrm>
        </p:spPr>
        <p:txBody>
          <a:bodyPr>
            <a:normAutofit/>
          </a:bodyPr>
          <a:lstStyle/>
          <a:p>
            <a:pPr marL="0" indent="0">
              <a:buNone/>
            </a:pPr>
            <a:r>
              <a:rPr lang="en-IN" sz="2800" b="1" dirty="0"/>
              <a:t>Animation Data</a:t>
            </a:r>
            <a:r>
              <a:rPr lang="en-IN" sz="2800" b="1" dirty="0" smtClean="0"/>
              <a:t>:</a:t>
            </a:r>
          </a:p>
          <a:p>
            <a:pPr algn="just"/>
            <a:r>
              <a:rPr lang="en-IN" sz="2600" dirty="0"/>
              <a:t>Assuming that your game has a big storyline and you want to store lots of in-game </a:t>
            </a:r>
            <a:r>
              <a:rPr lang="en-IN" sz="2600" dirty="0" smtClean="0"/>
              <a:t>cinematics, you </a:t>
            </a:r>
            <a:r>
              <a:rPr lang="en-IN" sz="2600" dirty="0"/>
              <a:t>can estimate the size of your in-game movies, minus the audio, like this:</a:t>
            </a:r>
          </a:p>
          <a:p>
            <a:pPr algn="just">
              <a:buFont typeface="Wingdings" panose="05000000000000000000" pitchFamily="2" charset="2"/>
              <a:buChar char="Ø"/>
            </a:pPr>
            <a:r>
              <a:rPr lang="en-IN" sz="2600" dirty="0" smtClean="0"/>
              <a:t>Assume </a:t>
            </a:r>
            <a:r>
              <a:rPr lang="en-IN" sz="2600" dirty="0"/>
              <a:t>the average of two characters moving simultaneously per </a:t>
            </a:r>
            <a:r>
              <a:rPr lang="en-IN" sz="2600" dirty="0" smtClean="0"/>
              <a:t>cinematic</a:t>
            </a:r>
          </a:p>
          <a:p>
            <a:pPr algn="just">
              <a:buFont typeface="Wingdings" panose="05000000000000000000" pitchFamily="2" charset="2"/>
              <a:buChar char="Ø"/>
            </a:pPr>
            <a:r>
              <a:rPr lang="en-IN" sz="2600" dirty="0" smtClean="0"/>
              <a:t>Each </a:t>
            </a:r>
            <a:r>
              <a:rPr lang="en-IN" sz="2600" dirty="0"/>
              <a:t>cinematic averages 30 </a:t>
            </a:r>
            <a:r>
              <a:rPr lang="en-IN" sz="2600" dirty="0" smtClean="0"/>
              <a:t>seconds</a:t>
            </a:r>
          </a:p>
          <a:p>
            <a:pPr algn="just">
              <a:buFont typeface="Wingdings" panose="05000000000000000000" pitchFamily="2" charset="2"/>
              <a:buChar char="Ø"/>
            </a:pPr>
            <a:r>
              <a:rPr lang="en-IN" sz="2600" dirty="0" smtClean="0"/>
              <a:t>50KB </a:t>
            </a:r>
            <a:r>
              <a:rPr lang="en-IN" sz="2600" dirty="0"/>
              <a:t>per second (25KB per character per second) × 30 seconds = 1.53MB</a:t>
            </a:r>
            <a:endParaRPr lang="en-IN" sz="2600" b="1" dirty="0" smtClean="0"/>
          </a:p>
        </p:txBody>
      </p:sp>
    </p:spTree>
    <p:extLst>
      <p:ext uri="{BB962C8B-B14F-4D97-AF65-F5344CB8AC3E}">
        <p14:creationId xmlns:p14="http://schemas.microsoft.com/office/powerpoint/2010/main" val="1383073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2800" b="1" dirty="0"/>
              <a:t>Map/Level Data</a:t>
            </a:r>
            <a:r>
              <a:rPr lang="en-IN" sz="2800" b="1" dirty="0" smtClean="0"/>
              <a:t>:</a:t>
            </a:r>
          </a:p>
          <a:p>
            <a:pPr algn="just"/>
            <a:r>
              <a:rPr lang="en-IN" sz="2700" dirty="0"/>
              <a:t>Most game object data is stored in a proprietary format, which is often </a:t>
            </a:r>
            <a:r>
              <a:rPr lang="en-IN" sz="2700" dirty="0" smtClean="0"/>
              <a:t>determined by </a:t>
            </a:r>
            <a:r>
              <a:rPr lang="en-IN" sz="2700" dirty="0"/>
              <a:t>the type of data and the whim of the programmer. </a:t>
            </a:r>
            <a:endParaRPr lang="en-IN" sz="2700" dirty="0" smtClean="0"/>
          </a:p>
          <a:p>
            <a:pPr algn="just"/>
            <a:r>
              <a:rPr lang="en-IN" sz="2700" dirty="0" smtClean="0"/>
              <a:t>There </a:t>
            </a:r>
            <a:r>
              <a:rPr lang="en-IN" sz="2700" dirty="0"/>
              <a:t>is no standard </a:t>
            </a:r>
            <a:r>
              <a:rPr lang="en-IN" sz="2700" dirty="0" smtClean="0"/>
              <a:t>format for </a:t>
            </a:r>
            <a:r>
              <a:rPr lang="en-IN" sz="2700" dirty="0"/>
              <a:t>storing game object data, AI scripts, dialogue, and other components. </a:t>
            </a:r>
            <a:endParaRPr lang="en-IN" sz="2700" dirty="0" smtClean="0"/>
          </a:p>
          <a:p>
            <a:pPr algn="just"/>
            <a:r>
              <a:rPr lang="en-IN" sz="2700" dirty="0" smtClean="0"/>
              <a:t>This </a:t>
            </a:r>
            <a:r>
              <a:rPr lang="en-IN" sz="2700" dirty="0"/>
              <a:t>data </a:t>
            </a:r>
            <a:r>
              <a:rPr lang="en-IN" sz="2700" dirty="0" smtClean="0"/>
              <a:t>is usually </a:t>
            </a:r>
            <a:r>
              <a:rPr lang="en-IN" sz="2700" dirty="0"/>
              <a:t>packed in a binary format for the game, but during development it is </a:t>
            </a:r>
            <a:r>
              <a:rPr lang="en-IN" sz="2700" dirty="0" smtClean="0"/>
              <a:t>usually stored </a:t>
            </a:r>
            <a:r>
              <a:rPr lang="en-IN" sz="2700" dirty="0"/>
              <a:t>in a format that is easy to work with, such as XML. </a:t>
            </a:r>
            <a:endParaRPr lang="en-IN" sz="2700" dirty="0" smtClean="0"/>
          </a:p>
          <a:p>
            <a:pPr algn="just"/>
            <a:r>
              <a:rPr lang="en-IN" sz="2700" dirty="0" smtClean="0"/>
              <a:t>There’s </a:t>
            </a:r>
            <a:r>
              <a:rPr lang="en-IN" sz="2700" dirty="0"/>
              <a:t>a good </a:t>
            </a:r>
            <a:r>
              <a:rPr lang="en-IN" sz="2700" dirty="0" smtClean="0"/>
              <a:t>public domain </a:t>
            </a:r>
            <a:r>
              <a:rPr lang="en-IN" sz="2700" dirty="0"/>
              <a:t>XML parser called </a:t>
            </a:r>
            <a:r>
              <a:rPr lang="en-IN" sz="2700" dirty="0" err="1"/>
              <a:t>TinyXML</a:t>
            </a:r>
            <a:r>
              <a:rPr lang="en-IN" sz="2700" dirty="0"/>
              <a:t>, and it is included as a part of the </a:t>
            </a:r>
            <a:r>
              <a:rPr lang="en-IN" sz="2700" dirty="0" smtClean="0"/>
              <a:t>third-party SDKs </a:t>
            </a:r>
            <a:r>
              <a:rPr lang="en-IN" sz="2700" dirty="0"/>
              <a:t>with the companion source code.</a:t>
            </a:r>
            <a:endParaRPr lang="en-IN" sz="2700" b="1" dirty="0" smtClean="0"/>
          </a:p>
        </p:txBody>
      </p:sp>
    </p:spTree>
    <p:extLst>
      <p:ext uri="{BB962C8B-B14F-4D97-AF65-F5344CB8AC3E}">
        <p14:creationId xmlns:p14="http://schemas.microsoft.com/office/powerpoint/2010/main" val="1766142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2800" b="1" dirty="0"/>
              <a:t>Texture Data</a:t>
            </a:r>
            <a:r>
              <a:rPr lang="en-IN" sz="2800" b="1" dirty="0" smtClean="0"/>
              <a:t>:</a:t>
            </a:r>
          </a:p>
          <a:p>
            <a:pPr algn="just"/>
            <a:r>
              <a:rPr lang="en-IN" sz="2800" dirty="0" err="1" smtClean="0"/>
              <a:t>Acoording</a:t>
            </a:r>
            <a:r>
              <a:rPr lang="en-IN" sz="2800" dirty="0" smtClean="0"/>
              <a:t> </a:t>
            </a:r>
            <a:r>
              <a:rPr lang="en-IN" sz="2800" dirty="0"/>
              <a:t>to their own devices, artists would hand you every texture they create in a TIF </a:t>
            </a:r>
            <a:r>
              <a:rPr lang="en-IN" sz="2800" dirty="0" smtClean="0"/>
              <a:t>or TGA </a:t>
            </a:r>
            <a:r>
              <a:rPr lang="en-IN" sz="2800" dirty="0"/>
              <a:t>file. </a:t>
            </a:r>
            <a:endParaRPr lang="en-IN" sz="2800" dirty="0" smtClean="0"/>
          </a:p>
          <a:p>
            <a:pPr algn="just"/>
            <a:r>
              <a:rPr lang="en-IN" sz="2800" dirty="0" smtClean="0"/>
              <a:t>The </a:t>
            </a:r>
            <a:r>
              <a:rPr lang="en-IN" sz="2800" dirty="0"/>
              <a:t>uncompressed 32-bit art would look exactly like the artist envisioned.</a:t>
            </a:r>
          </a:p>
          <a:p>
            <a:pPr algn="just"/>
            <a:r>
              <a:rPr lang="en-IN" sz="2800" dirty="0"/>
              <a:t>When you consider that a raw 32-bit 1024 × 768 bitmap tips the scales at just </a:t>
            </a:r>
            <a:r>
              <a:rPr lang="en-IN" sz="2800" dirty="0" smtClean="0"/>
              <a:t>over 3MB</a:t>
            </a:r>
            <a:r>
              <a:rPr lang="en-IN" sz="2800" dirty="0"/>
              <a:t>, you’ll quickly decide to use a more efficient format when your artists </a:t>
            </a:r>
            <a:r>
              <a:rPr lang="en-IN" sz="2800" dirty="0" smtClean="0"/>
              <a:t>are demanding </a:t>
            </a:r>
            <a:r>
              <a:rPr lang="en-IN" sz="2800" dirty="0"/>
              <a:t>a few thousand of these</a:t>
            </a:r>
            <a:r>
              <a:rPr lang="en-IN" sz="2800" dirty="0" smtClean="0"/>
              <a:t>.</a:t>
            </a:r>
          </a:p>
          <a:p>
            <a:r>
              <a:rPr lang="en-IN" sz="2800" dirty="0"/>
              <a:t>Y</a:t>
            </a:r>
            <a:r>
              <a:rPr lang="en-IN" sz="2800" dirty="0" smtClean="0"/>
              <a:t>ou’ll </a:t>
            </a:r>
            <a:r>
              <a:rPr lang="en-IN" sz="2800" dirty="0"/>
              <a:t>generally need to trade quality for size. Load time will also need </a:t>
            </a:r>
            <a:r>
              <a:rPr lang="en-IN" sz="2800" dirty="0" smtClean="0"/>
              <a:t>to be </a:t>
            </a:r>
            <a:r>
              <a:rPr lang="en-IN" sz="2800" dirty="0"/>
              <a:t>considered. </a:t>
            </a:r>
            <a:endParaRPr lang="en-IN" sz="2800" dirty="0" smtClean="0"/>
          </a:p>
          <a:p>
            <a:pPr algn="just"/>
            <a:r>
              <a:rPr lang="en-IN" sz="2800" dirty="0" smtClean="0"/>
              <a:t>The </a:t>
            </a:r>
            <a:r>
              <a:rPr lang="en-IN" sz="2800" dirty="0"/>
              <a:t>best games choose the right format and size for each asset. </a:t>
            </a:r>
            <a:endParaRPr lang="en-IN" sz="2700" b="1" dirty="0" smtClean="0"/>
          </a:p>
        </p:txBody>
      </p:sp>
    </p:spTree>
    <p:extLst>
      <p:ext uri="{BB962C8B-B14F-4D97-AF65-F5344CB8AC3E}">
        <p14:creationId xmlns:p14="http://schemas.microsoft.com/office/powerpoint/2010/main" val="4197212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a:t>Module </a:t>
            </a:r>
            <a:r>
              <a:rPr lang="en-IN" sz="3600" b="1" dirty="0" smtClean="0"/>
              <a:t>5:</a:t>
            </a:r>
            <a:r>
              <a:rPr lang="en-IN" sz="3600" b="1" dirty="0"/>
              <a:t> Loading and Caching , optimization , debugging and publishing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1340768"/>
            <a:ext cx="8229600" cy="5112568"/>
          </a:xfrm>
        </p:spPr>
        <p:txBody>
          <a:bodyPr>
            <a:normAutofit lnSpcReduction="10000"/>
          </a:bodyPr>
          <a:lstStyle/>
          <a:p>
            <a:pPr marL="0" indent="0">
              <a:buNone/>
            </a:pPr>
            <a:r>
              <a:rPr lang="en-IN" dirty="0" smtClean="0"/>
              <a:t>5.3:</a:t>
            </a:r>
          </a:p>
          <a:p>
            <a:r>
              <a:rPr lang="en-IN" dirty="0"/>
              <a:t>Game engine, Game Server and Client 	</a:t>
            </a:r>
          </a:p>
          <a:p>
            <a:pPr marL="0" indent="0">
              <a:buNone/>
            </a:pPr>
            <a:endParaRPr lang="en-IN" dirty="0" smtClean="0"/>
          </a:p>
          <a:p>
            <a:pPr marL="0" indent="0">
              <a:buNone/>
            </a:pPr>
            <a:r>
              <a:rPr lang="en-IN" dirty="0" smtClean="0"/>
              <a:t>5.4:</a:t>
            </a:r>
          </a:p>
          <a:p>
            <a:r>
              <a:rPr lang="en-IN" dirty="0"/>
              <a:t>The Ethics of Computer Games </a:t>
            </a:r>
          </a:p>
          <a:p>
            <a:r>
              <a:rPr lang="en-IN" dirty="0"/>
              <a:t>Applying Ethics </a:t>
            </a:r>
          </a:p>
          <a:p>
            <a:r>
              <a:rPr lang="en-IN" dirty="0"/>
              <a:t>Unethical Game Content and Effect Studies </a:t>
            </a:r>
          </a:p>
          <a:p>
            <a:r>
              <a:rPr lang="en-IN" dirty="0"/>
              <a:t>The Ethics of Game Design 		</a:t>
            </a:r>
          </a:p>
          <a:p>
            <a:pPr marL="0" indent="0">
              <a:buNone/>
            </a:pPr>
            <a:r>
              <a:rPr lang="en-IN" dirty="0"/>
              <a:t>	</a:t>
            </a:r>
          </a:p>
          <a:p>
            <a:endParaRPr lang="en-IN" dirty="0"/>
          </a:p>
        </p:txBody>
      </p:sp>
    </p:spTree>
    <p:extLst>
      <p:ext uri="{BB962C8B-B14F-4D97-AF65-F5344CB8AC3E}">
        <p14:creationId xmlns:p14="http://schemas.microsoft.com/office/powerpoint/2010/main" val="2196671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lnSpcReduction="10000"/>
          </a:bodyPr>
          <a:lstStyle/>
          <a:p>
            <a:pPr marL="0" indent="0">
              <a:buNone/>
            </a:pPr>
            <a:r>
              <a:rPr lang="en-IN" sz="2800" b="1" dirty="0"/>
              <a:t>Bitmap </a:t>
            </a:r>
            <a:r>
              <a:rPr lang="en-IN" sz="2800" b="1" dirty="0" err="1"/>
              <a:t>Color</a:t>
            </a:r>
            <a:r>
              <a:rPr lang="en-IN" sz="2800" b="1" dirty="0"/>
              <a:t> Depth</a:t>
            </a:r>
            <a:r>
              <a:rPr lang="en-IN" sz="2800" b="1" dirty="0" smtClean="0"/>
              <a:t>:</a:t>
            </a:r>
          </a:p>
          <a:p>
            <a:pPr algn="just"/>
            <a:r>
              <a:rPr lang="en-IN" sz="2800" dirty="0"/>
              <a:t>Different bitmap formats allocate a certain number of bits for red, green, blue, </a:t>
            </a:r>
            <a:r>
              <a:rPr lang="en-IN" sz="2800" dirty="0" smtClean="0"/>
              <a:t>and alpha </a:t>
            </a:r>
            <a:r>
              <a:rPr lang="en-IN" sz="2800" dirty="0"/>
              <a:t>channels. </a:t>
            </a:r>
            <a:endParaRPr lang="en-IN" sz="2800" dirty="0" smtClean="0"/>
          </a:p>
          <a:p>
            <a:pPr algn="just"/>
            <a:r>
              <a:rPr lang="en-IN" sz="2800" dirty="0" smtClean="0"/>
              <a:t>Some </a:t>
            </a:r>
            <a:r>
              <a:rPr lang="en-IN" sz="2800" dirty="0"/>
              <a:t>formats are indexed, meaning that the pixel data is </a:t>
            </a:r>
            <a:r>
              <a:rPr lang="en-IN" sz="2800" dirty="0" smtClean="0"/>
              <a:t>actually an </a:t>
            </a:r>
            <a:r>
              <a:rPr lang="en-IN" sz="2800" dirty="0"/>
              <a:t>index into a </a:t>
            </a:r>
            <a:r>
              <a:rPr lang="en-IN" sz="2800" dirty="0" err="1"/>
              <a:t>color</a:t>
            </a:r>
            <a:r>
              <a:rPr lang="en-IN" sz="2800" dirty="0"/>
              <a:t> table that stores the actual RGBA values. </a:t>
            </a:r>
            <a:endParaRPr lang="en-IN" sz="2800" dirty="0" smtClean="0"/>
          </a:p>
          <a:p>
            <a:pPr algn="just"/>
            <a:r>
              <a:rPr lang="en-IN" sz="2800" dirty="0" smtClean="0"/>
              <a:t>Here’s </a:t>
            </a:r>
            <a:r>
              <a:rPr lang="en-IN" sz="2800" dirty="0"/>
              <a:t>a list of </a:t>
            </a:r>
            <a:r>
              <a:rPr lang="en-IN" sz="2800" dirty="0" smtClean="0"/>
              <a:t>the most </a:t>
            </a:r>
            <a:r>
              <a:rPr lang="en-IN" sz="2800" dirty="0"/>
              <a:t>common formats</a:t>
            </a:r>
            <a:r>
              <a:rPr lang="en-IN" sz="2800" dirty="0" smtClean="0"/>
              <a:t>:</a:t>
            </a:r>
          </a:p>
          <a:p>
            <a:pPr algn="just">
              <a:buFont typeface="Wingdings" panose="05000000000000000000" pitchFamily="2" charset="2"/>
              <a:buChar char="Ø"/>
            </a:pPr>
            <a:r>
              <a:rPr lang="en-IN" sz="2800" b="1" dirty="0"/>
              <a:t>32-bit (8888 RGBA): </a:t>
            </a:r>
            <a:r>
              <a:rPr lang="en-IN" sz="2800" dirty="0"/>
              <a:t>The least compact way to store bitmaps, but retains </a:t>
            </a:r>
            <a:r>
              <a:rPr lang="en-IN" sz="2800" dirty="0" smtClean="0"/>
              <a:t>the most information.</a:t>
            </a:r>
          </a:p>
          <a:p>
            <a:pPr algn="just">
              <a:buFont typeface="Wingdings" panose="05000000000000000000" pitchFamily="2" charset="2"/>
              <a:buChar char="Ø"/>
            </a:pPr>
            <a:r>
              <a:rPr lang="en-IN" sz="2800" b="1" dirty="0" smtClean="0"/>
              <a:t>24-bit </a:t>
            </a:r>
            <a:r>
              <a:rPr lang="en-IN" sz="2800" b="1" dirty="0"/>
              <a:t>(888 RGB): </a:t>
            </a:r>
            <a:r>
              <a:rPr lang="en-IN" sz="2800" dirty="0"/>
              <a:t>This format is common for storing backgrounds that </a:t>
            </a:r>
            <a:r>
              <a:rPr lang="en-IN" sz="2800" dirty="0" smtClean="0"/>
              <a:t>have too </a:t>
            </a:r>
            <a:r>
              <a:rPr lang="en-IN" sz="2800" dirty="0"/>
              <a:t>much </a:t>
            </a:r>
            <a:r>
              <a:rPr lang="en-IN" sz="2800" dirty="0" err="1"/>
              <a:t>color</a:t>
            </a:r>
            <a:r>
              <a:rPr lang="en-IN" sz="2800" dirty="0"/>
              <a:t> data to be represented in either 8-bit indexed or 16-bit formats</a:t>
            </a:r>
          </a:p>
          <a:p>
            <a:pPr marL="0" indent="0" algn="just">
              <a:buNone/>
            </a:pPr>
            <a:r>
              <a:rPr lang="en-IN" sz="2800" dirty="0" smtClean="0"/>
              <a:t>    and </a:t>
            </a:r>
            <a:r>
              <a:rPr lang="en-IN" sz="2800" dirty="0"/>
              <a:t>have no need for an alpha channel.</a:t>
            </a:r>
            <a:endParaRPr lang="en-IN" sz="2700" b="1" dirty="0" smtClean="0"/>
          </a:p>
        </p:txBody>
      </p:sp>
    </p:spTree>
    <p:extLst>
      <p:ext uri="{BB962C8B-B14F-4D97-AF65-F5344CB8AC3E}">
        <p14:creationId xmlns:p14="http://schemas.microsoft.com/office/powerpoint/2010/main" val="61591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fontScale="92500"/>
          </a:bodyPr>
          <a:lstStyle/>
          <a:p>
            <a:pPr marL="0" indent="0">
              <a:buNone/>
            </a:pPr>
            <a:r>
              <a:rPr lang="en-IN" sz="2800" b="1" dirty="0"/>
              <a:t>Bitmap </a:t>
            </a:r>
            <a:r>
              <a:rPr lang="en-IN" sz="2800" b="1" dirty="0" err="1"/>
              <a:t>Color</a:t>
            </a:r>
            <a:r>
              <a:rPr lang="en-IN" sz="2800" b="1" dirty="0"/>
              <a:t> Depth</a:t>
            </a:r>
            <a:r>
              <a:rPr lang="en-IN" sz="2800" b="1" dirty="0" smtClean="0"/>
              <a:t>:</a:t>
            </a:r>
          </a:p>
          <a:p>
            <a:pPr algn="just">
              <a:buFont typeface="Wingdings" panose="05000000000000000000" pitchFamily="2" charset="2"/>
              <a:buChar char="Ø"/>
            </a:pPr>
            <a:r>
              <a:rPr lang="en-IN" sz="2800" b="1" dirty="0"/>
              <a:t>24-bit (565 RGB, 8 A): </a:t>
            </a:r>
            <a:r>
              <a:rPr lang="en-IN" sz="2800" dirty="0"/>
              <a:t>This format is great for making nice-looking </a:t>
            </a:r>
            <a:r>
              <a:rPr lang="en-IN" sz="2800" dirty="0" smtClean="0"/>
              <a:t>bitmaps with </a:t>
            </a:r>
            <a:r>
              <a:rPr lang="en-IN" sz="2800" dirty="0"/>
              <a:t>a good alpha channel. Green gets an extra bit because the human eye </a:t>
            </a:r>
            <a:r>
              <a:rPr lang="en-IN" sz="2800" dirty="0" smtClean="0"/>
              <a:t>is more </a:t>
            </a:r>
            <a:r>
              <a:rPr lang="en-IN" sz="2800" dirty="0"/>
              <a:t>sensitive to changes in green than red or </a:t>
            </a:r>
            <a:r>
              <a:rPr lang="en-IN" sz="2800" dirty="0" smtClean="0"/>
              <a:t>blue.</a:t>
            </a:r>
          </a:p>
          <a:p>
            <a:pPr algn="just">
              <a:buFont typeface="Wingdings" panose="05000000000000000000" pitchFamily="2" charset="2"/>
              <a:buChar char="Ø"/>
            </a:pPr>
            <a:r>
              <a:rPr lang="en-IN" sz="2800" b="1" dirty="0" smtClean="0"/>
              <a:t>16-bit </a:t>
            </a:r>
            <a:r>
              <a:rPr lang="en-IN" sz="2800" b="1" dirty="0"/>
              <a:t>(565 RGB): </a:t>
            </a:r>
            <a:r>
              <a:rPr lang="en-IN" sz="2800" dirty="0"/>
              <a:t>This compact format is used for storing bitmaps with </a:t>
            </a:r>
            <a:r>
              <a:rPr lang="en-IN" sz="2800" dirty="0" smtClean="0"/>
              <a:t>more varieties </a:t>
            </a:r>
            <a:r>
              <a:rPr lang="en-IN" sz="2800" dirty="0"/>
              <a:t>of </a:t>
            </a:r>
            <a:r>
              <a:rPr lang="en-IN" sz="2800" dirty="0" err="1"/>
              <a:t>color</a:t>
            </a:r>
            <a:r>
              <a:rPr lang="en-IN" sz="2800" dirty="0"/>
              <a:t> and no alpha </a:t>
            </a:r>
            <a:r>
              <a:rPr lang="en-IN" sz="2800" dirty="0" smtClean="0"/>
              <a:t>channel.</a:t>
            </a:r>
          </a:p>
          <a:p>
            <a:pPr algn="just">
              <a:buFont typeface="Wingdings" panose="05000000000000000000" pitchFamily="2" charset="2"/>
              <a:buChar char="Ø"/>
            </a:pPr>
            <a:r>
              <a:rPr lang="en-IN" sz="2800" b="1" dirty="0" smtClean="0"/>
              <a:t>16-bit </a:t>
            </a:r>
            <a:r>
              <a:rPr lang="en-IN" sz="2800" b="1" dirty="0"/>
              <a:t>(555 RGB, 1 A): </a:t>
            </a:r>
            <a:r>
              <a:rPr lang="en-IN" sz="2800" dirty="0"/>
              <a:t>This compact format leaves one bit for </a:t>
            </a:r>
            <a:r>
              <a:rPr lang="en-IN" sz="2800" dirty="0" smtClean="0"/>
              <a:t>translucency, which </a:t>
            </a:r>
            <a:r>
              <a:rPr lang="en-IN" sz="2800" dirty="0"/>
              <a:t>is essentially a </a:t>
            </a:r>
            <a:r>
              <a:rPr lang="en-IN" sz="2800" dirty="0" err="1"/>
              <a:t>chroma</a:t>
            </a:r>
            <a:r>
              <a:rPr lang="en-IN" sz="2800" dirty="0"/>
              <a:t> key</a:t>
            </a:r>
            <a:r>
              <a:rPr lang="en-IN" sz="2800" dirty="0" smtClean="0"/>
              <a:t>.</a:t>
            </a:r>
          </a:p>
          <a:p>
            <a:pPr algn="just">
              <a:buFont typeface="Wingdings" panose="05000000000000000000" pitchFamily="2" charset="2"/>
              <a:buChar char="Ø"/>
            </a:pPr>
            <a:r>
              <a:rPr lang="en-IN" sz="2800" dirty="0" smtClean="0"/>
              <a:t> </a:t>
            </a:r>
            <a:r>
              <a:rPr lang="en-IN" sz="2800" b="1" dirty="0"/>
              <a:t>8-bit indexed: </a:t>
            </a:r>
            <a:r>
              <a:rPr lang="en-IN" sz="2800" dirty="0"/>
              <a:t>A compact way to store bitmaps that have large areas of </a:t>
            </a:r>
            <a:r>
              <a:rPr lang="en-IN" sz="2800" dirty="0" smtClean="0"/>
              <a:t>subtly shaded </a:t>
            </a:r>
            <a:r>
              <a:rPr lang="en-IN" sz="2800" dirty="0" err="1"/>
              <a:t>colors</a:t>
            </a:r>
            <a:r>
              <a:rPr lang="en-IN" sz="2800" dirty="0"/>
              <a:t>; some of the indexes can be reserved for different levels </a:t>
            </a:r>
            <a:r>
              <a:rPr lang="en-IN" sz="2800" dirty="0" smtClean="0"/>
              <a:t>of translucency.</a:t>
            </a:r>
          </a:p>
          <a:p>
            <a:pPr algn="just"/>
            <a:r>
              <a:rPr lang="en-IN" sz="2800" dirty="0"/>
              <a:t>Many renderers, including DirectX, support a wide variety of pixel depth in each </a:t>
            </a:r>
            <a:r>
              <a:rPr lang="en-IN" sz="2800" dirty="0" err="1" smtClean="0"/>
              <a:t>red,blue</a:t>
            </a:r>
            <a:r>
              <a:rPr lang="en-IN" sz="2800" dirty="0"/>
              <a:t>, green, and alpha channel.</a:t>
            </a:r>
            <a:endParaRPr lang="en-IN" sz="2700" b="1" dirty="0" smtClean="0"/>
          </a:p>
        </p:txBody>
      </p:sp>
    </p:spTree>
    <p:extLst>
      <p:ext uri="{BB962C8B-B14F-4D97-AF65-F5344CB8AC3E}">
        <p14:creationId xmlns:p14="http://schemas.microsoft.com/office/powerpoint/2010/main" val="488831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fontScale="92500" lnSpcReduction="20000"/>
          </a:bodyPr>
          <a:lstStyle/>
          <a:p>
            <a:pPr marL="0" indent="0">
              <a:buNone/>
            </a:pPr>
            <a:r>
              <a:rPr lang="en-IN" sz="2800" b="1" dirty="0"/>
              <a:t>Sound and Music </a:t>
            </a:r>
            <a:r>
              <a:rPr lang="en-IN" sz="2800" b="1" dirty="0" smtClean="0"/>
              <a:t>Data:</a:t>
            </a:r>
          </a:p>
          <a:p>
            <a:pPr algn="just"/>
            <a:r>
              <a:rPr lang="en-IN" sz="2800" dirty="0"/>
              <a:t>Sound formats in digital audio are commonly stored in either mono or stereo, </a:t>
            </a:r>
            <a:r>
              <a:rPr lang="en-IN" sz="2800" dirty="0" smtClean="0"/>
              <a:t>sampled at </a:t>
            </a:r>
            <a:r>
              <a:rPr lang="en-IN" sz="2800" dirty="0"/>
              <a:t>different frequencies, and accurate to either 8 or 16 bits per sample. </a:t>
            </a:r>
            <a:endParaRPr lang="en-IN" sz="2800" dirty="0" smtClean="0"/>
          </a:p>
          <a:p>
            <a:pPr algn="just"/>
            <a:r>
              <a:rPr lang="en-IN" sz="2800" dirty="0" smtClean="0"/>
              <a:t>The effect of </a:t>
            </a:r>
            <a:r>
              <a:rPr lang="en-IN" sz="2800" dirty="0"/>
              <a:t>mono or stereo on the resulting playback and storage size is obvious. </a:t>
            </a:r>
            <a:endParaRPr lang="en-IN" sz="2800" dirty="0" smtClean="0"/>
          </a:p>
          <a:p>
            <a:pPr algn="just"/>
            <a:r>
              <a:rPr lang="en-IN" sz="2800" dirty="0" smtClean="0"/>
              <a:t>Stereo sound takes </a:t>
            </a:r>
            <a:r>
              <a:rPr lang="en-IN" sz="2800" dirty="0"/>
              <a:t>twice as much space to store but provides left and right channel waveforms.</a:t>
            </a:r>
          </a:p>
          <a:p>
            <a:pPr algn="just"/>
            <a:r>
              <a:rPr lang="en-IN" sz="2800" dirty="0"/>
              <a:t>The different frequencies and bit depths have an interesting and quite drastic </a:t>
            </a:r>
            <a:r>
              <a:rPr lang="en-IN" sz="2800" dirty="0" smtClean="0"/>
              <a:t>effect on </a:t>
            </a:r>
            <a:r>
              <a:rPr lang="en-IN" sz="2800" dirty="0"/>
              <a:t>the sound.</a:t>
            </a:r>
          </a:p>
          <a:p>
            <a:pPr algn="just"/>
            <a:r>
              <a:rPr lang="en-IN" sz="2800" dirty="0"/>
              <a:t>Digital audio is created by sampling a waveform and converting it into discrete 8- </a:t>
            </a:r>
            <a:r>
              <a:rPr lang="en-IN" sz="2800" dirty="0" smtClean="0"/>
              <a:t>or 16-bit </a:t>
            </a:r>
            <a:r>
              <a:rPr lang="en-IN" sz="2800" dirty="0"/>
              <a:t>values that approximate the original waveform. </a:t>
            </a:r>
            <a:endParaRPr lang="en-IN" sz="2800" dirty="0" smtClean="0"/>
          </a:p>
          <a:p>
            <a:pPr algn="just"/>
            <a:r>
              <a:rPr lang="en-IN" sz="2800" dirty="0" smtClean="0"/>
              <a:t>This </a:t>
            </a:r>
            <a:r>
              <a:rPr lang="en-IN" sz="2800" dirty="0"/>
              <a:t>works because the </a:t>
            </a:r>
            <a:r>
              <a:rPr lang="en-IN" sz="2800" dirty="0" smtClean="0"/>
              <a:t>human ear </a:t>
            </a:r>
            <a:r>
              <a:rPr lang="en-IN" sz="2800" dirty="0"/>
              <a:t>has a relatively narrow range of sensitivity: 20Hz to 20,000Hz</a:t>
            </a:r>
            <a:r>
              <a:rPr lang="en-IN" sz="2800" dirty="0" smtClean="0"/>
              <a:t>.</a:t>
            </a:r>
          </a:p>
          <a:p>
            <a:pPr algn="just"/>
            <a:r>
              <a:rPr lang="en-IN" sz="2800" dirty="0" smtClean="0"/>
              <a:t> </a:t>
            </a:r>
            <a:r>
              <a:rPr lang="en-IN" sz="2800" dirty="0"/>
              <a:t>It’s no </a:t>
            </a:r>
            <a:r>
              <a:rPr lang="en-IN" sz="2800" dirty="0" smtClean="0"/>
              <a:t>surprise that </a:t>
            </a:r>
            <a:r>
              <a:rPr lang="en-IN" sz="2800" dirty="0"/>
              <a:t>the common frequencies for storing WAV files are 44KHz, 22KHz, </a:t>
            </a:r>
            <a:r>
              <a:rPr lang="en-IN" sz="2800" dirty="0" smtClean="0"/>
              <a:t>and 11KHz</a:t>
            </a:r>
            <a:r>
              <a:rPr lang="en-IN" sz="2800" dirty="0"/>
              <a:t>.</a:t>
            </a:r>
            <a:endParaRPr lang="en-IN" sz="2800" b="1" dirty="0" smtClean="0"/>
          </a:p>
        </p:txBody>
      </p:sp>
    </p:spTree>
    <p:extLst>
      <p:ext uri="{BB962C8B-B14F-4D97-AF65-F5344CB8AC3E}">
        <p14:creationId xmlns:p14="http://schemas.microsoft.com/office/powerpoint/2010/main" val="3392190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2800" b="1" dirty="0"/>
              <a:t>Sound and Music </a:t>
            </a:r>
            <a:r>
              <a:rPr lang="en-IN" sz="2800" b="1" dirty="0" smtClean="0"/>
              <a:t>Data:</a:t>
            </a:r>
          </a:p>
          <a:p>
            <a:pPr algn="just"/>
            <a:r>
              <a:rPr lang="en-IN" sz="2700" dirty="0"/>
              <a:t>It turns out that telephone conversations are 8-bit values sampled at 8KHz, after </a:t>
            </a:r>
            <a:r>
              <a:rPr lang="en-IN" sz="2700" dirty="0" smtClean="0"/>
              <a:t>the original </a:t>
            </a:r>
            <a:r>
              <a:rPr lang="en-IN" sz="2700" dirty="0"/>
              <a:t>waveform has been filtered to remove frequencies higher than 3.4MHz.</a:t>
            </a:r>
          </a:p>
          <a:p>
            <a:pPr algn="just"/>
            <a:r>
              <a:rPr lang="en-IN" sz="2700" dirty="0"/>
              <a:t>Music on CDs is first filtered to remove sounds higher than 22KHz and then </a:t>
            </a:r>
            <a:r>
              <a:rPr lang="en-IN" sz="2700" dirty="0" smtClean="0"/>
              <a:t>sampled at </a:t>
            </a:r>
            <a:r>
              <a:rPr lang="en-IN" sz="2700" dirty="0"/>
              <a:t>16-bit 44KHz. </a:t>
            </a:r>
            <a:endParaRPr lang="en-IN" sz="2700" dirty="0" smtClean="0"/>
          </a:p>
          <a:p>
            <a:pPr algn="just"/>
            <a:r>
              <a:rPr lang="en-IN" sz="2700" dirty="0" smtClean="0"/>
              <a:t>Just </a:t>
            </a:r>
            <a:r>
              <a:rPr lang="en-IN" sz="2700" dirty="0"/>
              <a:t>to summarize, Table 8.3 shows how you would use </a:t>
            </a:r>
            <a:r>
              <a:rPr lang="en-IN" sz="2700" dirty="0" smtClean="0"/>
              <a:t>the different </a:t>
            </a:r>
            <a:r>
              <a:rPr lang="en-IN" sz="2700" dirty="0"/>
              <a:t>frequencies in digital audio</a:t>
            </a:r>
            <a:r>
              <a:rPr lang="en-IN" sz="2700" dirty="0" smtClean="0"/>
              <a:t>.</a:t>
            </a:r>
            <a:r>
              <a:rPr lang="en-IN" sz="2700" dirty="0"/>
              <a:t> </a:t>
            </a:r>
            <a:endParaRPr lang="en-IN" sz="2700" dirty="0" smtClean="0"/>
          </a:p>
          <a:p>
            <a:pPr algn="just"/>
            <a:r>
              <a:rPr lang="en-IN" sz="2700" dirty="0" smtClean="0"/>
              <a:t>Use </a:t>
            </a:r>
            <a:r>
              <a:rPr lang="en-IN" sz="2700" dirty="0"/>
              <a:t>lower sampling rates for digital audio in your game to simulate telephone </a:t>
            </a:r>
            <a:r>
              <a:rPr lang="en-IN" sz="2700" dirty="0" smtClean="0"/>
              <a:t>conversations or </a:t>
            </a:r>
            <a:r>
              <a:rPr lang="en-IN" sz="2700" dirty="0"/>
              <a:t>talking over shortwave radio.</a:t>
            </a:r>
            <a:endParaRPr lang="en-IN" sz="2700" b="1" dirty="0" smtClean="0"/>
          </a:p>
        </p:txBody>
      </p:sp>
    </p:spTree>
    <p:extLst>
      <p:ext uri="{BB962C8B-B14F-4D97-AF65-F5344CB8AC3E}">
        <p14:creationId xmlns:p14="http://schemas.microsoft.com/office/powerpoint/2010/main" val="3973531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2800" b="1" dirty="0"/>
              <a:t>Sound and Music </a:t>
            </a:r>
            <a:r>
              <a:rPr lang="en-IN" sz="2800" b="1" dirty="0" smtClean="0"/>
              <a:t>Data:</a:t>
            </a:r>
          </a:p>
          <a:p>
            <a:pPr marL="0" indent="0">
              <a:buNone/>
            </a:pPr>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8136904"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2874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lnSpcReduction="10000"/>
          </a:bodyPr>
          <a:lstStyle/>
          <a:p>
            <a:pPr marL="0" indent="0">
              <a:buNone/>
            </a:pPr>
            <a:r>
              <a:rPr lang="en-IN" sz="2800" b="1" dirty="0"/>
              <a:t>Video and </a:t>
            </a:r>
            <a:r>
              <a:rPr lang="en-IN" sz="2800" b="1" dirty="0" err="1"/>
              <a:t>Prerendered</a:t>
            </a:r>
            <a:r>
              <a:rPr lang="en-IN" sz="2800" b="1" dirty="0"/>
              <a:t> Cinematics</a:t>
            </a:r>
            <a:r>
              <a:rPr lang="en-IN" sz="2800" b="1" dirty="0" smtClean="0"/>
              <a:t>:</a:t>
            </a:r>
          </a:p>
          <a:p>
            <a:pPr algn="just"/>
            <a:r>
              <a:rPr lang="en-IN" sz="2800" dirty="0"/>
              <a:t>Animated sequences in games go as far back as Pac Man, where after every few </a:t>
            </a:r>
            <a:r>
              <a:rPr lang="en-IN" sz="2800" dirty="0" smtClean="0"/>
              <a:t>levels you’d </a:t>
            </a:r>
            <a:r>
              <a:rPr lang="en-IN" sz="2800" dirty="0"/>
              <a:t>see a little cartoon featuring the little yellow guy and his friends. </a:t>
            </a:r>
            <a:endParaRPr lang="en-IN" sz="2800" dirty="0" smtClean="0"/>
          </a:p>
          <a:p>
            <a:pPr algn="just"/>
            <a:r>
              <a:rPr lang="en-IN" sz="2800" dirty="0" smtClean="0"/>
              <a:t>The cartoons had </a:t>
            </a:r>
            <a:r>
              <a:rPr lang="en-IN" sz="2800" dirty="0"/>
              <a:t>little or nothing to do with the game mechanics, but they were fun to watch </a:t>
            </a:r>
            <a:r>
              <a:rPr lang="en-IN" sz="2800" dirty="0" smtClean="0"/>
              <a:t>and gave </a:t>
            </a:r>
            <a:r>
              <a:rPr lang="en-IN" sz="2800" dirty="0"/>
              <a:t>players a reward and a short break. </a:t>
            </a:r>
            <a:endParaRPr lang="en-IN" sz="2800" dirty="0" smtClean="0"/>
          </a:p>
          <a:p>
            <a:pPr algn="just"/>
            <a:r>
              <a:rPr lang="en-IN" sz="2800" dirty="0" smtClean="0"/>
              <a:t>One </a:t>
            </a:r>
            <a:r>
              <a:rPr lang="en-IN" sz="2800" dirty="0"/>
              <a:t>of the first companies to use </a:t>
            </a:r>
            <a:r>
              <a:rPr lang="en-IN" sz="2800" dirty="0" smtClean="0"/>
              <a:t>large amounts </a:t>
            </a:r>
            <a:r>
              <a:rPr lang="en-IN" sz="2800" dirty="0"/>
              <a:t>of video footage in games was Origin Systems in the Wing </a:t>
            </a:r>
            <a:r>
              <a:rPr lang="en-IN" sz="2800" dirty="0" smtClean="0"/>
              <a:t>Commander series</a:t>
            </a:r>
            <a:r>
              <a:rPr lang="en-IN" sz="2800" dirty="0"/>
              <a:t>. </a:t>
            </a:r>
            <a:endParaRPr lang="en-IN" sz="2800" dirty="0" smtClean="0"/>
          </a:p>
          <a:p>
            <a:pPr algn="just"/>
            <a:r>
              <a:rPr lang="en-IN" sz="2800" dirty="0" smtClean="0"/>
              <a:t>More </a:t>
            </a:r>
            <a:r>
              <a:rPr lang="en-IN" sz="2800" dirty="0"/>
              <a:t>than giving players a reward, they actually told a story</a:t>
            </a:r>
            <a:r>
              <a:rPr lang="en-IN" sz="2800" dirty="0" smtClean="0"/>
              <a:t>.</a:t>
            </a:r>
          </a:p>
          <a:p>
            <a:pPr algn="just"/>
            <a:r>
              <a:rPr lang="en-IN" sz="2800" dirty="0" smtClean="0"/>
              <a:t> </a:t>
            </a:r>
            <a:r>
              <a:rPr lang="en-IN" sz="2800" dirty="0"/>
              <a:t>Epic </a:t>
            </a:r>
            <a:r>
              <a:rPr lang="en-IN" sz="2800" dirty="0" smtClean="0"/>
              <a:t>cinematics are </a:t>
            </a:r>
            <a:r>
              <a:rPr lang="en-IN" sz="2800" dirty="0"/>
              <a:t>not only common in today’s big-budget games, but they are also expected.</a:t>
            </a:r>
            <a:endParaRPr lang="en-IN" sz="2800" b="1" dirty="0" smtClean="0"/>
          </a:p>
          <a:p>
            <a:pPr marL="0" indent="0">
              <a:buNone/>
            </a:pPr>
            <a:endParaRPr lang="en-IN" sz="2800" dirty="0"/>
          </a:p>
        </p:txBody>
      </p:sp>
    </p:spTree>
    <p:extLst>
      <p:ext uri="{BB962C8B-B14F-4D97-AF65-F5344CB8AC3E}">
        <p14:creationId xmlns:p14="http://schemas.microsoft.com/office/powerpoint/2010/main" val="1175946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2800" b="1" dirty="0"/>
              <a:t>Video and </a:t>
            </a:r>
            <a:r>
              <a:rPr lang="en-IN" sz="2800" b="1" dirty="0" err="1"/>
              <a:t>Prerendered</a:t>
            </a:r>
            <a:r>
              <a:rPr lang="en-IN" sz="2800" b="1" dirty="0"/>
              <a:t> Cinematics</a:t>
            </a:r>
            <a:r>
              <a:rPr lang="en-IN" sz="2800" b="1" dirty="0" smtClean="0"/>
              <a:t>:</a:t>
            </a:r>
          </a:p>
          <a:p>
            <a:pPr algn="just"/>
            <a:r>
              <a:rPr lang="en-IN" sz="2800" dirty="0"/>
              <a:t>There are two techniques worth considering for incorporating cinematic sequences.</a:t>
            </a:r>
          </a:p>
          <a:p>
            <a:pPr algn="just"/>
            <a:r>
              <a:rPr lang="en-IN" sz="2800" dirty="0"/>
              <a:t>Some games like Wing Commander III will shoot live video segments and </a:t>
            </a:r>
            <a:r>
              <a:rPr lang="en-IN" sz="2800" dirty="0" smtClean="0"/>
              <a:t>simply </a:t>
            </a:r>
            <a:r>
              <a:rPr lang="en-IN" sz="2800" dirty="0"/>
              <a:t>play them back. </a:t>
            </a:r>
            <a:endParaRPr lang="en-IN" sz="2800" dirty="0" smtClean="0"/>
          </a:p>
          <a:p>
            <a:pPr algn="just"/>
            <a:r>
              <a:rPr lang="en-IN" sz="2800" dirty="0" smtClean="0"/>
              <a:t>The </a:t>
            </a:r>
            <a:r>
              <a:rPr lang="en-IN" sz="2800" dirty="0"/>
              <a:t>file is usually an enormous AVI file that would fill up a </a:t>
            </a:r>
            <a:r>
              <a:rPr lang="en-IN" sz="2800" dirty="0" smtClean="0"/>
              <a:t>good portion </a:t>
            </a:r>
            <a:r>
              <a:rPr lang="en-IN" sz="2800" dirty="0"/>
              <a:t>of your optical media. </a:t>
            </a:r>
            <a:endParaRPr lang="en-IN" sz="2800" dirty="0" smtClean="0"/>
          </a:p>
          <a:p>
            <a:pPr algn="just"/>
            <a:r>
              <a:rPr lang="en-IN" sz="2800" dirty="0" smtClean="0"/>
              <a:t>That </a:t>
            </a:r>
            <a:r>
              <a:rPr lang="en-IN" sz="2800" dirty="0"/>
              <a:t>file is usually compressed into something </a:t>
            </a:r>
            <a:r>
              <a:rPr lang="en-IN" sz="2800" dirty="0" smtClean="0"/>
              <a:t>more usable </a:t>
            </a:r>
            <a:r>
              <a:rPr lang="en-IN" sz="2800" dirty="0"/>
              <a:t>by the game.</a:t>
            </a:r>
          </a:p>
        </p:txBody>
      </p:sp>
    </p:spTree>
    <p:extLst>
      <p:ext uri="{BB962C8B-B14F-4D97-AF65-F5344CB8AC3E}">
        <p14:creationId xmlns:p14="http://schemas.microsoft.com/office/powerpoint/2010/main" val="883692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fontScale="92500"/>
          </a:bodyPr>
          <a:lstStyle/>
          <a:p>
            <a:pPr marL="0" indent="0">
              <a:buNone/>
            </a:pPr>
            <a:r>
              <a:rPr lang="en-IN" sz="2800" b="1" dirty="0"/>
              <a:t>Video and </a:t>
            </a:r>
            <a:r>
              <a:rPr lang="en-IN" sz="2800" b="1" dirty="0" err="1"/>
              <a:t>Prerendered</a:t>
            </a:r>
            <a:r>
              <a:rPr lang="en-IN" sz="2800" b="1" dirty="0"/>
              <a:t> Cinematics</a:t>
            </a:r>
            <a:r>
              <a:rPr lang="en-IN" sz="2800" b="1" dirty="0" smtClean="0"/>
              <a:t>:</a:t>
            </a:r>
          </a:p>
          <a:p>
            <a:pPr algn="just"/>
            <a:r>
              <a:rPr lang="en-IN" sz="2800" dirty="0"/>
              <a:t>The second approach uses the game engine itself. </a:t>
            </a:r>
            <a:endParaRPr lang="en-IN" sz="2800" dirty="0" smtClean="0"/>
          </a:p>
          <a:p>
            <a:pPr algn="just"/>
            <a:r>
              <a:rPr lang="en-IN" sz="2800" dirty="0" smtClean="0"/>
              <a:t>Most </a:t>
            </a:r>
            <a:r>
              <a:rPr lang="en-IN" sz="2800" dirty="0"/>
              <a:t>games create their </a:t>
            </a:r>
            <a:r>
              <a:rPr lang="en-IN" sz="2800" dirty="0" smtClean="0"/>
              <a:t>animated sequences </a:t>
            </a:r>
            <a:r>
              <a:rPr lang="en-IN" sz="2800" dirty="0"/>
              <a:t>in 3ds Max or Maya and export the animations and camera motion</a:t>
            </a:r>
            <a:r>
              <a:rPr lang="en-IN" sz="2800" dirty="0" smtClean="0"/>
              <a:t>.</a:t>
            </a:r>
          </a:p>
          <a:p>
            <a:pPr algn="just"/>
            <a:r>
              <a:rPr lang="en-IN" sz="2800" dirty="0" smtClean="0"/>
              <a:t>The</a:t>
            </a:r>
            <a:r>
              <a:rPr lang="en-IN" sz="2800" dirty="0"/>
              <a:t> </a:t>
            </a:r>
            <a:r>
              <a:rPr lang="en-IN" sz="2800" dirty="0" smtClean="0"/>
              <a:t>animations </a:t>
            </a:r>
            <a:r>
              <a:rPr lang="en-IN" sz="2800" dirty="0"/>
              <a:t>can be played back by loading a relatively tiny animation file and </a:t>
            </a:r>
            <a:r>
              <a:rPr lang="en-IN" sz="2800" dirty="0" smtClean="0"/>
              <a:t>pumping the </a:t>
            </a:r>
            <a:r>
              <a:rPr lang="en-IN" sz="2800" dirty="0"/>
              <a:t>animations through the rendering engine. </a:t>
            </a:r>
            <a:endParaRPr lang="en-IN" sz="2800" dirty="0" smtClean="0"/>
          </a:p>
          <a:p>
            <a:pPr algn="just"/>
            <a:r>
              <a:rPr lang="en-IN" sz="2800" dirty="0" smtClean="0"/>
              <a:t>The </a:t>
            </a:r>
            <a:r>
              <a:rPr lang="en-IN" sz="2800" dirty="0"/>
              <a:t>only media you have to </a:t>
            </a:r>
            <a:r>
              <a:rPr lang="en-IN" sz="2800" dirty="0" smtClean="0"/>
              <a:t>store beyond </a:t>
            </a:r>
            <a:r>
              <a:rPr lang="en-IN" sz="2800" dirty="0"/>
              <a:t>that is the sound and 3D models for the characters and environment. </a:t>
            </a:r>
            <a:endParaRPr lang="en-IN" sz="2800" dirty="0" smtClean="0"/>
          </a:p>
          <a:p>
            <a:pPr algn="just"/>
            <a:r>
              <a:rPr lang="en-IN" sz="2800" dirty="0" smtClean="0"/>
              <a:t>If you have </a:t>
            </a:r>
            <a:r>
              <a:rPr lang="en-IN" sz="2800" dirty="0"/>
              <a:t>tons of cinematic sequences, doing them in-game like this is the way to go. </a:t>
            </a:r>
            <a:endParaRPr lang="en-IN" sz="2800" dirty="0" smtClean="0"/>
          </a:p>
          <a:p>
            <a:pPr algn="just"/>
            <a:r>
              <a:rPr lang="en-IN" sz="2800" dirty="0" smtClean="0"/>
              <a:t>Lots</a:t>
            </a:r>
            <a:r>
              <a:rPr lang="en-IN" sz="2800" dirty="0"/>
              <a:t> </a:t>
            </a:r>
            <a:r>
              <a:rPr lang="en-IN" sz="2800" dirty="0" smtClean="0"/>
              <a:t>of </a:t>
            </a:r>
            <a:r>
              <a:rPr lang="en-IN" sz="2800" dirty="0"/>
              <a:t>story-heavy games are going this direction because it is more efficient than </a:t>
            </a:r>
            <a:r>
              <a:rPr lang="en-IN" sz="2800" dirty="0" smtClean="0"/>
              <a:t>storing that </a:t>
            </a:r>
            <a:r>
              <a:rPr lang="en-IN" sz="2800" dirty="0"/>
              <a:t>much </a:t>
            </a:r>
            <a:r>
              <a:rPr lang="en-IN" sz="2800" dirty="0" err="1"/>
              <a:t>prerendered</a:t>
            </a:r>
            <a:r>
              <a:rPr lang="en-IN" sz="2800" dirty="0"/>
              <a:t> video.</a:t>
            </a:r>
          </a:p>
        </p:txBody>
      </p:sp>
    </p:spTree>
    <p:extLst>
      <p:ext uri="{BB962C8B-B14F-4D97-AF65-F5344CB8AC3E}">
        <p14:creationId xmlns:p14="http://schemas.microsoft.com/office/powerpoint/2010/main" val="2445911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fontScale="85000" lnSpcReduction="20000"/>
          </a:bodyPr>
          <a:lstStyle/>
          <a:p>
            <a:pPr marL="0" indent="0">
              <a:buNone/>
            </a:pPr>
            <a:r>
              <a:rPr lang="en-IN" sz="2800" b="1" i="1" dirty="0" smtClean="0"/>
              <a:t>Streaming </a:t>
            </a:r>
            <a:r>
              <a:rPr lang="en-IN" sz="2800" b="1" i="1" dirty="0"/>
              <a:t>Video and Compression</a:t>
            </a:r>
            <a:r>
              <a:rPr lang="en-IN" sz="2800" b="1" dirty="0" smtClean="0"/>
              <a:t>:</a:t>
            </a:r>
          </a:p>
          <a:p>
            <a:pPr algn="just"/>
            <a:r>
              <a:rPr lang="en-IN" sz="2800" dirty="0"/>
              <a:t>Each video frame in your cinematic should pass through compression only once. </a:t>
            </a:r>
            <a:endParaRPr lang="en-IN" sz="2800" dirty="0" smtClean="0"/>
          </a:p>
          <a:p>
            <a:pPr algn="just"/>
            <a:r>
              <a:rPr lang="en-IN" sz="2800" dirty="0" smtClean="0"/>
              <a:t>Every</a:t>
            </a:r>
            <a:r>
              <a:rPr lang="en-IN" sz="2800" dirty="0"/>
              <a:t> </a:t>
            </a:r>
            <a:r>
              <a:rPr lang="en-IN" sz="2800" dirty="0" smtClean="0"/>
              <a:t>compression </a:t>
            </a:r>
            <a:r>
              <a:rPr lang="en-IN" sz="2800" dirty="0"/>
              <a:t>pass will degrade the art </a:t>
            </a:r>
            <a:r>
              <a:rPr lang="en-IN" sz="2800" dirty="0" smtClean="0"/>
              <a:t>quality.</a:t>
            </a:r>
          </a:p>
          <a:p>
            <a:pPr algn="just"/>
            <a:r>
              <a:rPr lang="en-IN" sz="2800" dirty="0" smtClean="0"/>
              <a:t>Prove </a:t>
            </a:r>
            <a:r>
              <a:rPr lang="en-IN" sz="2800" dirty="0"/>
              <a:t>this to yourself by compressing </a:t>
            </a:r>
            <a:r>
              <a:rPr lang="en-IN" sz="2800" dirty="0" smtClean="0"/>
              <a:t>a piece </a:t>
            </a:r>
            <a:r>
              <a:rPr lang="en-IN" sz="2800" dirty="0"/>
              <a:t>of video two or three times, and you’ll see how bad it gets even with the second pass</a:t>
            </a:r>
            <a:r>
              <a:rPr lang="en-IN" sz="2800" dirty="0" smtClean="0"/>
              <a:t>.</a:t>
            </a:r>
            <a:r>
              <a:rPr lang="en-IN" sz="2800" dirty="0"/>
              <a:t> </a:t>
            </a:r>
            <a:endParaRPr lang="en-IN" sz="2800" dirty="0" smtClean="0"/>
          </a:p>
          <a:p>
            <a:pPr algn="just"/>
            <a:r>
              <a:rPr lang="en-IN" sz="2800" dirty="0" smtClean="0"/>
              <a:t>Compression </a:t>
            </a:r>
            <a:r>
              <a:rPr lang="en-IN" sz="2800" dirty="0"/>
              <a:t>settings for streaming video can get complicated. Predicting how a </a:t>
            </a:r>
            <a:r>
              <a:rPr lang="en-IN" sz="2800" dirty="0" smtClean="0"/>
              <a:t>setting will </a:t>
            </a:r>
            <a:r>
              <a:rPr lang="en-IN" sz="2800" dirty="0"/>
              <a:t>change the output is also tricky. </a:t>
            </a:r>
            <a:endParaRPr lang="en-IN" sz="2800" dirty="0" smtClean="0"/>
          </a:p>
          <a:p>
            <a:pPr algn="just"/>
            <a:r>
              <a:rPr lang="en-IN" sz="2800" dirty="0" smtClean="0"/>
              <a:t>Getting </a:t>
            </a:r>
            <a:r>
              <a:rPr lang="en-IN" sz="2800" dirty="0"/>
              <a:t>a grasp of how it works will </a:t>
            </a:r>
            <a:r>
              <a:rPr lang="en-IN" sz="2800" dirty="0" smtClean="0"/>
              <a:t>help you </a:t>
            </a:r>
            <a:r>
              <a:rPr lang="en-IN" sz="2800" dirty="0"/>
              <a:t>understand which settings will work best for your footage. </a:t>
            </a:r>
            <a:endParaRPr lang="en-IN" sz="2800" dirty="0" smtClean="0"/>
          </a:p>
          <a:p>
            <a:pPr algn="just"/>
            <a:r>
              <a:rPr lang="en-IN" sz="2800" dirty="0" smtClean="0"/>
              <a:t>Video compression uses </a:t>
            </a:r>
            <a:r>
              <a:rPr lang="en-IN" sz="2800" dirty="0"/>
              <a:t>two main strategies to take a 5GB two-minute uncompressed movie and boil </a:t>
            </a:r>
            <a:r>
              <a:rPr lang="en-IN" sz="2800" dirty="0" smtClean="0"/>
              <a:t>it down </a:t>
            </a:r>
            <a:r>
              <a:rPr lang="en-IN" sz="2800" dirty="0"/>
              <a:t>into a 10MB or so file. </a:t>
            </a:r>
            <a:endParaRPr lang="en-IN" sz="2800" dirty="0" smtClean="0"/>
          </a:p>
          <a:p>
            <a:pPr algn="just"/>
            <a:r>
              <a:rPr lang="en-IN" sz="2800" dirty="0" smtClean="0"/>
              <a:t>Just </a:t>
            </a:r>
            <a:r>
              <a:rPr lang="en-IN" sz="2800" dirty="0"/>
              <a:t>because the resolution drops doesn’t mean </a:t>
            </a:r>
            <a:r>
              <a:rPr lang="en-IN" sz="2800" dirty="0" smtClean="0"/>
              <a:t>you have </a:t>
            </a:r>
            <a:r>
              <a:rPr lang="en-IN" sz="2800" dirty="0"/>
              <a:t>to watch a postage stamp-sized piece of video. </a:t>
            </a:r>
            <a:endParaRPr lang="en-IN" sz="2800" dirty="0" smtClean="0"/>
          </a:p>
          <a:p>
            <a:pPr algn="just"/>
            <a:r>
              <a:rPr lang="en-IN" sz="2800" dirty="0" smtClean="0"/>
              <a:t>Most </a:t>
            </a:r>
            <a:r>
              <a:rPr lang="en-IN" sz="2800" dirty="0"/>
              <a:t>playback APIs will </a:t>
            </a:r>
            <a:r>
              <a:rPr lang="en-IN" sz="2800" dirty="0" smtClean="0"/>
              <a:t>allow a </a:t>
            </a:r>
            <a:r>
              <a:rPr lang="en-IN" sz="2800" dirty="0"/>
              <a:t>stretching parameter for the height, width, or both.</a:t>
            </a:r>
          </a:p>
        </p:txBody>
      </p:sp>
    </p:spTree>
    <p:extLst>
      <p:ext uri="{BB962C8B-B14F-4D97-AF65-F5344CB8AC3E}">
        <p14:creationId xmlns:p14="http://schemas.microsoft.com/office/powerpoint/2010/main" val="2627814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fontScale="92500" lnSpcReduction="20000"/>
          </a:bodyPr>
          <a:lstStyle/>
          <a:p>
            <a:pPr marL="0" indent="0">
              <a:buNone/>
            </a:pPr>
            <a:r>
              <a:rPr lang="en-IN" sz="2800" b="1" i="1" dirty="0" smtClean="0"/>
              <a:t>Streaming </a:t>
            </a:r>
            <a:r>
              <a:rPr lang="en-IN" sz="2800" b="1" i="1" dirty="0"/>
              <a:t>Video and Compression</a:t>
            </a:r>
            <a:r>
              <a:rPr lang="en-IN" sz="2800" b="1" dirty="0" smtClean="0"/>
              <a:t>:</a:t>
            </a:r>
          </a:p>
          <a:p>
            <a:pPr algn="just"/>
            <a:r>
              <a:rPr lang="en-IN" sz="2800" dirty="0"/>
              <a:t>The first strategy for compressing video is to simply remove unneeded information </a:t>
            </a:r>
            <a:r>
              <a:rPr lang="en-IN" sz="2800" dirty="0" smtClean="0"/>
              <a:t>by reducing </a:t>
            </a:r>
            <a:r>
              <a:rPr lang="en-IN" sz="2800" dirty="0"/>
              <a:t>the resolution or interlacing the video. </a:t>
            </a:r>
            <a:endParaRPr lang="en-IN" sz="2800" dirty="0" smtClean="0"/>
          </a:p>
          <a:p>
            <a:pPr algn="just"/>
            <a:r>
              <a:rPr lang="en-IN" sz="2800" dirty="0" smtClean="0"/>
              <a:t>Reducing </a:t>
            </a:r>
            <a:r>
              <a:rPr lang="en-IN" sz="2800" dirty="0"/>
              <a:t>resolution from 800 × </a:t>
            </a:r>
            <a:r>
              <a:rPr lang="en-IN" sz="2800" dirty="0" smtClean="0"/>
              <a:t>600 to </a:t>
            </a:r>
            <a:r>
              <a:rPr lang="en-IN" sz="2800" dirty="0"/>
              <a:t>400 × 300 would shave 3GB from a 4GB movie, a savings of 75 percent. </a:t>
            </a:r>
            <a:endParaRPr lang="en-IN" sz="2800" dirty="0" smtClean="0"/>
          </a:p>
          <a:p>
            <a:pPr algn="just"/>
            <a:r>
              <a:rPr lang="en-IN" sz="2800" dirty="0" smtClean="0"/>
              <a:t>An interlaced video </a:t>
            </a:r>
            <a:r>
              <a:rPr lang="en-IN" sz="2800" dirty="0"/>
              <a:t>alternates drawing the even and odd scanlines every other frame. </a:t>
            </a:r>
            <a:endParaRPr lang="en-IN" sz="2800" dirty="0" smtClean="0"/>
          </a:p>
          <a:p>
            <a:pPr algn="just"/>
            <a:r>
              <a:rPr lang="en-IN" sz="2800" dirty="0" smtClean="0"/>
              <a:t>This is exactly </a:t>
            </a:r>
            <a:r>
              <a:rPr lang="en-IN" sz="2800" dirty="0"/>
              <a:t>how television works; the electron gun completes a round trip from the top </a:t>
            </a:r>
            <a:r>
              <a:rPr lang="en-IN" sz="2800" dirty="0" smtClean="0"/>
              <a:t>of the </a:t>
            </a:r>
            <a:r>
              <a:rPr lang="en-IN" sz="2800" dirty="0"/>
              <a:t>screen to the bottom and back at 60Hz, but it only draws every other </a:t>
            </a:r>
            <a:r>
              <a:rPr lang="en-IN" sz="2800" dirty="0" smtClean="0"/>
              <a:t>scanline.</a:t>
            </a:r>
          </a:p>
          <a:p>
            <a:pPr algn="just"/>
            <a:r>
              <a:rPr lang="en-IN" sz="2800" dirty="0"/>
              <a:t>The activated phosphors on the inside of a CRT persist longer than 1/30th of a </a:t>
            </a:r>
            <a:r>
              <a:rPr lang="en-IN" sz="2800" dirty="0" smtClean="0"/>
              <a:t>second after </a:t>
            </a:r>
            <a:r>
              <a:rPr lang="en-IN" sz="2800" dirty="0"/>
              <a:t>they’ve been hit with the electron gun and can therefore be refreshed or </a:t>
            </a:r>
            <a:r>
              <a:rPr lang="en-IN" sz="2800" dirty="0" smtClean="0"/>
              <a:t>changed at </a:t>
            </a:r>
            <a:r>
              <a:rPr lang="en-IN" sz="2800" dirty="0"/>
              <a:t>that rate without noticeable degradation in the picture.</a:t>
            </a:r>
          </a:p>
        </p:txBody>
      </p:sp>
    </p:spTree>
    <p:extLst>
      <p:ext uri="{BB962C8B-B14F-4D97-AF65-F5344CB8AC3E}">
        <p14:creationId xmlns:p14="http://schemas.microsoft.com/office/powerpoint/2010/main" val="320060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a:t>Module </a:t>
            </a:r>
            <a:r>
              <a:rPr lang="en-IN" sz="3600" b="1" dirty="0" smtClean="0"/>
              <a:t>5:</a:t>
            </a:r>
            <a:r>
              <a:rPr lang="en-IN" sz="3600" b="1" dirty="0"/>
              <a:t> Loading and Caching , optimization , debugging and publishing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1340768"/>
            <a:ext cx="8229600" cy="4785395"/>
          </a:xfrm>
        </p:spPr>
        <p:txBody>
          <a:bodyPr>
            <a:normAutofit/>
          </a:bodyPr>
          <a:lstStyle/>
          <a:p>
            <a:pPr marL="0" indent="0">
              <a:buNone/>
            </a:pPr>
            <a:r>
              <a:rPr lang="en-IN" dirty="0"/>
              <a:t>5</a:t>
            </a:r>
            <a:r>
              <a:rPr lang="en-IN" dirty="0" smtClean="0"/>
              <a:t>.1:</a:t>
            </a:r>
          </a:p>
          <a:p>
            <a:r>
              <a:rPr lang="en-IN" dirty="0"/>
              <a:t>Loading and Caching Game Data </a:t>
            </a:r>
          </a:p>
          <a:p>
            <a:r>
              <a:rPr lang="en-IN" dirty="0"/>
              <a:t>Game Resources: Formats and Storage Requirements </a:t>
            </a:r>
          </a:p>
          <a:p>
            <a:r>
              <a:rPr lang="en-IN" dirty="0"/>
              <a:t>Resource Files </a:t>
            </a:r>
          </a:p>
          <a:p>
            <a:r>
              <a:rPr lang="en-IN" dirty="0"/>
              <a:t>The Resource Cache </a:t>
            </a:r>
          </a:p>
          <a:p>
            <a:r>
              <a:rPr lang="en-IN" dirty="0"/>
              <a:t>Out of Cache 	</a:t>
            </a:r>
          </a:p>
          <a:p>
            <a:pPr marL="0" indent="0">
              <a:buNone/>
            </a:pPr>
            <a:r>
              <a:rPr lang="en-IN" dirty="0"/>
              <a:t>	</a:t>
            </a:r>
          </a:p>
          <a:p>
            <a:endParaRPr lang="en-IN" dirty="0"/>
          </a:p>
        </p:txBody>
      </p:sp>
    </p:spTree>
    <p:extLst>
      <p:ext uri="{BB962C8B-B14F-4D97-AF65-F5344CB8AC3E}">
        <p14:creationId xmlns:p14="http://schemas.microsoft.com/office/powerpoint/2010/main" val="37033951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2800" b="1" i="1" dirty="0" smtClean="0"/>
              <a:t>Streaming </a:t>
            </a:r>
            <a:r>
              <a:rPr lang="en-IN" sz="2800" b="1" i="1" dirty="0"/>
              <a:t>Video and Compression</a:t>
            </a:r>
            <a:r>
              <a:rPr lang="en-IN" sz="2800" b="1" dirty="0" smtClean="0"/>
              <a:t>:</a:t>
            </a:r>
          </a:p>
          <a:p>
            <a:pPr algn="just"/>
            <a:r>
              <a:rPr lang="en-IN" sz="2800" dirty="0" smtClean="0"/>
              <a:t>Modern </a:t>
            </a:r>
            <a:r>
              <a:rPr lang="en-IN" sz="2800" dirty="0"/>
              <a:t>displays aren’t </a:t>
            </a:r>
            <a:r>
              <a:rPr lang="en-IN" sz="2800" dirty="0" smtClean="0"/>
              <a:t>so forgiving</a:t>
            </a:r>
            <a:r>
              <a:rPr lang="en-IN" sz="2800" dirty="0"/>
              <a:t>, but remember that the human eye generally perceives continuous </a:t>
            </a:r>
            <a:r>
              <a:rPr lang="en-IN" sz="2800" dirty="0" smtClean="0"/>
              <a:t>movement between </a:t>
            </a:r>
            <a:r>
              <a:rPr lang="en-IN" sz="2800" dirty="0"/>
              <a:t>30 and 60fps, but since human vision is not frame based, this is </a:t>
            </a:r>
            <a:r>
              <a:rPr lang="en-IN" sz="2800" dirty="0" smtClean="0"/>
              <a:t>highly dependent </a:t>
            </a:r>
            <a:r>
              <a:rPr lang="en-IN" sz="2800" dirty="0"/>
              <a:t>on the content being reproduced. </a:t>
            </a:r>
            <a:endParaRPr lang="en-IN" sz="2800" dirty="0" smtClean="0"/>
          </a:p>
          <a:p>
            <a:pPr algn="just"/>
            <a:r>
              <a:rPr lang="en-IN" sz="2800" dirty="0" smtClean="0"/>
              <a:t>As </a:t>
            </a:r>
            <a:r>
              <a:rPr lang="en-IN" sz="2800" dirty="0"/>
              <a:t>always, removing data will result in </a:t>
            </a:r>
            <a:r>
              <a:rPr lang="en-IN" sz="2800" dirty="0" smtClean="0"/>
              <a:t>a degradation </a:t>
            </a:r>
            <a:r>
              <a:rPr lang="en-IN" sz="2800" dirty="0"/>
              <a:t>of perceived quality. </a:t>
            </a:r>
            <a:endParaRPr lang="en-IN" sz="2800" dirty="0" smtClean="0"/>
          </a:p>
          <a:p>
            <a:pPr algn="just"/>
            <a:r>
              <a:rPr lang="en-IN" sz="2800" dirty="0" smtClean="0"/>
              <a:t>Interlacing </a:t>
            </a:r>
            <a:r>
              <a:rPr lang="en-IN" sz="2800" dirty="0"/>
              <a:t>the video will drop the data set down </a:t>
            </a:r>
            <a:r>
              <a:rPr lang="en-IN" sz="2800" dirty="0" smtClean="0"/>
              <a:t>to one-half </a:t>
            </a:r>
            <a:r>
              <a:rPr lang="en-IN" sz="2800" dirty="0"/>
              <a:t>of its original size. </a:t>
            </a:r>
            <a:endParaRPr lang="en-IN" sz="2800" dirty="0" smtClean="0"/>
          </a:p>
          <a:p>
            <a:pPr algn="just"/>
            <a:r>
              <a:rPr lang="en-IN" sz="2800" dirty="0" smtClean="0"/>
              <a:t>Using </a:t>
            </a:r>
            <a:r>
              <a:rPr lang="en-IN" sz="2800" dirty="0"/>
              <a:t>interlacing and resolution reduction can make </a:t>
            </a:r>
            <a:r>
              <a:rPr lang="en-IN" sz="2800" dirty="0" smtClean="0"/>
              <a:t>a huge </a:t>
            </a:r>
            <a:r>
              <a:rPr lang="en-IN" sz="2800" dirty="0"/>
              <a:t>difference in your video size, even before the compression system kicks in.</a:t>
            </a:r>
            <a:endParaRPr lang="en-IN" sz="2700" dirty="0"/>
          </a:p>
        </p:txBody>
      </p:sp>
    </p:spTree>
    <p:extLst>
      <p:ext uri="{BB962C8B-B14F-4D97-AF65-F5344CB8AC3E}">
        <p14:creationId xmlns:p14="http://schemas.microsoft.com/office/powerpoint/2010/main" val="10541784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fontScale="92500" lnSpcReduction="20000"/>
          </a:bodyPr>
          <a:lstStyle/>
          <a:p>
            <a:pPr marL="0" indent="0">
              <a:buNone/>
            </a:pPr>
            <a:r>
              <a:rPr lang="en-IN" sz="2800" b="1" i="1" dirty="0" smtClean="0"/>
              <a:t>Streaming </a:t>
            </a:r>
            <a:r>
              <a:rPr lang="en-IN" sz="2800" b="1" i="1" dirty="0"/>
              <a:t>Video and Compression</a:t>
            </a:r>
            <a:r>
              <a:rPr lang="en-IN" sz="2800" b="1" dirty="0" smtClean="0"/>
              <a:t>:</a:t>
            </a:r>
          </a:p>
          <a:p>
            <a:pPr algn="just"/>
            <a:r>
              <a:rPr lang="en-IN" sz="2800" dirty="0"/>
              <a:t>Video compression can be lossless, but in practice you should always take </a:t>
            </a:r>
            <a:r>
              <a:rPr lang="en-IN" sz="2800" dirty="0" smtClean="0"/>
              <a:t>advantage of </a:t>
            </a:r>
            <a:r>
              <a:rPr lang="en-IN" sz="2800" dirty="0"/>
              <a:t>the compression ratios even a small amount of </a:t>
            </a:r>
            <a:r>
              <a:rPr lang="en-IN" sz="2800" dirty="0" err="1"/>
              <a:t>lossiness</a:t>
            </a:r>
            <a:r>
              <a:rPr lang="en-IN" sz="2800" dirty="0"/>
              <a:t> can give you</a:t>
            </a:r>
            <a:r>
              <a:rPr lang="en-IN" sz="2800" dirty="0" smtClean="0"/>
              <a:t>.</a:t>
            </a:r>
          </a:p>
          <a:p>
            <a:pPr algn="just"/>
            <a:r>
              <a:rPr lang="en-IN" sz="2800" dirty="0" smtClean="0"/>
              <a:t>If you’re planning </a:t>
            </a:r>
            <a:r>
              <a:rPr lang="en-IN" sz="2800" dirty="0"/>
              <a:t>on streaming the video from optical media, you’ll probably be forced </a:t>
            </a:r>
            <a:r>
              <a:rPr lang="en-IN" sz="2800" dirty="0" smtClean="0"/>
              <a:t>to accept </a:t>
            </a:r>
            <a:r>
              <a:rPr lang="en-IN" sz="2800" dirty="0"/>
              <a:t>some </a:t>
            </a:r>
            <a:r>
              <a:rPr lang="en-IN" sz="2800" dirty="0" err="1"/>
              <a:t>lossiness</a:t>
            </a:r>
            <a:r>
              <a:rPr lang="en-IN" sz="2800" dirty="0"/>
              <a:t> simply to get your peak and average data rates down </a:t>
            </a:r>
            <a:r>
              <a:rPr lang="en-IN" sz="2800" dirty="0" smtClean="0"/>
              <a:t>low enough </a:t>
            </a:r>
            <a:r>
              <a:rPr lang="en-IN" sz="2800" dirty="0"/>
              <a:t>for your needs, whether that be streaming from the Web or disc. </a:t>
            </a:r>
            <a:endParaRPr lang="en-IN" sz="2800" dirty="0" smtClean="0"/>
          </a:p>
          <a:p>
            <a:pPr algn="just"/>
            <a:r>
              <a:rPr lang="en-IN" sz="2800" dirty="0" smtClean="0"/>
              <a:t>In any case</a:t>
            </a:r>
            <a:r>
              <a:rPr lang="en-IN" sz="2800" dirty="0"/>
              <a:t>, you’ll want to check the maximum bit rate you can live with. </a:t>
            </a:r>
            <a:endParaRPr lang="en-IN" sz="2800" dirty="0" smtClean="0"/>
          </a:p>
          <a:p>
            <a:pPr algn="just"/>
            <a:r>
              <a:rPr lang="en-IN" sz="2800" dirty="0" smtClean="0"/>
              <a:t>Most compression utilities </a:t>
            </a:r>
            <a:r>
              <a:rPr lang="en-IN" sz="2800" dirty="0"/>
              <a:t>give you the option of entering your maximum bit rate. </a:t>
            </a:r>
            <a:endParaRPr lang="en-IN" sz="2800" dirty="0" smtClean="0"/>
          </a:p>
          <a:p>
            <a:pPr algn="just"/>
            <a:r>
              <a:rPr lang="en-IN" sz="2800" dirty="0" smtClean="0"/>
              <a:t>The </a:t>
            </a:r>
            <a:r>
              <a:rPr lang="en-IN" sz="2800" dirty="0"/>
              <a:t>resulting </a:t>
            </a:r>
            <a:r>
              <a:rPr lang="en-IN" sz="2800" dirty="0" smtClean="0"/>
              <a:t>compression will </a:t>
            </a:r>
            <a:r>
              <a:rPr lang="en-IN" sz="2800" dirty="0"/>
              <a:t>attempt to satisfy your bit-rate limitations while keeping the </a:t>
            </a:r>
            <a:r>
              <a:rPr lang="en-IN" sz="2800" dirty="0" smtClean="0"/>
              <a:t>resulting video </a:t>
            </a:r>
            <a:r>
              <a:rPr lang="en-IN" sz="2800" dirty="0"/>
              <a:t>as accurate to the original as possible.</a:t>
            </a:r>
            <a:endParaRPr lang="en-IN" sz="2700" dirty="0"/>
          </a:p>
        </p:txBody>
      </p:sp>
    </p:spTree>
    <p:extLst>
      <p:ext uri="{BB962C8B-B14F-4D97-AF65-F5344CB8AC3E}">
        <p14:creationId xmlns:p14="http://schemas.microsoft.com/office/powerpoint/2010/main" val="4075580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2900" b="1" dirty="0" smtClean="0"/>
              <a:t>5.1: </a:t>
            </a:r>
            <a:r>
              <a:rPr lang="en-IN" sz="2900" b="1" dirty="0"/>
              <a:t>Game Resources: Formats and Storage Requirements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2800" b="1" i="1" dirty="0" smtClean="0"/>
              <a:t>Streaming </a:t>
            </a:r>
            <a:r>
              <a:rPr lang="en-IN" sz="2800" b="1" i="1" dirty="0"/>
              <a:t>Video and Compression</a:t>
            </a:r>
            <a:r>
              <a:rPr lang="en-IN" sz="2800" b="1" dirty="0" smtClean="0"/>
              <a:t>:</a:t>
            </a:r>
          </a:p>
          <a:p>
            <a:r>
              <a:rPr lang="en-IN" sz="2800" dirty="0"/>
              <a:t>Table 8.4 shows the ideal bit rate </a:t>
            </a:r>
            <a:r>
              <a:rPr lang="en-IN" sz="2800" dirty="0" smtClean="0"/>
              <a:t>that should </a:t>
            </a:r>
            <a:r>
              <a:rPr lang="en-IN" sz="2800" dirty="0"/>
              <a:t>be used for different CD-ROM, DVD, and Blu-ray speeds</a:t>
            </a:r>
            <a:r>
              <a:rPr lang="en-IN" sz="2800" dirty="0" smtClean="0"/>
              <a:t>.</a:t>
            </a:r>
          </a:p>
          <a:p>
            <a:pPr marL="0" indent="0">
              <a:buNone/>
            </a:pPr>
            <a:endParaRPr lang="en-IN" sz="27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200800"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0943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2800" b="1" dirty="0"/>
              <a:t>Resource Files </a:t>
            </a:r>
            <a:r>
              <a:rPr lang="en-IN" sz="2800" b="1" dirty="0" smtClean="0"/>
              <a:t>:</a:t>
            </a:r>
          </a:p>
          <a:p>
            <a:pPr algn="just"/>
            <a:r>
              <a:rPr lang="en-IN" sz="2700" dirty="0" smtClean="0"/>
              <a:t>Hard disk rotation time has been increased drastically in these years.</a:t>
            </a:r>
          </a:p>
          <a:p>
            <a:pPr algn="just"/>
            <a:r>
              <a:rPr lang="en-IN" sz="2800" dirty="0"/>
              <a:t>S</a:t>
            </a:r>
            <a:r>
              <a:rPr lang="en-IN" sz="2800" dirty="0" smtClean="0"/>
              <a:t>toring </a:t>
            </a:r>
            <a:r>
              <a:rPr lang="en-IN" sz="2800" dirty="0"/>
              <a:t>games in memory rather than hard disk was becoming </a:t>
            </a:r>
            <a:r>
              <a:rPr lang="en-IN" sz="2800" dirty="0" smtClean="0"/>
              <a:t>more popular recently.</a:t>
            </a:r>
          </a:p>
          <a:p>
            <a:pPr algn="just"/>
            <a:r>
              <a:rPr lang="en-IN" sz="2800" dirty="0"/>
              <a:t>For a 15,000rpm device, the CPU must wait an average of 2ms for </a:t>
            </a:r>
            <a:r>
              <a:rPr lang="en-IN" sz="2800" dirty="0" smtClean="0"/>
              <a:t>a desired </a:t>
            </a:r>
            <a:r>
              <a:rPr lang="en-IN" sz="2800" dirty="0"/>
              <a:t>piece of data to be located in the right position to be read, assuming the </a:t>
            </a:r>
            <a:r>
              <a:rPr lang="en-IN" sz="2800" dirty="0" smtClean="0"/>
              <a:t>read/ write </a:t>
            </a:r>
            <a:r>
              <a:rPr lang="en-IN" sz="2800" dirty="0"/>
              <a:t>head doesn’t have to seek to a new track. </a:t>
            </a:r>
            <a:endParaRPr lang="en-IN" sz="2800" dirty="0" smtClean="0"/>
          </a:p>
          <a:p>
            <a:pPr algn="just"/>
            <a:r>
              <a:rPr lang="en-IN" sz="2800" dirty="0" smtClean="0"/>
              <a:t>For </a:t>
            </a:r>
            <a:r>
              <a:rPr lang="en-IN" sz="2800" dirty="0"/>
              <a:t>a modern day processor </a:t>
            </a:r>
            <a:r>
              <a:rPr lang="en-IN" sz="2800" dirty="0" smtClean="0"/>
              <a:t>operating at </a:t>
            </a:r>
            <a:r>
              <a:rPr lang="en-IN" sz="2800" dirty="0"/>
              <a:t>3GHz or more, this time is interminable. </a:t>
            </a:r>
            <a:endParaRPr lang="en-IN" sz="2700" dirty="0" smtClean="0"/>
          </a:p>
          <a:p>
            <a:pPr marL="0" indent="0">
              <a:buNone/>
            </a:pPr>
            <a:endParaRPr lang="en-IN" sz="2700" dirty="0"/>
          </a:p>
        </p:txBody>
      </p:sp>
    </p:spTree>
    <p:extLst>
      <p:ext uri="{BB962C8B-B14F-4D97-AF65-F5344CB8AC3E}">
        <p14:creationId xmlns:p14="http://schemas.microsoft.com/office/powerpoint/2010/main" val="21941746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lnSpcReduction="10000"/>
          </a:bodyPr>
          <a:lstStyle/>
          <a:p>
            <a:pPr marL="0" indent="0">
              <a:buNone/>
            </a:pPr>
            <a:r>
              <a:rPr lang="en-IN" sz="2800" b="1" dirty="0"/>
              <a:t>Resource Files </a:t>
            </a:r>
            <a:r>
              <a:rPr lang="en-IN" sz="2800" b="1" dirty="0" smtClean="0"/>
              <a:t>:</a:t>
            </a:r>
          </a:p>
          <a:p>
            <a:pPr algn="just"/>
            <a:r>
              <a:rPr lang="en-IN" sz="2800" dirty="0"/>
              <a:t>Optical media is even worse. </a:t>
            </a:r>
            <a:endParaRPr lang="en-IN" sz="2800" dirty="0" smtClean="0"/>
          </a:p>
          <a:p>
            <a:pPr algn="just"/>
            <a:r>
              <a:rPr lang="en-IN" sz="2800" dirty="0" smtClean="0"/>
              <a:t>Their </a:t>
            </a:r>
            <a:r>
              <a:rPr lang="en-IN" sz="2800" dirty="0"/>
              <a:t>physical organization is a continuous spiral </a:t>
            </a:r>
            <a:r>
              <a:rPr lang="en-IN" sz="2800" dirty="0" smtClean="0"/>
              <a:t>from the </a:t>
            </a:r>
            <a:r>
              <a:rPr lang="en-IN" sz="2800" dirty="0"/>
              <a:t>inside of the disc to the outside, and the read laser must traverse this spiral at </a:t>
            </a:r>
            <a:r>
              <a:rPr lang="en-IN" sz="2800" dirty="0" smtClean="0"/>
              <a:t>a constant </a:t>
            </a:r>
            <a:r>
              <a:rPr lang="en-IN" sz="2800" dirty="0"/>
              <a:t>linear velocity. </a:t>
            </a:r>
            <a:endParaRPr lang="en-IN" sz="2800" dirty="0" smtClean="0"/>
          </a:p>
          <a:p>
            <a:pPr algn="just"/>
            <a:r>
              <a:rPr lang="en-IN" sz="2800" dirty="0" smtClean="0"/>
              <a:t>This </a:t>
            </a:r>
            <a:r>
              <a:rPr lang="en-IN" sz="2800" dirty="0"/>
              <a:t>means that not only does the laser read head have </a:t>
            </a:r>
            <a:r>
              <a:rPr lang="en-IN" sz="2800" dirty="0" smtClean="0"/>
              <a:t>to seek </a:t>
            </a:r>
            <a:r>
              <a:rPr lang="en-IN" sz="2800" dirty="0"/>
              <a:t>an approximate location instead of an exact location, but also the </a:t>
            </a:r>
            <a:r>
              <a:rPr lang="en-IN" sz="2800" dirty="0" smtClean="0"/>
              <a:t>rotational velocity </a:t>
            </a:r>
            <a:r>
              <a:rPr lang="en-IN" sz="2800" dirty="0"/>
              <a:t>of the disc must change to the right speed before reading can begin</a:t>
            </a:r>
            <a:r>
              <a:rPr lang="en-IN" sz="2800" dirty="0" smtClean="0"/>
              <a:t>.</a:t>
            </a:r>
          </a:p>
          <a:p>
            <a:pPr algn="just"/>
            <a:r>
              <a:rPr lang="en-IN" sz="2800" dirty="0" smtClean="0"/>
              <a:t>If the approximate </a:t>
            </a:r>
            <a:r>
              <a:rPr lang="en-IN" sz="2800" dirty="0"/>
              <a:t>location was wrong, the head will re-seek. </a:t>
            </a:r>
            <a:endParaRPr lang="en-IN" sz="2800" dirty="0" smtClean="0"/>
          </a:p>
          <a:p>
            <a:pPr algn="just"/>
            <a:r>
              <a:rPr lang="en-IN" sz="2800" dirty="0" smtClean="0"/>
              <a:t>All </a:t>
            </a:r>
            <a:r>
              <a:rPr lang="en-IN" sz="2800" dirty="0"/>
              <a:t>this mechanical </a:t>
            </a:r>
            <a:r>
              <a:rPr lang="en-IN" sz="2800" dirty="0" smtClean="0"/>
              <a:t>movement makes </a:t>
            </a:r>
            <a:r>
              <a:rPr lang="en-IN" sz="2800" dirty="0"/>
              <a:t>optical media much slower that their </a:t>
            </a:r>
            <a:r>
              <a:rPr lang="en-IN" sz="2800" dirty="0" smtClean="0"/>
              <a:t>magnetic.</a:t>
            </a:r>
            <a:endParaRPr lang="en-IN" sz="2700" dirty="0"/>
          </a:p>
        </p:txBody>
      </p:sp>
    </p:spTree>
    <p:extLst>
      <p:ext uri="{BB962C8B-B14F-4D97-AF65-F5344CB8AC3E}">
        <p14:creationId xmlns:p14="http://schemas.microsoft.com/office/powerpoint/2010/main" val="17671333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332656"/>
            <a:ext cx="8568952" cy="6336704"/>
          </a:xfrm>
        </p:spPr>
        <p:txBody>
          <a:bodyPr>
            <a:normAutofit fontScale="85000" lnSpcReduction="10000"/>
          </a:bodyPr>
          <a:lstStyle/>
          <a:p>
            <a:pPr marL="0" indent="0">
              <a:buNone/>
            </a:pPr>
            <a:r>
              <a:rPr lang="en-IN" sz="2800" b="1" dirty="0"/>
              <a:t>Resource Files </a:t>
            </a:r>
            <a:r>
              <a:rPr lang="en-IN" sz="2800" b="1" dirty="0" smtClean="0"/>
              <a:t>:</a:t>
            </a:r>
          </a:p>
          <a:p>
            <a:pPr algn="just"/>
            <a:r>
              <a:rPr lang="en-IN" sz="2800" dirty="0"/>
              <a:t>When your game needs to </a:t>
            </a:r>
            <a:r>
              <a:rPr lang="en-IN" sz="2800" dirty="0" smtClean="0"/>
              <a:t>grab data </a:t>
            </a:r>
            <a:r>
              <a:rPr lang="en-IN" sz="2800" dirty="0"/>
              <a:t>from the hard drive or optical media, it should </a:t>
            </a:r>
            <a:r>
              <a:rPr lang="en-IN" sz="2800" dirty="0" smtClean="0"/>
              <a:t>be easily available.</a:t>
            </a:r>
          </a:p>
          <a:p>
            <a:pPr algn="just"/>
            <a:r>
              <a:rPr lang="en-IN" sz="2800" dirty="0"/>
              <a:t>The best solution would completely compartmentalize game assets into a single </a:t>
            </a:r>
            <a:r>
              <a:rPr lang="en-IN" sz="2800" dirty="0" smtClean="0"/>
              <a:t>block of </a:t>
            </a:r>
            <a:r>
              <a:rPr lang="en-IN" sz="2800" dirty="0"/>
              <a:t>data that could be read in one operation with a minimum of movement of </a:t>
            </a:r>
            <a:r>
              <a:rPr lang="en-IN" sz="2800" dirty="0" smtClean="0"/>
              <a:t>the read/write </a:t>
            </a:r>
            <a:r>
              <a:rPr lang="en-IN" sz="2800" dirty="0"/>
              <a:t>head. </a:t>
            </a:r>
            <a:endParaRPr lang="en-IN" sz="2800" dirty="0" smtClean="0"/>
          </a:p>
          <a:p>
            <a:pPr algn="just"/>
            <a:r>
              <a:rPr lang="en-IN" sz="2800" dirty="0" smtClean="0"/>
              <a:t>Everything </a:t>
            </a:r>
            <a:r>
              <a:rPr lang="en-IN" sz="2800" dirty="0"/>
              <a:t>needed for a screen or a level would be completely </a:t>
            </a:r>
            <a:r>
              <a:rPr lang="en-IN" sz="2800" dirty="0" smtClean="0"/>
              <a:t>covered by </a:t>
            </a:r>
            <a:r>
              <a:rPr lang="en-IN" sz="2800" dirty="0"/>
              <a:t>this single read. </a:t>
            </a:r>
            <a:endParaRPr lang="en-IN" sz="2800" dirty="0" smtClean="0"/>
          </a:p>
          <a:p>
            <a:pPr algn="just"/>
            <a:r>
              <a:rPr lang="en-IN" sz="2800" dirty="0" smtClean="0"/>
              <a:t>This </a:t>
            </a:r>
            <a:r>
              <a:rPr lang="en-IN" sz="2800" dirty="0"/>
              <a:t>is usually impractical because some common </a:t>
            </a:r>
            <a:r>
              <a:rPr lang="en-IN" sz="2800" dirty="0" smtClean="0"/>
              <a:t>data would </a:t>
            </a:r>
            <a:r>
              <a:rPr lang="en-IN" sz="2800" dirty="0"/>
              <a:t>have to be duplicated in each block. </a:t>
            </a:r>
            <a:endParaRPr lang="en-IN" sz="2800" dirty="0" smtClean="0"/>
          </a:p>
          <a:p>
            <a:pPr algn="just"/>
            <a:r>
              <a:rPr lang="en-IN" sz="2800" dirty="0" smtClean="0"/>
              <a:t>A </a:t>
            </a:r>
            <a:r>
              <a:rPr lang="en-IN" sz="2800" dirty="0"/>
              <a:t>fine compromise factors the </a:t>
            </a:r>
            <a:r>
              <a:rPr lang="en-IN" sz="2800" dirty="0" smtClean="0"/>
              <a:t>common data </a:t>
            </a:r>
            <a:r>
              <a:rPr lang="en-IN" sz="2800" dirty="0"/>
              <a:t>in one block and the data specific to each level or screen in their own blocks.</a:t>
            </a:r>
          </a:p>
          <a:p>
            <a:pPr algn="just"/>
            <a:r>
              <a:rPr lang="en-IN" sz="2800" dirty="0"/>
              <a:t>When the game loads, it is likely you’ll notice two seeks—one for the common </a:t>
            </a:r>
            <a:r>
              <a:rPr lang="en-IN" sz="2800" dirty="0" smtClean="0"/>
              <a:t>data block </a:t>
            </a:r>
            <a:r>
              <a:rPr lang="en-IN" sz="2800" dirty="0"/>
              <a:t>and one for the level-specific </a:t>
            </a:r>
            <a:r>
              <a:rPr lang="en-IN" sz="2800" dirty="0" smtClean="0"/>
              <a:t>block.</a:t>
            </a:r>
          </a:p>
          <a:p>
            <a:pPr algn="just"/>
            <a:r>
              <a:rPr lang="en-IN" sz="2800" dirty="0" smtClean="0"/>
              <a:t>Once </a:t>
            </a:r>
            <a:r>
              <a:rPr lang="en-IN" sz="2800" dirty="0"/>
              <a:t>the common data is in memory, </a:t>
            </a:r>
            <a:r>
              <a:rPr lang="en-IN" sz="2800" dirty="0" smtClean="0"/>
              <a:t>you leave </a:t>
            </a:r>
            <a:r>
              <a:rPr lang="en-IN" sz="2800" dirty="0"/>
              <a:t>it there and only load data for new levels or streamed areas as needed.</a:t>
            </a:r>
            <a:endParaRPr lang="en-IN" sz="2700" dirty="0"/>
          </a:p>
        </p:txBody>
      </p:sp>
    </p:spTree>
    <p:extLst>
      <p:ext uri="{BB962C8B-B14F-4D97-AF65-F5344CB8AC3E}">
        <p14:creationId xmlns:p14="http://schemas.microsoft.com/office/powerpoint/2010/main" val="32715611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lnSpcReduction="10000"/>
          </a:bodyPr>
          <a:lstStyle/>
          <a:p>
            <a:pPr marL="0" indent="0">
              <a:buNone/>
            </a:pPr>
            <a:r>
              <a:rPr lang="en-IN" sz="3300" b="1" dirty="0"/>
              <a:t>Packaging Resources into a Single File</a:t>
            </a:r>
            <a:r>
              <a:rPr lang="en-IN" sz="3300" b="1" dirty="0" smtClean="0"/>
              <a:t>:</a:t>
            </a:r>
          </a:p>
          <a:p>
            <a:pPr algn="just"/>
            <a:r>
              <a:rPr lang="en-IN" sz="2800" dirty="0"/>
              <a:t>It’s a serious mistake to store every game asset, such as a texture or sound effect, </a:t>
            </a:r>
            <a:r>
              <a:rPr lang="en-IN" sz="2800" dirty="0" smtClean="0"/>
              <a:t>in its </a:t>
            </a:r>
            <a:r>
              <a:rPr lang="en-IN" sz="2800" dirty="0"/>
              <a:t>own file. </a:t>
            </a:r>
            <a:endParaRPr lang="en-IN" sz="2800" dirty="0" smtClean="0"/>
          </a:p>
          <a:p>
            <a:pPr algn="just"/>
            <a:r>
              <a:rPr lang="en-IN" sz="2800" dirty="0" smtClean="0"/>
              <a:t>Separating </a:t>
            </a:r>
            <a:r>
              <a:rPr lang="en-IN" sz="2800" dirty="0"/>
              <a:t>thousands of assets in their own files wastes valuable </a:t>
            </a:r>
            <a:r>
              <a:rPr lang="en-IN" sz="2800" dirty="0" smtClean="0"/>
              <a:t>storage space </a:t>
            </a:r>
            <a:r>
              <a:rPr lang="en-IN" sz="2800" dirty="0"/>
              <a:t>and makes it impossible to get your load times faster</a:t>
            </a:r>
            <a:r>
              <a:rPr lang="en-IN" sz="2800" dirty="0" smtClean="0"/>
              <a:t>.</a:t>
            </a:r>
          </a:p>
          <a:p>
            <a:pPr algn="just"/>
            <a:r>
              <a:rPr lang="en-IN" sz="2800" dirty="0"/>
              <a:t>Hard drives are logically organized into blocks or clusters that have surprisingly </a:t>
            </a:r>
            <a:r>
              <a:rPr lang="en-IN" sz="2800" dirty="0" smtClean="0"/>
              <a:t>large sizes</a:t>
            </a:r>
            <a:r>
              <a:rPr lang="en-IN" sz="2800" dirty="0"/>
              <a:t>. </a:t>
            </a:r>
            <a:endParaRPr lang="en-IN" sz="2800" dirty="0" smtClean="0"/>
          </a:p>
          <a:p>
            <a:pPr algn="just"/>
            <a:r>
              <a:rPr lang="en-IN" sz="2800" dirty="0" smtClean="0"/>
              <a:t>Most </a:t>
            </a:r>
            <a:r>
              <a:rPr lang="en-IN" sz="2800" dirty="0"/>
              <a:t>hard drives in the gigabit range have cluster sizes of 16KB–32KB. </a:t>
            </a:r>
            <a:endParaRPr lang="en-IN" sz="2800" dirty="0" smtClean="0"/>
          </a:p>
          <a:p>
            <a:pPr algn="just"/>
            <a:r>
              <a:rPr lang="en-IN" sz="2800" dirty="0" smtClean="0"/>
              <a:t>File</a:t>
            </a:r>
            <a:r>
              <a:rPr lang="en-IN" sz="2800" dirty="0"/>
              <a:t> </a:t>
            </a:r>
            <a:r>
              <a:rPr lang="en-IN" sz="2800" dirty="0" smtClean="0"/>
              <a:t>systems </a:t>
            </a:r>
            <a:r>
              <a:rPr lang="en-IN" sz="2800" dirty="0"/>
              <a:t>like FAT32 and NTFS were written to store a maximum of one file per </a:t>
            </a:r>
            <a:r>
              <a:rPr lang="en-IN" sz="2800" dirty="0" smtClean="0"/>
              <a:t>cluster to </a:t>
            </a:r>
            <a:r>
              <a:rPr lang="en-IN" sz="2800" dirty="0"/>
              <a:t>enable optimal storage of the directory structure. </a:t>
            </a:r>
          </a:p>
        </p:txBody>
      </p:sp>
    </p:spTree>
    <p:extLst>
      <p:ext uri="{BB962C8B-B14F-4D97-AF65-F5344CB8AC3E}">
        <p14:creationId xmlns:p14="http://schemas.microsoft.com/office/powerpoint/2010/main" val="816006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a:bodyPr>
          <a:lstStyle/>
          <a:p>
            <a:pPr marL="0" indent="0">
              <a:buNone/>
            </a:pPr>
            <a:r>
              <a:rPr lang="en-IN" sz="3300" b="1" dirty="0"/>
              <a:t>Packaging Resources into a Single File</a:t>
            </a:r>
            <a:r>
              <a:rPr lang="en-IN" sz="3300" b="1" dirty="0" smtClean="0"/>
              <a:t>:</a:t>
            </a:r>
          </a:p>
          <a:p>
            <a:r>
              <a:rPr lang="en-IN" sz="2800" dirty="0"/>
              <a:t>This means that if you </a:t>
            </a:r>
            <a:r>
              <a:rPr lang="en-IN" sz="2800" dirty="0" smtClean="0"/>
              <a:t>have 500 </a:t>
            </a:r>
            <a:r>
              <a:rPr lang="en-IN" sz="2800" dirty="0"/>
              <a:t>sound effect files, each </a:t>
            </a:r>
            <a:r>
              <a:rPr lang="en-IN" sz="2800" dirty="0" smtClean="0"/>
              <a:t>1/2-second </a:t>
            </a:r>
            <a:r>
              <a:rPr lang="en-IN" sz="2800" dirty="0"/>
              <a:t>long and recorded at 44KHz mono, you’ll </a:t>
            </a:r>
            <a:r>
              <a:rPr lang="en-IN" sz="2800" dirty="0" smtClean="0"/>
              <a:t>have 5.13MB </a:t>
            </a:r>
            <a:r>
              <a:rPr lang="en-IN" sz="2800" dirty="0"/>
              <a:t>of wasted space on the hard disk</a:t>
            </a:r>
            <a:r>
              <a:rPr lang="en-IN" sz="2800" dirty="0" smtClean="0"/>
              <a:t>:</a:t>
            </a:r>
          </a:p>
          <a:p>
            <a:pPr marL="0" indent="0">
              <a:buNone/>
            </a:pPr>
            <a:endParaRPr lang="en-IN" sz="2800" dirty="0" smtClean="0"/>
          </a:p>
          <a:p>
            <a:pPr marL="0" indent="0">
              <a:buNone/>
            </a:pPr>
            <a:r>
              <a:rPr lang="en-IN" sz="2800" dirty="0"/>
              <a:t>0.5 seconds * 44KHz mono = 22,000 bytes</a:t>
            </a:r>
          </a:p>
          <a:p>
            <a:pPr marL="0" indent="0">
              <a:buNone/>
            </a:pPr>
            <a:r>
              <a:rPr lang="en-IN" sz="2800" dirty="0"/>
              <a:t>32,768 bytes minimum cluster size –22,000 bytes in each file = 10,768 bytes wasted per file</a:t>
            </a:r>
          </a:p>
          <a:p>
            <a:pPr marL="0" indent="0">
              <a:buNone/>
            </a:pPr>
            <a:r>
              <a:rPr lang="en-IN" sz="2800" dirty="0"/>
              <a:t>10,768 bytes wasted in each file * 500 files = 5.13MB wasted </a:t>
            </a:r>
            <a:r>
              <a:rPr lang="en-IN" sz="2800" dirty="0" smtClean="0"/>
              <a:t>space.</a:t>
            </a:r>
          </a:p>
          <a:p>
            <a:r>
              <a:rPr lang="en-IN" sz="2800" dirty="0"/>
              <a:t>You can easily get around this problem by packing your game assets into a single file.</a:t>
            </a:r>
          </a:p>
        </p:txBody>
      </p:sp>
    </p:spTree>
    <p:extLst>
      <p:ext uri="{BB962C8B-B14F-4D97-AF65-F5344CB8AC3E}">
        <p14:creationId xmlns:p14="http://schemas.microsoft.com/office/powerpoint/2010/main" val="654000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548680"/>
            <a:ext cx="8568952" cy="6120680"/>
          </a:xfrm>
        </p:spPr>
        <p:txBody>
          <a:bodyPr>
            <a:normAutofit fontScale="92500"/>
          </a:bodyPr>
          <a:lstStyle/>
          <a:p>
            <a:pPr marL="0" indent="0">
              <a:buNone/>
            </a:pPr>
            <a:r>
              <a:rPr lang="en-IN" sz="2800" b="1" dirty="0"/>
              <a:t>Other Benefits of Packaging Resources</a:t>
            </a:r>
            <a:r>
              <a:rPr lang="en-IN" sz="2800" b="1" dirty="0" smtClean="0"/>
              <a:t>:</a:t>
            </a:r>
          </a:p>
          <a:p>
            <a:pPr algn="just"/>
            <a:r>
              <a:rPr lang="en-IN" sz="2800" dirty="0"/>
              <a:t>The biggest advantage of combining your resources by far is load time optimization.</a:t>
            </a:r>
          </a:p>
          <a:p>
            <a:pPr algn="just"/>
            <a:r>
              <a:rPr lang="en-IN" sz="2800" dirty="0"/>
              <a:t>Opening files is an extremely slow operation on most operating systems. </a:t>
            </a:r>
            <a:endParaRPr lang="en-IN" sz="2800" dirty="0" smtClean="0"/>
          </a:p>
          <a:p>
            <a:pPr algn="just"/>
            <a:r>
              <a:rPr lang="en-IN" sz="2800" dirty="0" smtClean="0"/>
              <a:t>The </a:t>
            </a:r>
            <a:r>
              <a:rPr lang="en-IN" sz="2800" dirty="0"/>
              <a:t>full </a:t>
            </a:r>
            <a:r>
              <a:rPr lang="en-IN" sz="2800" dirty="0" smtClean="0"/>
              <a:t>filename must </a:t>
            </a:r>
            <a:r>
              <a:rPr lang="en-IN" sz="2800" dirty="0"/>
              <a:t>be parsed, the directory structure traversed, the hardware must locate </a:t>
            </a:r>
            <a:r>
              <a:rPr lang="en-IN" sz="2800" dirty="0" smtClean="0"/>
              <a:t>and read </a:t>
            </a:r>
            <a:r>
              <a:rPr lang="en-IN" sz="2800" dirty="0"/>
              <a:t>a number of blocks into the operating system read cache, and more</a:t>
            </a:r>
            <a:r>
              <a:rPr lang="en-IN" sz="2800" dirty="0" smtClean="0"/>
              <a:t>.</a:t>
            </a:r>
          </a:p>
          <a:p>
            <a:pPr algn="just"/>
            <a:r>
              <a:rPr lang="en-IN" sz="2800" dirty="0" smtClean="0"/>
              <a:t> </a:t>
            </a:r>
            <a:r>
              <a:rPr lang="en-IN" sz="2800" dirty="0"/>
              <a:t>This </a:t>
            </a:r>
            <a:r>
              <a:rPr lang="en-IN" sz="2800" dirty="0" smtClean="0"/>
              <a:t>can cause </a:t>
            </a:r>
            <a:r>
              <a:rPr lang="en-IN" sz="2800" dirty="0"/>
              <a:t>multiple seeks, depending on the organization of the media. </a:t>
            </a:r>
            <a:endParaRPr lang="en-IN" sz="2800" dirty="0" smtClean="0"/>
          </a:p>
          <a:p>
            <a:pPr algn="just"/>
            <a:r>
              <a:rPr lang="en-IN" sz="2800" dirty="0" smtClean="0"/>
              <a:t>Another advantage is </a:t>
            </a:r>
            <a:r>
              <a:rPr lang="en-IN" sz="2800" dirty="0"/>
              <a:t>security. </a:t>
            </a:r>
            <a:endParaRPr lang="en-IN" sz="2800" dirty="0" smtClean="0"/>
          </a:p>
          <a:p>
            <a:pPr algn="just"/>
            <a:r>
              <a:rPr lang="en-IN" sz="2800" dirty="0" smtClean="0"/>
              <a:t>You </a:t>
            </a:r>
            <a:r>
              <a:rPr lang="en-IN" sz="2800" dirty="0"/>
              <a:t>can use a proprietary logical organization of the file that will </a:t>
            </a:r>
            <a:r>
              <a:rPr lang="en-IN" sz="2800" dirty="0" smtClean="0"/>
              <a:t>hamper armchair </a:t>
            </a:r>
            <a:r>
              <a:rPr lang="en-IN" sz="2800" dirty="0"/>
              <a:t>hackers from getting to your art and sounds.</a:t>
            </a:r>
            <a:endParaRPr lang="en-IN" sz="2800" b="1" dirty="0" smtClean="0"/>
          </a:p>
        </p:txBody>
      </p:sp>
    </p:spTree>
    <p:extLst>
      <p:ext uri="{BB962C8B-B14F-4D97-AF65-F5344CB8AC3E}">
        <p14:creationId xmlns:p14="http://schemas.microsoft.com/office/powerpoint/2010/main" val="3957376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fontScale="92500" lnSpcReduction="10000"/>
          </a:bodyPr>
          <a:lstStyle/>
          <a:p>
            <a:pPr marL="0" indent="0">
              <a:buNone/>
            </a:pPr>
            <a:r>
              <a:rPr lang="en-IN" sz="2800" b="1" dirty="0"/>
              <a:t>Data Compression and Performance</a:t>
            </a:r>
            <a:r>
              <a:rPr lang="en-IN" sz="2800" b="1" dirty="0" smtClean="0"/>
              <a:t>:</a:t>
            </a:r>
          </a:p>
          <a:p>
            <a:pPr algn="just"/>
            <a:r>
              <a:rPr lang="en-IN" sz="2800" dirty="0"/>
              <a:t>Compression is a double-edged sword. </a:t>
            </a:r>
            <a:endParaRPr lang="en-IN" sz="2800" dirty="0" smtClean="0"/>
          </a:p>
          <a:p>
            <a:pPr algn="just"/>
            <a:r>
              <a:rPr lang="en-IN" sz="2800" dirty="0" smtClean="0"/>
              <a:t>Every </a:t>
            </a:r>
            <a:r>
              <a:rPr lang="en-IN" sz="2800" dirty="0"/>
              <a:t>game scrambles to store as much </a:t>
            </a:r>
            <a:r>
              <a:rPr lang="en-IN" sz="2800" dirty="0" smtClean="0"/>
              <a:t>content on </a:t>
            </a:r>
            <a:r>
              <a:rPr lang="en-IN" sz="2800" dirty="0"/>
              <a:t>the distribution media and secondary storage as </a:t>
            </a:r>
            <a:r>
              <a:rPr lang="en-IN" sz="2800" dirty="0" smtClean="0"/>
              <a:t>possible.</a:t>
            </a:r>
          </a:p>
          <a:p>
            <a:pPr algn="just"/>
            <a:r>
              <a:rPr lang="en-IN" sz="2800" dirty="0" smtClean="0"/>
              <a:t>Compression can achieve </a:t>
            </a:r>
            <a:r>
              <a:rPr lang="en-IN" sz="2800" dirty="0"/>
              <a:t>some impressive space ratios for storing text, graphics, and sound at </a:t>
            </a:r>
            <a:r>
              <a:rPr lang="en-IN" sz="2800" dirty="0" smtClean="0"/>
              <a:t>the cost </a:t>
            </a:r>
            <a:r>
              <a:rPr lang="en-IN" sz="2800" dirty="0"/>
              <a:t>of increasing the load on the CPU and your RAM budget to decompress everything.</a:t>
            </a:r>
          </a:p>
          <a:p>
            <a:pPr algn="just"/>
            <a:r>
              <a:rPr lang="en-IN" sz="2800" dirty="0"/>
              <a:t>The actual compression ratios you’ll get from using different utilities </a:t>
            </a:r>
            <a:r>
              <a:rPr lang="en-IN" sz="2800" dirty="0" smtClean="0"/>
              <a:t>are completely </a:t>
            </a:r>
            <a:r>
              <a:rPr lang="en-IN" sz="2800" dirty="0"/>
              <a:t>dependent on the algorithm and the data to be compressed. </a:t>
            </a:r>
            <a:endParaRPr lang="en-IN" sz="2800" dirty="0" smtClean="0"/>
          </a:p>
          <a:p>
            <a:pPr algn="just"/>
            <a:r>
              <a:rPr lang="en-IN" sz="2800" dirty="0" smtClean="0"/>
              <a:t>Use algorithms like </a:t>
            </a:r>
            <a:r>
              <a:rPr lang="en-IN" sz="2800" dirty="0" err="1"/>
              <a:t>Zlib</a:t>
            </a:r>
            <a:r>
              <a:rPr lang="en-IN" sz="2800" dirty="0"/>
              <a:t> or LZH for general compression that can’t afford </a:t>
            </a:r>
            <a:r>
              <a:rPr lang="en-IN" sz="2800" dirty="0" err="1"/>
              <a:t>lossiness</a:t>
            </a:r>
            <a:r>
              <a:rPr lang="en-IN" sz="2800" dirty="0"/>
              <a:t>. </a:t>
            </a:r>
            <a:endParaRPr lang="en-IN" sz="2800" dirty="0" smtClean="0"/>
          </a:p>
          <a:p>
            <a:pPr algn="just"/>
            <a:r>
              <a:rPr lang="en-IN" sz="2800" dirty="0" smtClean="0"/>
              <a:t>Use</a:t>
            </a:r>
            <a:r>
              <a:rPr lang="en-IN" sz="2800" dirty="0"/>
              <a:t> </a:t>
            </a:r>
            <a:r>
              <a:rPr lang="en-IN" sz="2800" dirty="0" smtClean="0"/>
              <a:t>JPG</a:t>
            </a:r>
            <a:r>
              <a:rPr lang="en-IN" sz="2800" dirty="0"/>
              <a:t>, OGG, or MPEG compression for anything that can stand </a:t>
            </a:r>
            <a:r>
              <a:rPr lang="en-IN" sz="2800" dirty="0" err="1"/>
              <a:t>lossiness</a:t>
            </a:r>
            <a:r>
              <a:rPr lang="en-IN" sz="2800" dirty="0"/>
              <a:t>, such as </a:t>
            </a:r>
            <a:r>
              <a:rPr lang="en-IN" sz="2800" dirty="0" smtClean="0"/>
              <a:t>graphics and </a:t>
            </a:r>
            <a:r>
              <a:rPr lang="en-IN" sz="2800" dirty="0"/>
              <a:t>sound.</a:t>
            </a:r>
            <a:endParaRPr lang="en-IN" sz="2800" b="1" dirty="0" smtClean="0"/>
          </a:p>
        </p:txBody>
      </p:sp>
    </p:spTree>
    <p:extLst>
      <p:ext uri="{BB962C8B-B14F-4D97-AF65-F5344CB8AC3E}">
        <p14:creationId xmlns:p14="http://schemas.microsoft.com/office/powerpoint/2010/main" val="53253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200" b="1" dirty="0"/>
              <a:t>Loading and Caching Game Data </a:t>
            </a:r>
            <a:r>
              <a:rPr lang="en-IN" sz="3200" dirty="0"/>
              <a:t/>
            </a:r>
            <a:br>
              <a:rPr lang="en-IN" sz="32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692696"/>
            <a:ext cx="8229600" cy="5832648"/>
          </a:xfrm>
        </p:spPr>
        <p:txBody>
          <a:bodyPr>
            <a:noAutofit/>
          </a:bodyPr>
          <a:lstStyle/>
          <a:p>
            <a:pPr algn="just"/>
            <a:r>
              <a:rPr lang="en-IN" sz="2600" dirty="0"/>
              <a:t>Once you get a nice 3D model or sound, how do you actually get it into your game?</a:t>
            </a:r>
          </a:p>
          <a:p>
            <a:pPr algn="just"/>
            <a:r>
              <a:rPr lang="en-IN" sz="2600" dirty="0"/>
              <a:t>Most game books present code examples where the game loads X, WAV, or </a:t>
            </a:r>
            <a:r>
              <a:rPr lang="en-IN" sz="2600" dirty="0" smtClean="0"/>
              <a:t>MP3 files </a:t>
            </a:r>
            <a:r>
              <a:rPr lang="en-IN" sz="2600" dirty="0"/>
              <a:t>directly. </a:t>
            </a:r>
            <a:endParaRPr lang="en-IN" sz="2600" dirty="0" smtClean="0"/>
          </a:p>
          <a:p>
            <a:pPr algn="just"/>
            <a:r>
              <a:rPr lang="en-IN" sz="2600" dirty="0" smtClean="0"/>
              <a:t>This </a:t>
            </a:r>
            <a:r>
              <a:rPr lang="en-IN" sz="2600" dirty="0"/>
              <a:t>doesn’t work in real games. Real games have tens of thousands </a:t>
            </a:r>
            <a:r>
              <a:rPr lang="en-IN" sz="2600" dirty="0" smtClean="0"/>
              <a:t>of these </a:t>
            </a:r>
            <a:r>
              <a:rPr lang="en-IN" sz="2600" dirty="0"/>
              <a:t>files and other bits of data</a:t>
            </a:r>
            <a:r>
              <a:rPr lang="en-IN" sz="2600" dirty="0" smtClean="0"/>
              <a:t>.</a:t>
            </a:r>
          </a:p>
          <a:p>
            <a:pPr algn="just"/>
            <a:r>
              <a:rPr lang="en-IN" sz="2600" dirty="0" smtClean="0"/>
              <a:t> </a:t>
            </a:r>
            <a:r>
              <a:rPr lang="en-IN" sz="2600" dirty="0"/>
              <a:t>They might not fit into memory at the same </a:t>
            </a:r>
            <a:r>
              <a:rPr lang="en-IN" sz="2600" dirty="0" smtClean="0"/>
              <a:t>time, either.</a:t>
            </a:r>
          </a:p>
          <a:p>
            <a:pPr algn="just"/>
            <a:r>
              <a:rPr lang="en-IN" sz="2600" dirty="0" smtClean="0"/>
              <a:t>When </a:t>
            </a:r>
            <a:r>
              <a:rPr lang="en-IN" sz="2600" dirty="0"/>
              <a:t>you see a detailed environment in Gears of War, you can bet that it </a:t>
            </a:r>
            <a:r>
              <a:rPr lang="en-IN" sz="2600" dirty="0" smtClean="0"/>
              <a:t>fills memory </a:t>
            </a:r>
            <a:r>
              <a:rPr lang="en-IN" sz="2600" dirty="0"/>
              <a:t>nearly to the last bit, and the act of walking into another room or </a:t>
            </a:r>
            <a:r>
              <a:rPr lang="en-IN" sz="2600" dirty="0" smtClean="0"/>
              <a:t>building needs </a:t>
            </a:r>
            <a:r>
              <a:rPr lang="en-IN" sz="2600" dirty="0"/>
              <a:t>some way of kicking out unused assets and bringing in the new, and doing it </a:t>
            </a:r>
            <a:r>
              <a:rPr lang="en-IN" sz="2600" dirty="0" smtClean="0"/>
              <a:t>in a </a:t>
            </a:r>
            <a:r>
              <a:rPr lang="en-IN" sz="2600" dirty="0"/>
              <a:t>way that seems completely transparent to the player. </a:t>
            </a:r>
            <a:endParaRPr lang="en-IN" sz="2600" dirty="0" smtClean="0"/>
          </a:p>
          <a:p>
            <a:pPr algn="just"/>
            <a:r>
              <a:rPr lang="en-IN" sz="2600" dirty="0" smtClean="0"/>
              <a:t>So </a:t>
            </a:r>
            <a:r>
              <a:rPr lang="en-IN" sz="2600" dirty="0"/>
              <a:t>how does this really </a:t>
            </a:r>
            <a:r>
              <a:rPr lang="en-IN" sz="2600" dirty="0" smtClean="0"/>
              <a:t>work? Take </a:t>
            </a:r>
            <a:r>
              <a:rPr lang="en-IN" sz="2600" dirty="0"/>
              <a:t>a look at Figure 8.1.</a:t>
            </a:r>
          </a:p>
        </p:txBody>
      </p:sp>
    </p:spTree>
    <p:extLst>
      <p:ext uri="{BB962C8B-B14F-4D97-AF65-F5344CB8AC3E}">
        <p14:creationId xmlns:p14="http://schemas.microsoft.com/office/powerpoint/2010/main" val="27735981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a:bodyPr>
          <a:lstStyle/>
          <a:p>
            <a:pPr marL="0" indent="0">
              <a:buNone/>
            </a:pPr>
            <a:r>
              <a:rPr lang="en-IN" sz="2800" b="1" dirty="0"/>
              <a:t>Data Compression and Performance</a:t>
            </a:r>
            <a:r>
              <a:rPr lang="en-IN" sz="2800" b="1" dirty="0" smtClean="0"/>
              <a:t>:</a:t>
            </a:r>
          </a:p>
          <a:p>
            <a:pPr algn="just"/>
            <a:r>
              <a:rPr lang="en-IN" sz="2800" dirty="0"/>
              <a:t>Consider the cost of decompressing MP3 files for music, speech, or sound effects. </a:t>
            </a:r>
            <a:endParaRPr lang="en-IN" sz="2800" dirty="0" smtClean="0"/>
          </a:p>
          <a:p>
            <a:pPr algn="just"/>
            <a:r>
              <a:rPr lang="en-IN" sz="2800" dirty="0" smtClean="0"/>
              <a:t>On</a:t>
            </a:r>
            <a:r>
              <a:rPr lang="en-IN" sz="2800" dirty="0"/>
              <a:t> </a:t>
            </a:r>
            <a:r>
              <a:rPr lang="en-IN" sz="2800" dirty="0" smtClean="0"/>
              <a:t>the </a:t>
            </a:r>
            <a:r>
              <a:rPr lang="en-IN" sz="2800" dirty="0"/>
              <a:t>upper end, each stream of 128KB stereo MP3 can suck about 25MHz from </a:t>
            </a:r>
            <a:r>
              <a:rPr lang="en-IN" sz="2800" dirty="0" smtClean="0"/>
              <a:t>your CPU </a:t>
            </a:r>
            <a:r>
              <a:rPr lang="en-IN" sz="2800" dirty="0"/>
              <a:t>budget, depending on your processor. </a:t>
            </a:r>
            <a:endParaRPr lang="en-IN" sz="2800" dirty="0" smtClean="0"/>
          </a:p>
          <a:p>
            <a:pPr algn="just"/>
            <a:r>
              <a:rPr lang="en-IN" sz="2800" dirty="0" smtClean="0"/>
              <a:t>If </a:t>
            </a:r>
            <a:r>
              <a:rPr lang="en-IN" sz="2800" dirty="0"/>
              <a:t>you design your audio system to </a:t>
            </a:r>
            <a:r>
              <a:rPr lang="en-IN" sz="2800" dirty="0" smtClean="0"/>
              <a:t>handle 16 </a:t>
            </a:r>
            <a:r>
              <a:rPr lang="en-IN" sz="2800" dirty="0"/>
              <a:t>simultaneous streams, a 2GHz desktop will only have 1.6GHz left, </a:t>
            </a:r>
            <a:r>
              <a:rPr lang="en-IN" sz="2800" dirty="0" smtClean="0"/>
              <a:t>losing 400MHz </a:t>
            </a:r>
            <a:r>
              <a:rPr lang="en-IN" sz="2800" dirty="0"/>
              <a:t>to decompressing audio. </a:t>
            </a:r>
            <a:endParaRPr lang="en-IN" sz="2800" dirty="0" smtClean="0"/>
          </a:p>
          <a:p>
            <a:pPr algn="just"/>
            <a:r>
              <a:rPr lang="en-IN" sz="2800" dirty="0" smtClean="0"/>
              <a:t>Of </a:t>
            </a:r>
            <a:r>
              <a:rPr lang="en-IN" sz="2800" dirty="0"/>
              <a:t>course, you can be clever about </a:t>
            </a:r>
            <a:r>
              <a:rPr lang="en-IN" sz="2800" dirty="0" smtClean="0"/>
              <a:t>decompressing them </a:t>
            </a:r>
            <a:r>
              <a:rPr lang="en-IN" sz="2800" dirty="0"/>
              <a:t>only when needed and trade some memory for CPU time.</a:t>
            </a:r>
            <a:endParaRPr lang="en-IN" sz="2800" b="1" dirty="0" smtClean="0"/>
          </a:p>
        </p:txBody>
      </p:sp>
    </p:spTree>
    <p:extLst>
      <p:ext uri="{BB962C8B-B14F-4D97-AF65-F5344CB8AC3E}">
        <p14:creationId xmlns:p14="http://schemas.microsoft.com/office/powerpoint/2010/main" val="1695233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lnSpcReduction="10000"/>
          </a:bodyPr>
          <a:lstStyle/>
          <a:p>
            <a:pPr marL="0" indent="0">
              <a:buNone/>
            </a:pPr>
            <a:r>
              <a:rPr lang="en-IN" sz="2800" b="1" dirty="0" err="1"/>
              <a:t>Zlib</a:t>
            </a:r>
            <a:r>
              <a:rPr lang="en-IN" sz="2800" b="1" dirty="0"/>
              <a:t>: Open Source </a:t>
            </a:r>
            <a:r>
              <a:rPr lang="en-IN" sz="2800" b="1" dirty="0" smtClean="0"/>
              <a:t>Compression:</a:t>
            </a:r>
          </a:p>
          <a:p>
            <a:pPr algn="just"/>
            <a:r>
              <a:rPr lang="en-IN" sz="2800" dirty="0"/>
              <a:t>If you need a lossless compression/decompression system for your game, a </a:t>
            </a:r>
            <a:r>
              <a:rPr lang="en-IN" sz="2800" dirty="0" smtClean="0"/>
              <a:t>good choice </a:t>
            </a:r>
            <a:r>
              <a:rPr lang="en-IN" sz="2800" dirty="0"/>
              <a:t>that has stood the test of time is </a:t>
            </a:r>
            <a:r>
              <a:rPr lang="en-IN" sz="2800" dirty="0" err="1"/>
              <a:t>Zlib</a:t>
            </a:r>
            <a:r>
              <a:rPr lang="en-IN" sz="2800" dirty="0"/>
              <a:t>, which can be found at www.zlib.net.</a:t>
            </a:r>
          </a:p>
          <a:p>
            <a:pPr algn="just"/>
            <a:r>
              <a:rPr lang="en-IN" sz="2800" dirty="0"/>
              <a:t>It’s free, open source, legally unencumbered, and simple to integrate into </a:t>
            </a:r>
            <a:r>
              <a:rPr lang="en-IN" sz="2800" dirty="0" smtClean="0"/>
              <a:t>almost any </a:t>
            </a:r>
            <a:r>
              <a:rPr lang="en-IN" sz="2800" dirty="0"/>
              <a:t>platform or compiler. </a:t>
            </a:r>
            <a:endParaRPr lang="en-IN" sz="2800" dirty="0" smtClean="0"/>
          </a:p>
          <a:p>
            <a:pPr algn="just"/>
            <a:r>
              <a:rPr lang="en-IN" sz="2800" dirty="0" smtClean="0"/>
              <a:t>Typical </a:t>
            </a:r>
            <a:r>
              <a:rPr lang="en-IN" sz="2800" dirty="0"/>
              <a:t>compression ratios with </a:t>
            </a:r>
            <a:r>
              <a:rPr lang="en-IN" sz="2800" dirty="0" err="1"/>
              <a:t>Zlib</a:t>
            </a:r>
            <a:r>
              <a:rPr lang="en-IN" sz="2800" dirty="0"/>
              <a:t> are 2:1 to </a:t>
            </a:r>
            <a:r>
              <a:rPr lang="en-IN" sz="2800" dirty="0" smtClean="0"/>
              <a:t>5:1, depending </a:t>
            </a:r>
            <a:r>
              <a:rPr lang="en-IN" sz="2800" dirty="0"/>
              <a:t>on the data stream</a:t>
            </a:r>
            <a:r>
              <a:rPr lang="en-IN" sz="2800" dirty="0" smtClean="0"/>
              <a:t>.</a:t>
            </a:r>
          </a:p>
          <a:p>
            <a:pPr algn="just"/>
            <a:r>
              <a:rPr lang="en-IN" sz="2800" dirty="0" err="1"/>
              <a:t>Zlib</a:t>
            </a:r>
            <a:r>
              <a:rPr lang="en-IN" sz="2800" dirty="0"/>
              <a:t> was written by Jean-Loup </a:t>
            </a:r>
            <a:r>
              <a:rPr lang="en-IN" sz="2800" dirty="0" err="1"/>
              <a:t>Gailly</a:t>
            </a:r>
            <a:r>
              <a:rPr lang="en-IN" sz="2800" dirty="0"/>
              <a:t> and Mark Adler and is an abstraction of </a:t>
            </a:r>
            <a:r>
              <a:rPr lang="en-IN" sz="2800" dirty="0" smtClean="0"/>
              <a:t>the DEFLATE </a:t>
            </a:r>
            <a:r>
              <a:rPr lang="en-IN" sz="2800" dirty="0"/>
              <a:t>compression algorithm. </a:t>
            </a:r>
            <a:endParaRPr lang="en-IN" sz="2800" dirty="0" smtClean="0"/>
          </a:p>
          <a:p>
            <a:pPr algn="just"/>
            <a:r>
              <a:rPr lang="en-IN" sz="2800" dirty="0" smtClean="0"/>
              <a:t>A </a:t>
            </a:r>
            <a:r>
              <a:rPr lang="en-IN" sz="2800" dirty="0"/>
              <a:t>Zip file uses </a:t>
            </a:r>
            <a:r>
              <a:rPr lang="en-IN" sz="2800" dirty="0" err="1"/>
              <a:t>Zlib</a:t>
            </a:r>
            <a:r>
              <a:rPr lang="en-IN" sz="2800" dirty="0"/>
              <a:t> to compress many files </a:t>
            </a:r>
            <a:r>
              <a:rPr lang="en-IN" sz="2800" dirty="0" smtClean="0"/>
              <a:t>into a </a:t>
            </a:r>
            <a:r>
              <a:rPr lang="en-IN" sz="2800" dirty="0"/>
              <a:t>single file.</a:t>
            </a:r>
            <a:endParaRPr lang="en-IN" sz="2800" b="1" dirty="0" smtClean="0"/>
          </a:p>
        </p:txBody>
      </p:sp>
    </p:spTree>
    <p:extLst>
      <p:ext uri="{BB962C8B-B14F-4D97-AF65-F5344CB8AC3E}">
        <p14:creationId xmlns:p14="http://schemas.microsoft.com/office/powerpoint/2010/main" val="4132548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a:bodyPr>
          <a:lstStyle/>
          <a:p>
            <a:pPr marL="0" indent="0">
              <a:buNone/>
            </a:pPr>
            <a:r>
              <a:rPr lang="en-IN" sz="2800" b="1" dirty="0" err="1"/>
              <a:t>Zlib</a:t>
            </a:r>
            <a:r>
              <a:rPr lang="en-IN" sz="2800" b="1" dirty="0"/>
              <a:t>: Open Source </a:t>
            </a:r>
            <a:r>
              <a:rPr lang="en-IN" sz="2800" b="1" dirty="0" smtClean="0"/>
              <a:t>Compression:</a:t>
            </a:r>
          </a:p>
          <a:p>
            <a:pPr algn="just"/>
            <a:r>
              <a:rPr lang="en-IN" sz="2800" dirty="0"/>
              <a:t>An overview of the basic structure of a Zip file is shown in Figure 8.3</a:t>
            </a:r>
            <a:r>
              <a:rPr lang="en-IN" sz="2800" dirty="0" smtClean="0"/>
              <a:t>.</a:t>
            </a:r>
          </a:p>
          <a:p>
            <a:pPr algn="just"/>
            <a:endParaRPr lang="en-IN" sz="28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484784"/>
            <a:ext cx="3456384" cy="5170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638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fontScale="92500"/>
          </a:bodyPr>
          <a:lstStyle/>
          <a:p>
            <a:pPr marL="0" indent="0">
              <a:buNone/>
            </a:pPr>
            <a:r>
              <a:rPr lang="en-IN" sz="2800" b="1" dirty="0" err="1"/>
              <a:t>Zlib</a:t>
            </a:r>
            <a:r>
              <a:rPr lang="en-IN" sz="2800" b="1" dirty="0"/>
              <a:t>: Open Source </a:t>
            </a:r>
            <a:r>
              <a:rPr lang="en-IN" sz="2800" b="1" dirty="0" smtClean="0"/>
              <a:t>Compression:</a:t>
            </a:r>
          </a:p>
          <a:p>
            <a:pPr algn="just"/>
            <a:r>
              <a:rPr lang="en-IN" sz="2800" dirty="0" smtClean="0"/>
              <a:t>Zip </a:t>
            </a:r>
            <a:r>
              <a:rPr lang="en-IN" sz="2800" dirty="0"/>
              <a:t>files store their table of contents, or file directory, at the end of the file. </a:t>
            </a:r>
            <a:endParaRPr lang="en-IN" sz="2800" dirty="0" smtClean="0"/>
          </a:p>
          <a:p>
            <a:pPr algn="just"/>
            <a:r>
              <a:rPr lang="en-IN" sz="2800" dirty="0" smtClean="0"/>
              <a:t>If you read </a:t>
            </a:r>
            <a:r>
              <a:rPr lang="en-IN" sz="2800" dirty="0"/>
              <a:t>the file, the </a:t>
            </a:r>
            <a:r>
              <a:rPr lang="en-IN" sz="2800" dirty="0" err="1"/>
              <a:t>TZipDirHeader</a:t>
            </a:r>
            <a:r>
              <a:rPr lang="en-IN" sz="2800" dirty="0"/>
              <a:t> at the very end of the file contains data </a:t>
            </a:r>
            <a:r>
              <a:rPr lang="en-IN" sz="2800" dirty="0" smtClean="0"/>
              <a:t>members such </a:t>
            </a:r>
            <a:r>
              <a:rPr lang="en-IN" sz="2800" dirty="0"/>
              <a:t>as a special signature and the number of files stored in the Zip </a:t>
            </a:r>
            <a:r>
              <a:rPr lang="en-IN" sz="2800" dirty="0" smtClean="0"/>
              <a:t>file.</a:t>
            </a:r>
          </a:p>
          <a:p>
            <a:pPr algn="just"/>
            <a:r>
              <a:rPr lang="en-IN" sz="2800" dirty="0" smtClean="0"/>
              <a:t>Just before the </a:t>
            </a:r>
            <a:r>
              <a:rPr lang="en-IN" sz="2800" dirty="0" err="1"/>
              <a:t>TZipDirHeader</a:t>
            </a:r>
            <a:r>
              <a:rPr lang="en-IN" sz="2800" dirty="0"/>
              <a:t>, there is an array of structures, one for each file, which </a:t>
            </a:r>
            <a:r>
              <a:rPr lang="en-IN" sz="2800" dirty="0" smtClean="0"/>
              <a:t>stores data </a:t>
            </a:r>
            <a:r>
              <a:rPr lang="en-IN" sz="2800" dirty="0"/>
              <a:t>members such as the name of the file, the type of compression, and the size </a:t>
            </a:r>
            <a:r>
              <a:rPr lang="en-IN" sz="2800" dirty="0" smtClean="0"/>
              <a:t>of </a:t>
            </a:r>
            <a:r>
              <a:rPr lang="en-IN" sz="2800" dirty="0"/>
              <a:t>the file before and after compression. </a:t>
            </a:r>
            <a:endParaRPr lang="en-IN" sz="2800" dirty="0" smtClean="0"/>
          </a:p>
          <a:p>
            <a:pPr algn="just"/>
            <a:r>
              <a:rPr lang="en-IN" sz="2800" dirty="0"/>
              <a:t>Each file in the Zip file has a local header stored just before the compressed file data. </a:t>
            </a:r>
          </a:p>
          <a:p>
            <a:pPr algn="just"/>
            <a:r>
              <a:rPr lang="en-IN" sz="2800" dirty="0"/>
              <a:t>It stores much of the same data as the </a:t>
            </a:r>
            <a:r>
              <a:rPr lang="en-IN" sz="2800" dirty="0" err="1"/>
              <a:t>TZipDirFileHeader</a:t>
            </a:r>
            <a:r>
              <a:rPr lang="en-IN" sz="2800" dirty="0"/>
              <a:t> structure</a:t>
            </a:r>
            <a:r>
              <a:rPr lang="en-IN" sz="2800" dirty="0" smtClean="0"/>
              <a:t>.</a:t>
            </a:r>
            <a:endParaRPr lang="en-IN" sz="2800" b="1" dirty="0"/>
          </a:p>
        </p:txBody>
      </p:sp>
    </p:spTree>
    <p:extLst>
      <p:ext uri="{BB962C8B-B14F-4D97-AF65-F5344CB8AC3E}">
        <p14:creationId xmlns:p14="http://schemas.microsoft.com/office/powerpoint/2010/main" val="3610051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fontScale="62500" lnSpcReduction="20000"/>
          </a:bodyPr>
          <a:lstStyle/>
          <a:p>
            <a:pPr marL="0" indent="0">
              <a:buNone/>
            </a:pPr>
            <a:r>
              <a:rPr lang="en-IN" sz="2800" b="1" dirty="0" err="1" smtClean="0"/>
              <a:t>Zlib</a:t>
            </a:r>
            <a:r>
              <a:rPr lang="en-IN" sz="2800" b="1" dirty="0"/>
              <a:t>: Open Source </a:t>
            </a:r>
            <a:r>
              <a:rPr lang="en-IN" sz="2800" b="1" dirty="0" smtClean="0"/>
              <a:t>Compression:</a:t>
            </a:r>
          </a:p>
          <a:p>
            <a:pPr algn="just"/>
            <a:r>
              <a:rPr lang="en-IN" dirty="0"/>
              <a:t>With this class, you can iterate through all of the files packed in the Zip, find </a:t>
            </a:r>
            <a:r>
              <a:rPr lang="en-IN" dirty="0" smtClean="0"/>
              <a:t>their names</a:t>
            </a:r>
            <a:r>
              <a:rPr lang="en-IN" dirty="0"/>
              <a:t>, read and decompress the file data, and use the data in your game. Here’s </a:t>
            </a:r>
            <a:r>
              <a:rPr lang="en-IN" dirty="0" smtClean="0"/>
              <a:t>an example:</a:t>
            </a:r>
          </a:p>
          <a:p>
            <a:pPr marL="0" indent="0">
              <a:buNone/>
            </a:pPr>
            <a:r>
              <a:rPr lang="en-IN" dirty="0" smtClean="0"/>
              <a:t>char </a:t>
            </a:r>
            <a:r>
              <a:rPr lang="en-IN" dirty="0"/>
              <a:t>*buffer = NULL;</a:t>
            </a:r>
          </a:p>
          <a:p>
            <a:pPr marL="0" indent="0">
              <a:buNone/>
            </a:pPr>
            <a:r>
              <a:rPr lang="en-IN" dirty="0" err="1"/>
              <a:t>ZipFile</a:t>
            </a:r>
            <a:r>
              <a:rPr lang="en-IN" dirty="0"/>
              <a:t> </a:t>
            </a:r>
            <a:r>
              <a:rPr lang="en-IN" dirty="0" err="1"/>
              <a:t>zipFile</a:t>
            </a:r>
            <a:r>
              <a:rPr lang="en-IN" dirty="0"/>
              <a:t>;</a:t>
            </a:r>
          </a:p>
          <a:p>
            <a:pPr marL="0" indent="0">
              <a:buNone/>
            </a:pPr>
            <a:r>
              <a:rPr lang="en-IN" dirty="0"/>
              <a:t>if (</a:t>
            </a:r>
            <a:r>
              <a:rPr lang="en-IN" dirty="0" err="1"/>
              <a:t>zipFile.Init</a:t>
            </a:r>
            <a:r>
              <a:rPr lang="en-IN" dirty="0"/>
              <a:t>(</a:t>
            </a:r>
            <a:r>
              <a:rPr lang="en-IN" dirty="0" err="1"/>
              <a:t>resFileName</a:t>
            </a:r>
            <a:r>
              <a:rPr lang="en-IN" dirty="0"/>
              <a:t>))</a:t>
            </a:r>
          </a:p>
          <a:p>
            <a:pPr marL="0" indent="0">
              <a:buNone/>
            </a:pPr>
            <a:r>
              <a:rPr lang="en-IN" dirty="0"/>
              <a:t>{</a:t>
            </a:r>
          </a:p>
          <a:p>
            <a:pPr marL="0" indent="0">
              <a:buNone/>
            </a:pPr>
            <a:r>
              <a:rPr lang="en-IN" dirty="0"/>
              <a:t>optional&lt;</a:t>
            </a:r>
            <a:r>
              <a:rPr lang="en-IN" dirty="0" err="1"/>
              <a:t>int</a:t>
            </a:r>
            <a:r>
              <a:rPr lang="en-IN" dirty="0"/>
              <a:t>&gt; index = </a:t>
            </a:r>
            <a:r>
              <a:rPr lang="en-IN" dirty="0" err="1"/>
              <a:t>zipFile.Find</a:t>
            </a:r>
            <a:r>
              <a:rPr lang="en-IN" dirty="0"/>
              <a:t>(path);</a:t>
            </a:r>
          </a:p>
          <a:p>
            <a:pPr marL="0" indent="0">
              <a:buNone/>
            </a:pPr>
            <a:r>
              <a:rPr lang="en-IN" dirty="0"/>
              <a:t>if (</a:t>
            </a:r>
            <a:r>
              <a:rPr lang="en-IN" dirty="0" err="1"/>
              <a:t>index.valid</a:t>
            </a:r>
            <a:r>
              <a:rPr lang="en-IN" dirty="0"/>
              <a:t>())</a:t>
            </a:r>
          </a:p>
          <a:p>
            <a:pPr marL="0" indent="0">
              <a:buNone/>
            </a:pPr>
            <a:r>
              <a:rPr lang="en-IN" dirty="0"/>
              <a:t>{</a:t>
            </a:r>
          </a:p>
          <a:p>
            <a:pPr marL="0" indent="0">
              <a:buNone/>
            </a:pPr>
            <a:r>
              <a:rPr lang="en-IN" dirty="0" smtClean="0"/>
              <a:t>    </a:t>
            </a:r>
            <a:r>
              <a:rPr lang="en-IN" dirty="0" err="1" smtClean="0"/>
              <a:t>int</a:t>
            </a:r>
            <a:r>
              <a:rPr lang="en-IN" dirty="0" smtClean="0"/>
              <a:t> </a:t>
            </a:r>
            <a:r>
              <a:rPr lang="en-IN" dirty="0"/>
              <a:t>size = </a:t>
            </a:r>
            <a:r>
              <a:rPr lang="en-IN" dirty="0" err="1"/>
              <a:t>zipFile</a:t>
            </a:r>
            <a:r>
              <a:rPr lang="en-IN" dirty="0"/>
              <a:t>-&gt;</a:t>
            </a:r>
            <a:r>
              <a:rPr lang="en-IN" dirty="0" err="1"/>
              <a:t>GetFileLen</a:t>
            </a:r>
            <a:r>
              <a:rPr lang="en-IN" dirty="0"/>
              <a:t>(*index);</a:t>
            </a:r>
          </a:p>
          <a:p>
            <a:pPr marL="0" indent="0">
              <a:buNone/>
            </a:pPr>
            <a:r>
              <a:rPr lang="en-IN" dirty="0" smtClean="0"/>
              <a:t>    buffer </a:t>
            </a:r>
            <a:r>
              <a:rPr lang="en-IN" dirty="0"/>
              <a:t>= new char[size</a:t>
            </a:r>
            <a:r>
              <a:rPr lang="en-IN" dirty="0" smtClean="0"/>
              <a:t>];</a:t>
            </a:r>
          </a:p>
          <a:p>
            <a:pPr marL="0" indent="0">
              <a:buNone/>
            </a:pPr>
            <a:r>
              <a:rPr lang="en-IN" dirty="0" smtClean="0"/>
              <a:t>    if </a:t>
            </a:r>
            <a:r>
              <a:rPr lang="en-IN" dirty="0"/>
              <a:t>(buffer)</a:t>
            </a:r>
          </a:p>
          <a:p>
            <a:pPr marL="0" indent="0">
              <a:buNone/>
            </a:pPr>
            <a:r>
              <a:rPr lang="en-IN" dirty="0" smtClean="0"/>
              <a:t>    {</a:t>
            </a:r>
            <a:endParaRPr lang="en-IN" dirty="0"/>
          </a:p>
          <a:p>
            <a:pPr marL="0" indent="0">
              <a:buNone/>
            </a:pPr>
            <a:r>
              <a:rPr lang="en-IN" dirty="0" smtClean="0"/>
              <a:t>         </a:t>
            </a:r>
            <a:r>
              <a:rPr lang="en-IN" dirty="0" err="1" smtClean="0"/>
              <a:t>zipFile.ReadFile</a:t>
            </a:r>
            <a:r>
              <a:rPr lang="en-IN" dirty="0"/>
              <a:t>(*index, buffer);</a:t>
            </a:r>
          </a:p>
          <a:p>
            <a:pPr marL="0" indent="0">
              <a:buNone/>
            </a:pPr>
            <a:r>
              <a:rPr lang="en-IN" dirty="0" smtClean="0"/>
              <a:t>     }</a:t>
            </a:r>
            <a:endParaRPr lang="en-IN" dirty="0"/>
          </a:p>
          <a:p>
            <a:pPr marL="0" indent="0">
              <a:buNone/>
            </a:pPr>
            <a:r>
              <a:rPr lang="en-IN" dirty="0"/>
              <a:t>}</a:t>
            </a:r>
          </a:p>
          <a:p>
            <a:pPr marL="0" indent="0">
              <a:buNone/>
            </a:pPr>
            <a:r>
              <a:rPr lang="en-IN" dirty="0"/>
              <a:t>}</a:t>
            </a:r>
          </a:p>
          <a:p>
            <a:pPr marL="0" indent="0">
              <a:buNone/>
            </a:pPr>
            <a:r>
              <a:rPr lang="en-IN" dirty="0"/>
              <a:t>return buffer;</a:t>
            </a:r>
            <a:endParaRPr lang="en-IN" b="1" dirty="0" smtClean="0"/>
          </a:p>
        </p:txBody>
      </p:sp>
    </p:spTree>
    <p:extLst>
      <p:ext uri="{BB962C8B-B14F-4D97-AF65-F5344CB8AC3E}">
        <p14:creationId xmlns:p14="http://schemas.microsoft.com/office/powerpoint/2010/main" val="2031562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100" b="1" dirty="0" smtClean="0"/>
              <a:t>5.1: </a:t>
            </a:r>
            <a:r>
              <a:rPr lang="en-IN" sz="3100" b="1" dirty="0"/>
              <a:t>Resource Files</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a:bodyPr>
          <a:lstStyle/>
          <a:p>
            <a:pPr marL="0" indent="0">
              <a:buNone/>
            </a:pPr>
            <a:r>
              <a:rPr lang="en-IN" sz="2800" b="1" dirty="0" err="1" smtClean="0"/>
              <a:t>Zlib</a:t>
            </a:r>
            <a:r>
              <a:rPr lang="en-IN" sz="2800" b="1" dirty="0"/>
              <a:t>: Open Source </a:t>
            </a:r>
            <a:r>
              <a:rPr lang="en-IN" sz="2800" b="1" dirty="0" smtClean="0"/>
              <a:t>Compression:</a:t>
            </a:r>
          </a:p>
          <a:p>
            <a:pPr algn="just"/>
            <a:r>
              <a:rPr lang="en-IN" sz="2800" dirty="0"/>
              <a:t>This is about as easy as it gets</a:t>
            </a:r>
            <a:r>
              <a:rPr lang="en-IN" sz="2800" dirty="0" smtClean="0"/>
              <a:t>.</a:t>
            </a:r>
          </a:p>
          <a:p>
            <a:pPr algn="just"/>
            <a:r>
              <a:rPr lang="en-IN" sz="2800" dirty="0" smtClean="0"/>
              <a:t>After </a:t>
            </a:r>
            <a:r>
              <a:rPr lang="en-IN" sz="2800" dirty="0"/>
              <a:t>the Zip file is initialized, you find the index </a:t>
            </a:r>
            <a:r>
              <a:rPr lang="en-IN" sz="2800" dirty="0" smtClean="0"/>
              <a:t>to the </a:t>
            </a:r>
            <a:r>
              <a:rPr lang="en-IN" sz="2800" dirty="0"/>
              <a:t>name of the file inside the Zip, grab the size, allocate the memory buffer, </a:t>
            </a:r>
            <a:r>
              <a:rPr lang="en-IN" sz="2800" dirty="0" smtClean="0"/>
              <a:t>and read </a:t>
            </a:r>
            <a:r>
              <a:rPr lang="en-IN" sz="2800" dirty="0"/>
              <a:t>the bits</a:t>
            </a:r>
            <a:r>
              <a:rPr lang="en-IN" sz="2800" dirty="0" smtClean="0"/>
              <a:t>.</a:t>
            </a:r>
          </a:p>
          <a:p>
            <a:pPr algn="just"/>
            <a:r>
              <a:rPr lang="en-IN" sz="2800" dirty="0"/>
              <a:t>Zip files are a good choice for the base file type of a general purpose resource </a:t>
            </a:r>
            <a:r>
              <a:rPr lang="en-IN" sz="2800" dirty="0" smtClean="0"/>
              <a:t>file—something </a:t>
            </a:r>
            <a:r>
              <a:rPr lang="en-IN" sz="2800" dirty="0"/>
              <a:t>you can open once and read sounds, textures, meshes, and pretty </a:t>
            </a:r>
            <a:r>
              <a:rPr lang="en-IN" sz="2800" dirty="0" smtClean="0"/>
              <a:t>much everything </a:t>
            </a:r>
            <a:r>
              <a:rPr lang="en-IN" sz="2800" dirty="0"/>
              <a:t>else. </a:t>
            </a:r>
            <a:endParaRPr lang="en-IN" sz="2800" dirty="0" smtClean="0"/>
          </a:p>
          <a:p>
            <a:pPr algn="just"/>
            <a:r>
              <a:rPr lang="en-IN" sz="2800" dirty="0" smtClean="0"/>
              <a:t>It’s </a:t>
            </a:r>
            <a:r>
              <a:rPr lang="en-IN" sz="2800" dirty="0"/>
              <a:t>a common practice to load all of the resources you’ll use for </a:t>
            </a:r>
            <a:r>
              <a:rPr lang="en-IN" sz="2800" dirty="0" smtClean="0"/>
              <a:t>a given </a:t>
            </a:r>
            <a:r>
              <a:rPr lang="en-IN" sz="2800" dirty="0"/>
              <a:t>level in a single Zip file</a:t>
            </a:r>
            <a:r>
              <a:rPr lang="en-IN" sz="2800" dirty="0" smtClean="0"/>
              <a:t>.</a:t>
            </a:r>
          </a:p>
          <a:p>
            <a:pPr marL="0" indent="0" algn="just">
              <a:buNone/>
            </a:pPr>
            <a:endParaRPr lang="en-IN" sz="2800" b="1" dirty="0" smtClean="0"/>
          </a:p>
        </p:txBody>
      </p:sp>
    </p:spTree>
    <p:extLst>
      <p:ext uri="{BB962C8B-B14F-4D97-AF65-F5344CB8AC3E}">
        <p14:creationId xmlns:p14="http://schemas.microsoft.com/office/powerpoint/2010/main" val="1648181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a:bodyPr>
          <a:lstStyle/>
          <a:p>
            <a:pPr marL="0" indent="0">
              <a:buNone/>
            </a:pPr>
            <a:r>
              <a:rPr lang="en-IN" sz="2800" b="1" dirty="0"/>
              <a:t>The Resource Cache </a:t>
            </a:r>
            <a:r>
              <a:rPr lang="en-IN" sz="2800" b="1" dirty="0" smtClean="0"/>
              <a:t>:</a:t>
            </a:r>
          </a:p>
          <a:p>
            <a:pPr algn="just"/>
            <a:r>
              <a:rPr lang="en-IN" sz="2800" dirty="0" smtClean="0"/>
              <a:t>If </a:t>
            </a:r>
            <a:r>
              <a:rPr lang="en-IN" sz="2800" dirty="0"/>
              <a:t>your game has a modest set of graphics and sounds small enough to </a:t>
            </a:r>
            <a:r>
              <a:rPr lang="en-IN" sz="2800" dirty="0" smtClean="0"/>
              <a:t>exist completely </a:t>
            </a:r>
            <a:r>
              <a:rPr lang="en-IN" sz="2800" dirty="0"/>
              <a:t>in memory for the life of your game, you don’t need a cache</a:t>
            </a:r>
            <a:r>
              <a:rPr lang="en-IN" sz="2800" dirty="0" smtClean="0"/>
              <a:t>.</a:t>
            </a:r>
          </a:p>
          <a:p>
            <a:pPr algn="just"/>
            <a:r>
              <a:rPr lang="en-IN" sz="2800" dirty="0" smtClean="0"/>
              <a:t> </a:t>
            </a:r>
            <a:r>
              <a:rPr lang="en-IN" sz="2800" dirty="0"/>
              <a:t>It’s still </a:t>
            </a:r>
            <a:r>
              <a:rPr lang="en-IN" sz="2800" dirty="0" smtClean="0"/>
              <a:t>a good </a:t>
            </a:r>
            <a:r>
              <a:rPr lang="en-IN" sz="2800" dirty="0"/>
              <a:t>idea to use resource files to pack everything into one file; you’ll save disk </a:t>
            </a:r>
            <a:r>
              <a:rPr lang="en-IN" sz="2800" dirty="0" smtClean="0"/>
              <a:t>space and </a:t>
            </a:r>
            <a:r>
              <a:rPr lang="en-IN" sz="2800" dirty="0"/>
              <a:t>speed up your game’s load time</a:t>
            </a:r>
            <a:r>
              <a:rPr lang="en-IN" sz="2800" dirty="0" smtClean="0"/>
              <a:t>.</a:t>
            </a:r>
          </a:p>
          <a:p>
            <a:pPr algn="just"/>
            <a:r>
              <a:rPr lang="en-IN" sz="2800" dirty="0"/>
              <a:t>Most games are bigger. </a:t>
            </a:r>
            <a:endParaRPr lang="en-IN" sz="2800" dirty="0" smtClean="0"/>
          </a:p>
          <a:p>
            <a:pPr algn="just"/>
            <a:r>
              <a:rPr lang="en-IN" sz="2800" dirty="0" smtClean="0"/>
              <a:t>If </a:t>
            </a:r>
            <a:r>
              <a:rPr lang="en-IN" sz="2800" dirty="0"/>
              <a:t>your game is going to ship on optical media, you’ll </a:t>
            </a:r>
            <a:r>
              <a:rPr lang="en-IN" sz="2800" dirty="0" smtClean="0"/>
              <a:t>have almost </a:t>
            </a:r>
            <a:r>
              <a:rPr lang="en-IN" sz="2800" dirty="0"/>
              <a:t>five gigabytes on a DVD and over 25GB on Blu-ray</a:t>
            </a:r>
            <a:r>
              <a:rPr lang="en-IN" sz="2800" dirty="0" smtClean="0"/>
              <a:t>.</a:t>
            </a:r>
          </a:p>
          <a:p>
            <a:pPr algn="just"/>
            <a:r>
              <a:rPr lang="en-IN" sz="2800" dirty="0" smtClean="0"/>
              <a:t>Optical </a:t>
            </a:r>
            <a:r>
              <a:rPr lang="en-IN" sz="2800" dirty="0"/>
              <a:t>media will </a:t>
            </a:r>
            <a:r>
              <a:rPr lang="en-IN" sz="2800" dirty="0" smtClean="0"/>
              <a:t>be larger </a:t>
            </a:r>
            <a:r>
              <a:rPr lang="en-IN" sz="2800" dirty="0"/>
              <a:t>than the RAM you have.</a:t>
            </a:r>
            <a:endParaRPr lang="en-IN" sz="2800" b="1" dirty="0" smtClean="0"/>
          </a:p>
        </p:txBody>
      </p:sp>
    </p:spTree>
    <p:extLst>
      <p:ext uri="{BB962C8B-B14F-4D97-AF65-F5344CB8AC3E}">
        <p14:creationId xmlns:p14="http://schemas.microsoft.com/office/powerpoint/2010/main" val="2932322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a:bodyPr>
          <a:lstStyle/>
          <a:p>
            <a:pPr marL="0" indent="0">
              <a:buNone/>
            </a:pPr>
            <a:r>
              <a:rPr lang="en-IN" sz="2800" b="1" dirty="0"/>
              <a:t>The Resource Cache </a:t>
            </a:r>
            <a:r>
              <a:rPr lang="en-IN" sz="2800" b="1" dirty="0" smtClean="0"/>
              <a:t>:</a:t>
            </a:r>
          </a:p>
          <a:p>
            <a:pPr algn="just"/>
            <a:r>
              <a:rPr lang="en-IN" sz="2800" dirty="0"/>
              <a:t>You almost certainly won’t have enough memory </a:t>
            </a:r>
            <a:r>
              <a:rPr lang="en-IN" sz="2800" dirty="0" smtClean="0"/>
              <a:t>to load </a:t>
            </a:r>
            <a:r>
              <a:rPr lang="en-IN" sz="2800" dirty="0"/>
              <a:t>this all at once, but even if you do, you don’t want players to wait while </a:t>
            </a:r>
            <a:r>
              <a:rPr lang="en-IN" sz="2800" dirty="0" smtClean="0"/>
              <a:t>the entire </a:t>
            </a:r>
            <a:r>
              <a:rPr lang="en-IN" sz="2800" dirty="0"/>
              <a:t>thing is streamed </a:t>
            </a:r>
            <a:r>
              <a:rPr lang="en-IN" sz="2800" dirty="0" smtClean="0"/>
              <a:t>in.</a:t>
            </a:r>
          </a:p>
          <a:p>
            <a:pPr algn="just"/>
            <a:r>
              <a:rPr lang="en-IN" sz="2800" dirty="0" smtClean="0"/>
              <a:t>What </a:t>
            </a:r>
            <a:r>
              <a:rPr lang="en-IN" sz="2800" dirty="0"/>
              <a:t>you need is a resource cache—a piece of </a:t>
            </a:r>
            <a:r>
              <a:rPr lang="en-IN" sz="2800" dirty="0" smtClean="0"/>
              <a:t>technology that </a:t>
            </a:r>
            <a:r>
              <a:rPr lang="en-IN" sz="2800" dirty="0"/>
              <a:t>will sit on top of your resource files and manage the memory and the process </a:t>
            </a:r>
            <a:r>
              <a:rPr lang="en-IN" sz="2800" dirty="0" smtClean="0"/>
              <a:t>of loading </a:t>
            </a:r>
            <a:r>
              <a:rPr lang="en-IN" sz="2800" dirty="0"/>
              <a:t>resources when you need them. </a:t>
            </a:r>
            <a:endParaRPr lang="en-IN" sz="2800" dirty="0" smtClean="0"/>
          </a:p>
          <a:p>
            <a:pPr algn="just"/>
            <a:r>
              <a:rPr lang="en-IN" sz="2800" dirty="0" smtClean="0"/>
              <a:t>Even </a:t>
            </a:r>
            <a:r>
              <a:rPr lang="en-IN" sz="2800" dirty="0"/>
              <a:t>better, a resource cache should be </a:t>
            </a:r>
            <a:r>
              <a:rPr lang="en-IN" sz="2800" dirty="0" smtClean="0"/>
              <a:t>able to </a:t>
            </a:r>
            <a:r>
              <a:rPr lang="en-IN" sz="2800" dirty="0"/>
              <a:t>predict resource requirements before you need them.</a:t>
            </a:r>
            <a:endParaRPr lang="en-IN" sz="2800" b="1" dirty="0" smtClean="0"/>
          </a:p>
        </p:txBody>
      </p:sp>
    </p:spTree>
    <p:extLst>
      <p:ext uri="{BB962C8B-B14F-4D97-AF65-F5344CB8AC3E}">
        <p14:creationId xmlns:p14="http://schemas.microsoft.com/office/powerpoint/2010/main" val="1811914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a:bodyPr>
          <a:lstStyle/>
          <a:p>
            <a:pPr marL="0" indent="0">
              <a:buNone/>
            </a:pPr>
            <a:r>
              <a:rPr lang="en-IN" sz="2800" b="1" dirty="0"/>
              <a:t>The Resource Cache </a:t>
            </a:r>
            <a:r>
              <a:rPr lang="en-IN" sz="2800" b="1" dirty="0" smtClean="0"/>
              <a:t>:</a:t>
            </a:r>
          </a:p>
          <a:p>
            <a:pPr algn="just"/>
            <a:r>
              <a:rPr lang="en-IN" sz="2800" dirty="0"/>
              <a:t>Resource caches work on similar principles as any other memory cache. </a:t>
            </a:r>
            <a:endParaRPr lang="en-IN" sz="2800" dirty="0" smtClean="0"/>
          </a:p>
          <a:p>
            <a:pPr algn="just"/>
            <a:r>
              <a:rPr lang="en-IN" sz="2800" dirty="0" smtClean="0"/>
              <a:t>Most </a:t>
            </a:r>
            <a:r>
              <a:rPr lang="en-IN" sz="2800" dirty="0"/>
              <a:t>of </a:t>
            </a:r>
            <a:r>
              <a:rPr lang="en-IN" sz="2800" dirty="0" smtClean="0"/>
              <a:t>the bits </a:t>
            </a:r>
            <a:r>
              <a:rPr lang="en-IN" sz="2800" dirty="0"/>
              <a:t>you’ll need to display the next frame or play the next set of sounds are </a:t>
            </a:r>
            <a:r>
              <a:rPr lang="en-IN" sz="2800" dirty="0" smtClean="0"/>
              <a:t>probably ones </a:t>
            </a:r>
            <a:r>
              <a:rPr lang="en-IN" sz="2800" dirty="0"/>
              <a:t>you’ve used recently. </a:t>
            </a:r>
            <a:endParaRPr lang="en-IN" sz="2800" dirty="0" smtClean="0"/>
          </a:p>
          <a:p>
            <a:pPr algn="just"/>
            <a:r>
              <a:rPr lang="en-IN" sz="2800" dirty="0" smtClean="0"/>
              <a:t>As </a:t>
            </a:r>
            <a:r>
              <a:rPr lang="en-IN" sz="2800" dirty="0"/>
              <a:t>the game progresses from one state to the next, </a:t>
            </a:r>
            <a:r>
              <a:rPr lang="en-IN" sz="2800" dirty="0" smtClean="0"/>
              <a:t>new resources </a:t>
            </a:r>
            <a:r>
              <a:rPr lang="en-IN" sz="2800" dirty="0"/>
              <a:t>are cached in. </a:t>
            </a:r>
            <a:endParaRPr lang="en-IN" sz="2800" dirty="0" smtClean="0"/>
          </a:p>
          <a:p>
            <a:pPr algn="just"/>
            <a:r>
              <a:rPr lang="en-IN" sz="2800" dirty="0" smtClean="0"/>
              <a:t>They </a:t>
            </a:r>
            <a:r>
              <a:rPr lang="en-IN" sz="2800" dirty="0"/>
              <a:t>might be needed, for example, to play sound </a:t>
            </a:r>
            <a:r>
              <a:rPr lang="en-IN" sz="2800" dirty="0" smtClean="0"/>
              <a:t>effects </a:t>
            </a:r>
            <a:r>
              <a:rPr lang="en-IN" sz="2800" dirty="0"/>
              <a:t>for the first time. </a:t>
            </a:r>
            <a:endParaRPr lang="en-IN" sz="2800" dirty="0" smtClean="0"/>
          </a:p>
          <a:p>
            <a:pPr algn="just"/>
            <a:r>
              <a:rPr lang="en-IN" sz="2800" dirty="0" smtClean="0"/>
              <a:t>Since </a:t>
            </a:r>
            <a:r>
              <a:rPr lang="en-IN" sz="2800" dirty="0"/>
              <a:t>memory isn’t available in infinite quantities, eventually </a:t>
            </a:r>
            <a:r>
              <a:rPr lang="en-IN" sz="2800" dirty="0" smtClean="0"/>
              <a:t>your game </a:t>
            </a:r>
            <a:r>
              <a:rPr lang="en-IN" sz="2800" dirty="0"/>
              <a:t>will run out of memory, and you’ll have to throw something out of the cache.</a:t>
            </a:r>
            <a:endParaRPr lang="en-IN" sz="2800" b="1" dirty="0" smtClean="0"/>
          </a:p>
        </p:txBody>
      </p:sp>
    </p:spTree>
    <p:extLst>
      <p:ext uri="{BB962C8B-B14F-4D97-AF65-F5344CB8AC3E}">
        <p14:creationId xmlns:p14="http://schemas.microsoft.com/office/powerpoint/2010/main" val="1790808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fontScale="92500" lnSpcReduction="10000"/>
          </a:bodyPr>
          <a:lstStyle/>
          <a:p>
            <a:pPr marL="0" indent="0">
              <a:buNone/>
            </a:pPr>
            <a:r>
              <a:rPr lang="en-IN" sz="2800" b="1" dirty="0"/>
              <a:t>The Resource Cache </a:t>
            </a:r>
            <a:r>
              <a:rPr lang="en-IN" sz="2800" b="1" dirty="0" smtClean="0"/>
              <a:t>:</a:t>
            </a:r>
          </a:p>
          <a:p>
            <a:pPr algn="just"/>
            <a:r>
              <a:rPr lang="en-IN" sz="2800" dirty="0"/>
              <a:t>A cache miss occurs when a game asks for the data associated with a resource and </a:t>
            </a:r>
            <a:r>
              <a:rPr lang="en-IN" sz="2800" dirty="0" smtClean="0"/>
              <a:t>it isn’t </a:t>
            </a:r>
            <a:r>
              <a:rPr lang="en-IN" sz="2800" dirty="0"/>
              <a:t>there. </a:t>
            </a:r>
            <a:endParaRPr lang="en-IN" sz="2800" dirty="0" smtClean="0"/>
          </a:p>
          <a:p>
            <a:pPr algn="just"/>
            <a:r>
              <a:rPr lang="en-IN" sz="2800" dirty="0" smtClean="0"/>
              <a:t>The </a:t>
            </a:r>
            <a:r>
              <a:rPr lang="en-IN" sz="2800" dirty="0"/>
              <a:t>game has to wait while the hard drive or the optical media wakes </a:t>
            </a:r>
            <a:r>
              <a:rPr lang="en-IN" sz="2800" dirty="0" smtClean="0"/>
              <a:t>up and </a:t>
            </a:r>
            <a:r>
              <a:rPr lang="en-IN" sz="2800" dirty="0"/>
              <a:t>reads the data. </a:t>
            </a:r>
            <a:endParaRPr lang="en-IN" sz="2800" dirty="0" smtClean="0"/>
          </a:p>
          <a:p>
            <a:pPr algn="just"/>
            <a:r>
              <a:rPr lang="en-IN" sz="2800" dirty="0" smtClean="0"/>
              <a:t>Cache </a:t>
            </a:r>
            <a:r>
              <a:rPr lang="en-IN" sz="2800" dirty="0"/>
              <a:t>misses can come in </a:t>
            </a:r>
            <a:r>
              <a:rPr lang="en-IN" sz="2800" b="1" dirty="0"/>
              <a:t>three</a:t>
            </a:r>
            <a:r>
              <a:rPr lang="en-IN" sz="2800" dirty="0"/>
              <a:t> types, </a:t>
            </a:r>
            <a:endParaRPr lang="en-IN" sz="2800" dirty="0" smtClean="0"/>
          </a:p>
          <a:p>
            <a:pPr marL="514350" indent="-514350" algn="just">
              <a:buFont typeface="+mj-lt"/>
              <a:buAutoNum type="arabicPeriod"/>
            </a:pPr>
            <a:r>
              <a:rPr lang="en-IN" sz="2800" b="1" dirty="0" smtClean="0"/>
              <a:t>A compulsory </a:t>
            </a:r>
            <a:r>
              <a:rPr lang="en-IN" sz="2800" b="1" dirty="0"/>
              <a:t>miss</a:t>
            </a:r>
            <a:r>
              <a:rPr lang="en-IN" sz="2800" dirty="0"/>
              <a:t>, one that happens when the desired data is first requested </a:t>
            </a:r>
            <a:r>
              <a:rPr lang="en-IN" sz="2800" dirty="0" smtClean="0"/>
              <a:t>and now </a:t>
            </a:r>
            <a:r>
              <a:rPr lang="en-IN" sz="2800" dirty="0"/>
              <a:t>has its first opportunity to load. </a:t>
            </a:r>
            <a:endParaRPr lang="en-IN" sz="2800" dirty="0" smtClean="0"/>
          </a:p>
          <a:p>
            <a:pPr marL="514350" indent="-514350" algn="just">
              <a:buFont typeface="+mj-lt"/>
              <a:buAutoNum type="arabicPeriod"/>
            </a:pPr>
            <a:r>
              <a:rPr lang="en-IN" sz="2800" b="1" dirty="0"/>
              <a:t>A</a:t>
            </a:r>
            <a:r>
              <a:rPr lang="en-IN" sz="2800" b="1" dirty="0" smtClean="0"/>
              <a:t> </a:t>
            </a:r>
            <a:r>
              <a:rPr lang="en-IN" sz="2800" b="1" dirty="0"/>
              <a:t>capacity miss</a:t>
            </a:r>
            <a:r>
              <a:rPr lang="en-IN" sz="2800" dirty="0"/>
              <a:t>, which </a:t>
            </a:r>
            <a:r>
              <a:rPr lang="en-IN" sz="2800" dirty="0" smtClean="0"/>
              <a:t>happens when </a:t>
            </a:r>
            <a:r>
              <a:rPr lang="en-IN" sz="2800" dirty="0"/>
              <a:t>the cache is out of space and must throw something out to load in the </a:t>
            </a:r>
            <a:r>
              <a:rPr lang="en-IN" sz="2800" dirty="0" smtClean="0"/>
              <a:t>desired data</a:t>
            </a:r>
            <a:r>
              <a:rPr lang="en-IN" sz="2800" dirty="0"/>
              <a:t>. </a:t>
            </a:r>
            <a:endParaRPr lang="en-IN" sz="2800" dirty="0" smtClean="0"/>
          </a:p>
          <a:p>
            <a:pPr marL="514350" indent="-514350" algn="just">
              <a:buFont typeface="+mj-lt"/>
              <a:buAutoNum type="arabicPeriod"/>
            </a:pPr>
            <a:r>
              <a:rPr lang="en-IN" sz="2800" b="1" dirty="0" smtClean="0"/>
              <a:t>A </a:t>
            </a:r>
            <a:r>
              <a:rPr lang="en-IN" sz="2800" b="1" dirty="0"/>
              <a:t>conflict </a:t>
            </a:r>
            <a:r>
              <a:rPr lang="en-IN" sz="2800" b="1" dirty="0" smtClean="0"/>
              <a:t>miss</a:t>
            </a:r>
            <a:r>
              <a:rPr lang="en-IN" sz="2800" dirty="0" smtClean="0"/>
              <a:t>, which </a:t>
            </a:r>
            <a:r>
              <a:rPr lang="en-IN" sz="2800" dirty="0"/>
              <a:t>is a miss that could have been </a:t>
            </a:r>
            <a:r>
              <a:rPr lang="en-IN" sz="2800" dirty="0" smtClean="0"/>
              <a:t>avoided, but </a:t>
            </a:r>
            <a:r>
              <a:rPr lang="en-IN" sz="2800" dirty="0"/>
              <a:t>the system was given hints that the data was no longer needed, and it was </a:t>
            </a:r>
            <a:r>
              <a:rPr lang="en-IN" sz="2800" dirty="0" err="1" smtClean="0"/>
              <a:t>preemptively</a:t>
            </a:r>
            <a:r>
              <a:rPr lang="en-IN" sz="2800" dirty="0"/>
              <a:t> </a:t>
            </a:r>
            <a:r>
              <a:rPr lang="en-IN" sz="2800" dirty="0" smtClean="0"/>
              <a:t>thrown </a:t>
            </a:r>
            <a:r>
              <a:rPr lang="en-IN" sz="2800" dirty="0"/>
              <a:t>out.</a:t>
            </a:r>
            <a:endParaRPr lang="en-IN" sz="2800" b="1" dirty="0" smtClean="0"/>
          </a:p>
        </p:txBody>
      </p:sp>
    </p:spTree>
    <p:extLst>
      <p:ext uri="{BB962C8B-B14F-4D97-AF65-F5344CB8AC3E}">
        <p14:creationId xmlns:p14="http://schemas.microsoft.com/office/powerpoint/2010/main" val="24111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200" b="1" dirty="0"/>
              <a:t>Loading and Caching Game Data </a:t>
            </a:r>
            <a:r>
              <a:rPr lang="en-IN" sz="3200" dirty="0"/>
              <a:t/>
            </a:r>
            <a:br>
              <a:rPr lang="en-IN" sz="3200" dirty="0"/>
            </a:br>
            <a:r>
              <a:rPr lang="en-IN" sz="3200" dirty="0"/>
              <a:t>	</a:t>
            </a:r>
            <a:br>
              <a:rPr lang="en-IN" sz="3200" dirty="0"/>
            </a:br>
            <a:r>
              <a:rPr lang="en-IN" dirty="0"/>
              <a:t>	</a:t>
            </a:r>
            <a:br>
              <a:rPr lang="en-IN" dirty="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7848872"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06100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fontScale="92500" lnSpcReduction="10000"/>
          </a:bodyPr>
          <a:lstStyle/>
          <a:p>
            <a:pPr marL="0" indent="0">
              <a:buNone/>
            </a:pPr>
            <a:r>
              <a:rPr lang="en-IN" sz="2800" b="1" dirty="0"/>
              <a:t>The Resource Cache </a:t>
            </a:r>
            <a:r>
              <a:rPr lang="en-IN" sz="2800" b="1" dirty="0" smtClean="0"/>
              <a:t>:</a:t>
            </a:r>
          </a:p>
          <a:p>
            <a:pPr algn="just"/>
            <a:r>
              <a:rPr lang="en-IN" sz="2800" dirty="0"/>
              <a:t>Thrashing is a worst-case condition when the data </a:t>
            </a:r>
            <a:r>
              <a:rPr lang="en-IN" sz="2800" dirty="0" smtClean="0"/>
              <a:t>required from </a:t>
            </a:r>
            <a:r>
              <a:rPr lang="en-IN" sz="2800" dirty="0"/>
              <a:t>the cache in a single game loop is larger than the cache can store and </a:t>
            </a:r>
            <a:r>
              <a:rPr lang="en-IN" sz="2800" dirty="0" smtClean="0"/>
              <a:t>the resource </a:t>
            </a:r>
            <a:r>
              <a:rPr lang="en-IN" sz="2800" dirty="0"/>
              <a:t>cache gets into a state where it is constantly trying to make room for </a:t>
            </a:r>
            <a:r>
              <a:rPr lang="en-IN" sz="2800" dirty="0" smtClean="0"/>
              <a:t>more data</a:t>
            </a:r>
            <a:r>
              <a:rPr lang="en-IN" sz="2800" dirty="0"/>
              <a:t>. </a:t>
            </a:r>
            <a:endParaRPr lang="en-IN" sz="2800" dirty="0" smtClean="0"/>
          </a:p>
          <a:p>
            <a:pPr algn="just"/>
            <a:r>
              <a:rPr lang="en-IN" sz="2800" dirty="0" smtClean="0"/>
              <a:t>Thrashing</a:t>
            </a:r>
            <a:r>
              <a:rPr lang="en-IN" sz="2800" dirty="0"/>
              <a:t>, as you might expect, is fatal for your frame rate, and you must </a:t>
            </a:r>
            <a:r>
              <a:rPr lang="en-IN" sz="2800" dirty="0" smtClean="0"/>
              <a:t>either make </a:t>
            </a:r>
            <a:r>
              <a:rPr lang="en-IN" sz="2800" dirty="0"/>
              <a:t>your cache bigger or you must optimize or reduce your data</a:t>
            </a:r>
            <a:r>
              <a:rPr lang="en-IN" sz="2800" dirty="0" smtClean="0"/>
              <a:t>.</a:t>
            </a:r>
          </a:p>
          <a:p>
            <a:pPr algn="just"/>
            <a:r>
              <a:rPr lang="en-IN" sz="2800" dirty="0"/>
              <a:t>Cache thrashing occurs when your game consistently needs more resource data </a:t>
            </a:r>
            <a:r>
              <a:rPr lang="en-IN" sz="2800" dirty="0" smtClean="0"/>
              <a:t>than can </a:t>
            </a:r>
            <a:r>
              <a:rPr lang="en-IN" sz="2800" dirty="0"/>
              <a:t>fit in the available memory space. </a:t>
            </a:r>
            <a:endParaRPr lang="en-IN" sz="2800" dirty="0" smtClean="0"/>
          </a:p>
          <a:p>
            <a:pPr algn="just"/>
            <a:r>
              <a:rPr lang="en-IN" sz="2800" dirty="0" smtClean="0"/>
              <a:t>The </a:t>
            </a:r>
            <a:r>
              <a:rPr lang="en-IN" sz="2800" dirty="0"/>
              <a:t>cache is forced to throw out resources </a:t>
            </a:r>
            <a:r>
              <a:rPr lang="en-IN" sz="2800" dirty="0" smtClean="0"/>
              <a:t>that are </a:t>
            </a:r>
            <a:r>
              <a:rPr lang="en-IN" sz="2800" dirty="0"/>
              <a:t>still frequently referenced by the game. </a:t>
            </a:r>
            <a:endParaRPr lang="en-IN" sz="2800" dirty="0" smtClean="0"/>
          </a:p>
          <a:p>
            <a:pPr algn="just"/>
            <a:r>
              <a:rPr lang="en-IN" sz="2800" dirty="0" smtClean="0"/>
              <a:t>The </a:t>
            </a:r>
            <a:r>
              <a:rPr lang="en-IN" sz="2800" dirty="0"/>
              <a:t>disk drives spin up and run </a:t>
            </a:r>
            <a:r>
              <a:rPr lang="en-IN" sz="2800" dirty="0" smtClean="0"/>
              <a:t>constantly, and </a:t>
            </a:r>
            <a:r>
              <a:rPr lang="en-IN" sz="2800" dirty="0"/>
              <a:t>your game goes into semi-permanent hibernation.</a:t>
            </a:r>
            <a:endParaRPr lang="en-IN" sz="2800" b="1" dirty="0" smtClean="0"/>
          </a:p>
        </p:txBody>
      </p:sp>
    </p:spTree>
    <p:extLst>
      <p:ext uri="{BB962C8B-B14F-4D97-AF65-F5344CB8AC3E}">
        <p14:creationId xmlns:p14="http://schemas.microsoft.com/office/powerpoint/2010/main" val="21264518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a:bodyPr>
          <a:lstStyle/>
          <a:p>
            <a:pPr marL="0" indent="0">
              <a:buNone/>
            </a:pPr>
            <a:r>
              <a:rPr lang="en-IN" sz="2800" b="1" dirty="0"/>
              <a:t>The Resource Cache </a:t>
            </a:r>
            <a:r>
              <a:rPr lang="en-IN" sz="2800" b="1" dirty="0" smtClean="0"/>
              <a:t>:</a:t>
            </a:r>
          </a:p>
          <a:p>
            <a:pPr algn="just"/>
            <a:r>
              <a:rPr lang="en-IN" sz="2800" dirty="0"/>
              <a:t>The only way to avoid thrashing is to decrease the memory needed or increase </a:t>
            </a:r>
            <a:r>
              <a:rPr lang="en-IN" sz="2800" dirty="0" smtClean="0"/>
              <a:t>the memory </a:t>
            </a:r>
            <a:r>
              <a:rPr lang="en-IN" sz="2800" dirty="0"/>
              <a:t>requirements. </a:t>
            </a:r>
            <a:endParaRPr lang="en-IN" sz="2800" dirty="0" smtClean="0"/>
          </a:p>
          <a:p>
            <a:pPr algn="just"/>
            <a:r>
              <a:rPr lang="en-IN" sz="2800" dirty="0" smtClean="0"/>
              <a:t>On </a:t>
            </a:r>
            <a:r>
              <a:rPr lang="en-IN" sz="2800" dirty="0"/>
              <a:t>console platforms, you don’t get to ask for more </a:t>
            </a:r>
            <a:r>
              <a:rPr lang="en-IN" sz="2800" dirty="0" smtClean="0"/>
              <a:t>RAM. </a:t>
            </a:r>
          </a:p>
          <a:p>
            <a:pPr algn="just"/>
            <a:r>
              <a:rPr lang="en-IN" sz="2800" dirty="0" smtClean="0"/>
              <a:t>On </a:t>
            </a:r>
            <a:r>
              <a:rPr lang="en-IN" sz="2800" dirty="0"/>
              <a:t>PC projects, it’s rare that you’ll get the go-ahead to increase </a:t>
            </a:r>
            <a:r>
              <a:rPr lang="en-IN" sz="2800" dirty="0" smtClean="0"/>
              <a:t>the memory </a:t>
            </a:r>
            <a:r>
              <a:rPr lang="en-IN" sz="2800" dirty="0"/>
              <a:t>requirements, so you’re left with slimming down the game data. </a:t>
            </a:r>
            <a:endParaRPr lang="en-IN" sz="2800" dirty="0" smtClean="0"/>
          </a:p>
          <a:p>
            <a:pPr algn="just"/>
            <a:r>
              <a:rPr lang="en-IN" sz="2800" dirty="0" smtClean="0"/>
              <a:t>You’ll probably have </a:t>
            </a:r>
            <a:r>
              <a:rPr lang="en-IN" sz="2800" dirty="0"/>
              <a:t>to use smaller textures, fewer sounds, or break up your levels into </a:t>
            </a:r>
            <a:r>
              <a:rPr lang="en-IN" sz="2800" dirty="0" smtClean="0"/>
              <a:t>smaller sections </a:t>
            </a:r>
            <a:r>
              <a:rPr lang="en-IN" sz="2800" dirty="0"/>
              <a:t>to get things to fit.</a:t>
            </a:r>
            <a:endParaRPr lang="en-IN" sz="2800" b="1" dirty="0" smtClean="0"/>
          </a:p>
        </p:txBody>
      </p:sp>
    </p:spTree>
    <p:extLst>
      <p:ext uri="{BB962C8B-B14F-4D97-AF65-F5344CB8AC3E}">
        <p14:creationId xmlns:p14="http://schemas.microsoft.com/office/powerpoint/2010/main" val="4167007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568952" cy="6264696"/>
          </a:xfrm>
        </p:spPr>
        <p:txBody>
          <a:bodyPr>
            <a:normAutofit/>
          </a:bodyPr>
          <a:lstStyle/>
          <a:p>
            <a:pPr marL="0" indent="0">
              <a:buNone/>
            </a:pPr>
            <a:r>
              <a:rPr lang="en-IN" sz="2800" b="1" dirty="0"/>
              <a:t>The Resource Cache </a:t>
            </a:r>
            <a:r>
              <a:rPr lang="en-IN" sz="2800" b="1" dirty="0" smtClean="0"/>
              <a:t>:</a:t>
            </a:r>
          </a:p>
          <a:p>
            <a:pPr algn="just"/>
            <a:r>
              <a:rPr lang="en-IN" sz="2800" dirty="0"/>
              <a:t>Most of the interesting work in resource cache systems involves predictive analysis </a:t>
            </a:r>
            <a:r>
              <a:rPr lang="en-IN" sz="2800" dirty="0" smtClean="0"/>
              <a:t>of your </a:t>
            </a:r>
            <a:r>
              <a:rPr lang="en-IN" sz="2800" dirty="0"/>
              <a:t>game data in an attempt to avoid cache misses. </a:t>
            </a:r>
            <a:endParaRPr lang="en-IN" sz="2800" dirty="0" smtClean="0"/>
          </a:p>
          <a:p>
            <a:pPr algn="just"/>
            <a:r>
              <a:rPr lang="en-IN" sz="2800" dirty="0" smtClean="0"/>
              <a:t>There </a:t>
            </a:r>
            <a:r>
              <a:rPr lang="en-IN" sz="2800" dirty="0"/>
              <a:t>are some tricks to </a:t>
            </a:r>
            <a:r>
              <a:rPr lang="en-IN" sz="2800" dirty="0" smtClean="0"/>
              <a:t>reduce this </a:t>
            </a:r>
            <a:r>
              <a:rPr lang="en-IN" sz="2800" dirty="0"/>
              <a:t>problem, some of which reach into your level design by adding pinch </a:t>
            </a:r>
            <a:r>
              <a:rPr lang="en-IN" sz="2800" dirty="0" smtClean="0"/>
              <a:t>points such </a:t>
            </a:r>
            <a:r>
              <a:rPr lang="en-IN" sz="2800" dirty="0"/>
              <a:t>as doors, elevators, or elbow </a:t>
            </a:r>
            <a:r>
              <a:rPr lang="en-IN" sz="2800" dirty="0" smtClean="0"/>
              <a:t>hallways.</a:t>
            </a:r>
          </a:p>
          <a:p>
            <a:pPr algn="just"/>
            <a:r>
              <a:rPr lang="en-IN" sz="2800" dirty="0" smtClean="0"/>
              <a:t>Some </a:t>
            </a:r>
            <a:r>
              <a:rPr lang="en-IN" sz="2800" dirty="0"/>
              <a:t>games with open maps, like </a:t>
            </a:r>
            <a:r>
              <a:rPr lang="en-IN" sz="2800" dirty="0" smtClean="0"/>
              <a:t>flight simulators</a:t>
            </a:r>
            <a:r>
              <a:rPr lang="en-IN" sz="2800" dirty="0"/>
              <a:t>, can’t do this and have to work a lot harder. </a:t>
            </a:r>
            <a:endParaRPr lang="en-IN" sz="2800" dirty="0" smtClean="0"/>
          </a:p>
          <a:p>
            <a:pPr algn="just"/>
            <a:r>
              <a:rPr lang="en-IN" sz="2800" dirty="0" smtClean="0"/>
              <a:t>I’ll </a:t>
            </a:r>
            <a:r>
              <a:rPr lang="en-IN" sz="2800" dirty="0"/>
              <a:t>show you a very </a:t>
            </a:r>
            <a:r>
              <a:rPr lang="en-IN" sz="2800" dirty="0" smtClean="0"/>
              <a:t>simple resource </a:t>
            </a:r>
            <a:r>
              <a:rPr lang="en-IN" sz="2800" dirty="0"/>
              <a:t>cache so you can get your bearings. </a:t>
            </a:r>
            <a:endParaRPr lang="en-IN" sz="2800" dirty="0" smtClean="0"/>
          </a:p>
          <a:p>
            <a:pPr algn="just"/>
            <a:r>
              <a:rPr lang="en-IN" sz="2800" dirty="0" smtClean="0"/>
              <a:t>Then </a:t>
            </a:r>
            <a:r>
              <a:rPr lang="en-IN" sz="2800" dirty="0"/>
              <a:t>I’ll discuss why this problem </a:t>
            </a:r>
            <a:r>
              <a:rPr lang="en-IN" sz="2800" dirty="0" smtClean="0"/>
              <a:t>generally gets </a:t>
            </a:r>
            <a:r>
              <a:rPr lang="en-IN" sz="2800" dirty="0"/>
              <a:t>its own programmer—and a good one.</a:t>
            </a:r>
            <a:endParaRPr lang="en-IN" sz="2800" b="1" dirty="0" smtClean="0"/>
          </a:p>
        </p:txBody>
      </p:sp>
    </p:spTree>
    <p:extLst>
      <p:ext uri="{BB962C8B-B14F-4D97-AF65-F5344CB8AC3E}">
        <p14:creationId xmlns:p14="http://schemas.microsoft.com/office/powerpoint/2010/main" val="160599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a:t>The Resource Cache </a:t>
            </a:r>
            <a:r>
              <a:rPr lang="en-IN" sz="2800" b="1" dirty="0" smtClean="0"/>
              <a:t>:</a:t>
            </a:r>
          </a:p>
          <a:p>
            <a:pPr algn="just"/>
            <a:r>
              <a:rPr lang="en-IN" sz="2800" dirty="0"/>
              <a:t>For the sake of simplicity, </a:t>
            </a:r>
            <a:r>
              <a:rPr lang="en-IN" sz="2800" dirty="0" smtClean="0"/>
              <a:t>let’s </a:t>
            </a:r>
            <a:r>
              <a:rPr lang="en-IN" sz="2800" dirty="0"/>
              <a:t>assume that the cache only handles </a:t>
            </a:r>
            <a:r>
              <a:rPr lang="en-IN" sz="2800" dirty="0" smtClean="0"/>
              <a:t>one resource </a:t>
            </a:r>
            <a:r>
              <a:rPr lang="en-IN" sz="2800" dirty="0"/>
              <a:t>file. </a:t>
            </a:r>
            <a:endParaRPr lang="en-IN" sz="2800" dirty="0" smtClean="0"/>
          </a:p>
          <a:p>
            <a:pPr algn="just"/>
            <a:r>
              <a:rPr lang="en-IN" sz="2800" dirty="0" smtClean="0"/>
              <a:t>It’s </a:t>
            </a:r>
            <a:r>
              <a:rPr lang="en-IN" sz="2800" dirty="0"/>
              <a:t>easy enough to make the modifications to track resources </a:t>
            </a:r>
            <a:r>
              <a:rPr lang="en-IN" sz="2800" dirty="0" smtClean="0"/>
              <a:t>across multiple </a:t>
            </a:r>
            <a:r>
              <a:rPr lang="en-IN" sz="2800" dirty="0"/>
              <a:t>files. </a:t>
            </a:r>
            <a:endParaRPr lang="en-IN" sz="2800" dirty="0" smtClean="0"/>
          </a:p>
          <a:p>
            <a:pPr algn="just"/>
            <a:r>
              <a:rPr lang="en-IN" sz="2800" dirty="0" smtClean="0"/>
              <a:t>You’ll </a:t>
            </a:r>
            <a:r>
              <a:rPr lang="en-IN" sz="2800" dirty="0"/>
              <a:t>need to attach a file identifier of some sort to each resource </a:t>
            </a:r>
            <a:r>
              <a:rPr lang="en-IN" sz="2800" dirty="0" smtClean="0"/>
              <a:t>to track </a:t>
            </a:r>
            <a:r>
              <a:rPr lang="en-IN" sz="2800" dirty="0"/>
              <a:t>which resources came from which file. </a:t>
            </a:r>
            <a:endParaRPr lang="en-IN" sz="2800" dirty="0" smtClean="0"/>
          </a:p>
          <a:p>
            <a:r>
              <a:rPr lang="en-IN" sz="2800" dirty="0" smtClean="0"/>
              <a:t>There’s </a:t>
            </a:r>
            <a:r>
              <a:rPr lang="en-IN" sz="2800" dirty="0"/>
              <a:t>no need to create a </a:t>
            </a:r>
            <a:r>
              <a:rPr lang="en-IN" sz="2800" dirty="0" smtClean="0"/>
              <a:t>monolithic </a:t>
            </a:r>
            <a:r>
              <a:rPr lang="en-IN" sz="2800" dirty="0"/>
              <a:t>file that holds all the game assets. </a:t>
            </a:r>
            <a:endParaRPr lang="en-IN" sz="2800" dirty="0" smtClean="0"/>
          </a:p>
          <a:p>
            <a:pPr algn="just"/>
            <a:r>
              <a:rPr lang="en-IN" sz="2800" dirty="0" smtClean="0"/>
              <a:t>You </a:t>
            </a:r>
            <a:r>
              <a:rPr lang="en-IN" sz="2800" dirty="0"/>
              <a:t>should just break them up into </a:t>
            </a:r>
            <a:r>
              <a:rPr lang="en-IN" sz="2800" dirty="0" smtClean="0"/>
              <a:t>manageable chunks.</a:t>
            </a:r>
          </a:p>
          <a:p>
            <a:pPr algn="just"/>
            <a:r>
              <a:rPr lang="en-IN" sz="2800" dirty="0" smtClean="0"/>
              <a:t>Perhaps </a:t>
            </a:r>
            <a:r>
              <a:rPr lang="en-IN" sz="2800" dirty="0"/>
              <a:t>you’ll put assets for a given level into one resource file and </a:t>
            </a:r>
            <a:r>
              <a:rPr lang="en-IN" sz="2800" dirty="0" smtClean="0"/>
              <a:t>assets common </a:t>
            </a:r>
            <a:r>
              <a:rPr lang="en-IN" sz="2800" dirty="0"/>
              <a:t>to all levels in another.</a:t>
            </a:r>
            <a:endParaRPr lang="en-IN" sz="2800" b="1" dirty="0" smtClean="0"/>
          </a:p>
        </p:txBody>
      </p:sp>
    </p:spTree>
    <p:extLst>
      <p:ext uri="{BB962C8B-B14F-4D97-AF65-F5344CB8AC3E}">
        <p14:creationId xmlns:p14="http://schemas.microsoft.com/office/powerpoint/2010/main" val="35470827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a:t>The Resource Cache </a:t>
            </a:r>
            <a:r>
              <a:rPr lang="en-IN" sz="2800" b="1" dirty="0" smtClean="0"/>
              <a:t>:</a:t>
            </a:r>
          </a:p>
          <a:p>
            <a:pPr algn="just"/>
            <a:r>
              <a:rPr lang="en-IN" sz="2800" dirty="0"/>
              <a:t>Resources might not exist in memory if they’ve never been loaded or if they’ve </a:t>
            </a:r>
            <a:r>
              <a:rPr lang="en-IN" sz="2800" dirty="0" smtClean="0"/>
              <a:t>been thrown </a:t>
            </a:r>
            <a:r>
              <a:rPr lang="en-IN" sz="2800" dirty="0"/>
              <a:t>out to make room for other resources. </a:t>
            </a:r>
            <a:endParaRPr lang="en-IN" sz="2800" dirty="0" smtClean="0"/>
          </a:p>
          <a:p>
            <a:pPr algn="just"/>
            <a:r>
              <a:rPr lang="en-IN" sz="2800" dirty="0" smtClean="0"/>
              <a:t>You </a:t>
            </a:r>
            <a:r>
              <a:rPr lang="en-IN" sz="2800" dirty="0"/>
              <a:t>need a way to reference </a:t>
            </a:r>
            <a:r>
              <a:rPr lang="en-IN" sz="2800" dirty="0" smtClean="0"/>
              <a:t>them whether </a:t>
            </a:r>
            <a:r>
              <a:rPr lang="en-IN" sz="2800" dirty="0"/>
              <a:t>they are loaded or not, and these references need to uniquely identify </a:t>
            </a:r>
            <a:r>
              <a:rPr lang="en-IN" sz="2800" dirty="0" smtClean="0"/>
              <a:t>each resource</a:t>
            </a:r>
            <a:r>
              <a:rPr lang="en-IN" sz="2800" dirty="0"/>
              <a:t>. </a:t>
            </a:r>
            <a:endParaRPr lang="en-IN" sz="2800" dirty="0" smtClean="0"/>
          </a:p>
          <a:p>
            <a:pPr algn="just"/>
            <a:r>
              <a:rPr lang="en-IN" sz="2800" dirty="0" smtClean="0"/>
              <a:t>This </a:t>
            </a:r>
            <a:r>
              <a:rPr lang="en-IN" sz="2800" dirty="0"/>
              <a:t>resource reference enables the cache to match a particular </a:t>
            </a:r>
            <a:r>
              <a:rPr lang="en-IN" sz="2800" dirty="0" smtClean="0"/>
              <a:t>resource identifier </a:t>
            </a:r>
            <a:r>
              <a:rPr lang="en-IN" sz="2800" dirty="0"/>
              <a:t>with its data. </a:t>
            </a:r>
            <a:endParaRPr lang="en-IN" sz="2800" dirty="0" smtClean="0"/>
          </a:p>
          <a:p>
            <a:pPr algn="just"/>
            <a:r>
              <a:rPr lang="en-IN" sz="2800" dirty="0" smtClean="0"/>
              <a:t>For </a:t>
            </a:r>
            <a:r>
              <a:rPr lang="en-IN" sz="2800" dirty="0"/>
              <a:t>our simple resource system, an easy assumption is to </a:t>
            </a:r>
            <a:r>
              <a:rPr lang="en-IN" sz="2800" dirty="0" smtClean="0"/>
              <a:t>simply use </a:t>
            </a:r>
            <a:r>
              <a:rPr lang="en-IN" sz="2800" dirty="0"/>
              <a:t>the filename of the original resource—it is easy to read in code and </a:t>
            </a:r>
            <a:r>
              <a:rPr lang="en-IN" sz="2800" dirty="0" smtClean="0"/>
              <a:t>guaranteed to </a:t>
            </a:r>
            <a:r>
              <a:rPr lang="en-IN" sz="2800" dirty="0"/>
              <a:t>be unique. </a:t>
            </a:r>
            <a:endParaRPr lang="en-IN" sz="2800" b="1" dirty="0" smtClean="0"/>
          </a:p>
        </p:txBody>
      </p:sp>
    </p:spTree>
    <p:extLst>
      <p:ext uri="{BB962C8B-B14F-4D97-AF65-F5344CB8AC3E}">
        <p14:creationId xmlns:p14="http://schemas.microsoft.com/office/powerpoint/2010/main" val="3628357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a:t>The </a:t>
            </a:r>
            <a:r>
              <a:rPr lang="en-IN" sz="2800" b="1" dirty="0" smtClean="0"/>
              <a:t>Resource </a:t>
            </a:r>
            <a:r>
              <a:rPr lang="en-IN" sz="2800" b="1" dirty="0"/>
              <a:t>Cache </a:t>
            </a:r>
            <a:r>
              <a:rPr lang="en-IN" sz="2800" b="1" dirty="0" smtClean="0"/>
              <a:t>:</a:t>
            </a:r>
          </a:p>
          <a:p>
            <a:pPr marL="0" indent="0">
              <a:buNone/>
            </a:pPr>
            <a:r>
              <a:rPr lang="en-IN" sz="2800" dirty="0"/>
              <a:t>class Resource</a:t>
            </a:r>
          </a:p>
          <a:p>
            <a:pPr marL="0" indent="0">
              <a:buNone/>
            </a:pPr>
            <a:r>
              <a:rPr lang="en-IN" sz="2800" dirty="0"/>
              <a:t>{</a:t>
            </a:r>
          </a:p>
          <a:p>
            <a:pPr marL="0" indent="0">
              <a:buNone/>
            </a:pPr>
            <a:r>
              <a:rPr lang="en-IN" sz="2800" dirty="0"/>
              <a:t>public:</a:t>
            </a:r>
          </a:p>
          <a:p>
            <a:pPr marL="0" indent="0">
              <a:buNone/>
            </a:pPr>
            <a:r>
              <a:rPr lang="en-IN" sz="2800" dirty="0" err="1"/>
              <a:t>std</a:t>
            </a:r>
            <a:r>
              <a:rPr lang="en-IN" sz="2800" dirty="0"/>
              <a:t>::string </a:t>
            </a:r>
            <a:r>
              <a:rPr lang="en-IN" sz="2800" dirty="0" err="1"/>
              <a:t>m_name</a:t>
            </a:r>
            <a:r>
              <a:rPr lang="en-IN" sz="2800" dirty="0"/>
              <a:t>;</a:t>
            </a:r>
          </a:p>
          <a:p>
            <a:pPr marL="0" indent="0">
              <a:buNone/>
            </a:pPr>
            <a:r>
              <a:rPr lang="en-IN" sz="2800" dirty="0"/>
              <a:t>Resource(</a:t>
            </a:r>
            <a:r>
              <a:rPr lang="en-IN" sz="2800" dirty="0" err="1"/>
              <a:t>const</a:t>
            </a:r>
            <a:r>
              <a:rPr lang="en-IN" sz="2800" dirty="0"/>
              <a:t> </a:t>
            </a:r>
            <a:r>
              <a:rPr lang="en-IN" sz="2800" dirty="0" err="1"/>
              <a:t>std</a:t>
            </a:r>
            <a:r>
              <a:rPr lang="en-IN" sz="2800" dirty="0"/>
              <a:t>::string &amp;name)</a:t>
            </a:r>
          </a:p>
          <a:p>
            <a:pPr marL="0" indent="0">
              <a:buNone/>
            </a:pPr>
            <a:r>
              <a:rPr lang="en-IN" sz="2800" dirty="0" smtClean="0"/>
              <a:t>{</a:t>
            </a:r>
          </a:p>
          <a:p>
            <a:pPr marL="0" indent="0">
              <a:buNone/>
            </a:pPr>
            <a:r>
              <a:rPr lang="en-IN" sz="2800" dirty="0" err="1"/>
              <a:t>m_name</a:t>
            </a:r>
            <a:r>
              <a:rPr lang="en-IN" sz="2800" dirty="0"/>
              <a:t>=name;</a:t>
            </a:r>
          </a:p>
          <a:p>
            <a:pPr marL="0" indent="0">
              <a:buNone/>
            </a:pPr>
            <a:r>
              <a:rPr lang="en-IN" sz="2800" dirty="0" err="1"/>
              <a:t>std</a:t>
            </a:r>
            <a:r>
              <a:rPr lang="en-IN" sz="2800" dirty="0"/>
              <a:t>::transform(</a:t>
            </a:r>
            <a:r>
              <a:rPr lang="en-IN" sz="2800" dirty="0" err="1"/>
              <a:t>m_name.begin</a:t>
            </a:r>
            <a:r>
              <a:rPr lang="en-IN" sz="2800" dirty="0"/>
              <a:t>(), </a:t>
            </a:r>
            <a:r>
              <a:rPr lang="en-IN" sz="2800" dirty="0" err="1"/>
              <a:t>m_name.end</a:t>
            </a:r>
            <a:r>
              <a:rPr lang="en-IN" sz="2800" dirty="0"/>
              <a:t>(),</a:t>
            </a:r>
          </a:p>
          <a:p>
            <a:pPr marL="0" indent="0">
              <a:buNone/>
            </a:pPr>
            <a:r>
              <a:rPr lang="en-IN" sz="2800" dirty="0" err="1"/>
              <a:t>m_name.begin</a:t>
            </a:r>
            <a:r>
              <a:rPr lang="en-IN" sz="2800" dirty="0"/>
              <a:t>(), (</a:t>
            </a:r>
            <a:r>
              <a:rPr lang="en-IN" sz="2800" dirty="0" err="1"/>
              <a:t>int</a:t>
            </a:r>
            <a:r>
              <a:rPr lang="en-IN" sz="2800" dirty="0"/>
              <a:t>(*)(</a:t>
            </a:r>
            <a:r>
              <a:rPr lang="en-IN" sz="2800" dirty="0" err="1"/>
              <a:t>int</a:t>
            </a:r>
            <a:r>
              <a:rPr lang="en-IN" sz="2800" dirty="0"/>
              <a:t>)) </a:t>
            </a:r>
            <a:r>
              <a:rPr lang="en-IN" sz="2800" dirty="0" err="1"/>
              <a:t>std</a:t>
            </a:r>
            <a:r>
              <a:rPr lang="en-IN" sz="2800" dirty="0"/>
              <a:t>::</a:t>
            </a:r>
            <a:r>
              <a:rPr lang="en-IN" sz="2800" dirty="0" err="1"/>
              <a:t>tolower</a:t>
            </a:r>
            <a:r>
              <a:rPr lang="en-IN" sz="2800" dirty="0"/>
              <a:t>);</a:t>
            </a:r>
          </a:p>
          <a:p>
            <a:pPr marL="0" indent="0">
              <a:buNone/>
            </a:pPr>
            <a:r>
              <a:rPr lang="en-IN" sz="2800" dirty="0"/>
              <a:t>}</a:t>
            </a:r>
          </a:p>
          <a:p>
            <a:pPr marL="0" indent="0">
              <a:buNone/>
            </a:pPr>
            <a:r>
              <a:rPr lang="en-IN" sz="2800" dirty="0"/>
              <a:t>};</a:t>
            </a:r>
            <a:endParaRPr lang="en-IN" sz="2800" b="1" dirty="0" smtClean="0"/>
          </a:p>
        </p:txBody>
      </p:sp>
    </p:spTree>
    <p:extLst>
      <p:ext uri="{BB962C8B-B14F-4D97-AF65-F5344CB8AC3E}">
        <p14:creationId xmlns:p14="http://schemas.microsoft.com/office/powerpoint/2010/main" val="3199841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fontScale="92500" lnSpcReduction="10000"/>
          </a:bodyPr>
          <a:lstStyle/>
          <a:p>
            <a:pPr marL="0" indent="0">
              <a:buNone/>
            </a:pPr>
            <a:r>
              <a:rPr lang="en-IN" sz="2800" b="1" dirty="0"/>
              <a:t>The </a:t>
            </a:r>
            <a:r>
              <a:rPr lang="en-IN" sz="2800" b="1" dirty="0" smtClean="0"/>
              <a:t>Resource </a:t>
            </a:r>
            <a:r>
              <a:rPr lang="en-IN" sz="2800" b="1" dirty="0"/>
              <a:t>Cache </a:t>
            </a:r>
            <a:r>
              <a:rPr lang="en-IN" sz="2800" b="1" dirty="0" smtClean="0"/>
              <a:t>:</a:t>
            </a:r>
          </a:p>
          <a:p>
            <a:pPr algn="just"/>
            <a:r>
              <a:rPr lang="en-IN" sz="2800" dirty="0"/>
              <a:t>You might wonder why a string-based identifier is used here rather than some kind </a:t>
            </a:r>
            <a:r>
              <a:rPr lang="en-IN" sz="2800" dirty="0" smtClean="0"/>
              <a:t>of defined </a:t>
            </a:r>
            <a:r>
              <a:rPr lang="en-IN" sz="2800" dirty="0"/>
              <a:t>ID. </a:t>
            </a:r>
            <a:endParaRPr lang="en-IN" sz="2800" dirty="0" smtClean="0"/>
          </a:p>
          <a:p>
            <a:pPr algn="just"/>
            <a:r>
              <a:rPr lang="en-IN" sz="2800" dirty="0" smtClean="0"/>
              <a:t>The </a:t>
            </a:r>
            <a:r>
              <a:rPr lang="en-IN" sz="2800" dirty="0"/>
              <a:t>reason is that game assets tend to change incredibly fast during </a:t>
            </a:r>
            <a:r>
              <a:rPr lang="en-IN" sz="2800" dirty="0" smtClean="0"/>
              <a:t>development, and </a:t>
            </a:r>
            <a:r>
              <a:rPr lang="en-IN" sz="2800" dirty="0"/>
              <a:t>you don’t want to have a huge list of IDs that will be changing </a:t>
            </a:r>
            <a:r>
              <a:rPr lang="en-IN" sz="2800" dirty="0" smtClean="0"/>
              <a:t>constantly, perhaps </a:t>
            </a:r>
            <a:r>
              <a:rPr lang="en-IN" sz="2800" dirty="0"/>
              <a:t>forcing a recompile of your game every time an artist adds a new texture.</a:t>
            </a:r>
          </a:p>
          <a:p>
            <a:pPr algn="just"/>
            <a:r>
              <a:rPr lang="en-IN" sz="2800" dirty="0"/>
              <a:t>Speed is typically not a big problem here, since string lookups will likely not </a:t>
            </a:r>
            <a:r>
              <a:rPr lang="en-IN" sz="2800" dirty="0" smtClean="0"/>
              <a:t>happen that </a:t>
            </a:r>
            <a:r>
              <a:rPr lang="en-IN" sz="2800" dirty="0"/>
              <a:t>often after a resource is loaded, which you can control. </a:t>
            </a:r>
            <a:endParaRPr lang="en-IN" sz="2800" dirty="0" smtClean="0"/>
          </a:p>
          <a:p>
            <a:pPr algn="just"/>
            <a:r>
              <a:rPr lang="en-IN" sz="2800" dirty="0" smtClean="0"/>
              <a:t>In </a:t>
            </a:r>
            <a:r>
              <a:rPr lang="en-IN" sz="2800" dirty="0"/>
              <a:t>short, this is one </a:t>
            </a:r>
            <a:r>
              <a:rPr lang="en-IN" sz="2800" dirty="0" smtClean="0"/>
              <a:t>of those </a:t>
            </a:r>
            <a:r>
              <a:rPr lang="en-IN" sz="2800" dirty="0"/>
              <a:t>cases where a little CPU time is traded for a huge development convenience</a:t>
            </a:r>
            <a:r>
              <a:rPr lang="en-IN" sz="2800" dirty="0" smtClean="0"/>
              <a:t>.</a:t>
            </a:r>
          </a:p>
          <a:p>
            <a:pPr algn="just"/>
            <a:r>
              <a:rPr lang="en-IN" sz="2800" dirty="0"/>
              <a:t>Another quick nod to development convenience is to convert the resource name </a:t>
            </a:r>
            <a:r>
              <a:rPr lang="en-IN" sz="2800" dirty="0" smtClean="0"/>
              <a:t>to lowercase</a:t>
            </a:r>
            <a:r>
              <a:rPr lang="en-IN" sz="2800" dirty="0"/>
              <a:t>.</a:t>
            </a:r>
            <a:endParaRPr lang="en-IN" sz="2800" b="1" dirty="0" smtClean="0"/>
          </a:p>
        </p:txBody>
      </p:sp>
    </p:spTree>
    <p:extLst>
      <p:ext uri="{BB962C8B-B14F-4D97-AF65-F5344CB8AC3E}">
        <p14:creationId xmlns:p14="http://schemas.microsoft.com/office/powerpoint/2010/main" val="2047769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a:t>The </a:t>
            </a:r>
            <a:r>
              <a:rPr lang="en-IN" sz="2800" b="1" dirty="0" smtClean="0"/>
              <a:t>Resource </a:t>
            </a:r>
            <a:r>
              <a:rPr lang="en-IN" sz="2800" b="1" dirty="0"/>
              <a:t>Cache </a:t>
            </a:r>
            <a:r>
              <a:rPr lang="en-IN" sz="2800" b="1" dirty="0" smtClean="0"/>
              <a:t>:</a:t>
            </a:r>
          </a:p>
          <a:p>
            <a:pPr algn="just"/>
            <a:r>
              <a:rPr lang="en-IN" sz="2800" dirty="0"/>
              <a:t>Two phases are involved in using a resource cache: creating the resource and using it.</a:t>
            </a:r>
          </a:p>
          <a:p>
            <a:pPr algn="just"/>
            <a:r>
              <a:rPr lang="en-IN" sz="2800" dirty="0"/>
              <a:t>When you create a resource, you are simply creating an identifier for the resource</a:t>
            </a:r>
            <a:r>
              <a:rPr lang="en-IN" sz="2800" dirty="0" smtClean="0"/>
              <a:t>.</a:t>
            </a:r>
          </a:p>
          <a:p>
            <a:pPr algn="just"/>
            <a:r>
              <a:rPr lang="en-IN" sz="2800" dirty="0" smtClean="0"/>
              <a:t> It doesn’t </a:t>
            </a:r>
            <a:r>
              <a:rPr lang="en-IN" sz="2800" dirty="0"/>
              <a:t>really do much of anything. The heavy lifting happens when you send </a:t>
            </a:r>
            <a:r>
              <a:rPr lang="en-IN" sz="2800" dirty="0" smtClean="0"/>
              <a:t>the resource </a:t>
            </a:r>
            <a:r>
              <a:rPr lang="en-IN" sz="2800" dirty="0"/>
              <a:t>into the resource cache to gain access to the bits or a resource </a:t>
            </a:r>
            <a:r>
              <a:rPr lang="en-IN" sz="2800" dirty="0" smtClean="0"/>
              <a:t>handle.</a:t>
            </a:r>
          </a:p>
          <a:p>
            <a:pPr algn="just"/>
            <a:r>
              <a:rPr lang="en-IN" sz="2800" dirty="0" smtClean="0"/>
              <a:t>Handles</a:t>
            </a:r>
            <a:r>
              <a:rPr lang="en-IN" sz="2800" dirty="0"/>
              <a:t> </a:t>
            </a:r>
            <a:r>
              <a:rPr lang="en-IN" sz="2800" dirty="0" smtClean="0"/>
              <a:t>should </a:t>
            </a:r>
            <a:r>
              <a:rPr lang="en-IN" sz="2800" dirty="0"/>
              <a:t>always be managed by a </a:t>
            </a:r>
            <a:r>
              <a:rPr lang="en-IN" sz="2800" dirty="0" err="1"/>
              <a:t>shared_ptr</a:t>
            </a:r>
            <a:r>
              <a:rPr lang="en-IN" sz="2800" dirty="0"/>
              <a:t> so the bits are guaranteed to </a:t>
            </a:r>
            <a:r>
              <a:rPr lang="en-IN" sz="2800" dirty="0" smtClean="0"/>
              <a:t>be good </a:t>
            </a:r>
            <a:r>
              <a:rPr lang="en-IN" sz="2800" dirty="0"/>
              <a:t>as long as you need them.</a:t>
            </a:r>
            <a:endParaRPr lang="en-IN" sz="2800" b="1" dirty="0" smtClean="0"/>
          </a:p>
        </p:txBody>
      </p:sp>
    </p:spTree>
    <p:extLst>
      <p:ext uri="{BB962C8B-B14F-4D97-AF65-F5344CB8AC3E}">
        <p14:creationId xmlns:p14="http://schemas.microsoft.com/office/powerpoint/2010/main" val="1179303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a:t>The </a:t>
            </a:r>
            <a:r>
              <a:rPr lang="en-IN" sz="2800" b="1" dirty="0" smtClean="0"/>
              <a:t>Resource </a:t>
            </a:r>
            <a:r>
              <a:rPr lang="en-IN" sz="2800" b="1" dirty="0"/>
              <a:t>Cache </a:t>
            </a:r>
            <a:r>
              <a:rPr lang="en-IN" sz="2800" b="1" dirty="0" smtClean="0"/>
              <a:t>:</a:t>
            </a:r>
          </a:p>
          <a:p>
            <a:r>
              <a:rPr lang="en-IN" sz="2800" dirty="0"/>
              <a:t>Here’s an example of how to use the </a:t>
            </a:r>
            <a:r>
              <a:rPr lang="en-IN" sz="2800" dirty="0" smtClean="0"/>
              <a:t>Resource class </a:t>
            </a:r>
            <a:r>
              <a:rPr lang="en-IN" sz="2800" dirty="0"/>
              <a:t>to grab a handle and get to the bits</a:t>
            </a:r>
            <a:r>
              <a:rPr lang="en-IN" sz="2800" dirty="0" smtClean="0"/>
              <a:t>:</a:t>
            </a:r>
          </a:p>
          <a:p>
            <a:pPr marL="0" indent="0">
              <a:buNone/>
            </a:pPr>
            <a:endParaRPr lang="en-IN" sz="2800" dirty="0"/>
          </a:p>
          <a:p>
            <a:pPr marL="0" indent="0">
              <a:buNone/>
            </a:pPr>
            <a:r>
              <a:rPr lang="en-IN" sz="2800" dirty="0"/>
              <a:t>Resource resource(“Brick.bmp”);</a:t>
            </a:r>
          </a:p>
          <a:p>
            <a:pPr marL="0" indent="0">
              <a:buNone/>
            </a:pPr>
            <a:r>
              <a:rPr lang="en-IN" sz="2800" dirty="0" err="1"/>
              <a:t>shared_ptr</a:t>
            </a:r>
            <a:r>
              <a:rPr lang="en-IN" sz="2800" dirty="0"/>
              <a:t>&lt;</a:t>
            </a:r>
            <a:r>
              <a:rPr lang="en-IN" sz="2800" dirty="0" err="1"/>
              <a:t>ResHandle</a:t>
            </a:r>
            <a:r>
              <a:rPr lang="en-IN" sz="2800" dirty="0"/>
              <a:t>&gt; texture = </a:t>
            </a:r>
            <a:r>
              <a:rPr lang="en-IN" sz="2800" dirty="0" err="1"/>
              <a:t>g_pApp</a:t>
            </a:r>
            <a:r>
              <a:rPr lang="en-IN" sz="2800" dirty="0"/>
              <a:t>-&gt;</a:t>
            </a:r>
            <a:r>
              <a:rPr lang="en-IN" sz="2800" dirty="0" err="1"/>
              <a:t>m_ResCache</a:t>
            </a:r>
            <a:r>
              <a:rPr lang="en-IN" sz="2800" dirty="0"/>
              <a:t>-&gt;</a:t>
            </a:r>
            <a:r>
              <a:rPr lang="en-IN" sz="2800" dirty="0" err="1"/>
              <a:t>GetHandle</a:t>
            </a:r>
            <a:r>
              <a:rPr lang="en-IN" sz="2800" dirty="0"/>
              <a:t>(&amp;resource);</a:t>
            </a:r>
          </a:p>
          <a:p>
            <a:pPr marL="0" indent="0">
              <a:buNone/>
            </a:pPr>
            <a:r>
              <a:rPr lang="en-IN" sz="2800" dirty="0" err="1"/>
              <a:t>int</a:t>
            </a:r>
            <a:r>
              <a:rPr lang="en-IN" sz="2800" dirty="0"/>
              <a:t> size = texture-&gt;</a:t>
            </a:r>
            <a:r>
              <a:rPr lang="en-IN" sz="2800" dirty="0" err="1"/>
              <a:t>GetSize</a:t>
            </a:r>
            <a:r>
              <a:rPr lang="en-IN" sz="2800" dirty="0"/>
              <a:t>();</a:t>
            </a:r>
          </a:p>
          <a:p>
            <a:pPr marL="0" indent="0">
              <a:buNone/>
            </a:pPr>
            <a:r>
              <a:rPr lang="en-IN" sz="2800" dirty="0"/>
              <a:t>char *</a:t>
            </a:r>
            <a:r>
              <a:rPr lang="en-IN" sz="2800" dirty="0" err="1"/>
              <a:t>brickBitmap</a:t>
            </a:r>
            <a:r>
              <a:rPr lang="en-IN" sz="2800" dirty="0"/>
              <a:t> = (char *) texture-&gt;Buffer</a:t>
            </a:r>
            <a:r>
              <a:rPr lang="en-IN" sz="2800" dirty="0" smtClean="0"/>
              <a:t>();</a:t>
            </a:r>
          </a:p>
          <a:p>
            <a:pPr marL="0" indent="0">
              <a:buNone/>
            </a:pPr>
            <a:endParaRPr lang="en-IN" sz="2800" b="1" dirty="0"/>
          </a:p>
        </p:txBody>
      </p:sp>
    </p:spTree>
    <p:extLst>
      <p:ext uri="{BB962C8B-B14F-4D97-AF65-F5344CB8AC3E}">
        <p14:creationId xmlns:p14="http://schemas.microsoft.com/office/powerpoint/2010/main" val="25599457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a:t>The </a:t>
            </a:r>
            <a:r>
              <a:rPr lang="en-IN" sz="2800" b="1" dirty="0" smtClean="0"/>
              <a:t>Resource </a:t>
            </a:r>
            <a:r>
              <a:rPr lang="en-IN" sz="2800" b="1" dirty="0"/>
              <a:t>Cache </a:t>
            </a:r>
            <a:r>
              <a:rPr lang="en-IN" sz="2800" b="1" dirty="0" smtClean="0"/>
              <a:t>:</a:t>
            </a:r>
          </a:p>
          <a:p>
            <a:pPr algn="just"/>
            <a:r>
              <a:rPr lang="en-IN" sz="2800" dirty="0"/>
              <a:t>If the resource is already loaded in the cache, these lines of code execute </a:t>
            </a:r>
            <a:r>
              <a:rPr lang="en-IN" sz="2800" dirty="0" smtClean="0"/>
              <a:t>extremely quickly</a:t>
            </a:r>
            <a:r>
              <a:rPr lang="en-IN" sz="2800" dirty="0"/>
              <a:t>. </a:t>
            </a:r>
            <a:endParaRPr lang="en-IN" sz="2800" dirty="0" smtClean="0"/>
          </a:p>
          <a:p>
            <a:pPr algn="just"/>
            <a:r>
              <a:rPr lang="en-IN" sz="2800" dirty="0" smtClean="0"/>
              <a:t>If </a:t>
            </a:r>
            <a:r>
              <a:rPr lang="en-IN" sz="2800" dirty="0"/>
              <a:t>the resource is not loaded, you have a cache miss on your hands, and </a:t>
            </a:r>
            <a:r>
              <a:rPr lang="en-IN" sz="2800" dirty="0" smtClean="0"/>
              <a:t>the resource </a:t>
            </a:r>
            <a:r>
              <a:rPr lang="en-IN" sz="2800" dirty="0"/>
              <a:t>cache will make room if necessary, allocate memory for the resource, </a:t>
            </a:r>
            <a:r>
              <a:rPr lang="en-IN" sz="2800" dirty="0" smtClean="0"/>
              <a:t>and finally </a:t>
            </a:r>
            <a:r>
              <a:rPr lang="en-IN" sz="2800" dirty="0"/>
              <a:t>load the resource from the resource file. </a:t>
            </a:r>
            <a:endParaRPr lang="en-IN" sz="2800" dirty="0" smtClean="0"/>
          </a:p>
          <a:p>
            <a:pPr algn="just"/>
            <a:r>
              <a:rPr lang="en-IN" sz="2800" dirty="0" smtClean="0"/>
              <a:t>The </a:t>
            </a:r>
            <a:r>
              <a:rPr lang="en-IN" sz="2800" dirty="0"/>
              <a:t>bits are available as long as </a:t>
            </a:r>
            <a:r>
              <a:rPr lang="en-IN" sz="2800" dirty="0" smtClean="0"/>
              <a:t>the </a:t>
            </a:r>
            <a:r>
              <a:rPr lang="en-IN" sz="2800" dirty="0" err="1" smtClean="0"/>
              <a:t>ResHandle</a:t>
            </a:r>
            <a:r>
              <a:rPr lang="en-IN" sz="2800" dirty="0" smtClean="0"/>
              <a:t> </a:t>
            </a:r>
            <a:r>
              <a:rPr lang="en-IN" sz="2800" dirty="0"/>
              <a:t>remains in scope, since it is managed by a </a:t>
            </a:r>
            <a:r>
              <a:rPr lang="en-IN" sz="2800" dirty="0" err="1"/>
              <a:t>shared_ptr</a:t>
            </a:r>
            <a:r>
              <a:rPr lang="en-IN" sz="2800" dirty="0"/>
              <a:t>. </a:t>
            </a:r>
            <a:endParaRPr lang="en-IN" sz="2800" dirty="0" smtClean="0"/>
          </a:p>
          <a:p>
            <a:pPr algn="just"/>
            <a:r>
              <a:rPr lang="en-IN" sz="2800" dirty="0" smtClean="0"/>
              <a:t>Once the </a:t>
            </a:r>
            <a:r>
              <a:rPr lang="en-IN" sz="2800" dirty="0" err="1" smtClean="0"/>
              <a:t>ResHandle</a:t>
            </a:r>
            <a:r>
              <a:rPr lang="en-IN" sz="2800" dirty="0" smtClean="0"/>
              <a:t> </a:t>
            </a:r>
            <a:r>
              <a:rPr lang="en-IN" sz="2800" dirty="0"/>
              <a:t>structure goes out of scope, the resource cache may retain the bits </a:t>
            </a:r>
            <a:r>
              <a:rPr lang="en-IN" sz="2800" dirty="0" smtClean="0"/>
              <a:t>if there’s </a:t>
            </a:r>
            <a:r>
              <a:rPr lang="en-IN" sz="2800" dirty="0"/>
              <a:t>room to keep them.</a:t>
            </a:r>
            <a:endParaRPr lang="en-IN" sz="2800" b="1" dirty="0" smtClean="0"/>
          </a:p>
        </p:txBody>
      </p:sp>
    </p:spTree>
    <p:extLst>
      <p:ext uri="{BB962C8B-B14F-4D97-AF65-F5344CB8AC3E}">
        <p14:creationId xmlns:p14="http://schemas.microsoft.com/office/powerpoint/2010/main" val="213914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200" b="1" dirty="0"/>
              <a:t>Loading and Caching Game Data </a:t>
            </a:r>
            <a:r>
              <a:rPr lang="en-IN" sz="3200" dirty="0"/>
              <a:t/>
            </a:r>
            <a:br>
              <a:rPr lang="en-IN" sz="32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836712"/>
            <a:ext cx="8229600" cy="5832648"/>
          </a:xfrm>
        </p:spPr>
        <p:txBody>
          <a:bodyPr>
            <a:normAutofit/>
          </a:bodyPr>
          <a:lstStyle/>
          <a:p>
            <a:pPr algn="just"/>
            <a:r>
              <a:rPr lang="en-IN" dirty="0"/>
              <a:t>Games usually pack selected bits of game data into a small number of files, </a:t>
            </a:r>
            <a:r>
              <a:rPr lang="en-IN" dirty="0" smtClean="0"/>
              <a:t>often called </a:t>
            </a:r>
            <a:r>
              <a:rPr lang="en-IN" dirty="0"/>
              <a:t>a resource file. </a:t>
            </a:r>
            <a:endParaRPr lang="en-IN" dirty="0" smtClean="0"/>
          </a:p>
          <a:p>
            <a:pPr algn="just"/>
            <a:r>
              <a:rPr lang="en-IN" dirty="0" smtClean="0"/>
              <a:t>Art</a:t>
            </a:r>
            <a:r>
              <a:rPr lang="en-IN" dirty="0"/>
              <a:t>, animations, sounds, 3D meshes, and map levels are all game </a:t>
            </a:r>
            <a:r>
              <a:rPr lang="en-IN" dirty="0" smtClean="0"/>
              <a:t>assets/game data.</a:t>
            </a:r>
            <a:endParaRPr lang="en-IN" dirty="0"/>
          </a:p>
          <a:p>
            <a:pPr algn="just"/>
            <a:r>
              <a:rPr lang="en-IN" dirty="0"/>
              <a:t>These files usually map one-to-one with an entire game level. </a:t>
            </a:r>
            <a:endParaRPr lang="en-IN" dirty="0" smtClean="0"/>
          </a:p>
          <a:p>
            <a:pPr algn="just"/>
            <a:r>
              <a:rPr lang="en-IN" dirty="0" smtClean="0"/>
              <a:t>When </a:t>
            </a:r>
            <a:r>
              <a:rPr lang="en-IN" dirty="0"/>
              <a:t>you see a </a:t>
            </a:r>
            <a:r>
              <a:rPr lang="en-IN" dirty="0" smtClean="0"/>
              <a:t>loading screen</a:t>
            </a:r>
            <a:r>
              <a:rPr lang="en-IN" dirty="0"/>
              <a:t>, you are likely witnessing the game reading just enough of the </a:t>
            </a:r>
            <a:r>
              <a:rPr lang="en-IN" dirty="0" smtClean="0"/>
              <a:t>resource files </a:t>
            </a:r>
            <a:r>
              <a:rPr lang="en-IN" dirty="0"/>
              <a:t>to begin playing the game.</a:t>
            </a:r>
          </a:p>
        </p:txBody>
      </p:sp>
    </p:spTree>
    <p:extLst>
      <p:ext uri="{BB962C8B-B14F-4D97-AF65-F5344CB8AC3E}">
        <p14:creationId xmlns:p14="http://schemas.microsoft.com/office/powerpoint/2010/main" val="28380508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a:t>The </a:t>
            </a:r>
            <a:r>
              <a:rPr lang="en-IN" sz="2800" b="1" dirty="0" smtClean="0"/>
              <a:t>Resource </a:t>
            </a:r>
            <a:r>
              <a:rPr lang="en-IN" sz="2800" b="1" dirty="0"/>
              <a:t>Cache </a:t>
            </a:r>
            <a:r>
              <a:rPr lang="en-IN" sz="2800" b="1" dirty="0" smtClean="0"/>
              <a:t>:</a:t>
            </a:r>
          </a:p>
          <a:p>
            <a:r>
              <a:rPr lang="en-IN" sz="2800" dirty="0" smtClean="0"/>
              <a:t>Now lets see </a:t>
            </a:r>
            <a:r>
              <a:rPr lang="en-IN" sz="2800" dirty="0"/>
              <a:t>how the resource cache is coded. </a:t>
            </a:r>
            <a:endParaRPr lang="en-IN" sz="2800" dirty="0" smtClean="0"/>
          </a:p>
          <a:p>
            <a:r>
              <a:rPr lang="en-IN" sz="2800" dirty="0" smtClean="0"/>
              <a:t>You’ve </a:t>
            </a:r>
            <a:r>
              <a:rPr lang="en-IN" sz="2800" dirty="0"/>
              <a:t>already seen how </a:t>
            </a:r>
            <a:r>
              <a:rPr lang="en-IN" sz="2800" dirty="0" smtClean="0"/>
              <a:t>a resource </a:t>
            </a:r>
            <a:r>
              <a:rPr lang="en-IN" sz="2800" dirty="0"/>
              <a:t>is defined through the Resource structure. </a:t>
            </a:r>
            <a:endParaRPr lang="en-IN" sz="2800" dirty="0" smtClean="0"/>
          </a:p>
          <a:p>
            <a:r>
              <a:rPr lang="en-IN" sz="2800" dirty="0" smtClean="0"/>
              <a:t>There </a:t>
            </a:r>
            <a:r>
              <a:rPr lang="en-IN" sz="2800" dirty="0"/>
              <a:t>are a few other parts of </a:t>
            </a:r>
            <a:r>
              <a:rPr lang="en-IN" sz="2800" dirty="0" smtClean="0"/>
              <a:t>a resource </a:t>
            </a:r>
            <a:r>
              <a:rPr lang="en-IN" sz="2800" dirty="0"/>
              <a:t>cache</a:t>
            </a:r>
            <a:r>
              <a:rPr lang="en-IN" sz="2800" dirty="0" smtClean="0"/>
              <a:t>,</a:t>
            </a:r>
          </a:p>
          <a:p>
            <a:pPr marL="0" indent="0">
              <a:buNone/>
            </a:pPr>
            <a:endParaRPr lang="en-IN" sz="2800" dirty="0" smtClean="0"/>
          </a:p>
          <a:p>
            <a:pPr>
              <a:buFont typeface="Wingdings" panose="05000000000000000000" pitchFamily="2" charset="2"/>
              <a:buChar char="Ø"/>
            </a:pPr>
            <a:r>
              <a:rPr lang="en-IN" sz="2800" dirty="0" err="1"/>
              <a:t>IResourceFile</a:t>
            </a:r>
            <a:r>
              <a:rPr lang="en-IN" sz="2800" dirty="0"/>
              <a:t> interface and </a:t>
            </a:r>
            <a:r>
              <a:rPr lang="en-IN" sz="2800" dirty="0" err="1"/>
              <a:t>ResourceZipFile</a:t>
            </a:r>
            <a:r>
              <a:rPr lang="en-IN" sz="2800" dirty="0"/>
              <a:t>, the resource </a:t>
            </a:r>
            <a:r>
              <a:rPr lang="en-IN" sz="2800" dirty="0" smtClean="0"/>
              <a:t>file</a:t>
            </a:r>
          </a:p>
          <a:p>
            <a:pPr>
              <a:buFont typeface="Wingdings" panose="05000000000000000000" pitchFamily="2" charset="2"/>
              <a:buChar char="Ø"/>
            </a:pPr>
            <a:r>
              <a:rPr lang="en-IN" sz="2800" dirty="0" err="1" smtClean="0"/>
              <a:t>ResHandle</a:t>
            </a:r>
            <a:r>
              <a:rPr lang="en-IN" sz="2800" dirty="0"/>
              <a:t>, a handle to track loaded </a:t>
            </a:r>
            <a:r>
              <a:rPr lang="en-IN" sz="2800" dirty="0" smtClean="0"/>
              <a:t>resources</a:t>
            </a:r>
          </a:p>
          <a:p>
            <a:pPr>
              <a:buFont typeface="Wingdings" panose="05000000000000000000" pitchFamily="2" charset="2"/>
              <a:buChar char="Ø"/>
            </a:pPr>
            <a:r>
              <a:rPr lang="en-IN" sz="2800" dirty="0" err="1" smtClean="0"/>
              <a:t>ResCache</a:t>
            </a:r>
            <a:r>
              <a:rPr lang="en-IN" sz="2800" dirty="0"/>
              <a:t>, a simple resource cache</a:t>
            </a:r>
            <a:endParaRPr lang="en-IN" sz="2800" b="1" dirty="0" smtClean="0"/>
          </a:p>
        </p:txBody>
      </p:sp>
    </p:spTree>
    <p:extLst>
      <p:ext uri="{BB962C8B-B14F-4D97-AF65-F5344CB8AC3E}">
        <p14:creationId xmlns:p14="http://schemas.microsoft.com/office/powerpoint/2010/main" val="123153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fontScale="92500" lnSpcReduction="20000"/>
          </a:bodyPr>
          <a:lstStyle/>
          <a:p>
            <a:pPr marL="0" indent="0">
              <a:buNone/>
            </a:pPr>
            <a:r>
              <a:rPr lang="en-IN" sz="2800" b="1" dirty="0" err="1"/>
              <a:t>IResourceFile</a:t>
            </a:r>
            <a:r>
              <a:rPr lang="en-IN" sz="2800" b="1" dirty="0"/>
              <a:t> Interface</a:t>
            </a:r>
            <a:r>
              <a:rPr lang="en-IN" sz="2800" b="1" dirty="0" smtClean="0"/>
              <a:t>:</a:t>
            </a:r>
          </a:p>
          <a:p>
            <a:pPr algn="just"/>
            <a:r>
              <a:rPr lang="en-IN" sz="2800" dirty="0"/>
              <a:t>A resource file should be able to be opened and closed and provide the </a:t>
            </a:r>
            <a:r>
              <a:rPr lang="en-IN" sz="2800" dirty="0" smtClean="0"/>
              <a:t>application programmer </a:t>
            </a:r>
            <a:r>
              <a:rPr lang="en-IN" sz="2800" dirty="0"/>
              <a:t>access to resources. </a:t>
            </a:r>
            <a:endParaRPr lang="en-IN" sz="2800" dirty="0" smtClean="0"/>
          </a:p>
          <a:p>
            <a:pPr algn="just"/>
            <a:r>
              <a:rPr lang="en-IN" sz="2800" dirty="0" smtClean="0"/>
              <a:t>Here’s </a:t>
            </a:r>
            <a:r>
              <a:rPr lang="en-IN" sz="2800" dirty="0"/>
              <a:t>a simple interface that defines just that</a:t>
            </a:r>
            <a:r>
              <a:rPr lang="en-IN" sz="2800" dirty="0" smtClean="0"/>
              <a:t>:</a:t>
            </a:r>
          </a:p>
          <a:p>
            <a:pPr marL="0" indent="0" algn="just">
              <a:buNone/>
            </a:pPr>
            <a:endParaRPr lang="en-IN" sz="2800" dirty="0" smtClean="0"/>
          </a:p>
          <a:p>
            <a:pPr marL="0" indent="0">
              <a:buNone/>
            </a:pPr>
            <a:r>
              <a:rPr lang="en-IN" sz="2800" dirty="0"/>
              <a:t>class </a:t>
            </a:r>
            <a:r>
              <a:rPr lang="en-IN" sz="2800" dirty="0" err="1"/>
              <a:t>IResourceFile</a:t>
            </a:r>
            <a:endParaRPr lang="en-IN" sz="2800" dirty="0"/>
          </a:p>
          <a:p>
            <a:pPr marL="0" indent="0">
              <a:buNone/>
            </a:pPr>
            <a:r>
              <a:rPr lang="en-IN" sz="2800" dirty="0"/>
              <a:t>{</a:t>
            </a:r>
          </a:p>
          <a:p>
            <a:pPr marL="0" indent="0">
              <a:buNone/>
            </a:pPr>
            <a:r>
              <a:rPr lang="en-IN" sz="2800" dirty="0"/>
              <a:t>public:</a:t>
            </a:r>
          </a:p>
          <a:p>
            <a:pPr marL="0" indent="0">
              <a:buNone/>
            </a:pPr>
            <a:r>
              <a:rPr lang="en-IN" sz="2800" dirty="0"/>
              <a:t>virtual bool </a:t>
            </a:r>
            <a:r>
              <a:rPr lang="en-IN" sz="2800" dirty="0" err="1"/>
              <a:t>VOpen</a:t>
            </a:r>
            <a:r>
              <a:rPr lang="en-IN" sz="2800" dirty="0"/>
              <a:t>()=0;</a:t>
            </a:r>
          </a:p>
          <a:p>
            <a:pPr marL="0" indent="0">
              <a:buNone/>
            </a:pPr>
            <a:r>
              <a:rPr lang="en-IN" sz="2800" dirty="0"/>
              <a:t>virtual </a:t>
            </a:r>
            <a:r>
              <a:rPr lang="en-IN" sz="2800" dirty="0" err="1"/>
              <a:t>int</a:t>
            </a:r>
            <a:r>
              <a:rPr lang="en-IN" sz="2800" dirty="0"/>
              <a:t> </a:t>
            </a:r>
            <a:r>
              <a:rPr lang="en-IN" sz="2800" dirty="0" err="1"/>
              <a:t>VGetRawResourceSize</a:t>
            </a:r>
            <a:r>
              <a:rPr lang="en-IN" sz="2800" dirty="0"/>
              <a:t>(</a:t>
            </a:r>
            <a:r>
              <a:rPr lang="en-IN" sz="2800" dirty="0" err="1"/>
              <a:t>const</a:t>
            </a:r>
            <a:r>
              <a:rPr lang="en-IN" sz="2800" dirty="0"/>
              <a:t> Resource &amp;r)=0;</a:t>
            </a:r>
          </a:p>
          <a:p>
            <a:pPr marL="0" indent="0">
              <a:buNone/>
            </a:pPr>
            <a:r>
              <a:rPr lang="en-IN" sz="2800" dirty="0"/>
              <a:t>virtual </a:t>
            </a:r>
            <a:r>
              <a:rPr lang="en-IN" sz="2800" dirty="0" err="1"/>
              <a:t>int</a:t>
            </a:r>
            <a:r>
              <a:rPr lang="en-IN" sz="2800" dirty="0"/>
              <a:t> </a:t>
            </a:r>
            <a:r>
              <a:rPr lang="en-IN" sz="2800" dirty="0" err="1"/>
              <a:t>VGetRawResource</a:t>
            </a:r>
            <a:r>
              <a:rPr lang="en-IN" sz="2800" dirty="0"/>
              <a:t>(</a:t>
            </a:r>
            <a:r>
              <a:rPr lang="en-IN" sz="2800" dirty="0" err="1"/>
              <a:t>const</a:t>
            </a:r>
            <a:r>
              <a:rPr lang="en-IN" sz="2800" dirty="0"/>
              <a:t> Resource &amp;r, </a:t>
            </a:r>
            <a:r>
              <a:rPr lang="en-IN" sz="2800" dirty="0" smtClean="0"/>
              <a:t>char *buffer</a:t>
            </a:r>
            <a:r>
              <a:rPr lang="en-IN" sz="2800" dirty="0"/>
              <a:t>)=0;</a:t>
            </a:r>
          </a:p>
          <a:p>
            <a:pPr marL="0" indent="0">
              <a:buNone/>
            </a:pPr>
            <a:r>
              <a:rPr lang="en-IN" sz="2800" dirty="0"/>
              <a:t>virtual </a:t>
            </a:r>
            <a:r>
              <a:rPr lang="en-IN" sz="2800" dirty="0" err="1"/>
              <a:t>int</a:t>
            </a:r>
            <a:r>
              <a:rPr lang="en-IN" sz="2800" dirty="0"/>
              <a:t> </a:t>
            </a:r>
            <a:r>
              <a:rPr lang="en-IN" sz="2800" dirty="0" err="1"/>
              <a:t>VGetNumResources</a:t>
            </a:r>
            <a:r>
              <a:rPr lang="en-IN" sz="2800" dirty="0"/>
              <a:t>() </a:t>
            </a:r>
            <a:r>
              <a:rPr lang="en-IN" sz="2800" dirty="0" err="1"/>
              <a:t>const</a:t>
            </a:r>
            <a:r>
              <a:rPr lang="en-IN" sz="2800" dirty="0"/>
              <a:t> = 0;</a:t>
            </a:r>
          </a:p>
          <a:p>
            <a:pPr marL="0" indent="0">
              <a:buNone/>
            </a:pPr>
            <a:r>
              <a:rPr lang="en-IN" sz="2800" dirty="0"/>
              <a:t>virtual </a:t>
            </a:r>
            <a:r>
              <a:rPr lang="en-IN" sz="2800" dirty="0" err="1"/>
              <a:t>std</a:t>
            </a:r>
            <a:r>
              <a:rPr lang="en-IN" sz="2800" dirty="0"/>
              <a:t>::string </a:t>
            </a:r>
            <a:r>
              <a:rPr lang="en-IN" sz="2800" dirty="0" err="1"/>
              <a:t>VGetResourceName</a:t>
            </a:r>
            <a:r>
              <a:rPr lang="en-IN" sz="2800" dirty="0"/>
              <a:t>(</a:t>
            </a:r>
            <a:r>
              <a:rPr lang="en-IN" sz="2800" dirty="0" err="1"/>
              <a:t>int</a:t>
            </a:r>
            <a:r>
              <a:rPr lang="en-IN" sz="2800" dirty="0"/>
              <a:t> </a:t>
            </a:r>
            <a:r>
              <a:rPr lang="en-IN" sz="2800" dirty="0" err="1"/>
              <a:t>num</a:t>
            </a:r>
            <a:r>
              <a:rPr lang="en-IN" sz="2800" dirty="0"/>
              <a:t>) </a:t>
            </a:r>
            <a:r>
              <a:rPr lang="en-IN" sz="2800" dirty="0" err="1"/>
              <a:t>const</a:t>
            </a:r>
            <a:r>
              <a:rPr lang="en-IN" sz="2800" dirty="0"/>
              <a:t> = 0;</a:t>
            </a:r>
          </a:p>
          <a:p>
            <a:pPr marL="0" indent="0">
              <a:buNone/>
            </a:pPr>
            <a:r>
              <a:rPr lang="en-IN" sz="2800" dirty="0"/>
              <a:t>virtual ~</a:t>
            </a:r>
            <a:r>
              <a:rPr lang="en-IN" sz="2800" dirty="0" err="1"/>
              <a:t>IResourceFile</a:t>
            </a:r>
            <a:r>
              <a:rPr lang="en-IN" sz="2800" dirty="0"/>
              <a:t>() { }</a:t>
            </a:r>
          </a:p>
          <a:p>
            <a:pPr marL="0" indent="0">
              <a:buNone/>
            </a:pPr>
            <a:r>
              <a:rPr lang="en-IN" sz="2800" dirty="0"/>
              <a:t>};</a:t>
            </a:r>
            <a:endParaRPr lang="en-IN" sz="2800" b="1" dirty="0" smtClean="0"/>
          </a:p>
        </p:txBody>
      </p:sp>
    </p:spTree>
    <p:extLst>
      <p:ext uri="{BB962C8B-B14F-4D97-AF65-F5344CB8AC3E}">
        <p14:creationId xmlns:p14="http://schemas.microsoft.com/office/powerpoint/2010/main" val="17591301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fontScale="92500"/>
          </a:bodyPr>
          <a:lstStyle/>
          <a:p>
            <a:pPr marL="0" indent="0">
              <a:buNone/>
            </a:pPr>
            <a:r>
              <a:rPr lang="en-IN" sz="2800" b="1" dirty="0" err="1"/>
              <a:t>IResourceFile</a:t>
            </a:r>
            <a:r>
              <a:rPr lang="en-IN" sz="2800" b="1" dirty="0"/>
              <a:t> Interface</a:t>
            </a:r>
            <a:r>
              <a:rPr lang="en-IN" sz="2800" b="1" dirty="0" smtClean="0"/>
              <a:t>:</a:t>
            </a:r>
          </a:p>
          <a:p>
            <a:pPr algn="just"/>
            <a:r>
              <a:rPr lang="en-IN" sz="2800" dirty="0"/>
              <a:t>There are only five pure virtual functions to implement. </a:t>
            </a:r>
            <a:endParaRPr lang="en-IN" sz="2800" dirty="0" smtClean="0"/>
          </a:p>
          <a:p>
            <a:pPr algn="just">
              <a:buFont typeface="Wingdings" panose="05000000000000000000" pitchFamily="2" charset="2"/>
              <a:buChar char="Ø"/>
            </a:pPr>
            <a:r>
              <a:rPr lang="en-IN" sz="2800" dirty="0" smtClean="0"/>
              <a:t>The</a:t>
            </a:r>
            <a:r>
              <a:rPr lang="en-IN" sz="2800" dirty="0"/>
              <a:t> </a:t>
            </a:r>
            <a:r>
              <a:rPr lang="en-IN" sz="2800" dirty="0" smtClean="0"/>
              <a:t>implementation </a:t>
            </a:r>
            <a:r>
              <a:rPr lang="en-IN" sz="2800" dirty="0"/>
              <a:t>of </a:t>
            </a:r>
            <a:r>
              <a:rPr lang="en-IN" sz="2800" dirty="0" err="1"/>
              <a:t>VOpen</a:t>
            </a:r>
            <a:r>
              <a:rPr lang="en-IN" sz="2800" dirty="0"/>
              <a:t>() should open the file and return success or failure </a:t>
            </a:r>
            <a:r>
              <a:rPr lang="en-IN" sz="2800" dirty="0" smtClean="0"/>
              <a:t>based on </a:t>
            </a:r>
            <a:r>
              <a:rPr lang="en-IN" sz="2800" dirty="0"/>
              <a:t>the file’s existence and integrity. </a:t>
            </a:r>
            <a:endParaRPr lang="en-IN" sz="2800" dirty="0" smtClean="0"/>
          </a:p>
          <a:p>
            <a:pPr algn="just">
              <a:buFont typeface="Wingdings" panose="05000000000000000000" pitchFamily="2" charset="2"/>
              <a:buChar char="Ø"/>
            </a:pPr>
            <a:r>
              <a:rPr lang="en-IN" sz="2800" dirty="0" err="1" smtClean="0"/>
              <a:t>VGetRawResourceSize</a:t>
            </a:r>
            <a:r>
              <a:rPr lang="en-IN" sz="2800" dirty="0"/>
              <a:t>() should return </a:t>
            </a:r>
            <a:r>
              <a:rPr lang="en-IN" sz="2800" dirty="0" smtClean="0"/>
              <a:t>the size </a:t>
            </a:r>
            <a:r>
              <a:rPr lang="en-IN" sz="2800" dirty="0"/>
              <a:t>of the resource based on the name of the resource, and </a:t>
            </a:r>
            <a:r>
              <a:rPr lang="en-IN" sz="2800" dirty="0" err="1"/>
              <a:t>VGetRawResource</a:t>
            </a:r>
            <a:r>
              <a:rPr lang="en-IN" sz="2800" dirty="0" smtClean="0"/>
              <a:t>() should </a:t>
            </a:r>
            <a:r>
              <a:rPr lang="en-IN" sz="2800" dirty="0"/>
              <a:t>read the resource from the file. </a:t>
            </a:r>
            <a:endParaRPr lang="en-IN" sz="2800" dirty="0" smtClean="0"/>
          </a:p>
          <a:p>
            <a:pPr algn="just">
              <a:buFont typeface="Wingdings" panose="05000000000000000000" pitchFamily="2" charset="2"/>
              <a:buChar char="Ø"/>
            </a:pPr>
            <a:r>
              <a:rPr lang="en-IN" sz="2800" dirty="0" smtClean="0"/>
              <a:t>The </a:t>
            </a:r>
            <a:r>
              <a:rPr lang="en-IN" sz="2800" dirty="0" err="1"/>
              <a:t>VGetNumResources</a:t>
            </a:r>
            <a:r>
              <a:rPr lang="en-IN" sz="2800" dirty="0"/>
              <a:t>() method </a:t>
            </a:r>
            <a:r>
              <a:rPr lang="en-IN" sz="2800" dirty="0" smtClean="0"/>
              <a:t>should tell </a:t>
            </a:r>
            <a:r>
              <a:rPr lang="en-IN" sz="2800" dirty="0"/>
              <a:t>you how many resources are in the </a:t>
            </a:r>
            <a:r>
              <a:rPr lang="en-IN" sz="2800" dirty="0" smtClean="0"/>
              <a:t>file.</a:t>
            </a:r>
          </a:p>
          <a:p>
            <a:pPr algn="just">
              <a:buFont typeface="Wingdings" panose="05000000000000000000" pitchFamily="2" charset="2"/>
              <a:buChar char="Ø"/>
            </a:pPr>
            <a:r>
              <a:rPr lang="en-IN" sz="2800" dirty="0" err="1" smtClean="0"/>
              <a:t>VGetResourceName</a:t>
            </a:r>
            <a:r>
              <a:rPr lang="en-IN" sz="2800" dirty="0"/>
              <a:t>() </a:t>
            </a:r>
            <a:r>
              <a:rPr lang="en-IN" sz="2800" dirty="0" smtClean="0"/>
              <a:t>method should </a:t>
            </a:r>
            <a:r>
              <a:rPr lang="en-IN" sz="2800" dirty="0"/>
              <a:t>tell you the name of the nth resource. </a:t>
            </a:r>
            <a:endParaRPr lang="en-IN" sz="2800" dirty="0" smtClean="0"/>
          </a:p>
          <a:p>
            <a:pPr algn="just">
              <a:buFont typeface="Wingdings" panose="05000000000000000000" pitchFamily="2" charset="2"/>
              <a:buChar char="Ø"/>
            </a:pPr>
            <a:r>
              <a:rPr lang="en-IN" sz="2800" dirty="0" smtClean="0"/>
              <a:t>The </a:t>
            </a:r>
            <a:r>
              <a:rPr lang="en-IN" sz="2800" dirty="0"/>
              <a:t>last two methods enable you </a:t>
            </a:r>
            <a:r>
              <a:rPr lang="en-IN" sz="2800" dirty="0" smtClean="0"/>
              <a:t>to iterate </a:t>
            </a:r>
            <a:r>
              <a:rPr lang="en-IN" sz="2800" dirty="0"/>
              <a:t>through every resource by number or by name.</a:t>
            </a:r>
            <a:endParaRPr lang="en-IN" sz="2800" b="1" dirty="0" smtClean="0"/>
          </a:p>
        </p:txBody>
      </p:sp>
    </p:spTree>
    <p:extLst>
      <p:ext uri="{BB962C8B-B14F-4D97-AF65-F5344CB8AC3E}">
        <p14:creationId xmlns:p14="http://schemas.microsoft.com/office/powerpoint/2010/main" val="2525379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err="1"/>
              <a:t>ResHandle</a:t>
            </a:r>
            <a:r>
              <a:rPr lang="en-IN" sz="2800" b="1" dirty="0"/>
              <a:t>: Tracking Loaded </a:t>
            </a:r>
            <a:r>
              <a:rPr lang="en-IN" sz="2800" b="1" dirty="0" smtClean="0"/>
              <a:t>Resources</a:t>
            </a:r>
          </a:p>
          <a:p>
            <a:r>
              <a:rPr lang="en-IN" sz="2800" dirty="0"/>
              <a:t>For the cache to do its work, it must keep track of all the loaded resources. </a:t>
            </a:r>
            <a:endParaRPr lang="en-IN" sz="2800" dirty="0" smtClean="0"/>
          </a:p>
          <a:p>
            <a:r>
              <a:rPr lang="en-IN" sz="2800" dirty="0" smtClean="0"/>
              <a:t>A useful class</a:t>
            </a:r>
            <a:r>
              <a:rPr lang="en-IN" sz="2800" dirty="0"/>
              <a:t>, </a:t>
            </a:r>
            <a:r>
              <a:rPr lang="en-IN" sz="2800" dirty="0" err="1"/>
              <a:t>ResHandle</a:t>
            </a:r>
            <a:r>
              <a:rPr lang="en-IN" sz="2800" dirty="0"/>
              <a:t>, encapsulates the resource identifier with the loaded resource data:</a:t>
            </a:r>
            <a:endParaRPr lang="en-IN" sz="2800" b="1" dirty="0" smtClean="0"/>
          </a:p>
        </p:txBody>
      </p:sp>
    </p:spTree>
    <p:extLst>
      <p:ext uri="{BB962C8B-B14F-4D97-AF65-F5344CB8AC3E}">
        <p14:creationId xmlns:p14="http://schemas.microsoft.com/office/powerpoint/2010/main" val="3051667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260648"/>
            <a:ext cx="8640960" cy="6480720"/>
          </a:xfrm>
        </p:spPr>
        <p:txBody>
          <a:bodyPr>
            <a:normAutofit fontScale="40000" lnSpcReduction="20000"/>
          </a:bodyPr>
          <a:lstStyle/>
          <a:p>
            <a:pPr marL="0" indent="0">
              <a:buNone/>
            </a:pPr>
            <a:r>
              <a:rPr lang="en-IN" sz="5000" b="1" dirty="0" err="1"/>
              <a:t>ResHandle</a:t>
            </a:r>
            <a:r>
              <a:rPr lang="en-IN" sz="5000" b="1" dirty="0"/>
              <a:t>: Tracking Loaded </a:t>
            </a:r>
            <a:r>
              <a:rPr lang="en-IN" sz="5000" b="1" dirty="0" smtClean="0"/>
              <a:t>Resources</a:t>
            </a:r>
          </a:p>
          <a:p>
            <a:pPr marL="0" indent="0">
              <a:buNone/>
            </a:pPr>
            <a:r>
              <a:rPr lang="en-IN" sz="5000" dirty="0"/>
              <a:t>class </a:t>
            </a:r>
            <a:r>
              <a:rPr lang="en-IN" sz="5000" dirty="0" err="1"/>
              <a:t>ResHandle</a:t>
            </a:r>
            <a:endParaRPr lang="en-IN" sz="5000" dirty="0"/>
          </a:p>
          <a:p>
            <a:pPr marL="0" indent="0">
              <a:buNone/>
            </a:pPr>
            <a:r>
              <a:rPr lang="en-IN" sz="5000" dirty="0" smtClean="0"/>
              <a:t>{ friend </a:t>
            </a:r>
            <a:r>
              <a:rPr lang="en-IN" sz="5000" dirty="0"/>
              <a:t>class </a:t>
            </a:r>
            <a:r>
              <a:rPr lang="en-IN" sz="5000" dirty="0" err="1"/>
              <a:t>ResCache</a:t>
            </a:r>
            <a:r>
              <a:rPr lang="en-IN" sz="5000" dirty="0"/>
              <a:t>;</a:t>
            </a:r>
          </a:p>
          <a:p>
            <a:pPr marL="0" indent="0">
              <a:buNone/>
            </a:pPr>
            <a:r>
              <a:rPr lang="en-IN" sz="5000" dirty="0"/>
              <a:t>protected:</a:t>
            </a:r>
          </a:p>
          <a:p>
            <a:pPr marL="0" indent="0">
              <a:buNone/>
            </a:pPr>
            <a:r>
              <a:rPr lang="en-IN" sz="5000" dirty="0"/>
              <a:t>Resource </a:t>
            </a:r>
            <a:r>
              <a:rPr lang="en-IN" sz="5000" dirty="0" err="1" smtClean="0"/>
              <a:t>m_resource</a:t>
            </a:r>
            <a:r>
              <a:rPr lang="en-IN" sz="5000" dirty="0" smtClean="0"/>
              <a:t>;</a:t>
            </a:r>
          </a:p>
          <a:p>
            <a:pPr marL="0" indent="0">
              <a:buNone/>
            </a:pPr>
            <a:r>
              <a:rPr lang="en-IN" sz="5000" dirty="0" smtClean="0"/>
              <a:t>char </a:t>
            </a:r>
            <a:r>
              <a:rPr lang="en-IN" sz="5000" dirty="0"/>
              <a:t>*</a:t>
            </a:r>
            <a:r>
              <a:rPr lang="en-IN" sz="5000" dirty="0" err="1"/>
              <a:t>m_buffer</a:t>
            </a:r>
            <a:r>
              <a:rPr lang="en-IN" sz="5000" dirty="0"/>
              <a:t>;</a:t>
            </a:r>
          </a:p>
          <a:p>
            <a:pPr marL="0" indent="0">
              <a:buNone/>
            </a:pPr>
            <a:r>
              <a:rPr lang="en-IN" sz="5000" dirty="0"/>
              <a:t>unsigned </a:t>
            </a:r>
            <a:r>
              <a:rPr lang="en-IN" sz="5000" dirty="0" err="1"/>
              <a:t>int</a:t>
            </a:r>
            <a:r>
              <a:rPr lang="en-IN" sz="5000" dirty="0"/>
              <a:t> </a:t>
            </a:r>
            <a:r>
              <a:rPr lang="en-IN" sz="5000" dirty="0" err="1"/>
              <a:t>m_size</a:t>
            </a:r>
            <a:r>
              <a:rPr lang="en-IN" sz="5000" dirty="0"/>
              <a:t>;</a:t>
            </a:r>
          </a:p>
          <a:p>
            <a:pPr marL="0" indent="0">
              <a:buNone/>
            </a:pPr>
            <a:r>
              <a:rPr lang="en-IN" sz="5000" dirty="0" err="1"/>
              <a:t>shared_ptr</a:t>
            </a:r>
            <a:r>
              <a:rPr lang="en-IN" sz="5000" dirty="0"/>
              <a:t>&lt;</a:t>
            </a:r>
            <a:r>
              <a:rPr lang="en-IN" sz="5000" dirty="0" err="1"/>
              <a:t>IResourceExtraData</a:t>
            </a:r>
            <a:r>
              <a:rPr lang="en-IN" sz="5000" dirty="0"/>
              <a:t>&gt; </a:t>
            </a:r>
            <a:r>
              <a:rPr lang="en-IN" sz="5000" dirty="0" err="1"/>
              <a:t>m_extra</a:t>
            </a:r>
            <a:r>
              <a:rPr lang="en-IN" sz="5000" dirty="0"/>
              <a:t>;</a:t>
            </a:r>
          </a:p>
          <a:p>
            <a:pPr marL="0" indent="0">
              <a:buNone/>
            </a:pPr>
            <a:r>
              <a:rPr lang="en-IN" sz="5000" dirty="0" err="1"/>
              <a:t>ResCache</a:t>
            </a:r>
            <a:r>
              <a:rPr lang="en-IN" sz="5000" dirty="0"/>
              <a:t> *</a:t>
            </a:r>
            <a:r>
              <a:rPr lang="en-IN" sz="5000" dirty="0" err="1"/>
              <a:t>m_pResCache</a:t>
            </a:r>
            <a:r>
              <a:rPr lang="en-IN" sz="5000" dirty="0"/>
              <a:t>;</a:t>
            </a:r>
          </a:p>
          <a:p>
            <a:pPr marL="0" indent="0">
              <a:buNone/>
            </a:pPr>
            <a:r>
              <a:rPr lang="en-IN" sz="5000" dirty="0"/>
              <a:t>public:</a:t>
            </a:r>
          </a:p>
          <a:p>
            <a:pPr marL="0" indent="0">
              <a:buNone/>
            </a:pPr>
            <a:r>
              <a:rPr lang="en-IN" sz="5000" dirty="0" err="1"/>
              <a:t>ResHandle</a:t>
            </a:r>
            <a:r>
              <a:rPr lang="en-IN" sz="5000" dirty="0"/>
              <a:t> ( Resource &amp; resource,</a:t>
            </a:r>
          </a:p>
          <a:p>
            <a:pPr marL="0" indent="0">
              <a:buNone/>
            </a:pPr>
            <a:r>
              <a:rPr lang="en-IN" sz="5000" dirty="0"/>
              <a:t>char *buffer,</a:t>
            </a:r>
          </a:p>
          <a:p>
            <a:pPr marL="0" indent="0">
              <a:buNone/>
            </a:pPr>
            <a:r>
              <a:rPr lang="en-IN" sz="5000" dirty="0"/>
              <a:t>unsigned </a:t>
            </a:r>
            <a:r>
              <a:rPr lang="en-IN" sz="5000" dirty="0" err="1"/>
              <a:t>int</a:t>
            </a:r>
            <a:r>
              <a:rPr lang="en-IN" sz="5000" dirty="0"/>
              <a:t> size,</a:t>
            </a:r>
          </a:p>
          <a:p>
            <a:pPr marL="0" indent="0">
              <a:buNone/>
            </a:pPr>
            <a:r>
              <a:rPr lang="en-IN" sz="5000" dirty="0" err="1"/>
              <a:t>ResCache</a:t>
            </a:r>
            <a:r>
              <a:rPr lang="en-IN" sz="5000" dirty="0"/>
              <a:t> *</a:t>
            </a:r>
            <a:r>
              <a:rPr lang="en-IN" sz="5000" dirty="0" err="1"/>
              <a:t>pResCache</a:t>
            </a:r>
            <a:r>
              <a:rPr lang="en-IN" sz="5000" dirty="0"/>
              <a:t>);</a:t>
            </a:r>
          </a:p>
          <a:p>
            <a:pPr marL="0" indent="0">
              <a:buNone/>
            </a:pPr>
            <a:r>
              <a:rPr lang="en-IN" sz="5000" dirty="0"/>
              <a:t>virtual ~</a:t>
            </a:r>
            <a:r>
              <a:rPr lang="en-IN" sz="5000" dirty="0" err="1"/>
              <a:t>ResHandle</a:t>
            </a:r>
            <a:r>
              <a:rPr lang="en-IN" sz="5000" dirty="0"/>
              <a:t>();</a:t>
            </a:r>
          </a:p>
          <a:p>
            <a:pPr marL="0" indent="0">
              <a:buNone/>
            </a:pPr>
            <a:r>
              <a:rPr lang="en-IN" sz="5000" dirty="0"/>
              <a:t>unsigned </a:t>
            </a:r>
            <a:r>
              <a:rPr lang="en-IN" sz="5000" dirty="0" err="1"/>
              <a:t>int</a:t>
            </a:r>
            <a:r>
              <a:rPr lang="en-IN" sz="5000" dirty="0"/>
              <a:t> Size() </a:t>
            </a:r>
            <a:r>
              <a:rPr lang="en-IN" sz="5000" dirty="0" err="1"/>
              <a:t>const</a:t>
            </a:r>
            <a:r>
              <a:rPr lang="en-IN" sz="5000" dirty="0"/>
              <a:t> { return </a:t>
            </a:r>
            <a:r>
              <a:rPr lang="en-IN" sz="5000" dirty="0" err="1"/>
              <a:t>m_size</a:t>
            </a:r>
            <a:r>
              <a:rPr lang="en-IN" sz="5000" dirty="0"/>
              <a:t>; }</a:t>
            </a:r>
          </a:p>
          <a:p>
            <a:pPr marL="0" indent="0">
              <a:buNone/>
            </a:pPr>
            <a:r>
              <a:rPr lang="en-IN" sz="5000" dirty="0"/>
              <a:t>char *Buffer() </a:t>
            </a:r>
            <a:r>
              <a:rPr lang="en-IN" sz="5000" dirty="0" err="1"/>
              <a:t>const</a:t>
            </a:r>
            <a:r>
              <a:rPr lang="en-IN" sz="5000" dirty="0"/>
              <a:t> { return </a:t>
            </a:r>
            <a:r>
              <a:rPr lang="en-IN" sz="5000" dirty="0" err="1"/>
              <a:t>m_buffer</a:t>
            </a:r>
            <a:r>
              <a:rPr lang="en-IN" sz="5000" dirty="0"/>
              <a:t>; }</a:t>
            </a:r>
          </a:p>
          <a:p>
            <a:pPr marL="0" indent="0">
              <a:buNone/>
            </a:pPr>
            <a:r>
              <a:rPr lang="en-IN" sz="5000" dirty="0"/>
              <a:t>char *</a:t>
            </a:r>
            <a:r>
              <a:rPr lang="en-IN" sz="5000" dirty="0" err="1"/>
              <a:t>WritableBuffer</a:t>
            </a:r>
            <a:r>
              <a:rPr lang="en-IN" sz="5000" dirty="0"/>
              <a:t>() { return </a:t>
            </a:r>
            <a:r>
              <a:rPr lang="en-IN" sz="5000" dirty="0" err="1"/>
              <a:t>m_buffer</a:t>
            </a:r>
            <a:r>
              <a:rPr lang="en-IN" sz="5000" dirty="0"/>
              <a:t>; }</a:t>
            </a:r>
          </a:p>
          <a:p>
            <a:pPr marL="0" indent="0">
              <a:buNone/>
            </a:pPr>
            <a:r>
              <a:rPr lang="en-IN" sz="5000" dirty="0" err="1"/>
              <a:t>shared_ptr</a:t>
            </a:r>
            <a:r>
              <a:rPr lang="en-IN" sz="5000" dirty="0"/>
              <a:t>&lt;</a:t>
            </a:r>
            <a:r>
              <a:rPr lang="en-IN" sz="5000" dirty="0" err="1"/>
              <a:t>IResourceExtraData</a:t>
            </a:r>
            <a:r>
              <a:rPr lang="en-IN" sz="5000" dirty="0"/>
              <a:t>&gt; </a:t>
            </a:r>
            <a:r>
              <a:rPr lang="en-IN" sz="5000" dirty="0" err="1"/>
              <a:t>GetExtra</a:t>
            </a:r>
            <a:r>
              <a:rPr lang="en-IN" sz="5000" dirty="0"/>
              <a:t>() { return </a:t>
            </a:r>
            <a:r>
              <a:rPr lang="en-IN" sz="5000" dirty="0" err="1"/>
              <a:t>m_extra</a:t>
            </a:r>
            <a:r>
              <a:rPr lang="en-IN" sz="5000" dirty="0"/>
              <a:t>; }</a:t>
            </a:r>
          </a:p>
          <a:p>
            <a:pPr marL="0" indent="0">
              <a:buNone/>
            </a:pPr>
            <a:r>
              <a:rPr lang="en-IN" sz="5000" dirty="0"/>
              <a:t>void </a:t>
            </a:r>
            <a:r>
              <a:rPr lang="en-IN" sz="5000" dirty="0" err="1"/>
              <a:t>SetExtra</a:t>
            </a:r>
            <a:r>
              <a:rPr lang="en-IN" sz="5000" dirty="0"/>
              <a:t>(</a:t>
            </a:r>
            <a:r>
              <a:rPr lang="en-IN" sz="5000" dirty="0" err="1"/>
              <a:t>shared_ptr</a:t>
            </a:r>
            <a:r>
              <a:rPr lang="en-IN" sz="5000" dirty="0"/>
              <a:t>&lt;</a:t>
            </a:r>
            <a:r>
              <a:rPr lang="en-IN" sz="5000" dirty="0" err="1"/>
              <a:t>IResourceExtraData</a:t>
            </a:r>
            <a:r>
              <a:rPr lang="en-IN" sz="5000" dirty="0"/>
              <a:t>&gt; extra) { </a:t>
            </a:r>
            <a:r>
              <a:rPr lang="en-IN" sz="5000" dirty="0" err="1"/>
              <a:t>m_extra</a:t>
            </a:r>
            <a:r>
              <a:rPr lang="en-IN" sz="5000" dirty="0"/>
              <a:t> = extra; }</a:t>
            </a:r>
          </a:p>
          <a:p>
            <a:pPr marL="0" indent="0">
              <a:buNone/>
            </a:pPr>
            <a:r>
              <a:rPr lang="en-IN" sz="5000" dirty="0"/>
              <a:t>};</a:t>
            </a:r>
          </a:p>
          <a:p>
            <a:endParaRPr lang="en-IN" sz="2800" b="1" dirty="0" smtClean="0"/>
          </a:p>
        </p:txBody>
      </p:sp>
    </p:spTree>
    <p:extLst>
      <p:ext uri="{BB962C8B-B14F-4D97-AF65-F5344CB8AC3E}">
        <p14:creationId xmlns:p14="http://schemas.microsoft.com/office/powerpoint/2010/main" val="3227962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fontScale="85000" lnSpcReduction="20000"/>
          </a:bodyPr>
          <a:lstStyle/>
          <a:p>
            <a:pPr marL="0" indent="0">
              <a:buNone/>
            </a:pPr>
            <a:r>
              <a:rPr lang="en-IN" sz="2800" b="1" dirty="0" err="1"/>
              <a:t>ResHandle</a:t>
            </a:r>
            <a:r>
              <a:rPr lang="en-IN" sz="2800" b="1" dirty="0"/>
              <a:t>: Tracking Loaded </a:t>
            </a:r>
            <a:r>
              <a:rPr lang="en-IN" sz="2800" b="1" dirty="0" smtClean="0"/>
              <a:t>Resources</a:t>
            </a:r>
          </a:p>
          <a:p>
            <a:pPr marL="0" indent="0">
              <a:buNone/>
            </a:pPr>
            <a:r>
              <a:rPr lang="en-IN" sz="2800" dirty="0" err="1"/>
              <a:t>ResHandle</a:t>
            </a:r>
            <a:r>
              <a:rPr lang="en-IN" sz="2800" dirty="0"/>
              <a:t>::</a:t>
            </a:r>
            <a:r>
              <a:rPr lang="en-IN" sz="2800" dirty="0" err="1"/>
              <a:t>ResHandle</a:t>
            </a:r>
            <a:r>
              <a:rPr lang="en-IN" sz="2800" dirty="0"/>
              <a:t>(</a:t>
            </a:r>
          </a:p>
          <a:p>
            <a:pPr marL="0" indent="0">
              <a:buNone/>
            </a:pPr>
            <a:r>
              <a:rPr lang="en-IN" sz="2800" dirty="0"/>
              <a:t>Resource &amp; resource, char *buffer, unsigned </a:t>
            </a:r>
            <a:r>
              <a:rPr lang="en-IN" sz="2800" dirty="0" err="1"/>
              <a:t>int</a:t>
            </a:r>
            <a:r>
              <a:rPr lang="en-IN" sz="2800" dirty="0"/>
              <a:t> size, </a:t>
            </a:r>
            <a:r>
              <a:rPr lang="en-IN" sz="2800" dirty="0" err="1"/>
              <a:t>ResCache</a:t>
            </a:r>
            <a:r>
              <a:rPr lang="en-IN" sz="2800" dirty="0"/>
              <a:t> *</a:t>
            </a:r>
            <a:r>
              <a:rPr lang="en-IN" sz="2800" dirty="0" err="1"/>
              <a:t>pResCache</a:t>
            </a:r>
            <a:r>
              <a:rPr lang="en-IN" sz="2800" dirty="0"/>
              <a:t>)</a:t>
            </a:r>
          </a:p>
          <a:p>
            <a:pPr marL="0" indent="0">
              <a:buNone/>
            </a:pPr>
            <a:r>
              <a:rPr lang="en-IN" sz="2800" dirty="0"/>
              <a:t>: </a:t>
            </a:r>
            <a:r>
              <a:rPr lang="en-IN" sz="2800" dirty="0" err="1"/>
              <a:t>m_resource</a:t>
            </a:r>
            <a:r>
              <a:rPr lang="en-IN" sz="2800" dirty="0"/>
              <a:t>(resource)</a:t>
            </a:r>
          </a:p>
          <a:p>
            <a:pPr marL="0" indent="0">
              <a:buNone/>
            </a:pPr>
            <a:r>
              <a:rPr lang="en-IN" sz="2800" dirty="0"/>
              <a:t>{</a:t>
            </a:r>
          </a:p>
          <a:p>
            <a:pPr marL="0" indent="0">
              <a:buNone/>
            </a:pPr>
            <a:r>
              <a:rPr lang="en-IN" sz="2800" dirty="0" err="1"/>
              <a:t>m_buffer</a:t>
            </a:r>
            <a:r>
              <a:rPr lang="en-IN" sz="2800" dirty="0"/>
              <a:t> = buffer;</a:t>
            </a:r>
          </a:p>
          <a:p>
            <a:pPr marL="0" indent="0">
              <a:buNone/>
            </a:pPr>
            <a:r>
              <a:rPr lang="en-IN" sz="2800" dirty="0" err="1"/>
              <a:t>m_size</a:t>
            </a:r>
            <a:r>
              <a:rPr lang="en-IN" sz="2800" dirty="0"/>
              <a:t> = size;</a:t>
            </a:r>
          </a:p>
          <a:p>
            <a:pPr marL="0" indent="0">
              <a:buNone/>
            </a:pPr>
            <a:r>
              <a:rPr lang="en-IN" sz="2800" dirty="0" err="1"/>
              <a:t>m_extra</a:t>
            </a:r>
            <a:r>
              <a:rPr lang="en-IN" sz="2800" dirty="0"/>
              <a:t> = NULL;</a:t>
            </a:r>
          </a:p>
          <a:p>
            <a:pPr marL="0" indent="0">
              <a:buNone/>
            </a:pPr>
            <a:r>
              <a:rPr lang="en-IN" sz="2800" dirty="0" err="1"/>
              <a:t>m_pResCache</a:t>
            </a:r>
            <a:r>
              <a:rPr lang="en-IN" sz="2800" dirty="0"/>
              <a:t> = </a:t>
            </a:r>
            <a:r>
              <a:rPr lang="en-IN" sz="2800" dirty="0" err="1"/>
              <a:t>pResCache</a:t>
            </a:r>
            <a:r>
              <a:rPr lang="en-IN" sz="2800" dirty="0"/>
              <a:t>;</a:t>
            </a:r>
          </a:p>
          <a:p>
            <a:pPr marL="0" indent="0">
              <a:buNone/>
            </a:pPr>
            <a:r>
              <a:rPr lang="en-IN" sz="2800" dirty="0"/>
              <a:t>}</a:t>
            </a:r>
          </a:p>
          <a:p>
            <a:pPr marL="0" indent="0">
              <a:buNone/>
            </a:pPr>
            <a:r>
              <a:rPr lang="en-IN" sz="2800" dirty="0" err="1"/>
              <a:t>ResHandle</a:t>
            </a:r>
            <a:r>
              <a:rPr lang="en-IN" sz="2800" dirty="0"/>
              <a:t>::~</a:t>
            </a:r>
            <a:r>
              <a:rPr lang="en-IN" sz="2800" dirty="0" err="1"/>
              <a:t>ResHandle</a:t>
            </a:r>
            <a:r>
              <a:rPr lang="en-IN" sz="2800" dirty="0"/>
              <a:t>()</a:t>
            </a:r>
          </a:p>
          <a:p>
            <a:pPr marL="0" indent="0">
              <a:buNone/>
            </a:pPr>
            <a:r>
              <a:rPr lang="en-IN" sz="2800" dirty="0"/>
              <a:t>{</a:t>
            </a:r>
          </a:p>
          <a:p>
            <a:pPr marL="0" indent="0">
              <a:buNone/>
            </a:pPr>
            <a:r>
              <a:rPr lang="en-IN" sz="2800" dirty="0"/>
              <a:t>SAFE_DELETE_ARRAY(</a:t>
            </a:r>
            <a:r>
              <a:rPr lang="en-IN" sz="2800" dirty="0" err="1"/>
              <a:t>m_buffer</a:t>
            </a:r>
            <a:r>
              <a:rPr lang="en-IN" sz="2800" dirty="0"/>
              <a:t>);</a:t>
            </a:r>
          </a:p>
          <a:p>
            <a:pPr marL="0" indent="0">
              <a:buNone/>
            </a:pPr>
            <a:r>
              <a:rPr lang="en-IN" sz="2800" dirty="0" err="1"/>
              <a:t>m_pResCache</a:t>
            </a:r>
            <a:r>
              <a:rPr lang="en-IN" sz="2800" dirty="0"/>
              <a:t>-&gt;</a:t>
            </a:r>
            <a:r>
              <a:rPr lang="en-IN" sz="2800" dirty="0" err="1"/>
              <a:t>MemoryHasBeenFreed</a:t>
            </a:r>
            <a:r>
              <a:rPr lang="en-IN" sz="2800" dirty="0"/>
              <a:t>(</a:t>
            </a:r>
            <a:r>
              <a:rPr lang="en-IN" sz="2800" dirty="0" err="1"/>
              <a:t>m_size</a:t>
            </a:r>
            <a:r>
              <a:rPr lang="en-IN" sz="2800" dirty="0"/>
              <a:t>);</a:t>
            </a:r>
          </a:p>
          <a:p>
            <a:pPr marL="0" indent="0">
              <a:buNone/>
            </a:pPr>
            <a:r>
              <a:rPr lang="en-IN" sz="2800" dirty="0"/>
              <a:t>}</a:t>
            </a:r>
            <a:endParaRPr lang="en-IN" sz="2800" b="1" dirty="0" smtClean="0"/>
          </a:p>
        </p:txBody>
      </p:sp>
    </p:spTree>
    <p:extLst>
      <p:ext uri="{BB962C8B-B14F-4D97-AF65-F5344CB8AC3E}">
        <p14:creationId xmlns:p14="http://schemas.microsoft.com/office/powerpoint/2010/main" val="4283130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err="1"/>
              <a:t>ResHandle</a:t>
            </a:r>
            <a:r>
              <a:rPr lang="en-IN" sz="2800" b="1" dirty="0"/>
              <a:t>: Tracking Loaded </a:t>
            </a:r>
            <a:r>
              <a:rPr lang="en-IN" sz="2800" b="1" dirty="0" smtClean="0"/>
              <a:t>Resources</a:t>
            </a:r>
          </a:p>
          <a:p>
            <a:pPr algn="just"/>
            <a:r>
              <a:rPr lang="en-IN" sz="2400" dirty="0"/>
              <a:t>When the cache loads a resource, it dynamically creates a </a:t>
            </a:r>
            <a:r>
              <a:rPr lang="en-IN" sz="2400" dirty="0" err="1"/>
              <a:t>ResHandle</a:t>
            </a:r>
            <a:r>
              <a:rPr lang="en-IN" sz="2400" dirty="0"/>
              <a:t>, allocates </a:t>
            </a:r>
            <a:r>
              <a:rPr lang="en-IN" sz="2400" dirty="0" smtClean="0"/>
              <a:t>a buffer </a:t>
            </a:r>
            <a:r>
              <a:rPr lang="en-IN" sz="2400" dirty="0"/>
              <a:t>of the right size, and reads the resource from the resource file. </a:t>
            </a:r>
            <a:endParaRPr lang="en-IN" sz="2400" dirty="0" smtClean="0"/>
          </a:p>
          <a:p>
            <a:pPr algn="just"/>
            <a:r>
              <a:rPr lang="en-IN" sz="2400" dirty="0" smtClean="0"/>
              <a:t>The </a:t>
            </a:r>
            <a:r>
              <a:rPr lang="en-IN" sz="2400" dirty="0" err="1" smtClean="0"/>
              <a:t>ResHandle</a:t>
            </a:r>
            <a:r>
              <a:rPr lang="en-IN" sz="2400" dirty="0"/>
              <a:t> </a:t>
            </a:r>
            <a:r>
              <a:rPr lang="en-IN" sz="2400" dirty="0" smtClean="0"/>
              <a:t>class </a:t>
            </a:r>
            <a:r>
              <a:rPr lang="en-IN" sz="2400" dirty="0"/>
              <a:t>exists in memory as long as the resource caches it in, or as long as </a:t>
            </a:r>
            <a:r>
              <a:rPr lang="en-IN" sz="2400" dirty="0" smtClean="0"/>
              <a:t>any consumer </a:t>
            </a:r>
            <a:r>
              <a:rPr lang="en-IN" sz="2400" dirty="0"/>
              <a:t>of the bits keeps a </a:t>
            </a:r>
            <a:r>
              <a:rPr lang="en-IN" sz="2400" dirty="0" err="1"/>
              <a:t>shared_ptr</a:t>
            </a:r>
            <a:r>
              <a:rPr lang="en-IN" sz="2400" dirty="0"/>
              <a:t> to a </a:t>
            </a:r>
            <a:r>
              <a:rPr lang="en-IN" sz="2400" dirty="0" err="1"/>
              <a:t>ResHandle</a:t>
            </a:r>
            <a:r>
              <a:rPr lang="en-IN" sz="2400" dirty="0"/>
              <a:t> object. </a:t>
            </a:r>
            <a:endParaRPr lang="en-IN" sz="2400" dirty="0" smtClean="0"/>
          </a:p>
          <a:p>
            <a:pPr algn="just"/>
            <a:r>
              <a:rPr lang="en-IN" sz="2400" dirty="0" smtClean="0"/>
              <a:t>The </a:t>
            </a:r>
            <a:r>
              <a:rPr lang="en-IN" sz="2400" dirty="0" err="1" smtClean="0"/>
              <a:t>ResHandle</a:t>
            </a:r>
            <a:r>
              <a:rPr lang="en-IN" sz="2400" dirty="0" smtClean="0"/>
              <a:t> </a:t>
            </a:r>
            <a:r>
              <a:rPr lang="en-IN" sz="2400" dirty="0"/>
              <a:t>also tracks the size of the memory block. </a:t>
            </a:r>
            <a:endParaRPr lang="en-IN" sz="2400" dirty="0" smtClean="0"/>
          </a:p>
          <a:p>
            <a:pPr algn="just"/>
            <a:r>
              <a:rPr lang="en-IN" sz="2400" dirty="0" smtClean="0"/>
              <a:t>If </a:t>
            </a:r>
            <a:r>
              <a:rPr lang="en-IN" sz="2400" dirty="0"/>
              <a:t>the resource cache gets full, the </a:t>
            </a:r>
            <a:r>
              <a:rPr lang="en-IN" sz="2400" dirty="0" smtClean="0"/>
              <a:t>resource handle </a:t>
            </a:r>
            <a:r>
              <a:rPr lang="en-IN" sz="2400" dirty="0"/>
              <a:t>is discarded and removed from the resource cache.</a:t>
            </a:r>
            <a:endParaRPr lang="en-IN" sz="2400" b="1" dirty="0" smtClean="0"/>
          </a:p>
        </p:txBody>
      </p:sp>
    </p:spTree>
    <p:extLst>
      <p:ext uri="{BB962C8B-B14F-4D97-AF65-F5344CB8AC3E}">
        <p14:creationId xmlns:p14="http://schemas.microsoft.com/office/powerpoint/2010/main" val="37172033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192688"/>
          </a:xfrm>
        </p:spPr>
        <p:txBody>
          <a:bodyPr>
            <a:normAutofit/>
          </a:bodyPr>
          <a:lstStyle/>
          <a:p>
            <a:pPr marL="0" indent="0">
              <a:buNone/>
            </a:pPr>
            <a:r>
              <a:rPr lang="en-IN" sz="2800" b="1" dirty="0" err="1"/>
              <a:t>ResHandle</a:t>
            </a:r>
            <a:r>
              <a:rPr lang="en-IN" sz="2800" b="1" dirty="0"/>
              <a:t>: Tracking Loaded </a:t>
            </a:r>
            <a:r>
              <a:rPr lang="en-IN" sz="2800" b="1" dirty="0" smtClean="0"/>
              <a:t>Resources</a:t>
            </a:r>
          </a:p>
          <a:p>
            <a:pPr algn="just"/>
            <a:r>
              <a:rPr lang="en-IN" sz="2400" dirty="0"/>
              <a:t>The destructor of </a:t>
            </a:r>
            <a:r>
              <a:rPr lang="en-IN" sz="2400" dirty="0" err="1"/>
              <a:t>ResHandle</a:t>
            </a:r>
            <a:r>
              <a:rPr lang="en-IN" sz="2400" dirty="0"/>
              <a:t> makes a call to a </a:t>
            </a:r>
            <a:r>
              <a:rPr lang="en-IN" sz="2400" dirty="0" err="1"/>
              <a:t>ResCache</a:t>
            </a:r>
            <a:r>
              <a:rPr lang="en-IN" sz="2400" dirty="0"/>
              <a:t> member, </a:t>
            </a:r>
            <a:r>
              <a:rPr lang="en-IN" sz="2400" dirty="0" err="1" smtClean="0"/>
              <a:t>MemoryHas-BeenFreed</a:t>
            </a:r>
            <a:r>
              <a:rPr lang="en-IN" sz="2400" dirty="0"/>
              <a:t>(). </a:t>
            </a:r>
            <a:endParaRPr lang="en-IN" sz="2400" dirty="0" smtClean="0"/>
          </a:p>
          <a:p>
            <a:pPr algn="just"/>
            <a:r>
              <a:rPr lang="en-IN" sz="2400" dirty="0" err="1" smtClean="0"/>
              <a:t>ResHandle</a:t>
            </a:r>
            <a:r>
              <a:rPr lang="en-IN" sz="2400" dirty="0" smtClean="0"/>
              <a:t> </a:t>
            </a:r>
            <a:r>
              <a:rPr lang="en-IN" sz="2400" dirty="0"/>
              <a:t>objects are always managed through a </a:t>
            </a:r>
            <a:r>
              <a:rPr lang="en-IN" sz="2400" dirty="0" err="1" smtClean="0"/>
              <a:t>shared_ptr</a:t>
            </a:r>
            <a:r>
              <a:rPr lang="en-IN" sz="2400" dirty="0"/>
              <a:t> </a:t>
            </a:r>
            <a:r>
              <a:rPr lang="en-IN" sz="2400" dirty="0" smtClean="0"/>
              <a:t>and </a:t>
            </a:r>
            <a:r>
              <a:rPr lang="en-IN" sz="2400" dirty="0"/>
              <a:t>can therefore be actively in use at the moment the cache tries to free them.</a:t>
            </a:r>
          </a:p>
          <a:p>
            <a:pPr algn="just"/>
            <a:r>
              <a:rPr lang="en-IN" sz="2400" dirty="0"/>
              <a:t>This is fine, but when the </a:t>
            </a:r>
            <a:r>
              <a:rPr lang="en-IN" sz="2400" dirty="0" err="1"/>
              <a:t>ResHandle</a:t>
            </a:r>
            <a:r>
              <a:rPr lang="en-IN" sz="2400" dirty="0"/>
              <a:t> object goes out of scope, it needs to </a:t>
            </a:r>
            <a:r>
              <a:rPr lang="en-IN" sz="2400" dirty="0" smtClean="0"/>
              <a:t>inform the </a:t>
            </a:r>
            <a:r>
              <a:rPr lang="en-IN" sz="2400" dirty="0"/>
              <a:t>resource cache that it is time to adjust the amount of memory actually in use</a:t>
            </a:r>
            <a:r>
              <a:rPr lang="en-IN" sz="2400" dirty="0" smtClean="0"/>
              <a:t>.</a:t>
            </a:r>
          </a:p>
          <a:p>
            <a:pPr algn="just"/>
            <a:r>
              <a:rPr lang="en-IN" sz="2400" dirty="0"/>
              <a:t>There’s a useful side effect of holding a pointer to the resource cache in the </a:t>
            </a:r>
            <a:r>
              <a:rPr lang="en-IN" sz="2400" dirty="0" err="1" smtClean="0"/>
              <a:t>ResHandle</a:t>
            </a:r>
            <a:r>
              <a:rPr lang="en-IN" sz="2400" dirty="0" smtClean="0"/>
              <a:t>: it </a:t>
            </a:r>
            <a:r>
              <a:rPr lang="en-IN" sz="2400" dirty="0"/>
              <a:t>is possible to have multiple resource caches in your game. </a:t>
            </a:r>
            <a:endParaRPr lang="en-IN" sz="2400" dirty="0" smtClean="0"/>
          </a:p>
          <a:p>
            <a:pPr algn="just"/>
            <a:r>
              <a:rPr lang="en-IN" sz="2400" dirty="0" smtClean="0"/>
              <a:t>One </a:t>
            </a:r>
            <a:r>
              <a:rPr lang="en-IN" sz="2400" dirty="0"/>
              <a:t>may control </a:t>
            </a:r>
            <a:r>
              <a:rPr lang="en-IN" sz="2400" dirty="0" smtClean="0"/>
              <a:t>a specific </a:t>
            </a:r>
            <a:r>
              <a:rPr lang="en-IN" sz="2400" dirty="0"/>
              <a:t>type of resource, such as sound effects, whereas another may control </a:t>
            </a:r>
            <a:r>
              <a:rPr lang="en-IN" sz="2400" dirty="0" smtClean="0"/>
              <a:t>level geometry </a:t>
            </a:r>
            <a:r>
              <a:rPr lang="en-IN" sz="2400" dirty="0"/>
              <a:t>and textures.</a:t>
            </a:r>
            <a:endParaRPr lang="en-IN" sz="2400" b="1" dirty="0" smtClean="0"/>
          </a:p>
        </p:txBody>
      </p:sp>
    </p:spTree>
    <p:extLst>
      <p:ext uri="{BB962C8B-B14F-4D97-AF65-F5344CB8AC3E}">
        <p14:creationId xmlns:p14="http://schemas.microsoft.com/office/powerpoint/2010/main" val="16950434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192688"/>
          </a:xfrm>
        </p:spPr>
        <p:txBody>
          <a:bodyPr>
            <a:normAutofit/>
          </a:bodyPr>
          <a:lstStyle/>
          <a:p>
            <a:pPr marL="0" indent="0">
              <a:buNone/>
            </a:pPr>
            <a:r>
              <a:rPr lang="en-IN" sz="2800" b="1" dirty="0" err="1"/>
              <a:t>ResHandle</a:t>
            </a:r>
            <a:r>
              <a:rPr lang="en-IN" sz="2800" b="1" dirty="0"/>
              <a:t>: Tracking Loaded </a:t>
            </a:r>
            <a:r>
              <a:rPr lang="en-IN" sz="2800" b="1" dirty="0" smtClean="0"/>
              <a:t>Resources</a:t>
            </a:r>
          </a:p>
          <a:p>
            <a:pPr algn="just"/>
            <a:r>
              <a:rPr lang="en-IN" sz="2400" dirty="0"/>
              <a:t>Most resources can be used exactly as they exist in the Zip file; they can be </a:t>
            </a:r>
            <a:r>
              <a:rPr lang="en-IN" sz="2400" dirty="0" smtClean="0"/>
              <a:t>loaded into </a:t>
            </a:r>
            <a:r>
              <a:rPr lang="en-IN" sz="2400" dirty="0"/>
              <a:t>memory and sent to whatever game subsystem needs them</a:t>
            </a:r>
            <a:r>
              <a:rPr lang="en-IN" sz="2400" dirty="0" smtClean="0"/>
              <a:t>.</a:t>
            </a:r>
          </a:p>
          <a:p>
            <a:pPr algn="just"/>
            <a:r>
              <a:rPr lang="en-IN" sz="2400" dirty="0" smtClean="0"/>
              <a:t>Other resources need </a:t>
            </a:r>
            <a:r>
              <a:rPr lang="en-IN" sz="2400" dirty="0"/>
              <a:t>to be processed when they are loaded. </a:t>
            </a:r>
            <a:endParaRPr lang="en-IN" sz="2400" dirty="0" smtClean="0"/>
          </a:p>
          <a:p>
            <a:pPr algn="just"/>
            <a:r>
              <a:rPr lang="en-IN" sz="2400" dirty="0" smtClean="0"/>
              <a:t>A </a:t>
            </a:r>
            <a:r>
              <a:rPr lang="en-IN" sz="2400" dirty="0"/>
              <a:t>resource might need a special </a:t>
            </a:r>
            <a:r>
              <a:rPr lang="en-IN" sz="2400" dirty="0" smtClean="0"/>
              <a:t>decompression method </a:t>
            </a:r>
            <a:r>
              <a:rPr lang="en-IN" sz="2400" dirty="0"/>
              <a:t>or processing to extract some important data from it. </a:t>
            </a:r>
            <a:endParaRPr lang="en-IN" sz="2400" dirty="0" smtClean="0"/>
          </a:p>
          <a:p>
            <a:pPr algn="just"/>
            <a:r>
              <a:rPr lang="en-IN" sz="2400" dirty="0" smtClean="0"/>
              <a:t>A </a:t>
            </a:r>
            <a:r>
              <a:rPr lang="en-IN" sz="2400" dirty="0"/>
              <a:t>good </a:t>
            </a:r>
            <a:r>
              <a:rPr lang="en-IN" sz="2400" dirty="0" smtClean="0"/>
              <a:t>example of </a:t>
            </a:r>
            <a:r>
              <a:rPr lang="en-IN" sz="2400" dirty="0"/>
              <a:t>this might be to store the length and format of a sound file. </a:t>
            </a:r>
            <a:endParaRPr lang="en-IN" sz="2400" dirty="0" smtClean="0"/>
          </a:p>
          <a:p>
            <a:pPr algn="just"/>
            <a:r>
              <a:rPr lang="en-IN" sz="2400" dirty="0" smtClean="0"/>
              <a:t>This </a:t>
            </a:r>
            <a:r>
              <a:rPr lang="en-IN" sz="2400" dirty="0"/>
              <a:t>is the </a:t>
            </a:r>
            <a:r>
              <a:rPr lang="en-IN" sz="2400" dirty="0" smtClean="0"/>
              <a:t>reason that </a:t>
            </a:r>
            <a:r>
              <a:rPr lang="en-IN" sz="2400" dirty="0"/>
              <a:t>the resource file defines loaders—classes that implement the </a:t>
            </a:r>
            <a:r>
              <a:rPr lang="en-IN" sz="2400" dirty="0" err="1" smtClean="0"/>
              <a:t>IResourceLoader</a:t>
            </a:r>
            <a:r>
              <a:rPr lang="en-IN" sz="2400" dirty="0"/>
              <a:t> </a:t>
            </a:r>
            <a:r>
              <a:rPr lang="en-IN" sz="2400" dirty="0" smtClean="0"/>
              <a:t>interface</a:t>
            </a:r>
            <a:r>
              <a:rPr lang="en-IN" sz="2400" dirty="0"/>
              <a:t>.</a:t>
            </a:r>
            <a:endParaRPr lang="en-IN" sz="2400" b="1" dirty="0" smtClean="0"/>
          </a:p>
        </p:txBody>
      </p:sp>
    </p:spTree>
    <p:extLst>
      <p:ext uri="{BB962C8B-B14F-4D97-AF65-F5344CB8AC3E}">
        <p14:creationId xmlns:p14="http://schemas.microsoft.com/office/powerpoint/2010/main" val="4073971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404664"/>
            <a:ext cx="8424936" cy="6192688"/>
          </a:xfrm>
        </p:spPr>
        <p:txBody>
          <a:bodyPr>
            <a:normAutofit/>
          </a:bodyPr>
          <a:lstStyle/>
          <a:p>
            <a:pPr marL="0" indent="0">
              <a:buNone/>
            </a:pPr>
            <a:r>
              <a:rPr lang="en-IN" sz="2800" b="1" dirty="0" err="1"/>
              <a:t>ResHandle</a:t>
            </a:r>
            <a:r>
              <a:rPr lang="en-IN" sz="2800" b="1" dirty="0"/>
              <a:t>: Tracking Loaded </a:t>
            </a:r>
            <a:r>
              <a:rPr lang="en-IN" sz="2800" b="1" dirty="0" smtClean="0"/>
              <a:t>Resources</a:t>
            </a:r>
          </a:p>
          <a:p>
            <a:pPr algn="just"/>
            <a:r>
              <a:rPr lang="en-IN" sz="2400" dirty="0"/>
              <a:t>The process of finding, updating, and loading resources is easy.</a:t>
            </a:r>
          </a:p>
          <a:p>
            <a:pPr algn="just">
              <a:buFont typeface="Wingdings" panose="05000000000000000000" pitchFamily="2" charset="2"/>
              <a:buChar char="Ø"/>
            </a:pPr>
            <a:r>
              <a:rPr lang="en-IN" sz="2400" dirty="0" smtClean="0"/>
              <a:t> </a:t>
            </a:r>
            <a:r>
              <a:rPr lang="en-IN" sz="2400" dirty="0" err="1"/>
              <a:t>ResCache</a:t>
            </a:r>
            <a:r>
              <a:rPr lang="en-IN" sz="2400" dirty="0"/>
              <a:t>::Find() uses an STL map, </a:t>
            </a:r>
            <a:r>
              <a:rPr lang="en-IN" sz="2400" dirty="0" err="1"/>
              <a:t>m_resources</a:t>
            </a:r>
            <a:r>
              <a:rPr lang="en-IN" sz="2400" dirty="0"/>
              <a:t>, to locate the </a:t>
            </a:r>
            <a:r>
              <a:rPr lang="en-IN" sz="2400" dirty="0" smtClean="0"/>
              <a:t>right </a:t>
            </a:r>
            <a:r>
              <a:rPr lang="en-IN" sz="2400" dirty="0" err="1" smtClean="0"/>
              <a:t>ResHandle</a:t>
            </a:r>
            <a:r>
              <a:rPr lang="en-IN" sz="2400" dirty="0" smtClean="0"/>
              <a:t> </a:t>
            </a:r>
            <a:r>
              <a:rPr lang="en-IN" sz="2400" dirty="0"/>
              <a:t>given a Resource</a:t>
            </a:r>
            <a:r>
              <a:rPr lang="en-IN" sz="2400" dirty="0" smtClean="0"/>
              <a:t>.</a:t>
            </a:r>
          </a:p>
          <a:p>
            <a:pPr algn="just">
              <a:buFont typeface="Wingdings" panose="05000000000000000000" pitchFamily="2" charset="2"/>
              <a:buChar char="Ø"/>
            </a:pPr>
            <a:r>
              <a:rPr lang="en-IN" sz="2400" dirty="0" smtClean="0"/>
              <a:t> </a:t>
            </a:r>
            <a:r>
              <a:rPr lang="en-IN" sz="2400" dirty="0" err="1"/>
              <a:t>ResCache</a:t>
            </a:r>
            <a:r>
              <a:rPr lang="en-IN" sz="2400" dirty="0"/>
              <a:t>::Update() removes a </a:t>
            </a:r>
            <a:r>
              <a:rPr lang="en-IN" sz="2400" dirty="0" err="1"/>
              <a:t>ResHandle</a:t>
            </a:r>
            <a:r>
              <a:rPr lang="en-IN" sz="2400" dirty="0"/>
              <a:t> from the LRU list and </a:t>
            </a:r>
            <a:r>
              <a:rPr lang="en-IN" sz="2400" dirty="0" smtClean="0"/>
              <a:t>promotes it </a:t>
            </a:r>
            <a:r>
              <a:rPr lang="en-IN" sz="2400" dirty="0"/>
              <a:t>to the front, making sure that the LRU is always sorted </a:t>
            </a:r>
            <a:r>
              <a:rPr lang="en-IN" sz="2400" dirty="0" smtClean="0"/>
              <a:t>properly.</a:t>
            </a:r>
          </a:p>
          <a:p>
            <a:pPr algn="just">
              <a:buFont typeface="Wingdings" panose="05000000000000000000" pitchFamily="2" charset="2"/>
              <a:buChar char="Ø"/>
            </a:pPr>
            <a:r>
              <a:rPr lang="en-IN" sz="2400" dirty="0" err="1" smtClean="0"/>
              <a:t>ResCache</a:t>
            </a:r>
            <a:r>
              <a:rPr lang="en-IN" sz="2400" dirty="0"/>
              <a:t>::Free() finds a resource by its handle and removes it from </a:t>
            </a:r>
            <a:r>
              <a:rPr lang="en-IN" sz="2400" dirty="0" smtClean="0"/>
              <a:t>the cache</a:t>
            </a:r>
            <a:r>
              <a:rPr lang="en-IN" sz="2400" dirty="0"/>
              <a:t>.</a:t>
            </a:r>
            <a:endParaRPr lang="en-IN" sz="2400" b="1" dirty="0" smtClean="0"/>
          </a:p>
        </p:txBody>
      </p:sp>
    </p:spTree>
    <p:extLst>
      <p:ext uri="{BB962C8B-B14F-4D97-AF65-F5344CB8AC3E}">
        <p14:creationId xmlns:p14="http://schemas.microsoft.com/office/powerpoint/2010/main" val="209853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200" b="1" dirty="0"/>
              <a:t>Loading and Caching Game Data </a:t>
            </a:r>
            <a:r>
              <a:rPr lang="en-IN" sz="3200" dirty="0"/>
              <a:t/>
            </a:r>
            <a:br>
              <a:rPr lang="en-IN" sz="32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836712"/>
            <a:ext cx="8229600" cy="5832648"/>
          </a:xfrm>
        </p:spPr>
        <p:txBody>
          <a:bodyPr>
            <a:normAutofit lnSpcReduction="10000"/>
          </a:bodyPr>
          <a:lstStyle/>
          <a:p>
            <a:pPr algn="just"/>
            <a:r>
              <a:rPr lang="en-IN" dirty="0"/>
              <a:t>Each game resource you use must be converted to the smallest possible format that </a:t>
            </a:r>
            <a:r>
              <a:rPr lang="en-IN" dirty="0" smtClean="0"/>
              <a:t>is supported </a:t>
            </a:r>
            <a:r>
              <a:rPr lang="en-IN" dirty="0"/>
              <a:t>by the hardware, taking care to keep the quality at the right level. </a:t>
            </a:r>
            <a:endParaRPr lang="en-IN" dirty="0" smtClean="0"/>
          </a:p>
          <a:p>
            <a:pPr algn="just"/>
            <a:r>
              <a:rPr lang="en-IN" dirty="0" smtClean="0"/>
              <a:t>This is pretty </a:t>
            </a:r>
            <a:r>
              <a:rPr lang="en-IN" dirty="0"/>
              <a:t>easy for sounds, since you can easily predict the quality and size delta of </a:t>
            </a:r>
            <a:r>
              <a:rPr lang="en-IN" dirty="0" smtClean="0"/>
              <a:t>a 44KHz </a:t>
            </a:r>
            <a:r>
              <a:rPr lang="en-IN" dirty="0"/>
              <a:t>stereo WAV versus an 11KHz mono WAV stream. </a:t>
            </a:r>
            <a:endParaRPr lang="en-IN" dirty="0" smtClean="0"/>
          </a:p>
          <a:p>
            <a:pPr algn="just"/>
            <a:r>
              <a:rPr lang="en-IN" dirty="0" smtClean="0"/>
              <a:t>Textures </a:t>
            </a:r>
            <a:r>
              <a:rPr lang="en-IN" dirty="0"/>
              <a:t>are trickier </a:t>
            </a:r>
            <a:r>
              <a:rPr lang="en-IN" dirty="0" smtClean="0"/>
              <a:t>to </a:t>
            </a:r>
            <a:r>
              <a:rPr lang="en-IN" dirty="0"/>
              <a:t>work with, on the other hand, because the best storage format is completely </a:t>
            </a:r>
            <a:r>
              <a:rPr lang="en-IN" dirty="0" smtClean="0"/>
              <a:t>dependent on </a:t>
            </a:r>
            <a:r>
              <a:rPr lang="en-IN" dirty="0"/>
              <a:t>its use in the game and what it looks like.</a:t>
            </a:r>
          </a:p>
        </p:txBody>
      </p:sp>
    </p:spTree>
    <p:extLst>
      <p:ext uri="{BB962C8B-B14F-4D97-AF65-F5344CB8AC3E}">
        <p14:creationId xmlns:p14="http://schemas.microsoft.com/office/powerpoint/2010/main" val="394208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404664"/>
            <a:ext cx="8424936" cy="6192688"/>
          </a:xfrm>
        </p:spPr>
        <p:txBody>
          <a:bodyPr>
            <a:noAutofit/>
          </a:bodyPr>
          <a:lstStyle/>
          <a:p>
            <a:pPr marL="0" indent="0">
              <a:buNone/>
            </a:pPr>
            <a:r>
              <a:rPr lang="en-IN" sz="2400" b="1" dirty="0"/>
              <a:t>World Design and Cache </a:t>
            </a:r>
            <a:r>
              <a:rPr lang="en-IN" sz="2400" b="1" dirty="0" smtClean="0"/>
              <a:t>Prediction:</a:t>
            </a:r>
          </a:p>
          <a:p>
            <a:pPr algn="just"/>
            <a:r>
              <a:rPr lang="en-IN" sz="2400" dirty="0" smtClean="0"/>
              <a:t>If you load resources the moment you need them, you’ll probably suffer a wildly fluctuating frame rate.</a:t>
            </a:r>
          </a:p>
          <a:p>
            <a:pPr algn="just"/>
            <a:r>
              <a:rPr lang="en-IN" sz="2400" dirty="0" smtClean="0"/>
              <a:t>The moment your game asks for resources outside of the cache, your game will suffer a major stutter—even a few tens of milliseconds in a platformer or first-person shooter can frustrate a player.</a:t>
            </a:r>
          </a:p>
          <a:p>
            <a:pPr algn="just"/>
            <a:r>
              <a:rPr lang="en-IN" sz="2400" dirty="0" smtClean="0"/>
              <a:t>First, classify your game design into one of the following categories:</a:t>
            </a:r>
          </a:p>
          <a:p>
            <a:pPr marL="514350" indent="-514350" algn="just">
              <a:buFont typeface="+mj-lt"/>
              <a:buAutoNum type="arabicPeriod"/>
            </a:pPr>
            <a:r>
              <a:rPr lang="en-IN" sz="2400" b="1" dirty="0" smtClean="0"/>
              <a:t>Load Everything at Once: </a:t>
            </a:r>
            <a:r>
              <a:rPr lang="en-IN" sz="2400" dirty="0" smtClean="0"/>
              <a:t>This is for any game that caches resources on a </a:t>
            </a:r>
            <a:r>
              <a:rPr lang="en-IN" sz="2400" dirty="0" err="1" smtClean="0"/>
              <a:t>screenby</a:t>
            </a:r>
            <a:r>
              <a:rPr lang="en-IN" sz="2400" dirty="0" smtClean="0"/>
              <a:t>-screen basis or level-by-level. Each screen of </a:t>
            </a:r>
            <a:r>
              <a:rPr lang="en-IN" sz="2400" dirty="0" err="1" smtClean="0"/>
              <a:t>Myst</a:t>
            </a:r>
            <a:r>
              <a:rPr lang="en-IN" sz="2400" dirty="0" smtClean="0"/>
              <a:t> is a good example, as well as Grim Fandango. Most fighting games work under this model for each event.</a:t>
            </a:r>
          </a:p>
          <a:p>
            <a:pPr marL="514350" indent="-514350" algn="just">
              <a:buFont typeface="+mj-lt"/>
              <a:buAutoNum type="arabicPeriod"/>
            </a:pPr>
            <a:r>
              <a:rPr lang="en-IN" sz="2400" b="1" dirty="0" smtClean="0"/>
              <a:t>Load Only at Pinch Points: </a:t>
            </a:r>
            <a:r>
              <a:rPr lang="en-IN" sz="2400" dirty="0" smtClean="0"/>
              <a:t>Almost every shooter utilizes this design, where resources are cached in during elevator rides or in small barren hallways.</a:t>
            </a:r>
          </a:p>
        </p:txBody>
      </p:sp>
    </p:spTree>
    <p:extLst>
      <p:ext uri="{BB962C8B-B14F-4D97-AF65-F5344CB8AC3E}">
        <p14:creationId xmlns:p14="http://schemas.microsoft.com/office/powerpoint/2010/main" val="8346675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The Resource Cache</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404664"/>
            <a:ext cx="8424936" cy="6192688"/>
          </a:xfrm>
        </p:spPr>
        <p:txBody>
          <a:bodyPr>
            <a:noAutofit/>
          </a:bodyPr>
          <a:lstStyle/>
          <a:p>
            <a:pPr marL="0" indent="0">
              <a:buNone/>
            </a:pPr>
            <a:r>
              <a:rPr lang="en-IN" sz="2400" b="1" dirty="0"/>
              <a:t>World Design and Cache </a:t>
            </a:r>
            <a:r>
              <a:rPr lang="en-IN" sz="2400" b="1" dirty="0" smtClean="0"/>
              <a:t>Prediction:</a:t>
            </a:r>
          </a:p>
          <a:p>
            <a:pPr marL="0" indent="0" algn="just">
              <a:buNone/>
            </a:pPr>
            <a:r>
              <a:rPr lang="en-IN" sz="2400" b="1" dirty="0" smtClean="0"/>
              <a:t>3. Load Constantly: </a:t>
            </a:r>
            <a:r>
              <a:rPr lang="en-IN" sz="2400" dirty="0" smtClean="0"/>
              <a:t>This is for open-map games where players can go anywhere they like. Examples include flight simulators, racing games, massively multiplayer games, and action/adventure games like </a:t>
            </a:r>
            <a:r>
              <a:rPr lang="en-IN" sz="2400" dirty="0" err="1" smtClean="0"/>
              <a:t>Rockstar’s</a:t>
            </a:r>
            <a:r>
              <a:rPr lang="en-IN" sz="2400" dirty="0" smtClean="0"/>
              <a:t> Red Dead Redemption.</a:t>
            </a:r>
            <a:endParaRPr lang="en-IN" sz="2400" b="1" dirty="0" smtClean="0"/>
          </a:p>
        </p:txBody>
      </p:sp>
    </p:spTree>
    <p:extLst>
      <p:ext uri="{BB962C8B-B14F-4D97-AF65-F5344CB8AC3E}">
        <p14:creationId xmlns:p14="http://schemas.microsoft.com/office/powerpoint/2010/main" val="3734263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Out of Cache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smtClean="0"/>
              <a:t>Out of Cache :</a:t>
            </a:r>
          </a:p>
          <a:p>
            <a:pPr algn="just"/>
            <a:r>
              <a:rPr lang="en-IN" sz="2800" dirty="0"/>
              <a:t>Smart game programmers realize early on that some problems are harder </a:t>
            </a:r>
            <a:r>
              <a:rPr lang="en-IN" sz="2800" dirty="0" smtClean="0"/>
              <a:t>than others</a:t>
            </a:r>
            <a:r>
              <a:rPr lang="en-IN" sz="2800" dirty="0"/>
              <a:t>. </a:t>
            </a:r>
            <a:endParaRPr lang="en-IN" sz="2800" dirty="0" smtClean="0"/>
          </a:p>
          <a:p>
            <a:pPr algn="just"/>
            <a:r>
              <a:rPr lang="en-IN" sz="2800" dirty="0" smtClean="0"/>
              <a:t>If </a:t>
            </a:r>
            <a:r>
              <a:rPr lang="en-IN" sz="2800" dirty="0"/>
              <a:t>you thought that creating a good flight simulator was a piece of cake, </a:t>
            </a:r>
            <a:r>
              <a:rPr lang="en-IN" sz="2800" dirty="0" smtClean="0"/>
              <a:t>I’d tell </a:t>
            </a:r>
            <a:r>
              <a:rPr lang="en-IN" sz="2800" dirty="0"/>
              <a:t>you that the hard part isn’t simulating the airplane but simulating the </a:t>
            </a:r>
            <a:r>
              <a:rPr lang="en-IN" sz="2800" dirty="0" smtClean="0"/>
              <a:t>ground and </a:t>
            </a:r>
            <a:r>
              <a:rPr lang="en-IN" sz="2800" dirty="0"/>
              <a:t>everything on it. </a:t>
            </a:r>
            <a:endParaRPr lang="en-IN" sz="2800" dirty="0" smtClean="0"/>
          </a:p>
          <a:p>
            <a:pPr algn="just"/>
            <a:r>
              <a:rPr lang="en-IN" sz="2800" dirty="0" smtClean="0"/>
              <a:t>The </a:t>
            </a:r>
            <a:r>
              <a:rPr lang="en-IN" sz="2800" dirty="0"/>
              <a:t>newbie game programmer could spend all his time </a:t>
            </a:r>
            <a:r>
              <a:rPr lang="en-IN" sz="2800" dirty="0" smtClean="0"/>
              <a:t>creating a </a:t>
            </a:r>
            <a:r>
              <a:rPr lang="en-IN" sz="2800" dirty="0"/>
              <a:t>great flight model, and when he started the enormous task of representing </a:t>
            </a:r>
            <a:r>
              <a:rPr lang="en-IN" sz="2800" dirty="0" smtClean="0"/>
              <a:t>undulating terrain </a:t>
            </a:r>
            <a:r>
              <a:rPr lang="en-IN" sz="2800" dirty="0"/>
              <a:t>with smooth detail levels, he would fold like laundry.</a:t>
            </a:r>
            <a:endParaRPr lang="en-IN" sz="2800" b="1" dirty="0" smtClean="0"/>
          </a:p>
        </p:txBody>
      </p:sp>
    </p:spTree>
    <p:extLst>
      <p:ext uri="{BB962C8B-B14F-4D97-AF65-F5344CB8AC3E}">
        <p14:creationId xmlns:p14="http://schemas.microsoft.com/office/powerpoint/2010/main" val="4052542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Out of Cache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smtClean="0"/>
              <a:t>Out of Cache :</a:t>
            </a:r>
          </a:p>
          <a:p>
            <a:pPr algn="just"/>
            <a:r>
              <a:rPr lang="en-IN" sz="2800" dirty="0"/>
              <a:t>Games need enormous amounts of data to suspend disbelief on the part of players.</a:t>
            </a:r>
          </a:p>
          <a:p>
            <a:pPr algn="just"/>
            <a:r>
              <a:rPr lang="en-IN" sz="2800" dirty="0"/>
              <a:t>No one, </a:t>
            </a:r>
            <a:r>
              <a:rPr lang="en-IN" sz="2800" dirty="0" smtClean="0"/>
              <a:t> </a:t>
            </a:r>
            <a:r>
              <a:rPr lang="en-IN" sz="2800" dirty="0"/>
              <a:t>can set their system RAM requirements to hold the </a:t>
            </a:r>
            <a:r>
              <a:rPr lang="en-IN" sz="2800" dirty="0" smtClean="0"/>
              <a:t>entire contents </a:t>
            </a:r>
            <a:r>
              <a:rPr lang="en-IN" sz="2800" dirty="0"/>
              <a:t>of even one disk of current day optical media. </a:t>
            </a:r>
            <a:endParaRPr lang="en-IN" sz="2800" dirty="0" smtClean="0"/>
          </a:p>
          <a:p>
            <a:pPr algn="just"/>
            <a:r>
              <a:rPr lang="en-IN" sz="2800" dirty="0" smtClean="0"/>
              <a:t>It’s </a:t>
            </a:r>
            <a:r>
              <a:rPr lang="en-IN" sz="2800" dirty="0"/>
              <a:t>also not enough to </a:t>
            </a:r>
            <a:r>
              <a:rPr lang="en-IN" sz="2800" dirty="0" smtClean="0"/>
              <a:t>simply assume </a:t>
            </a:r>
            <a:r>
              <a:rPr lang="en-IN" sz="2800" dirty="0"/>
              <a:t>that a game will load resources as needed, and the game designers can </a:t>
            </a:r>
            <a:r>
              <a:rPr lang="en-IN" sz="2800" dirty="0" smtClean="0"/>
              <a:t>do what </a:t>
            </a:r>
            <a:r>
              <a:rPr lang="en-IN" sz="2800" dirty="0"/>
              <a:t>they want. </a:t>
            </a:r>
            <a:endParaRPr lang="en-IN" sz="2800" dirty="0" smtClean="0"/>
          </a:p>
          <a:p>
            <a:pPr algn="just"/>
            <a:r>
              <a:rPr lang="en-IN" sz="2800" dirty="0" smtClean="0"/>
              <a:t>That </a:t>
            </a:r>
            <a:r>
              <a:rPr lang="en-IN" sz="2800" dirty="0"/>
              <a:t>is a tragic road </a:t>
            </a:r>
            <a:r>
              <a:rPr lang="en-IN" sz="2800" dirty="0" err="1"/>
              <a:t>traveled</a:t>
            </a:r>
            <a:r>
              <a:rPr lang="en-IN" sz="2800" dirty="0"/>
              <a:t> by many games that never </a:t>
            </a:r>
            <a:r>
              <a:rPr lang="en-IN" sz="2800" dirty="0" smtClean="0"/>
              <a:t>shipped and </a:t>
            </a:r>
            <a:r>
              <a:rPr lang="en-IN" sz="2800" dirty="0"/>
              <a:t>a few that have. </a:t>
            </a:r>
            <a:endParaRPr lang="en-IN" sz="2800" dirty="0" smtClean="0"/>
          </a:p>
          <a:p>
            <a:pPr algn="just"/>
            <a:r>
              <a:rPr lang="en-IN" sz="2800" dirty="0" smtClean="0"/>
              <a:t>Most </a:t>
            </a:r>
            <a:r>
              <a:rPr lang="en-IN" sz="2800" dirty="0"/>
              <a:t>games that suffer frame stutter issues ignored their </a:t>
            </a:r>
            <a:r>
              <a:rPr lang="en-IN" sz="2800" dirty="0" smtClean="0"/>
              <a:t>cache constraints</a:t>
            </a:r>
            <a:r>
              <a:rPr lang="en-IN" sz="2800" dirty="0"/>
              <a:t>.</a:t>
            </a:r>
            <a:endParaRPr lang="en-IN" sz="2800" b="1" dirty="0" smtClean="0"/>
          </a:p>
        </p:txBody>
      </p:sp>
    </p:spTree>
    <p:extLst>
      <p:ext uri="{BB962C8B-B14F-4D97-AF65-F5344CB8AC3E}">
        <p14:creationId xmlns:p14="http://schemas.microsoft.com/office/powerpoint/2010/main" val="8514469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600" b="1" dirty="0"/>
              <a:t>Out of Cache </a:t>
            </a:r>
            <a:r>
              <a:rPr lang="en-IN" sz="2900" dirty="0"/>
              <a:t/>
            </a:r>
            <a:br>
              <a:rPr lang="en-IN" sz="2900" dirty="0"/>
            </a:br>
            <a:r>
              <a:rPr lang="en-IN" sz="2900" dirty="0"/>
              <a:t/>
            </a:r>
            <a:br>
              <a:rPr lang="en-IN" sz="29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251520" y="404664"/>
            <a:ext cx="8640960" cy="6264696"/>
          </a:xfrm>
        </p:spPr>
        <p:txBody>
          <a:bodyPr>
            <a:normAutofit/>
          </a:bodyPr>
          <a:lstStyle/>
          <a:p>
            <a:pPr marL="0" indent="0">
              <a:buNone/>
            </a:pPr>
            <a:r>
              <a:rPr lang="en-IN" sz="2800" b="1" dirty="0" smtClean="0"/>
              <a:t>Out of Cache :</a:t>
            </a:r>
          </a:p>
          <a:p>
            <a:pPr algn="just"/>
            <a:r>
              <a:rPr lang="en-IN" sz="2800" dirty="0"/>
              <a:t>It’s up to programmers to code the best cache they can and figure out a way to </a:t>
            </a:r>
            <a:r>
              <a:rPr lang="en-IN" sz="2800" dirty="0" smtClean="0"/>
              <a:t>get game </a:t>
            </a:r>
            <a:r>
              <a:rPr lang="en-IN" sz="2800" dirty="0"/>
              <a:t>level designers, artists, and sound engineers to plan the density of game areas</a:t>
            </a:r>
          </a:p>
          <a:p>
            <a:pPr marL="0" indent="0" algn="just">
              <a:buNone/>
            </a:pPr>
            <a:r>
              <a:rPr lang="en-IN" sz="2800" dirty="0" smtClean="0"/>
              <a:t>     carefully</a:t>
            </a:r>
            <a:r>
              <a:rPr lang="en-IN" sz="2800" dirty="0"/>
              <a:t>. </a:t>
            </a:r>
            <a:endParaRPr lang="en-IN" sz="2800" dirty="0" smtClean="0"/>
          </a:p>
          <a:p>
            <a:pPr algn="just"/>
            <a:r>
              <a:rPr lang="en-IN" sz="2800" dirty="0" smtClean="0"/>
              <a:t>If </a:t>
            </a:r>
            <a:r>
              <a:rPr lang="en-IN" sz="2800" dirty="0"/>
              <a:t>everyone succeeds in his task, you get a smooth game that plays well. </a:t>
            </a:r>
            <a:endParaRPr lang="en-IN" sz="2800" dirty="0" smtClean="0"/>
          </a:p>
          <a:p>
            <a:pPr algn="just"/>
            <a:r>
              <a:rPr lang="en-IN" sz="2800" dirty="0" smtClean="0"/>
              <a:t>If</a:t>
            </a:r>
            <a:r>
              <a:rPr lang="en-IN" sz="2800" dirty="0"/>
              <a:t> </a:t>
            </a:r>
            <a:r>
              <a:rPr lang="en-IN" sz="2800" dirty="0" smtClean="0"/>
              <a:t>you </a:t>
            </a:r>
            <a:r>
              <a:rPr lang="en-IN" sz="2800" dirty="0"/>
              <a:t>succeed, you’ll get a game that can almost predict the future.</a:t>
            </a:r>
            <a:endParaRPr lang="en-IN" sz="2800" b="1" dirty="0" smtClean="0"/>
          </a:p>
        </p:txBody>
      </p:sp>
    </p:spTree>
    <p:extLst>
      <p:ext uri="{BB962C8B-B14F-4D97-AF65-F5344CB8AC3E}">
        <p14:creationId xmlns:p14="http://schemas.microsoft.com/office/powerpoint/2010/main" val="40737890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a:t>Module </a:t>
            </a:r>
            <a:r>
              <a:rPr lang="en-IN" sz="3600" b="1" dirty="0" smtClean="0"/>
              <a:t>5:</a:t>
            </a:r>
            <a:r>
              <a:rPr lang="en-IN" sz="3600" b="1" dirty="0"/>
              <a:t> Loading and Caching , optimization , debugging and publishing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1340768"/>
            <a:ext cx="8229600" cy="5112568"/>
          </a:xfrm>
        </p:spPr>
        <p:txBody>
          <a:bodyPr>
            <a:normAutofit fontScale="92500" lnSpcReduction="20000"/>
          </a:bodyPr>
          <a:lstStyle/>
          <a:p>
            <a:pPr marL="0" indent="0">
              <a:buNone/>
            </a:pPr>
            <a:r>
              <a:rPr lang="en-IN" dirty="0" smtClean="0"/>
              <a:t>5.2:</a:t>
            </a:r>
          </a:p>
          <a:p>
            <a:r>
              <a:rPr lang="en-IN" dirty="0"/>
              <a:t>Optimization and Debugging </a:t>
            </a:r>
          </a:p>
          <a:p>
            <a:r>
              <a:rPr lang="en-IN" dirty="0"/>
              <a:t>The Art of Handling Failure 	</a:t>
            </a:r>
          </a:p>
          <a:p>
            <a:r>
              <a:rPr lang="en-IN" dirty="0"/>
              <a:t>Debugging Basics </a:t>
            </a:r>
          </a:p>
          <a:p>
            <a:r>
              <a:rPr lang="en-IN" dirty="0"/>
              <a:t>Graphics and </a:t>
            </a:r>
            <a:r>
              <a:rPr lang="en-IN" dirty="0" err="1"/>
              <a:t>Shader</a:t>
            </a:r>
            <a:r>
              <a:rPr lang="en-IN" dirty="0"/>
              <a:t> Debugging </a:t>
            </a:r>
          </a:p>
          <a:p>
            <a:r>
              <a:rPr lang="en-IN" dirty="0"/>
              <a:t>Debugging Techniques </a:t>
            </a:r>
          </a:p>
          <a:p>
            <a:r>
              <a:rPr lang="en-IN" dirty="0"/>
              <a:t>Building an Error Logging System . </a:t>
            </a:r>
          </a:p>
          <a:p>
            <a:r>
              <a:rPr lang="en-IN" dirty="0"/>
              <a:t>Different Kinds of Bugs </a:t>
            </a:r>
          </a:p>
          <a:p>
            <a:r>
              <a:rPr lang="en-IN" dirty="0"/>
              <a:t>Profiling </a:t>
            </a:r>
          </a:p>
          <a:p>
            <a:r>
              <a:rPr lang="en-IN" dirty="0"/>
              <a:t>Game Publishing 		</a:t>
            </a:r>
          </a:p>
          <a:p>
            <a:pPr marL="0" indent="0">
              <a:buNone/>
            </a:pPr>
            <a:r>
              <a:rPr lang="en-IN" dirty="0"/>
              <a:t>	</a:t>
            </a:r>
          </a:p>
          <a:p>
            <a:endParaRPr lang="en-IN" dirty="0"/>
          </a:p>
        </p:txBody>
      </p:sp>
    </p:spTree>
    <p:extLst>
      <p:ext uri="{BB962C8B-B14F-4D97-AF65-F5344CB8AC3E}">
        <p14:creationId xmlns:p14="http://schemas.microsoft.com/office/powerpoint/2010/main" val="26969120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200" b="1" dirty="0"/>
              <a:t>Optimization and Debugging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764704"/>
            <a:ext cx="8568952" cy="5688632"/>
          </a:xfrm>
        </p:spPr>
        <p:txBody>
          <a:bodyPr>
            <a:normAutofit/>
          </a:bodyPr>
          <a:lstStyle/>
          <a:p>
            <a:pPr marL="0" indent="0" algn="just">
              <a:buNone/>
            </a:pPr>
            <a:r>
              <a:rPr lang="en-IN" sz="2800" dirty="0"/>
              <a:t>Optimization and </a:t>
            </a:r>
            <a:r>
              <a:rPr lang="en-IN" sz="2800" dirty="0" smtClean="0"/>
              <a:t>Debugging: </a:t>
            </a:r>
          </a:p>
          <a:p>
            <a:pPr algn="just"/>
            <a:r>
              <a:rPr lang="en-IN" sz="2800" dirty="0"/>
              <a:t>By the end of any game development project, the programmers and their </a:t>
            </a:r>
            <a:r>
              <a:rPr lang="en-IN" sz="2800" dirty="0" smtClean="0"/>
              <a:t>teammates spend </a:t>
            </a:r>
            <a:r>
              <a:rPr lang="en-IN" sz="2800" dirty="0"/>
              <a:t>all of their time fixing bugs and tweaking performance. </a:t>
            </a:r>
            <a:endParaRPr lang="en-IN" sz="2800" dirty="0" smtClean="0"/>
          </a:p>
          <a:p>
            <a:pPr algn="just"/>
            <a:r>
              <a:rPr lang="en-IN" sz="2800" dirty="0" smtClean="0"/>
              <a:t>As </a:t>
            </a:r>
            <a:r>
              <a:rPr lang="en-IN" sz="2800" dirty="0"/>
              <a:t>important </a:t>
            </a:r>
            <a:r>
              <a:rPr lang="en-IN" sz="2800" dirty="0" smtClean="0"/>
              <a:t>as debugging </a:t>
            </a:r>
            <a:r>
              <a:rPr lang="en-IN" sz="2800" dirty="0"/>
              <a:t>is (especially in game development), techniques in debugging are </a:t>
            </a:r>
            <a:r>
              <a:rPr lang="en-IN" sz="2800" dirty="0" smtClean="0"/>
              <a:t>rarely taught</a:t>
            </a:r>
            <a:r>
              <a:rPr lang="en-IN" sz="2800" dirty="0"/>
              <a:t>. </a:t>
            </a:r>
            <a:endParaRPr lang="en-IN" sz="2800" dirty="0" smtClean="0"/>
          </a:p>
          <a:p>
            <a:pPr algn="just"/>
            <a:r>
              <a:rPr lang="en-IN" sz="2800" dirty="0" smtClean="0"/>
              <a:t>They </a:t>
            </a:r>
            <a:r>
              <a:rPr lang="en-IN" sz="2800" dirty="0"/>
              <a:t>tend to just come from experience or are traded around the </a:t>
            </a:r>
            <a:r>
              <a:rPr lang="en-IN" sz="2800" dirty="0" smtClean="0"/>
              <a:t>programming team.</a:t>
            </a:r>
          </a:p>
          <a:p>
            <a:pPr algn="just"/>
            <a:endParaRPr lang="en-IN" sz="2800" dirty="0"/>
          </a:p>
          <a:p>
            <a:endParaRPr lang="en-IN" dirty="0"/>
          </a:p>
        </p:txBody>
      </p:sp>
    </p:spTree>
    <p:extLst>
      <p:ext uri="{BB962C8B-B14F-4D97-AF65-F5344CB8AC3E}">
        <p14:creationId xmlns:p14="http://schemas.microsoft.com/office/powerpoint/2010/main" val="29606633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200" b="1" dirty="0"/>
              <a:t>Optimization and Debugging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764704"/>
            <a:ext cx="8568952" cy="5688632"/>
          </a:xfrm>
        </p:spPr>
        <p:txBody>
          <a:bodyPr>
            <a:normAutofit lnSpcReduction="10000"/>
          </a:bodyPr>
          <a:lstStyle/>
          <a:p>
            <a:pPr marL="0" indent="0" algn="just">
              <a:buNone/>
            </a:pPr>
            <a:r>
              <a:rPr lang="en-IN" sz="2800" dirty="0"/>
              <a:t>Optimization and </a:t>
            </a:r>
            <a:r>
              <a:rPr lang="en-IN" sz="2800" dirty="0" smtClean="0"/>
              <a:t>Debugging: </a:t>
            </a:r>
          </a:p>
          <a:p>
            <a:pPr algn="just"/>
            <a:r>
              <a:rPr lang="en-IN" sz="2800" dirty="0"/>
              <a:t>Games are complicated pieces of software, and they push every piece of hardware </a:t>
            </a:r>
            <a:r>
              <a:rPr lang="en-IN" sz="2800" dirty="0" smtClean="0"/>
              <a:t>in the </a:t>
            </a:r>
            <a:r>
              <a:rPr lang="en-IN" sz="2800" dirty="0"/>
              <a:t>system. </a:t>
            </a:r>
            <a:endParaRPr lang="en-IN" sz="2800" dirty="0" smtClean="0"/>
          </a:p>
          <a:p>
            <a:pPr algn="just"/>
            <a:r>
              <a:rPr lang="en-IN" sz="2800" dirty="0" smtClean="0"/>
              <a:t>Bugs </a:t>
            </a:r>
            <a:r>
              <a:rPr lang="en-IN" sz="2800" dirty="0"/>
              <a:t>are usually pilot error, but there are plenty of cases where bugs </a:t>
            </a:r>
            <a:r>
              <a:rPr lang="en-IN" sz="2800" dirty="0" smtClean="0"/>
              <a:t>trace their </a:t>
            </a:r>
            <a:r>
              <a:rPr lang="en-IN" sz="2800" dirty="0"/>
              <a:t>roots to the compiler, operating system, drivers, and even specific pieces </a:t>
            </a:r>
            <a:r>
              <a:rPr lang="en-IN" sz="2800" dirty="0" smtClean="0"/>
              <a:t>of hardware</a:t>
            </a:r>
            <a:r>
              <a:rPr lang="en-IN" sz="2800" dirty="0"/>
              <a:t>. </a:t>
            </a:r>
            <a:endParaRPr lang="en-IN" sz="2800" dirty="0" smtClean="0"/>
          </a:p>
          <a:p>
            <a:pPr algn="just"/>
            <a:r>
              <a:rPr lang="en-IN" sz="2800" dirty="0" smtClean="0"/>
              <a:t>Bugs </a:t>
            </a:r>
            <a:r>
              <a:rPr lang="en-IN" sz="2800" dirty="0"/>
              <a:t>also happen as a result of unexpected interactions in code </a:t>
            </a:r>
            <a:r>
              <a:rPr lang="en-IN" sz="2800" dirty="0" smtClean="0"/>
              <a:t>written by </a:t>
            </a:r>
            <a:r>
              <a:rPr lang="en-IN" sz="2800" dirty="0"/>
              <a:t>different programmers; each module functions perfectly in a unit test, but </a:t>
            </a:r>
            <a:r>
              <a:rPr lang="en-IN" sz="2800" dirty="0" smtClean="0"/>
              <a:t>failures are </a:t>
            </a:r>
            <a:r>
              <a:rPr lang="en-IN" sz="2800" dirty="0"/>
              <a:t>seen after they are integrated. </a:t>
            </a:r>
            <a:endParaRPr lang="en-IN" sz="2800" dirty="0" smtClean="0"/>
          </a:p>
          <a:p>
            <a:pPr algn="just"/>
            <a:r>
              <a:rPr lang="en-IN" sz="2800" dirty="0" smtClean="0"/>
              <a:t>Programmers </a:t>
            </a:r>
            <a:r>
              <a:rPr lang="en-IN" sz="2800" dirty="0"/>
              <a:t>spend lots of time hunting </a:t>
            </a:r>
            <a:r>
              <a:rPr lang="en-IN" sz="2800" dirty="0" smtClean="0"/>
              <a:t>down issues </a:t>
            </a:r>
            <a:r>
              <a:rPr lang="en-IN" sz="2800" dirty="0"/>
              <a:t>in code they didn’t write.</a:t>
            </a:r>
          </a:p>
          <a:p>
            <a:endParaRPr lang="en-IN" dirty="0"/>
          </a:p>
        </p:txBody>
      </p:sp>
    </p:spTree>
    <p:extLst>
      <p:ext uri="{BB962C8B-B14F-4D97-AF65-F5344CB8AC3E}">
        <p14:creationId xmlns:p14="http://schemas.microsoft.com/office/powerpoint/2010/main" val="1222585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200" b="1" dirty="0"/>
              <a:t>Optimization and Debugging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764704"/>
            <a:ext cx="8568952" cy="5688632"/>
          </a:xfrm>
        </p:spPr>
        <p:txBody>
          <a:bodyPr>
            <a:normAutofit/>
          </a:bodyPr>
          <a:lstStyle/>
          <a:p>
            <a:pPr marL="0" indent="0" algn="just">
              <a:buNone/>
            </a:pPr>
            <a:r>
              <a:rPr lang="en-IN" sz="2800" dirty="0"/>
              <a:t>Optimization and </a:t>
            </a:r>
            <a:r>
              <a:rPr lang="en-IN" sz="2800" dirty="0" smtClean="0"/>
              <a:t>Debugging: </a:t>
            </a:r>
          </a:p>
          <a:p>
            <a:pPr algn="just"/>
            <a:r>
              <a:rPr lang="en-IN" sz="2800" dirty="0"/>
              <a:t>If you are going to have any chance at all of fixing broken code, whether you wrote it or</a:t>
            </a:r>
          </a:p>
          <a:p>
            <a:pPr algn="just"/>
            <a:r>
              <a:rPr lang="en-IN" sz="2800" dirty="0"/>
              <a:t>not, you should have a few ideas and techniques in your toolbox. It’s not uncommon to</a:t>
            </a:r>
          </a:p>
          <a:p>
            <a:pPr algn="just"/>
            <a:r>
              <a:rPr lang="en-IN" sz="2800" dirty="0"/>
              <a:t>spend more time debugging than writing new code, especially toward the end of a project.</a:t>
            </a:r>
            <a:endParaRPr lang="en-IN" dirty="0"/>
          </a:p>
        </p:txBody>
      </p:sp>
    </p:spTree>
    <p:extLst>
      <p:ext uri="{BB962C8B-B14F-4D97-AF65-F5344CB8AC3E}">
        <p14:creationId xmlns:p14="http://schemas.microsoft.com/office/powerpoint/2010/main" val="205252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2800" dirty="0"/>
              <a:t>The Art of Handling Failure</a:t>
            </a:r>
            <a:r>
              <a:rPr lang="en-IN" sz="32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764704"/>
            <a:ext cx="8568952" cy="5688632"/>
          </a:xfrm>
        </p:spPr>
        <p:txBody>
          <a:bodyPr>
            <a:normAutofit/>
          </a:bodyPr>
          <a:lstStyle/>
          <a:p>
            <a:pPr marL="0" indent="0" algn="just">
              <a:buNone/>
            </a:pPr>
            <a:r>
              <a:rPr lang="en-IN" sz="2800" dirty="0"/>
              <a:t>The Art of Handling Failure </a:t>
            </a:r>
            <a:r>
              <a:rPr lang="en-IN" sz="2800" dirty="0" smtClean="0"/>
              <a:t>: </a:t>
            </a:r>
          </a:p>
          <a:p>
            <a:pPr algn="just"/>
            <a:r>
              <a:rPr lang="en-IN" sz="2800" dirty="0" smtClean="0"/>
              <a:t>An application </a:t>
            </a:r>
            <a:r>
              <a:rPr lang="en-IN" sz="2800" dirty="0"/>
              <a:t>failure, the situation where </a:t>
            </a:r>
            <a:r>
              <a:rPr lang="en-IN" sz="2800" dirty="0" smtClean="0"/>
              <a:t>some defensive </a:t>
            </a:r>
            <a:r>
              <a:rPr lang="en-IN" sz="2800" dirty="0"/>
              <a:t>code has found an anomaly and needs to handle it. </a:t>
            </a:r>
            <a:endParaRPr lang="en-IN" sz="2800" dirty="0" smtClean="0"/>
          </a:p>
          <a:p>
            <a:pPr algn="just"/>
            <a:r>
              <a:rPr lang="en-IN" sz="2800" dirty="0" smtClean="0"/>
              <a:t>There’s </a:t>
            </a:r>
            <a:r>
              <a:rPr lang="en-IN" sz="2800" dirty="0"/>
              <a:t>a great </a:t>
            </a:r>
            <a:r>
              <a:rPr lang="en-IN" sz="2800" dirty="0" smtClean="0"/>
              <a:t>conversation you </a:t>
            </a:r>
            <a:r>
              <a:rPr lang="en-IN" sz="2800" dirty="0"/>
              <a:t>can start with a group of programmers about how to handle errors or </a:t>
            </a:r>
            <a:r>
              <a:rPr lang="en-IN" sz="2800" dirty="0" smtClean="0"/>
              <a:t>failures in </a:t>
            </a:r>
            <a:r>
              <a:rPr lang="en-IN" sz="2800" dirty="0"/>
              <a:t>games</a:t>
            </a:r>
            <a:r>
              <a:rPr lang="en-IN" sz="2800" dirty="0" smtClean="0"/>
              <a:t>.</a:t>
            </a:r>
          </a:p>
          <a:p>
            <a:pPr algn="just"/>
            <a:r>
              <a:rPr lang="en-IN" sz="2800" dirty="0" smtClean="0"/>
              <a:t>The </a:t>
            </a:r>
            <a:r>
              <a:rPr lang="en-IN" sz="2800" dirty="0"/>
              <a:t>subject has more </a:t>
            </a:r>
            <a:r>
              <a:rPr lang="en-IN" sz="2800" dirty="0" err="1"/>
              <a:t>gray</a:t>
            </a:r>
            <a:r>
              <a:rPr lang="en-IN" sz="2800" dirty="0"/>
              <a:t> area than you’d think, and therefore </a:t>
            </a:r>
            <a:r>
              <a:rPr lang="en-IN" sz="2800" dirty="0" smtClean="0"/>
              <a:t>it doesn’t </a:t>
            </a:r>
            <a:r>
              <a:rPr lang="en-IN" sz="2800" dirty="0"/>
              <a:t>have a single best strategy. </a:t>
            </a:r>
            <a:endParaRPr lang="en-IN" sz="2800" dirty="0" smtClean="0"/>
          </a:p>
          <a:p>
            <a:pPr algn="just"/>
            <a:r>
              <a:rPr lang="en-IN" sz="2800" dirty="0" smtClean="0"/>
              <a:t>The </a:t>
            </a:r>
            <a:r>
              <a:rPr lang="en-IN" sz="2800" dirty="0"/>
              <a:t>debate starts when you ask if games </a:t>
            </a:r>
            <a:r>
              <a:rPr lang="en-IN" sz="2800" dirty="0" smtClean="0"/>
              <a:t>should ignore </a:t>
            </a:r>
            <a:r>
              <a:rPr lang="en-IN" sz="2800" dirty="0"/>
              <a:t>failures or if they should stop execution immediately.</a:t>
            </a:r>
            <a:endParaRPr lang="en-IN" dirty="0"/>
          </a:p>
        </p:txBody>
      </p:sp>
    </p:spTree>
    <p:extLst>
      <p:ext uri="{BB962C8B-B14F-4D97-AF65-F5344CB8AC3E}">
        <p14:creationId xmlns:p14="http://schemas.microsoft.com/office/powerpoint/2010/main" val="44428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5.1: </a:t>
            </a:r>
            <a:r>
              <a:rPr lang="en-IN" sz="3200" b="1" dirty="0"/>
              <a:t>Loading and Caching Game Data </a:t>
            </a:r>
            <a:r>
              <a:rPr lang="en-IN" sz="3200" dirty="0"/>
              <a:t/>
            </a:r>
            <a:br>
              <a:rPr lang="en-IN" sz="3200" dirty="0"/>
            </a:b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457200" y="836712"/>
            <a:ext cx="8229600" cy="5832648"/>
          </a:xfrm>
        </p:spPr>
        <p:txBody>
          <a:bodyPr>
            <a:normAutofit fontScale="85000" lnSpcReduction="10000"/>
          </a:bodyPr>
          <a:lstStyle/>
          <a:p>
            <a:pPr algn="just"/>
            <a:r>
              <a:rPr lang="en-IN" dirty="0"/>
              <a:t>These conversions are also dependent on the hardware platform. </a:t>
            </a:r>
            <a:endParaRPr lang="en-IN" dirty="0" smtClean="0"/>
          </a:p>
          <a:p>
            <a:pPr algn="just"/>
            <a:r>
              <a:rPr lang="en-IN" dirty="0" smtClean="0"/>
              <a:t>You </a:t>
            </a:r>
            <a:r>
              <a:rPr lang="en-IN" dirty="0"/>
              <a:t>can count </a:t>
            </a:r>
            <a:r>
              <a:rPr lang="en-IN" dirty="0" smtClean="0"/>
              <a:t>on the </a:t>
            </a:r>
            <a:r>
              <a:rPr lang="en-IN" dirty="0"/>
              <a:t>fact that the Sony PS3 and the Microsoft Xbox360 will want sounds and </a:t>
            </a:r>
            <a:r>
              <a:rPr lang="en-IN" dirty="0" smtClean="0"/>
              <a:t>textures presented </a:t>
            </a:r>
            <a:r>
              <a:rPr lang="en-IN" dirty="0"/>
              <a:t>in two completely different formats. </a:t>
            </a:r>
            <a:endParaRPr lang="en-IN" dirty="0" smtClean="0"/>
          </a:p>
          <a:p>
            <a:pPr algn="just"/>
            <a:r>
              <a:rPr lang="en-IN" dirty="0" smtClean="0"/>
              <a:t>This </a:t>
            </a:r>
            <a:r>
              <a:rPr lang="en-IN" dirty="0"/>
              <a:t>process will result in </a:t>
            </a:r>
            <a:r>
              <a:rPr lang="en-IN" dirty="0" smtClean="0"/>
              <a:t>different resource </a:t>
            </a:r>
            <a:r>
              <a:rPr lang="en-IN" dirty="0"/>
              <a:t>files for each platform you </a:t>
            </a:r>
            <a:r>
              <a:rPr lang="en-IN" dirty="0" smtClean="0"/>
              <a:t>support.</a:t>
            </a:r>
          </a:p>
          <a:p>
            <a:pPr algn="just"/>
            <a:r>
              <a:rPr lang="en-IN" dirty="0"/>
              <a:t>E</a:t>
            </a:r>
            <a:r>
              <a:rPr lang="en-IN" dirty="0" smtClean="0"/>
              <a:t>veryone </a:t>
            </a:r>
            <a:r>
              <a:rPr lang="en-IN" dirty="0"/>
              <a:t>is familiar with the Zip file, originally created back in 1989 by </a:t>
            </a:r>
            <a:r>
              <a:rPr lang="en-IN" dirty="0" smtClean="0"/>
              <a:t>Phil Katz</a:t>
            </a:r>
            <a:r>
              <a:rPr lang="en-IN" dirty="0"/>
              <a:t>, first implemented in PKWARE’s PKZIP utility. </a:t>
            </a:r>
            <a:endParaRPr lang="en-IN" dirty="0" smtClean="0"/>
          </a:p>
          <a:p>
            <a:pPr algn="just"/>
            <a:r>
              <a:rPr lang="en-IN" dirty="0" smtClean="0"/>
              <a:t>There </a:t>
            </a:r>
            <a:r>
              <a:rPr lang="en-IN" dirty="0"/>
              <a:t>might be better </a:t>
            </a:r>
            <a:r>
              <a:rPr lang="en-IN" dirty="0" smtClean="0"/>
              <a:t>compression and </a:t>
            </a:r>
            <a:r>
              <a:rPr lang="en-IN" dirty="0"/>
              <a:t>storage formats for storing particular bits of game data, but for our </a:t>
            </a:r>
            <a:r>
              <a:rPr lang="en-IN" dirty="0" smtClean="0"/>
              <a:t>purposes it </a:t>
            </a:r>
            <a:r>
              <a:rPr lang="en-IN" dirty="0"/>
              <a:t>will do nicely as a general-purpose resource file. </a:t>
            </a:r>
            <a:endParaRPr lang="en-IN" dirty="0" smtClean="0"/>
          </a:p>
        </p:txBody>
      </p:sp>
    </p:spTree>
    <p:extLst>
      <p:ext uri="{BB962C8B-B14F-4D97-AF65-F5344CB8AC3E}">
        <p14:creationId xmlns:p14="http://schemas.microsoft.com/office/powerpoint/2010/main" val="24198425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The Art of Handling Failure</a:t>
            </a:r>
            <a:r>
              <a:rPr lang="en-IN" sz="31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764704"/>
            <a:ext cx="8568952" cy="5688632"/>
          </a:xfrm>
        </p:spPr>
        <p:txBody>
          <a:bodyPr>
            <a:normAutofit/>
          </a:bodyPr>
          <a:lstStyle/>
          <a:p>
            <a:pPr marL="0" indent="0" algn="just">
              <a:buNone/>
            </a:pPr>
            <a:r>
              <a:rPr lang="en-IN" sz="2800" dirty="0"/>
              <a:t>The Art of Handling Failure </a:t>
            </a:r>
            <a:r>
              <a:rPr lang="en-IN" sz="2800" dirty="0" smtClean="0"/>
              <a:t>: </a:t>
            </a:r>
          </a:p>
          <a:p>
            <a:pPr algn="just"/>
            <a:r>
              <a:rPr lang="en-IN" sz="2800" dirty="0"/>
              <a:t>The debug build should always </a:t>
            </a:r>
            <a:r>
              <a:rPr lang="en-IN" sz="2800" dirty="0" smtClean="0"/>
              <a:t>report any </a:t>
            </a:r>
            <a:r>
              <a:rPr lang="en-IN" sz="2800" dirty="0"/>
              <a:t>oddity so that programmers can catch more bugs in the act. </a:t>
            </a:r>
            <a:endParaRPr lang="en-IN" sz="2800" dirty="0" smtClean="0"/>
          </a:p>
          <a:p>
            <a:pPr algn="just"/>
            <a:r>
              <a:rPr lang="en-IN" sz="2800" dirty="0" smtClean="0"/>
              <a:t>The </a:t>
            </a:r>
            <a:r>
              <a:rPr lang="en-IN" sz="2800" dirty="0"/>
              <a:t>release </a:t>
            </a:r>
            <a:r>
              <a:rPr lang="en-IN" sz="2800" dirty="0" smtClean="0"/>
              <a:t>build strips </a:t>
            </a:r>
            <a:r>
              <a:rPr lang="en-IN" sz="2800" dirty="0"/>
              <a:t>asserts, so there’s a good question about what should happen if the assert </a:t>
            </a:r>
            <a:r>
              <a:rPr lang="en-IN" sz="2800" dirty="0" smtClean="0"/>
              <a:t>condition would </a:t>
            </a:r>
            <a:r>
              <a:rPr lang="en-IN" sz="2800" dirty="0"/>
              <a:t>have been satisfied in the release build. </a:t>
            </a:r>
            <a:endParaRPr lang="en-IN" sz="2800" dirty="0" smtClean="0"/>
          </a:p>
          <a:p>
            <a:pPr algn="just"/>
            <a:r>
              <a:rPr lang="en-IN" sz="2800" dirty="0" smtClean="0"/>
              <a:t>Does </a:t>
            </a:r>
            <a:r>
              <a:rPr lang="en-IN" sz="2800" dirty="0"/>
              <a:t>the game continue, </a:t>
            </a:r>
            <a:r>
              <a:rPr lang="en-IN" sz="2800" dirty="0" smtClean="0"/>
              <a:t>or should </a:t>
            </a:r>
            <a:r>
              <a:rPr lang="en-IN" sz="2800" dirty="0"/>
              <a:t>it halt? As with many things, there’s no right answer. </a:t>
            </a:r>
            <a:endParaRPr lang="en-IN" sz="2800" dirty="0" smtClean="0"/>
          </a:p>
          <a:p>
            <a:pPr algn="just"/>
            <a:r>
              <a:rPr lang="en-IN" sz="2800" dirty="0" smtClean="0"/>
              <a:t>Here’s </a:t>
            </a:r>
            <a:r>
              <a:rPr lang="en-IN" sz="2800" dirty="0"/>
              <a:t>an example </a:t>
            </a:r>
            <a:r>
              <a:rPr lang="en-IN" sz="2800" dirty="0" smtClean="0"/>
              <a:t>of two </a:t>
            </a:r>
            <a:r>
              <a:rPr lang="en-IN" sz="2800" dirty="0"/>
              <a:t>functions that handle the same error in two different ways:</a:t>
            </a:r>
            <a:endParaRPr lang="en-IN" dirty="0"/>
          </a:p>
        </p:txBody>
      </p:sp>
    </p:spTree>
    <p:extLst>
      <p:ext uri="{BB962C8B-B14F-4D97-AF65-F5344CB8AC3E}">
        <p14:creationId xmlns:p14="http://schemas.microsoft.com/office/powerpoint/2010/main" val="22763951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2800" b="1" dirty="0"/>
              <a:t>The Art of Handling Failure</a:t>
            </a:r>
            <a:r>
              <a:rPr lang="en-IN" sz="32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548680"/>
            <a:ext cx="8568952" cy="6120680"/>
          </a:xfrm>
        </p:spPr>
        <p:txBody>
          <a:bodyPr>
            <a:normAutofit fontScale="70000" lnSpcReduction="20000"/>
          </a:bodyPr>
          <a:lstStyle/>
          <a:p>
            <a:pPr marL="0" indent="0" algn="just">
              <a:buNone/>
            </a:pPr>
            <a:r>
              <a:rPr lang="en-IN" sz="2800" b="1" dirty="0"/>
              <a:t>The Art of Handling Failure </a:t>
            </a:r>
            <a:r>
              <a:rPr lang="en-IN" sz="2800" b="1" dirty="0" smtClean="0"/>
              <a:t>: </a:t>
            </a:r>
            <a:endParaRPr lang="en-IN" sz="2800" b="1" dirty="0"/>
          </a:p>
          <a:p>
            <a:pPr marL="0" indent="0" algn="just">
              <a:buNone/>
            </a:pPr>
            <a:r>
              <a:rPr lang="en-IN" sz="2800" dirty="0" smtClean="0"/>
              <a:t>void </a:t>
            </a:r>
            <a:r>
              <a:rPr lang="en-IN" sz="2800" dirty="0" err="1"/>
              <a:t>DetectFixAndContinue</a:t>
            </a:r>
            <a:r>
              <a:rPr lang="en-IN" sz="2800" dirty="0"/>
              <a:t>(</a:t>
            </a:r>
            <a:r>
              <a:rPr lang="en-IN" sz="2800" dirty="0" err="1"/>
              <a:t>int</a:t>
            </a:r>
            <a:r>
              <a:rPr lang="en-IN" sz="2800" dirty="0"/>
              <a:t> variable)</a:t>
            </a:r>
          </a:p>
          <a:p>
            <a:pPr marL="0" indent="0">
              <a:buNone/>
            </a:pPr>
            <a:r>
              <a:rPr lang="en-IN" sz="2800" dirty="0"/>
              <a:t>{</a:t>
            </a:r>
          </a:p>
          <a:p>
            <a:pPr marL="0" indent="0">
              <a:buNone/>
            </a:pPr>
            <a:r>
              <a:rPr lang="en-IN" sz="2800" dirty="0"/>
              <a:t>if (variable &lt; VARIABLE_MINIMUM)</a:t>
            </a:r>
          </a:p>
          <a:p>
            <a:pPr marL="0" indent="0">
              <a:buNone/>
            </a:pPr>
            <a:r>
              <a:rPr lang="en-IN" sz="2800" dirty="0"/>
              <a:t>{</a:t>
            </a:r>
          </a:p>
          <a:p>
            <a:pPr marL="0" indent="0">
              <a:buNone/>
            </a:pPr>
            <a:r>
              <a:rPr lang="en-IN" sz="2800" dirty="0" smtClean="0"/>
              <a:t>     variable </a:t>
            </a:r>
            <a:r>
              <a:rPr lang="en-IN" sz="2800" dirty="0"/>
              <a:t>= VARIABLE_MINIMUM;</a:t>
            </a:r>
          </a:p>
          <a:p>
            <a:pPr marL="0" indent="0">
              <a:buNone/>
            </a:pPr>
            <a:r>
              <a:rPr lang="en-IN" sz="2800" dirty="0" smtClean="0"/>
              <a:t>     GCC_ERROR</a:t>
            </a:r>
            <a:r>
              <a:rPr lang="en-IN" sz="2800" dirty="0"/>
              <a:t>(“Parameter is invalid”);</a:t>
            </a:r>
          </a:p>
          <a:p>
            <a:pPr marL="0" indent="0">
              <a:buNone/>
            </a:pPr>
            <a:r>
              <a:rPr lang="en-IN" sz="2800" dirty="0"/>
              <a:t>}</a:t>
            </a:r>
          </a:p>
          <a:p>
            <a:pPr marL="0" indent="0">
              <a:buNone/>
            </a:pPr>
            <a:r>
              <a:rPr lang="en-IN" sz="2800" dirty="0"/>
              <a:t>// More code follows...</a:t>
            </a:r>
          </a:p>
          <a:p>
            <a:pPr marL="0" indent="0">
              <a:buNone/>
            </a:pPr>
            <a:r>
              <a:rPr lang="en-IN" sz="2800" dirty="0"/>
              <a:t>}</a:t>
            </a:r>
          </a:p>
          <a:p>
            <a:pPr marL="0" indent="0">
              <a:buNone/>
            </a:pPr>
            <a:r>
              <a:rPr lang="en-IN" sz="2800" dirty="0"/>
              <a:t>void </a:t>
            </a:r>
            <a:r>
              <a:rPr lang="en-IN" sz="2800" dirty="0" err="1"/>
              <a:t>DetectAndBail</a:t>
            </a:r>
            <a:r>
              <a:rPr lang="en-IN" sz="2800" dirty="0"/>
              <a:t>(</a:t>
            </a:r>
            <a:r>
              <a:rPr lang="en-IN" sz="2800" dirty="0" err="1"/>
              <a:t>int</a:t>
            </a:r>
            <a:r>
              <a:rPr lang="en-IN" sz="2800" dirty="0"/>
              <a:t> variable</a:t>
            </a:r>
            <a:r>
              <a:rPr lang="en-IN" sz="2800" dirty="0" smtClean="0"/>
              <a:t>)</a:t>
            </a:r>
          </a:p>
          <a:p>
            <a:pPr marL="0" indent="0">
              <a:buNone/>
            </a:pPr>
            <a:r>
              <a:rPr lang="en-IN" dirty="0"/>
              <a:t>{</a:t>
            </a:r>
          </a:p>
          <a:p>
            <a:pPr marL="0" indent="0">
              <a:buNone/>
            </a:pPr>
            <a:r>
              <a:rPr lang="en-IN" dirty="0"/>
              <a:t>if (variable &lt; VARIABLE_MINIMUM)</a:t>
            </a:r>
          </a:p>
          <a:p>
            <a:pPr marL="0" indent="0">
              <a:buNone/>
            </a:pPr>
            <a:r>
              <a:rPr lang="en-IN" dirty="0"/>
              <a:t>{</a:t>
            </a:r>
          </a:p>
          <a:p>
            <a:pPr marL="0" indent="0">
              <a:buNone/>
            </a:pPr>
            <a:r>
              <a:rPr lang="en-IN" dirty="0"/>
              <a:t>throw (“Parameter is invalid”);</a:t>
            </a:r>
          </a:p>
          <a:p>
            <a:pPr marL="0" indent="0">
              <a:buNone/>
            </a:pPr>
            <a:r>
              <a:rPr lang="en-IN" dirty="0"/>
              <a:t>}</a:t>
            </a:r>
          </a:p>
          <a:p>
            <a:pPr marL="0" indent="0">
              <a:buNone/>
            </a:pPr>
            <a:r>
              <a:rPr lang="en-IN" dirty="0"/>
              <a:t>// More code follows...</a:t>
            </a:r>
          </a:p>
          <a:p>
            <a:pPr marL="0" indent="0">
              <a:buNone/>
            </a:pPr>
            <a:r>
              <a:rPr lang="en-IN" dirty="0"/>
              <a:t>}</a:t>
            </a:r>
          </a:p>
        </p:txBody>
      </p:sp>
    </p:spTree>
    <p:extLst>
      <p:ext uri="{BB962C8B-B14F-4D97-AF65-F5344CB8AC3E}">
        <p14:creationId xmlns:p14="http://schemas.microsoft.com/office/powerpoint/2010/main" val="19237539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2800" b="1" dirty="0"/>
              <a:t>The Art of Handling Failure</a:t>
            </a:r>
            <a:r>
              <a:rPr lang="en-IN" sz="32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548680"/>
            <a:ext cx="8568952" cy="6120680"/>
          </a:xfrm>
        </p:spPr>
        <p:txBody>
          <a:bodyPr>
            <a:normAutofit/>
          </a:bodyPr>
          <a:lstStyle/>
          <a:p>
            <a:pPr marL="0" indent="0" algn="just">
              <a:buNone/>
            </a:pPr>
            <a:r>
              <a:rPr lang="en-IN" sz="2800" b="1" dirty="0"/>
              <a:t>The Art of Handling Failure </a:t>
            </a:r>
            <a:r>
              <a:rPr lang="en-IN" sz="2800" b="1" dirty="0" smtClean="0"/>
              <a:t>: </a:t>
            </a:r>
            <a:endParaRPr lang="en-IN" sz="2800" b="1" dirty="0"/>
          </a:p>
          <a:p>
            <a:pPr algn="just"/>
            <a:r>
              <a:rPr lang="en-IN" sz="2800" dirty="0"/>
              <a:t>The first function resets the errant variable and calls the GCC_ERROR() macro </a:t>
            </a:r>
            <a:r>
              <a:rPr lang="en-IN" sz="2800" dirty="0" smtClean="0"/>
              <a:t>to alert </a:t>
            </a:r>
            <a:r>
              <a:rPr lang="en-IN" sz="2800" dirty="0"/>
              <a:t>a programmer that something has gone wrong. </a:t>
            </a:r>
            <a:endParaRPr lang="en-IN" sz="2800" dirty="0" smtClean="0"/>
          </a:p>
          <a:p>
            <a:pPr algn="just"/>
            <a:r>
              <a:rPr lang="en-IN" sz="2800" dirty="0" smtClean="0"/>
              <a:t>The </a:t>
            </a:r>
            <a:r>
              <a:rPr lang="en-IN" sz="2800" dirty="0"/>
              <a:t>execution continues, </a:t>
            </a:r>
            <a:r>
              <a:rPr lang="en-IN" sz="2800" dirty="0" smtClean="0"/>
              <a:t>since the </a:t>
            </a:r>
            <a:r>
              <a:rPr lang="en-IN" sz="2800" dirty="0"/>
              <a:t>variable now has a legal value. The second function throws an exception, </a:t>
            </a:r>
            <a:r>
              <a:rPr lang="en-IN" sz="2800" dirty="0" smtClean="0"/>
              <a:t>clearly not </a:t>
            </a:r>
            <a:r>
              <a:rPr lang="en-IN" sz="2800" dirty="0"/>
              <a:t>allowing the execution to continue.</a:t>
            </a:r>
          </a:p>
        </p:txBody>
      </p:sp>
    </p:spTree>
    <p:extLst>
      <p:ext uri="{BB962C8B-B14F-4D97-AF65-F5344CB8AC3E}">
        <p14:creationId xmlns:p14="http://schemas.microsoft.com/office/powerpoint/2010/main" val="18159966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2800" b="1" dirty="0"/>
              <a:t>The Art of Handling Failure</a:t>
            </a:r>
            <a:r>
              <a:rPr lang="en-IN" sz="32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548680"/>
            <a:ext cx="8568952" cy="6120680"/>
          </a:xfrm>
        </p:spPr>
        <p:txBody>
          <a:bodyPr>
            <a:normAutofit/>
          </a:bodyPr>
          <a:lstStyle/>
          <a:p>
            <a:pPr marL="0" indent="0" algn="just">
              <a:buNone/>
            </a:pPr>
            <a:r>
              <a:rPr lang="en-IN" sz="2800" b="1" dirty="0"/>
              <a:t>The Art of Handling Failure </a:t>
            </a:r>
            <a:r>
              <a:rPr lang="en-IN" sz="2800" b="1" dirty="0" smtClean="0"/>
              <a:t>: </a:t>
            </a:r>
            <a:endParaRPr lang="en-IN" sz="2800" b="1" dirty="0"/>
          </a:p>
          <a:p>
            <a:pPr algn="just"/>
            <a:r>
              <a:rPr lang="en-IN" sz="2800" dirty="0"/>
              <a:t>The debate most programmers have goes something like this: If you ever reach </a:t>
            </a:r>
            <a:r>
              <a:rPr lang="en-IN" sz="2800" dirty="0" smtClean="0"/>
              <a:t>code where </a:t>
            </a:r>
            <a:r>
              <a:rPr lang="en-IN" sz="2800" dirty="0"/>
              <a:t>an assert condition in debug mode evaluates to false, then something has </a:t>
            </a:r>
            <a:r>
              <a:rPr lang="en-IN" sz="2800" dirty="0" smtClean="0"/>
              <a:t>gone horribly </a:t>
            </a:r>
            <a:r>
              <a:rPr lang="en-IN" sz="2800" dirty="0"/>
              <a:t>wrong. </a:t>
            </a:r>
            <a:endParaRPr lang="en-IN" sz="2800" dirty="0" smtClean="0"/>
          </a:p>
          <a:p>
            <a:pPr algn="just"/>
            <a:r>
              <a:rPr lang="en-IN" sz="2800" dirty="0" smtClean="0"/>
              <a:t>Since </a:t>
            </a:r>
            <a:r>
              <a:rPr lang="en-IN" sz="2800" dirty="0"/>
              <a:t>you can’t predict the nature of the failure, you must assume </a:t>
            </a:r>
            <a:r>
              <a:rPr lang="en-IN" sz="2800" dirty="0" smtClean="0"/>
              <a:t>a worst-case </a:t>
            </a:r>
            <a:r>
              <a:rPr lang="en-IN" sz="2800" dirty="0"/>
              <a:t>scenario and exit the program as elegantly as possible</a:t>
            </a:r>
            <a:r>
              <a:rPr lang="en-IN" sz="2800" dirty="0" smtClean="0"/>
              <a:t>.</a:t>
            </a:r>
          </a:p>
          <a:p>
            <a:pPr algn="just"/>
            <a:r>
              <a:rPr lang="en-IN" sz="2800" dirty="0" smtClean="0"/>
              <a:t> </a:t>
            </a:r>
            <a:r>
              <a:rPr lang="en-IN" sz="2800" dirty="0"/>
              <a:t>After all, the </a:t>
            </a:r>
            <a:r>
              <a:rPr lang="en-IN" sz="2800" dirty="0" smtClean="0"/>
              <a:t>failure could </a:t>
            </a:r>
            <a:r>
              <a:rPr lang="en-IN" sz="2800" dirty="0"/>
              <a:t>be bad enough to corrupt data, save game files, or worse.</a:t>
            </a:r>
          </a:p>
        </p:txBody>
      </p:sp>
    </p:spTree>
    <p:extLst>
      <p:ext uri="{BB962C8B-B14F-4D97-AF65-F5344CB8AC3E}">
        <p14:creationId xmlns:p14="http://schemas.microsoft.com/office/powerpoint/2010/main" val="27464468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The Art of Handling Failure</a:t>
            </a:r>
            <a:r>
              <a:rPr lang="en-IN" sz="31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20000"/>
          </a:bodyPr>
          <a:lstStyle/>
          <a:p>
            <a:pPr marL="0" indent="0" algn="just">
              <a:buNone/>
            </a:pPr>
            <a:r>
              <a:rPr lang="en-IN" sz="2800" b="1" dirty="0"/>
              <a:t>The Art of Handling Failure </a:t>
            </a:r>
            <a:r>
              <a:rPr lang="en-IN" sz="2800" b="1" dirty="0" smtClean="0"/>
              <a:t>: </a:t>
            </a:r>
            <a:endParaRPr lang="en-IN" sz="2800" b="1" dirty="0"/>
          </a:p>
          <a:p>
            <a:pPr algn="just"/>
            <a:r>
              <a:rPr lang="en-IN" sz="2800" dirty="0" smtClean="0"/>
              <a:t>Failures </a:t>
            </a:r>
            <a:r>
              <a:rPr lang="en-IN" sz="2800" dirty="0"/>
              <a:t>can and </a:t>
            </a:r>
            <a:r>
              <a:rPr lang="en-IN" sz="2800" dirty="0" smtClean="0"/>
              <a:t>will happen</a:t>
            </a:r>
            <a:r>
              <a:rPr lang="en-IN" sz="2800" dirty="0"/>
              <a:t>, even in the shipping product. </a:t>
            </a:r>
            <a:endParaRPr lang="en-IN" sz="2800" dirty="0" smtClean="0"/>
          </a:p>
          <a:p>
            <a:pPr algn="just"/>
            <a:r>
              <a:rPr lang="en-IN" sz="2800" dirty="0" smtClean="0"/>
              <a:t>If </a:t>
            </a:r>
            <a:r>
              <a:rPr lang="en-IN" sz="2800" dirty="0"/>
              <a:t>the program can fix a bogus parameter </a:t>
            </a:r>
            <a:r>
              <a:rPr lang="en-IN" sz="2800" dirty="0" smtClean="0"/>
              <a:t>or ignore </a:t>
            </a:r>
            <a:r>
              <a:rPr lang="en-IN" sz="2800" dirty="0"/>
              <a:t>corrupt data and continue running, it is in the best interests of the player </a:t>
            </a:r>
            <a:r>
              <a:rPr lang="en-IN" sz="2800" dirty="0" smtClean="0"/>
              <a:t>to do </a:t>
            </a:r>
            <a:r>
              <a:rPr lang="en-IN" sz="2800" dirty="0"/>
              <a:t>so. </a:t>
            </a:r>
            <a:endParaRPr lang="en-IN" sz="2800" dirty="0" smtClean="0"/>
          </a:p>
          <a:p>
            <a:pPr algn="just"/>
            <a:r>
              <a:rPr lang="en-IN" sz="2800" dirty="0" smtClean="0"/>
              <a:t>After </a:t>
            </a:r>
            <a:r>
              <a:rPr lang="en-IN" sz="2800" dirty="0"/>
              <a:t>all, he might get a chance to save his game and reload it later without </a:t>
            </a:r>
            <a:r>
              <a:rPr lang="en-IN" sz="2800" dirty="0" smtClean="0"/>
              <a:t>a problem</a:t>
            </a:r>
            <a:r>
              <a:rPr lang="en-IN" sz="2800" dirty="0"/>
              <a:t>. </a:t>
            </a:r>
            <a:endParaRPr lang="en-IN" sz="2800" dirty="0" smtClean="0"/>
          </a:p>
          <a:p>
            <a:pPr algn="just"/>
            <a:r>
              <a:rPr lang="en-IN" sz="2800" dirty="0" smtClean="0"/>
              <a:t>Since </a:t>
            </a:r>
            <a:r>
              <a:rPr lang="en-IN" sz="2800" dirty="0"/>
              <a:t>we’re working on computer games, we have the freedom to </a:t>
            </a:r>
            <a:r>
              <a:rPr lang="en-IN" sz="2800" dirty="0" smtClean="0"/>
              <a:t>fudge things </a:t>
            </a:r>
            <a:r>
              <a:rPr lang="en-IN" sz="2800" dirty="0"/>
              <a:t>a little; there are no human lives at stake, and there is no property at </a:t>
            </a:r>
            <a:r>
              <a:rPr lang="en-IN" sz="2800" dirty="0" smtClean="0"/>
              <a:t>risk due </a:t>
            </a:r>
            <a:r>
              <a:rPr lang="en-IN" sz="2800" dirty="0"/>
              <a:t>to a program failure. </a:t>
            </a:r>
            <a:endParaRPr lang="en-IN" sz="2800" dirty="0" smtClean="0"/>
          </a:p>
          <a:p>
            <a:pPr algn="just"/>
            <a:r>
              <a:rPr lang="en-IN" sz="2800" dirty="0"/>
              <a:t>C</a:t>
            </a:r>
            <a:r>
              <a:rPr lang="en-IN" sz="2800" dirty="0" smtClean="0"/>
              <a:t>omputer </a:t>
            </a:r>
            <a:r>
              <a:rPr lang="en-IN" sz="2800" dirty="0"/>
              <a:t>games are frequently pushed into testing before they </a:t>
            </a:r>
            <a:r>
              <a:rPr lang="en-IN" sz="2800" dirty="0" smtClean="0"/>
              <a:t>are ready </a:t>
            </a:r>
            <a:r>
              <a:rPr lang="en-IN" sz="2800" dirty="0"/>
              <a:t>and released way before testing is completed. </a:t>
            </a:r>
            <a:endParaRPr lang="en-IN" sz="2800" dirty="0" smtClean="0"/>
          </a:p>
          <a:p>
            <a:pPr algn="just"/>
            <a:r>
              <a:rPr lang="en-IN" sz="2800" dirty="0" smtClean="0"/>
              <a:t>Bugs </a:t>
            </a:r>
            <a:r>
              <a:rPr lang="en-IN" sz="2800" dirty="0"/>
              <a:t>will remain in the </a:t>
            </a:r>
            <a:r>
              <a:rPr lang="en-IN" sz="2800" dirty="0" smtClean="0"/>
              <a:t>software, and </a:t>
            </a:r>
            <a:r>
              <a:rPr lang="en-IN" sz="2800" dirty="0"/>
              <a:t>if the game can recover from them it should.</a:t>
            </a:r>
          </a:p>
        </p:txBody>
      </p:sp>
    </p:spTree>
    <p:extLst>
      <p:ext uri="{BB962C8B-B14F-4D97-AF65-F5344CB8AC3E}">
        <p14:creationId xmlns:p14="http://schemas.microsoft.com/office/powerpoint/2010/main" val="5013362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The Art of Handling Failure</a:t>
            </a:r>
            <a:r>
              <a:rPr lang="en-IN" sz="3100" b="1" dirty="0" smtClean="0"/>
              <a:t> </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lnSpcReduction="10000"/>
          </a:bodyPr>
          <a:lstStyle/>
          <a:p>
            <a:pPr marL="0" indent="0" algn="just">
              <a:buNone/>
            </a:pPr>
            <a:r>
              <a:rPr lang="en-IN" sz="2800" b="1" dirty="0"/>
              <a:t>The Art of Handling Failure </a:t>
            </a:r>
            <a:r>
              <a:rPr lang="en-IN" sz="2800" b="1" dirty="0" smtClean="0"/>
              <a:t>: </a:t>
            </a:r>
            <a:endParaRPr lang="en-IN" sz="2800" b="1" dirty="0"/>
          </a:p>
          <a:p>
            <a:pPr algn="just"/>
            <a:r>
              <a:rPr lang="en-IN" sz="2800" dirty="0"/>
              <a:t>That’s not to say that games can’t find themselves in an unrecoverable situation. </a:t>
            </a:r>
            <a:endParaRPr lang="en-IN" sz="2800" dirty="0" smtClean="0"/>
          </a:p>
          <a:p>
            <a:pPr algn="just"/>
            <a:r>
              <a:rPr lang="en-IN" sz="2800" dirty="0" smtClean="0"/>
              <a:t>If a game </a:t>
            </a:r>
            <a:r>
              <a:rPr lang="en-IN" sz="2800" dirty="0"/>
              <a:t>runs out of memory, </a:t>
            </a:r>
            <a:r>
              <a:rPr lang="en-IN" sz="2800" dirty="0" smtClean="0"/>
              <a:t>you have </a:t>
            </a:r>
            <a:r>
              <a:rPr lang="en-IN" sz="2800" dirty="0"/>
              <a:t>no choice but to bring up a </a:t>
            </a:r>
            <a:r>
              <a:rPr lang="en-IN" sz="2800" dirty="0" smtClean="0"/>
              <a:t>dialog and </a:t>
            </a:r>
            <a:r>
              <a:rPr lang="en-IN" sz="2800" dirty="0"/>
              <a:t>say, “Sorry dude. You’re hosed,” and start throwing exceptions. </a:t>
            </a:r>
            <a:endParaRPr lang="en-IN" sz="2800" dirty="0" smtClean="0"/>
          </a:p>
          <a:p>
            <a:pPr algn="just"/>
            <a:r>
              <a:rPr lang="en-IN" sz="2800" dirty="0" smtClean="0"/>
              <a:t>If </a:t>
            </a:r>
            <a:r>
              <a:rPr lang="en-IN" sz="2800" dirty="0"/>
              <a:t>you’re </a:t>
            </a:r>
            <a:r>
              <a:rPr lang="en-IN" sz="2800" dirty="0" smtClean="0"/>
              <a:t>lucky, your </a:t>
            </a:r>
            <a:r>
              <a:rPr lang="en-IN" sz="2800" dirty="0"/>
              <a:t>exit code might be able to save the game into a temporary file, much like </a:t>
            </a:r>
            <a:r>
              <a:rPr lang="en-IN" sz="2800" dirty="0" smtClean="0"/>
              <a:t>Microsoft Word </a:t>
            </a:r>
            <a:r>
              <a:rPr lang="en-IN" sz="2800" dirty="0"/>
              <a:t>sometimes does when it crashes. </a:t>
            </a:r>
            <a:endParaRPr lang="en-IN" sz="2800" dirty="0" smtClean="0"/>
          </a:p>
          <a:p>
            <a:pPr algn="just"/>
            <a:r>
              <a:rPr lang="en-IN" sz="2800" dirty="0" smtClean="0"/>
              <a:t>When </a:t>
            </a:r>
            <a:r>
              <a:rPr lang="en-IN" sz="2800" dirty="0"/>
              <a:t>the game reloads, it can read </a:t>
            </a:r>
            <a:r>
              <a:rPr lang="en-IN" sz="2800" dirty="0" smtClean="0"/>
              <a:t>the temporary </a:t>
            </a:r>
            <a:r>
              <a:rPr lang="en-IN" sz="2800" dirty="0"/>
              <a:t>file and attempt to begin again just before everything went down the toilet.</a:t>
            </a:r>
          </a:p>
          <a:p>
            <a:pPr algn="just"/>
            <a:r>
              <a:rPr lang="en-IN" sz="2800" dirty="0"/>
              <a:t>If this fails, you can exit again and lose the temporary file.</a:t>
            </a:r>
          </a:p>
        </p:txBody>
      </p:sp>
    </p:spTree>
    <p:extLst>
      <p:ext uri="{BB962C8B-B14F-4D97-AF65-F5344CB8AC3E}">
        <p14:creationId xmlns:p14="http://schemas.microsoft.com/office/powerpoint/2010/main" val="31363395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Basics </a:t>
            </a:r>
            <a:r>
              <a:rPr lang="en-IN" sz="2800" b="1" dirty="0" smtClean="0"/>
              <a:t>: </a:t>
            </a:r>
          </a:p>
          <a:p>
            <a:pPr algn="just"/>
            <a:r>
              <a:rPr lang="en-IN" sz="2800" dirty="0"/>
              <a:t>E</a:t>
            </a:r>
            <a:r>
              <a:rPr lang="en-IN" sz="2800" dirty="0" smtClean="0"/>
              <a:t>very </a:t>
            </a:r>
            <a:r>
              <a:rPr lang="en-IN" sz="2800" dirty="0"/>
              <a:t>computer has special assembly </a:t>
            </a:r>
            <a:r>
              <a:rPr lang="en-IN" sz="2800" dirty="0" smtClean="0"/>
              <a:t>language instructions </a:t>
            </a:r>
            <a:r>
              <a:rPr lang="en-IN" sz="2800" dirty="0"/>
              <a:t>or CPU features that enable </a:t>
            </a:r>
            <a:r>
              <a:rPr lang="en-IN" sz="2800" dirty="0" smtClean="0"/>
              <a:t>debugging.</a:t>
            </a:r>
          </a:p>
          <a:p>
            <a:pPr algn="just"/>
            <a:r>
              <a:rPr lang="en-IN" sz="2800" dirty="0" smtClean="0"/>
              <a:t>The </a:t>
            </a:r>
            <a:r>
              <a:rPr lang="en-IN" sz="2800" dirty="0"/>
              <a:t>Intel platform is </a:t>
            </a:r>
            <a:r>
              <a:rPr lang="en-IN" sz="2800" dirty="0" smtClean="0"/>
              <a:t>no exception</a:t>
            </a:r>
            <a:r>
              <a:rPr lang="en-IN" sz="2800" dirty="0"/>
              <a:t>. A debugger works by stopping execution of a target program </a:t>
            </a:r>
            <a:r>
              <a:rPr lang="en-IN" sz="2800" dirty="0" smtClean="0"/>
              <a:t>and associating </a:t>
            </a:r>
            <a:r>
              <a:rPr lang="en-IN" sz="2800" dirty="0"/>
              <a:t>memory locations and values with variable names. </a:t>
            </a:r>
            <a:endParaRPr lang="en-IN" sz="2800" dirty="0" smtClean="0"/>
          </a:p>
          <a:p>
            <a:pPr algn="just"/>
            <a:r>
              <a:rPr lang="en-IN" sz="2800" dirty="0" smtClean="0"/>
              <a:t>This </a:t>
            </a:r>
            <a:r>
              <a:rPr lang="en-IN" sz="2800" dirty="0"/>
              <a:t>association is </a:t>
            </a:r>
            <a:r>
              <a:rPr lang="en-IN" sz="2800" dirty="0" smtClean="0"/>
              <a:t>possible through </a:t>
            </a:r>
            <a:r>
              <a:rPr lang="en-IN" sz="2800" dirty="0"/>
              <a:t>symbolic information that is generated by the compiler. </a:t>
            </a:r>
            <a:endParaRPr lang="en-IN" sz="2800" dirty="0" smtClean="0"/>
          </a:p>
          <a:p>
            <a:pPr algn="just"/>
            <a:r>
              <a:rPr lang="en-IN" sz="2800" dirty="0" smtClean="0"/>
              <a:t>One human readable </a:t>
            </a:r>
            <a:r>
              <a:rPr lang="en-IN" sz="2800" dirty="0"/>
              <a:t>form of this information is a MAP file. </a:t>
            </a:r>
            <a:endParaRPr lang="en-IN" sz="2800" dirty="0" smtClean="0"/>
          </a:p>
          <a:p>
            <a:pPr algn="just"/>
            <a:r>
              <a:rPr lang="en-IN" sz="2800" dirty="0" smtClean="0"/>
              <a:t>Here’s </a:t>
            </a:r>
            <a:r>
              <a:rPr lang="en-IN" sz="2800" dirty="0"/>
              <a:t>an example of a MAP </a:t>
            </a:r>
            <a:r>
              <a:rPr lang="en-IN" sz="2800" dirty="0" smtClean="0"/>
              <a:t>file generated </a:t>
            </a:r>
            <a:r>
              <a:rPr lang="en-IN" sz="2800" dirty="0"/>
              <a:t>by the linker in Visual Studio:</a:t>
            </a:r>
            <a:endParaRPr lang="en-IN" sz="2800" b="1" dirty="0"/>
          </a:p>
        </p:txBody>
      </p:sp>
    </p:spTree>
    <p:extLst>
      <p:ext uri="{BB962C8B-B14F-4D97-AF65-F5344CB8AC3E}">
        <p14:creationId xmlns:p14="http://schemas.microsoft.com/office/powerpoint/2010/main" val="13467675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70000" lnSpcReduction="20000"/>
          </a:bodyPr>
          <a:lstStyle/>
          <a:p>
            <a:pPr marL="0" indent="0" algn="just">
              <a:buNone/>
            </a:pPr>
            <a:r>
              <a:rPr lang="en-IN" sz="2800" b="1" dirty="0"/>
              <a:t>Debugging Basics </a:t>
            </a:r>
            <a:r>
              <a:rPr lang="en-IN" sz="2800" b="1" dirty="0" smtClean="0"/>
              <a:t>: </a:t>
            </a:r>
          </a:p>
          <a:p>
            <a:pPr marL="0" indent="0">
              <a:buNone/>
            </a:pPr>
            <a:r>
              <a:rPr lang="en-IN" sz="2800" dirty="0"/>
              <a:t>Sample</a:t>
            </a:r>
          </a:p>
          <a:p>
            <a:pPr marL="0" indent="0">
              <a:buNone/>
            </a:pPr>
            <a:r>
              <a:rPr lang="da-DK" sz="2800" dirty="0"/>
              <a:t>Timestamp is 3c0020f3 (Sat Nov 24 16:36:35 2001)</a:t>
            </a:r>
          </a:p>
          <a:p>
            <a:pPr marL="0" indent="0">
              <a:buNone/>
            </a:pPr>
            <a:r>
              <a:rPr lang="en-IN" sz="2800" dirty="0"/>
              <a:t>Preferred load address is 00400000</a:t>
            </a:r>
          </a:p>
          <a:p>
            <a:pPr marL="0" indent="0">
              <a:buNone/>
            </a:pPr>
            <a:r>
              <a:rPr lang="en-IN" sz="2800" dirty="0"/>
              <a:t>Start </a:t>
            </a:r>
            <a:r>
              <a:rPr lang="en-IN" sz="2800" dirty="0" smtClean="0"/>
              <a:t>                     Length          Name                     Class</a:t>
            </a:r>
            <a:endParaRPr lang="en-IN" sz="2800" dirty="0"/>
          </a:p>
          <a:p>
            <a:pPr marL="0" indent="0">
              <a:buNone/>
            </a:pPr>
            <a:r>
              <a:rPr lang="en-IN" sz="2800" dirty="0" smtClean="0"/>
              <a:t>0001:00000000   </a:t>
            </a:r>
            <a:r>
              <a:rPr lang="en-IN" sz="2800" dirty="0"/>
              <a:t>000ab634H .text </a:t>
            </a:r>
            <a:r>
              <a:rPr lang="en-IN" sz="2800" dirty="0" smtClean="0"/>
              <a:t>                       CODE</a:t>
            </a:r>
            <a:endParaRPr lang="en-IN" sz="2800" dirty="0"/>
          </a:p>
          <a:p>
            <a:pPr marL="0" indent="0">
              <a:buNone/>
            </a:pPr>
            <a:r>
              <a:rPr lang="en-IN" sz="2800" dirty="0" smtClean="0"/>
              <a:t>0001:000ab640   </a:t>
            </a:r>
            <a:r>
              <a:rPr lang="en-IN" sz="2800" dirty="0"/>
              <a:t>00008b5fH .</a:t>
            </a:r>
            <a:r>
              <a:rPr lang="en-IN" sz="2800" dirty="0" err="1" smtClean="0"/>
              <a:t>text$AFX_AUX</a:t>
            </a:r>
            <a:r>
              <a:rPr lang="en-IN" sz="2800" dirty="0" smtClean="0"/>
              <a:t>      </a:t>
            </a:r>
            <a:r>
              <a:rPr lang="en-IN" sz="2800" dirty="0"/>
              <a:t>CODE</a:t>
            </a:r>
          </a:p>
          <a:p>
            <a:pPr marL="0" indent="0">
              <a:buNone/>
            </a:pPr>
            <a:r>
              <a:rPr lang="en-IN" sz="2800" dirty="0"/>
              <a:t>0001:000b41a0 </a:t>
            </a:r>
            <a:r>
              <a:rPr lang="en-IN" sz="2800" dirty="0" smtClean="0"/>
              <a:t>  0000eec3H </a:t>
            </a:r>
            <a:r>
              <a:rPr lang="en-IN" sz="2800" dirty="0"/>
              <a:t>.</a:t>
            </a:r>
            <a:r>
              <a:rPr lang="en-IN" sz="2800" dirty="0" err="1"/>
              <a:t>text$AFX_CMNCTL</a:t>
            </a:r>
            <a:r>
              <a:rPr lang="en-IN" sz="2800" dirty="0"/>
              <a:t> CODE</a:t>
            </a:r>
          </a:p>
          <a:p>
            <a:pPr marL="0" indent="0">
              <a:buNone/>
            </a:pPr>
            <a:r>
              <a:rPr lang="en-IN" sz="2800" dirty="0" smtClean="0"/>
              <a:t>0002:00000000   </a:t>
            </a:r>
            <a:r>
              <a:rPr lang="en-IN" sz="2800" dirty="0"/>
              <a:t>000130caH .</a:t>
            </a:r>
            <a:r>
              <a:rPr lang="en-IN" sz="2800" dirty="0" err="1"/>
              <a:t>rdata</a:t>
            </a:r>
            <a:r>
              <a:rPr lang="en-IN" sz="2800" dirty="0"/>
              <a:t> </a:t>
            </a:r>
            <a:r>
              <a:rPr lang="en-IN" sz="2800" dirty="0" smtClean="0"/>
              <a:t>                        DATA</a:t>
            </a:r>
            <a:endParaRPr lang="en-IN" sz="2800" dirty="0"/>
          </a:p>
          <a:p>
            <a:pPr marL="0" indent="0">
              <a:buNone/>
            </a:pPr>
            <a:r>
              <a:rPr lang="en-IN" sz="2800" dirty="0"/>
              <a:t>0002:000130d0 </a:t>
            </a:r>
            <a:r>
              <a:rPr lang="en-IN" sz="2800" dirty="0" smtClean="0"/>
              <a:t>  00006971H </a:t>
            </a:r>
            <a:r>
              <a:rPr lang="en-IN" sz="2800" dirty="0"/>
              <a:t>.</a:t>
            </a:r>
            <a:r>
              <a:rPr lang="en-IN" sz="2800" dirty="0" err="1" smtClean="0"/>
              <a:t>rdata$r</a:t>
            </a:r>
            <a:r>
              <a:rPr lang="en-IN" sz="2800" dirty="0" smtClean="0"/>
              <a:t>                     </a:t>
            </a:r>
            <a:r>
              <a:rPr lang="en-IN" sz="2800" dirty="0"/>
              <a:t>DATA</a:t>
            </a:r>
          </a:p>
          <a:p>
            <a:pPr marL="0" indent="0">
              <a:buNone/>
            </a:pPr>
            <a:r>
              <a:rPr lang="en-IN" sz="2800" dirty="0"/>
              <a:t>0002:000275d0 </a:t>
            </a:r>
            <a:r>
              <a:rPr lang="en-IN" sz="2800" dirty="0" smtClean="0"/>
              <a:t>  00000000H </a:t>
            </a:r>
            <a:r>
              <a:rPr lang="en-IN" sz="2800" dirty="0"/>
              <a:t>.</a:t>
            </a:r>
            <a:r>
              <a:rPr lang="en-IN" sz="2800" dirty="0" err="1"/>
              <a:t>edata</a:t>
            </a:r>
            <a:r>
              <a:rPr lang="en-IN" sz="2800" dirty="0"/>
              <a:t> </a:t>
            </a:r>
            <a:r>
              <a:rPr lang="en-IN" sz="2800" dirty="0" smtClean="0"/>
              <a:t>                       DATA</a:t>
            </a:r>
            <a:endParaRPr lang="en-IN" sz="2800" dirty="0"/>
          </a:p>
          <a:p>
            <a:pPr marL="0" indent="0">
              <a:buNone/>
            </a:pPr>
            <a:r>
              <a:rPr lang="en-IN" sz="2800" dirty="0"/>
              <a:t>0003:00000000 </a:t>
            </a:r>
            <a:r>
              <a:rPr lang="en-IN" sz="2800" dirty="0" smtClean="0"/>
              <a:t>  00000104H </a:t>
            </a:r>
            <a:r>
              <a:rPr lang="en-IN" sz="2800" dirty="0"/>
              <a:t>.CRT$XCA </a:t>
            </a:r>
            <a:r>
              <a:rPr lang="en-IN" sz="2800" dirty="0" smtClean="0"/>
              <a:t>                 DATA</a:t>
            </a:r>
            <a:endParaRPr lang="en-IN" sz="2800" dirty="0"/>
          </a:p>
          <a:p>
            <a:pPr marL="0" indent="0">
              <a:buNone/>
            </a:pPr>
            <a:r>
              <a:rPr lang="en-IN" sz="2800" dirty="0" smtClean="0"/>
              <a:t>0003:00000104   </a:t>
            </a:r>
            <a:r>
              <a:rPr lang="en-IN" sz="2800" dirty="0"/>
              <a:t>00000109H .CRT$XCC </a:t>
            </a:r>
            <a:r>
              <a:rPr lang="en-IN" sz="2800" dirty="0" smtClean="0"/>
              <a:t>                 DATA</a:t>
            </a:r>
            <a:endParaRPr lang="en-IN" sz="2800" dirty="0"/>
          </a:p>
          <a:p>
            <a:pPr marL="0" indent="0">
              <a:buNone/>
            </a:pPr>
            <a:r>
              <a:rPr lang="en-IN" sz="2800" dirty="0"/>
              <a:t>0003:00001120 </a:t>
            </a:r>
            <a:r>
              <a:rPr lang="en-IN" sz="2800" dirty="0" smtClean="0"/>
              <a:t>  00026e6aH </a:t>
            </a:r>
            <a:r>
              <a:rPr lang="en-IN" sz="2800" dirty="0"/>
              <a:t>.data </a:t>
            </a:r>
            <a:r>
              <a:rPr lang="en-IN" sz="2800" dirty="0" smtClean="0"/>
              <a:t>                         </a:t>
            </a:r>
            <a:r>
              <a:rPr lang="en-IN" sz="2800" dirty="0" err="1" smtClean="0"/>
              <a:t>DATA</a:t>
            </a:r>
            <a:endParaRPr lang="en-IN" sz="2800" dirty="0"/>
          </a:p>
          <a:p>
            <a:pPr marL="0" indent="0">
              <a:buNone/>
            </a:pPr>
            <a:r>
              <a:rPr lang="en-IN" sz="2800" dirty="0" smtClean="0"/>
              <a:t>0003:00027f90    00011390H </a:t>
            </a:r>
            <a:r>
              <a:rPr lang="en-IN" sz="2800" dirty="0"/>
              <a:t>.</a:t>
            </a:r>
            <a:r>
              <a:rPr lang="en-IN" sz="2800" dirty="0" err="1"/>
              <a:t>bss</a:t>
            </a:r>
            <a:r>
              <a:rPr lang="en-IN" sz="2800" dirty="0"/>
              <a:t> </a:t>
            </a:r>
            <a:r>
              <a:rPr lang="en-IN" sz="2800" dirty="0" smtClean="0"/>
              <a:t>                           DATA</a:t>
            </a:r>
          </a:p>
          <a:p>
            <a:pPr marL="0" indent="0">
              <a:buNone/>
            </a:pPr>
            <a:r>
              <a:rPr lang="en-IN" sz="2800" dirty="0"/>
              <a:t>0004:00000000 </a:t>
            </a:r>
            <a:r>
              <a:rPr lang="en-IN" sz="2800" dirty="0" smtClean="0"/>
              <a:t>  00000168H </a:t>
            </a:r>
            <a:r>
              <a:rPr lang="en-IN" sz="2800" dirty="0"/>
              <a:t>.idata$2 </a:t>
            </a:r>
            <a:r>
              <a:rPr lang="en-IN" sz="2800" dirty="0" smtClean="0"/>
              <a:t>                    DATA</a:t>
            </a:r>
            <a:endParaRPr lang="en-IN" sz="2800" dirty="0"/>
          </a:p>
          <a:p>
            <a:pPr marL="0" indent="0">
              <a:buNone/>
            </a:pPr>
            <a:r>
              <a:rPr lang="en-IN" sz="2800" dirty="0" smtClean="0"/>
              <a:t>0004:00000168   </a:t>
            </a:r>
            <a:r>
              <a:rPr lang="en-IN" sz="2800" dirty="0"/>
              <a:t>00000014H .idata$3 </a:t>
            </a:r>
            <a:r>
              <a:rPr lang="en-IN" sz="2800" dirty="0" smtClean="0"/>
              <a:t>                    DATA</a:t>
            </a:r>
            <a:endParaRPr lang="en-IN" sz="2800" dirty="0"/>
          </a:p>
          <a:p>
            <a:pPr marL="0" indent="0">
              <a:buNone/>
            </a:pPr>
            <a:r>
              <a:rPr lang="en-IN" sz="2800" dirty="0" smtClean="0"/>
              <a:t>0005:00000000   </a:t>
            </a:r>
            <a:r>
              <a:rPr lang="en-IN" sz="2800" dirty="0"/>
              <a:t>00000370H .rsrc$01 </a:t>
            </a:r>
            <a:r>
              <a:rPr lang="en-IN" sz="2800" dirty="0" smtClean="0"/>
              <a:t>                    DATA</a:t>
            </a:r>
            <a:endParaRPr lang="en-IN" sz="2800" b="1" dirty="0" smtClean="0"/>
          </a:p>
        </p:txBody>
      </p:sp>
    </p:spTree>
    <p:extLst>
      <p:ext uri="{BB962C8B-B14F-4D97-AF65-F5344CB8AC3E}">
        <p14:creationId xmlns:p14="http://schemas.microsoft.com/office/powerpoint/2010/main" val="20170607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fontScale="92500" lnSpcReduction="10000"/>
          </a:bodyPr>
          <a:lstStyle/>
          <a:p>
            <a:pPr marL="0" indent="0" algn="just">
              <a:buNone/>
            </a:pPr>
            <a:r>
              <a:rPr lang="en-IN" sz="2800" b="1" dirty="0"/>
              <a:t>Debugging Basics </a:t>
            </a:r>
            <a:r>
              <a:rPr lang="en-IN" sz="2800" b="1" dirty="0" smtClean="0"/>
              <a:t>: </a:t>
            </a:r>
          </a:p>
          <a:p>
            <a:pPr marL="0" indent="0">
              <a:buNone/>
            </a:pPr>
            <a:r>
              <a:rPr lang="en-IN" sz="2000" dirty="0"/>
              <a:t>Address </a:t>
            </a:r>
            <a:r>
              <a:rPr lang="en-IN" sz="2000" dirty="0" smtClean="0"/>
              <a:t>             Publics </a:t>
            </a:r>
            <a:r>
              <a:rPr lang="en-IN" sz="2000" dirty="0"/>
              <a:t>by Value </a:t>
            </a:r>
            <a:r>
              <a:rPr lang="en-IN" sz="2000" dirty="0" smtClean="0"/>
              <a:t>                          </a:t>
            </a:r>
            <a:r>
              <a:rPr lang="en-IN" sz="2000" dirty="0" err="1" smtClean="0"/>
              <a:t>Rva+Base</a:t>
            </a:r>
            <a:r>
              <a:rPr lang="en-IN" sz="2000" dirty="0" smtClean="0"/>
              <a:t>            </a:t>
            </a:r>
            <a:r>
              <a:rPr lang="en-IN" sz="2000" dirty="0" err="1" smtClean="0"/>
              <a:t>Lib:Object</a:t>
            </a:r>
            <a:endParaRPr lang="en-IN" sz="2000" dirty="0"/>
          </a:p>
          <a:p>
            <a:pPr marL="0" indent="0">
              <a:buNone/>
            </a:pPr>
            <a:r>
              <a:rPr lang="en-IN" sz="2000" dirty="0"/>
              <a:t>0001:00000b80 ??0GameApp</a:t>
            </a:r>
            <a:r>
              <a:rPr lang="en-IN" sz="2000" dirty="0" smtClean="0"/>
              <a:t>@@</a:t>
            </a:r>
            <a:r>
              <a:rPr lang="en-IN" sz="2000" dirty="0"/>
              <a:t>QAE@XZ </a:t>
            </a:r>
            <a:r>
              <a:rPr lang="en-IN" sz="2000" dirty="0" smtClean="0"/>
              <a:t>      00401b80 </a:t>
            </a:r>
            <a:r>
              <a:rPr lang="en-IN" sz="2000" dirty="0"/>
              <a:t>f </a:t>
            </a:r>
            <a:r>
              <a:rPr lang="en-IN" sz="2000" dirty="0" smtClean="0"/>
              <a:t>        GameApp.obj</a:t>
            </a:r>
            <a:endParaRPr lang="en-IN" sz="2000" dirty="0"/>
          </a:p>
          <a:p>
            <a:pPr marL="0" indent="0">
              <a:buNone/>
            </a:pPr>
            <a:r>
              <a:rPr lang="nn-NO" sz="2000" dirty="0"/>
              <a:t>0001:00000ca0 ??_EGameApp@@UAEPAXI@Z 00401ca0 f i </a:t>
            </a:r>
            <a:r>
              <a:rPr lang="nn-NO" sz="2000" dirty="0" smtClean="0"/>
              <a:t>      GameApp.obj</a:t>
            </a:r>
            <a:endParaRPr lang="nn-NO" sz="2000" dirty="0"/>
          </a:p>
          <a:p>
            <a:pPr marL="0" indent="0">
              <a:buNone/>
            </a:pPr>
            <a:r>
              <a:rPr lang="nn-NO" sz="2000" dirty="0"/>
              <a:t>0001:00000ca0 ??_GGameApp@@UAEPAXI@Z 00401ca0 f i </a:t>
            </a:r>
            <a:r>
              <a:rPr lang="nn-NO" sz="2000" dirty="0" smtClean="0"/>
              <a:t>     GameApp.obj</a:t>
            </a:r>
            <a:endParaRPr lang="nn-NO" sz="2000" dirty="0"/>
          </a:p>
          <a:p>
            <a:pPr marL="0" indent="0">
              <a:buNone/>
            </a:pPr>
            <a:r>
              <a:rPr lang="en-IN" sz="2000" dirty="0"/>
              <a:t>0001:00000d10 ??1GameApp@@UAE@XZ </a:t>
            </a:r>
            <a:r>
              <a:rPr lang="en-IN" sz="2000" dirty="0" smtClean="0"/>
              <a:t>        00401d10 </a:t>
            </a:r>
            <a:r>
              <a:rPr lang="en-IN" sz="2000" dirty="0"/>
              <a:t>f </a:t>
            </a:r>
            <a:r>
              <a:rPr lang="en-IN" sz="2000" dirty="0" smtClean="0"/>
              <a:t>      GameApp.obj</a:t>
            </a:r>
            <a:endParaRPr lang="en-IN" sz="2000" dirty="0"/>
          </a:p>
          <a:p>
            <a:pPr marL="0" indent="0">
              <a:buNone/>
            </a:pPr>
            <a:r>
              <a:rPr lang="en-IN" sz="2000" dirty="0"/>
              <a:t>0001:00000e20 ?</a:t>
            </a:r>
            <a:r>
              <a:rPr lang="en-IN" sz="2000" dirty="0" err="1"/>
              <a:t>OnClose@GameApp</a:t>
            </a:r>
            <a:r>
              <a:rPr lang="en-IN" sz="2000" dirty="0"/>
              <a:t>@@UAEXXZ 00401e20 f </a:t>
            </a:r>
            <a:r>
              <a:rPr lang="en-IN" sz="2000" dirty="0" smtClean="0"/>
              <a:t>  GameApp.obj</a:t>
            </a:r>
            <a:endParaRPr lang="en-IN" sz="2000" dirty="0"/>
          </a:p>
          <a:p>
            <a:pPr marL="0" indent="0">
              <a:buNone/>
            </a:pPr>
            <a:r>
              <a:rPr lang="en-IN" sz="2000" dirty="0"/>
              <a:t>0001:00000ec0 ?</a:t>
            </a:r>
            <a:r>
              <a:rPr lang="en-IN" sz="2000" dirty="0" err="1"/>
              <a:t>OnRun@GameApp</a:t>
            </a:r>
            <a:r>
              <a:rPr lang="en-IN" sz="2000" dirty="0"/>
              <a:t>@@UAE_NXZ 00401ec0 f </a:t>
            </a:r>
            <a:r>
              <a:rPr lang="en-IN" sz="2000" dirty="0" smtClean="0"/>
              <a:t>   GameApp.obj</a:t>
            </a:r>
            <a:endParaRPr lang="en-IN" sz="2000" dirty="0"/>
          </a:p>
          <a:p>
            <a:pPr marL="0" indent="0">
              <a:buNone/>
            </a:pPr>
            <a:r>
              <a:rPr lang="en-IN" sz="2000" dirty="0"/>
              <a:t>0001:00001a10 ??0CFileStatus@@</a:t>
            </a:r>
            <a:r>
              <a:rPr lang="en-IN" sz="2000" dirty="0" smtClean="0"/>
              <a:t>QAE@XZ          00402a10 </a:t>
            </a:r>
            <a:r>
              <a:rPr lang="en-IN" sz="2000" dirty="0"/>
              <a:t>f </a:t>
            </a:r>
            <a:r>
              <a:rPr lang="en-IN" sz="2000" dirty="0" err="1"/>
              <a:t>i</a:t>
            </a:r>
            <a:r>
              <a:rPr lang="en-IN" sz="2000" dirty="0"/>
              <a:t> </a:t>
            </a:r>
            <a:r>
              <a:rPr lang="en-IN" sz="2000" dirty="0" smtClean="0"/>
              <a:t>    GameApp.obj</a:t>
            </a:r>
            <a:endParaRPr lang="en-IN" sz="2000" dirty="0"/>
          </a:p>
          <a:p>
            <a:pPr marL="0" indent="0">
              <a:buNone/>
            </a:pPr>
            <a:r>
              <a:rPr lang="en-IN" sz="2000" dirty="0"/>
              <a:t>0001:00001d00 ?</a:t>
            </a:r>
            <a:r>
              <a:rPr lang="en-IN" sz="2000" dirty="0" err="1"/>
              <a:t>OnIdle@GameApp</a:t>
            </a:r>
            <a:r>
              <a:rPr lang="en-IN" sz="2000" dirty="0"/>
              <a:t>@@UAEHJ@Z 00402d00 f </a:t>
            </a:r>
            <a:r>
              <a:rPr lang="en-IN" sz="2000" dirty="0" smtClean="0"/>
              <a:t>    GameApp.obj</a:t>
            </a:r>
            <a:endParaRPr lang="en-IN" sz="2000" dirty="0"/>
          </a:p>
          <a:p>
            <a:pPr marL="0" indent="0">
              <a:buNone/>
            </a:pPr>
            <a:r>
              <a:rPr lang="en-IN" sz="2000" dirty="0"/>
              <a:t>0001:00001e30 ?</a:t>
            </a:r>
            <a:r>
              <a:rPr lang="en-IN" sz="2000" dirty="0" err="1"/>
              <a:t>Update@GameApp</a:t>
            </a:r>
            <a:r>
              <a:rPr lang="en-IN" sz="2000" dirty="0"/>
              <a:t>@@UAEXK@Z 00402e30 f </a:t>
            </a:r>
            <a:r>
              <a:rPr lang="en-IN" sz="2000" dirty="0" smtClean="0"/>
              <a:t>   GameApp.obj</a:t>
            </a:r>
          </a:p>
          <a:p>
            <a:pPr marL="0" indent="0" algn="just">
              <a:buNone/>
            </a:pPr>
            <a:endParaRPr lang="en-IN" sz="2800" dirty="0" smtClean="0"/>
          </a:p>
          <a:p>
            <a:pPr algn="just"/>
            <a:r>
              <a:rPr lang="en-IN" sz="2800" dirty="0" smtClean="0"/>
              <a:t>The </a:t>
            </a:r>
            <a:r>
              <a:rPr lang="en-IN" sz="2800" dirty="0"/>
              <a:t>file maps the entire contents of the process as it is loaded into memory. The </a:t>
            </a:r>
            <a:r>
              <a:rPr lang="en-IN" sz="2800" dirty="0" smtClean="0"/>
              <a:t>first section </a:t>
            </a:r>
            <a:r>
              <a:rPr lang="en-IN" sz="2800" dirty="0"/>
              <a:t>describes global </a:t>
            </a:r>
            <a:r>
              <a:rPr lang="en-IN" sz="2800" dirty="0" smtClean="0"/>
              <a:t>data.</a:t>
            </a:r>
          </a:p>
          <a:p>
            <a:pPr algn="just"/>
            <a:r>
              <a:rPr lang="en-IN" sz="2800" dirty="0" smtClean="0"/>
              <a:t>The </a:t>
            </a:r>
            <a:r>
              <a:rPr lang="en-IN" sz="2800" dirty="0"/>
              <a:t>second section, which is much more </a:t>
            </a:r>
            <a:r>
              <a:rPr lang="en-IN" sz="2800" dirty="0" smtClean="0"/>
              <a:t>interesting and </a:t>
            </a:r>
            <a:r>
              <a:rPr lang="en-IN" sz="2800" dirty="0"/>
              <a:t>useful, describes the memory addresses of methods and functions in your game.</a:t>
            </a:r>
            <a:endParaRPr lang="en-IN" sz="2800" b="1" dirty="0" smtClean="0"/>
          </a:p>
        </p:txBody>
      </p:sp>
    </p:spTree>
    <p:extLst>
      <p:ext uri="{BB962C8B-B14F-4D97-AF65-F5344CB8AC3E}">
        <p14:creationId xmlns:p14="http://schemas.microsoft.com/office/powerpoint/2010/main" val="38634953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436910"/>
          </a:xfrm>
        </p:spPr>
        <p:txBody>
          <a:bodyPr>
            <a:normAutofit fontScale="90000"/>
          </a:bodyPr>
          <a:lstStyle/>
          <a:p>
            <a:r>
              <a:rPr lang="en-IN" sz="3600" b="1" dirty="0" smtClean="0"/>
              <a:t>5.2 </a:t>
            </a:r>
            <a:r>
              <a:rPr lang="en-IN" sz="3100" b="1" dirty="0"/>
              <a:t>Debugging Basics</a:t>
            </a:r>
            <a:r>
              <a:rPr lang="en-IN" sz="3200" dirty="0"/>
              <a:t/>
            </a:r>
            <a:br>
              <a:rPr lang="en-IN" sz="3200" dirty="0"/>
            </a:br>
            <a:r>
              <a:rPr lang="en-IN" sz="3600" b="1" dirty="0" smtClean="0"/>
              <a:t> </a:t>
            </a:r>
            <a:r>
              <a:rPr lang="en-IN" sz="3200" dirty="0"/>
              <a:t>	</a:t>
            </a:r>
            <a:br>
              <a:rPr lang="en-IN" sz="3200" dirty="0"/>
            </a:br>
            <a:r>
              <a:rPr lang="en-IN" dirty="0"/>
              <a:t>	</a:t>
            </a:r>
            <a:br>
              <a:rPr lang="en-IN" dirty="0"/>
            </a:br>
            <a:endParaRPr lang="en-IN" dirty="0"/>
          </a:p>
        </p:txBody>
      </p:sp>
      <p:sp>
        <p:nvSpPr>
          <p:cNvPr id="3" name="Content Placeholder 2"/>
          <p:cNvSpPr>
            <a:spLocks noGrp="1"/>
          </p:cNvSpPr>
          <p:nvPr>
            <p:ph idx="1"/>
          </p:nvPr>
        </p:nvSpPr>
        <p:spPr>
          <a:xfrm>
            <a:off x="323528" y="620688"/>
            <a:ext cx="8568952" cy="6048672"/>
          </a:xfrm>
        </p:spPr>
        <p:txBody>
          <a:bodyPr>
            <a:normAutofit/>
          </a:bodyPr>
          <a:lstStyle/>
          <a:p>
            <a:pPr marL="0" indent="0" algn="just">
              <a:buNone/>
            </a:pPr>
            <a:r>
              <a:rPr lang="en-IN" sz="2800" b="1" dirty="0"/>
              <a:t>Debugging Basics </a:t>
            </a:r>
            <a:r>
              <a:rPr lang="en-IN" sz="2800" b="1" dirty="0" smtClean="0"/>
              <a:t>: </a:t>
            </a:r>
          </a:p>
          <a:p>
            <a:pPr algn="just"/>
            <a:r>
              <a:rPr lang="en-IN" sz="2400" dirty="0" smtClean="0"/>
              <a:t>Have </a:t>
            </a:r>
            <a:r>
              <a:rPr lang="en-IN" sz="2400" dirty="0"/>
              <a:t>you ever seen a crash that reports the register contents? Usually you’ll see </a:t>
            </a:r>
            <a:r>
              <a:rPr lang="en-IN" sz="2400" dirty="0" smtClean="0"/>
              <a:t>the entire </a:t>
            </a:r>
            <a:r>
              <a:rPr lang="en-IN" sz="2400" dirty="0"/>
              <a:t>set of registers: EAX, EBX, and so on. </a:t>
            </a:r>
            <a:endParaRPr lang="en-IN" sz="2400" dirty="0" smtClean="0"/>
          </a:p>
          <a:p>
            <a:pPr algn="just"/>
            <a:r>
              <a:rPr lang="en-IN" sz="2400" dirty="0" smtClean="0"/>
              <a:t>You’ll </a:t>
            </a:r>
            <a:r>
              <a:rPr lang="en-IN" sz="2400" dirty="0"/>
              <a:t>also see EIP, the extended </a:t>
            </a:r>
            <a:r>
              <a:rPr lang="en-IN" sz="2400" dirty="0" smtClean="0"/>
              <a:t>instruction pointer</a:t>
            </a:r>
            <a:r>
              <a:rPr lang="en-IN" sz="2400" dirty="0"/>
              <a:t>. </a:t>
            </a:r>
            <a:endParaRPr lang="en-IN" sz="2400" dirty="0" smtClean="0"/>
          </a:p>
          <a:p>
            <a:pPr algn="just"/>
            <a:r>
              <a:rPr lang="en-IN" sz="2400" dirty="0"/>
              <a:t>Y</a:t>
            </a:r>
            <a:r>
              <a:rPr lang="en-IN" sz="2400" dirty="0" smtClean="0"/>
              <a:t>our </a:t>
            </a:r>
            <a:r>
              <a:rPr lang="en-IN" sz="2400" dirty="0"/>
              <a:t>program is flawed. </a:t>
            </a:r>
            <a:endParaRPr lang="en-IN" sz="2400" dirty="0" smtClean="0"/>
          </a:p>
          <a:p>
            <a:pPr algn="just"/>
            <a:r>
              <a:rPr lang="en-IN" sz="2400" dirty="0" smtClean="0"/>
              <a:t>Used </a:t>
            </a:r>
            <a:r>
              <a:rPr lang="en-IN" sz="2400" dirty="0"/>
              <a:t>with the MAP file, you can </a:t>
            </a:r>
            <a:r>
              <a:rPr lang="en-IN" sz="2400" dirty="0" smtClean="0"/>
              <a:t>at least </a:t>
            </a:r>
            <a:r>
              <a:rPr lang="en-IN" sz="2400" dirty="0"/>
              <a:t>find the name of the function that caused the crash. Here’s how to do it:</a:t>
            </a:r>
          </a:p>
          <a:p>
            <a:pPr marL="0" indent="0" algn="just">
              <a:buNone/>
            </a:pPr>
            <a:r>
              <a:rPr lang="en-IN" sz="2400" dirty="0"/>
              <a:t>1. Assume the crash dialog reported an EIP of 0x00402d20.</a:t>
            </a:r>
          </a:p>
          <a:p>
            <a:pPr marL="0" indent="0" algn="just">
              <a:buNone/>
            </a:pPr>
            <a:r>
              <a:rPr lang="en-IN" sz="2400" dirty="0"/>
              <a:t>2. Looking at the MAP file above, you’ll see that </a:t>
            </a:r>
            <a:r>
              <a:rPr lang="en-IN" sz="2400" dirty="0" err="1"/>
              <a:t>GameApp</a:t>
            </a:r>
            <a:r>
              <a:rPr lang="en-IN" sz="2400" dirty="0"/>
              <a:t>::</a:t>
            </a:r>
            <a:r>
              <a:rPr lang="en-IN" sz="2400" dirty="0" err="1"/>
              <a:t>OnIdle</a:t>
            </a:r>
            <a:r>
              <a:rPr lang="en-IN" sz="2400" dirty="0"/>
              <a:t> </a:t>
            </a:r>
            <a:r>
              <a:rPr lang="en-IN" sz="2400" dirty="0" smtClean="0"/>
              <a:t>    has </a:t>
            </a:r>
            <a:r>
              <a:rPr lang="en-IN" sz="2400" dirty="0"/>
              <a:t>an </a:t>
            </a:r>
            <a:r>
              <a:rPr lang="en-IN" sz="2400" dirty="0" smtClean="0"/>
              <a:t>entry point </a:t>
            </a:r>
            <a:r>
              <a:rPr lang="en-IN" sz="2400" dirty="0"/>
              <a:t>of 0 × 00402d00 and </a:t>
            </a:r>
            <a:r>
              <a:rPr lang="en-IN" sz="2400" dirty="0" err="1"/>
              <a:t>GameApp</a:t>
            </a:r>
            <a:r>
              <a:rPr lang="en-IN" sz="2400" dirty="0"/>
              <a:t>::Update has an entry point </a:t>
            </a:r>
            <a:r>
              <a:rPr lang="en-IN" sz="2400" dirty="0" smtClean="0"/>
              <a:t>of0 </a:t>
            </a:r>
            <a:r>
              <a:rPr lang="en-IN" sz="2400" dirty="0"/>
              <a:t>× 00402e30.</a:t>
            </a:r>
          </a:p>
          <a:p>
            <a:pPr marL="0" indent="0" algn="just">
              <a:buNone/>
            </a:pPr>
            <a:r>
              <a:rPr lang="en-IN" sz="2400" dirty="0"/>
              <a:t>3. The crash thus happened somewhere inside </a:t>
            </a:r>
            <a:r>
              <a:rPr lang="en-IN" sz="2400" dirty="0" err="1"/>
              <a:t>GameApp</a:t>
            </a:r>
            <a:r>
              <a:rPr lang="en-IN" sz="2400" dirty="0"/>
              <a:t>::</a:t>
            </a:r>
            <a:r>
              <a:rPr lang="en-IN" sz="2400" dirty="0" err="1"/>
              <a:t>OnIdle</a:t>
            </a:r>
            <a:r>
              <a:rPr lang="en-IN" sz="2400" dirty="0"/>
              <a:t>, since it </a:t>
            </a:r>
            <a:r>
              <a:rPr lang="en-IN" sz="2400" dirty="0" smtClean="0"/>
              <a:t>is located </a:t>
            </a:r>
            <a:r>
              <a:rPr lang="en-IN" sz="2400" dirty="0"/>
              <a:t>in between those two entry points.</a:t>
            </a:r>
            <a:endParaRPr lang="en-IN" sz="2400" b="1" dirty="0" smtClean="0"/>
          </a:p>
        </p:txBody>
      </p:sp>
    </p:spTree>
    <p:extLst>
      <p:ext uri="{BB962C8B-B14F-4D97-AF65-F5344CB8AC3E}">
        <p14:creationId xmlns:p14="http://schemas.microsoft.com/office/powerpoint/2010/main" val="3727890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41305</TotalTime>
  <Words>20147</Words>
  <Application>Microsoft Office PowerPoint</Application>
  <PresentationFormat>On-screen Show (4:3)</PresentationFormat>
  <Paragraphs>1479</Paragraphs>
  <Slides>203</Slides>
  <Notes>0</Notes>
  <HiddenSlides>2</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Module 5: Loading and Caching , optimization , debugging and publishing     </vt:lpstr>
      <vt:lpstr>Module 5: Loading and Caching , optimization , debugging and publishing     </vt:lpstr>
      <vt:lpstr>Module 5: Loading and Caching , optimization , debugging and publishing     </vt:lpstr>
      <vt:lpstr>Module 5: Loading and Caching , optimization , debugging and publishing     </vt:lpstr>
      <vt:lpstr>5.1: Loading and Caching Game Data      </vt:lpstr>
      <vt:lpstr>5.1: Loading and Caching Game Data      </vt:lpstr>
      <vt:lpstr>5.1: Loading and Caching Game Data      </vt:lpstr>
      <vt:lpstr>5.1: Loading and Caching Game Data      </vt:lpstr>
      <vt:lpstr>5.1: Loading and Caching Game Data      </vt:lpstr>
      <vt:lpstr>5.1: Loading and Caching Game Data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Game Resources: Formats and Storage Requirements       </vt:lpstr>
      <vt:lpstr>5.1: Resource Files      </vt:lpstr>
      <vt:lpstr>5.1: Resource Files      </vt:lpstr>
      <vt:lpstr>5.1: Resource Files      </vt:lpstr>
      <vt:lpstr>5.1: Resource Files      </vt:lpstr>
      <vt:lpstr>5.1: Resource Files      </vt:lpstr>
      <vt:lpstr>5.1: Resource Files      </vt:lpstr>
      <vt:lpstr>5.1: Resource Files      </vt:lpstr>
      <vt:lpstr>5.1: Resource Files      </vt:lpstr>
      <vt:lpstr>5.1: Resource Files      </vt:lpstr>
      <vt:lpstr>5.1: Resource Files      </vt:lpstr>
      <vt:lpstr>5.1: Resource Files      </vt:lpstr>
      <vt:lpstr>5.1: Resource Files      </vt:lpstr>
      <vt:lpstr>5.1: Resource Files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The Resource Cache      </vt:lpstr>
      <vt:lpstr>5.1: Out of Cache       </vt:lpstr>
      <vt:lpstr>5.1: Out of Cache       </vt:lpstr>
      <vt:lpstr>5.1: Out of Cache       </vt:lpstr>
      <vt:lpstr>Module 5: Loading and Caching , optimization , debugging and publishing     </vt:lpstr>
      <vt:lpstr>5.2 Optimization and Debugging       </vt:lpstr>
      <vt:lpstr>5.2 Optimization and Debugging       </vt:lpstr>
      <vt:lpstr>5.2 Optimization and Debugging       </vt:lpstr>
      <vt:lpstr>5.2 The Art of Handling Failure       </vt:lpstr>
      <vt:lpstr>5.2 The Art of Handling Failure       </vt:lpstr>
      <vt:lpstr>5.2 The Art of Handling Failure       </vt:lpstr>
      <vt:lpstr>5.2 The Art of Handling Failure       </vt:lpstr>
      <vt:lpstr>5.2 The Art of Handling Failure       </vt:lpstr>
      <vt:lpstr>5.2 The Art of Handling Failure       </vt:lpstr>
      <vt:lpstr>5.2 The Art of Handling Failure       </vt:lpstr>
      <vt:lpstr>5.2 Debugging Basics      </vt:lpstr>
      <vt:lpstr>5.2 Debugging Basics      </vt:lpstr>
      <vt:lpstr>5.2 Debugging Basics      </vt:lpstr>
      <vt:lpstr>5.2 Debugging Basics      </vt:lpstr>
      <vt:lpstr>5.2 Debugging Basics      </vt:lpstr>
      <vt:lpstr>5.2 Debugging Basics      </vt:lpstr>
      <vt:lpstr>5.2 Debugging Basics      </vt:lpstr>
      <vt:lpstr>5.2 Debugging Basics      </vt:lpstr>
      <vt:lpstr>5.2 Debugging Basics      </vt:lpstr>
      <vt:lpstr>5.2 Debugging Basics      </vt:lpstr>
      <vt:lpstr>5.2 Debugging Basics      </vt:lpstr>
      <vt:lpstr>5.2 Debugging Basics      </vt:lpstr>
      <vt:lpstr>5.2 Debugging Basics      </vt:lpstr>
      <vt:lpstr>5.2 Debugging Basics      </vt:lpstr>
      <vt:lpstr>5.2 Graphics and Shader Debugging      </vt:lpstr>
      <vt:lpstr>5.2 Graphics and Shader Debugging      </vt:lpstr>
      <vt:lpstr>5.2 Graphics and Shader Debugging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Debugging Techniques      </vt:lpstr>
      <vt:lpstr>5.2 Building an Error Logging System       </vt:lpstr>
      <vt:lpstr>5.2 Building an Error Logging System       </vt:lpstr>
      <vt:lpstr>5.2 Building an Error Logging System       </vt:lpstr>
      <vt:lpstr>5.2 Building an Error Logging System       </vt:lpstr>
      <vt:lpstr>5.2 Building an Error Logging System       </vt:lpstr>
      <vt:lpstr>5.2 Building an Error Logging System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Different Kinds of Bugs       </vt:lpstr>
      <vt:lpstr>5.2 Profiling       </vt:lpstr>
      <vt:lpstr>5.2 Profiling       </vt:lpstr>
      <vt:lpstr>5.2 Profiling       </vt:lpstr>
      <vt:lpstr>5.2 Profiling       </vt:lpstr>
      <vt:lpstr>5.2 Profiling       </vt:lpstr>
      <vt:lpstr>5.2 Profiling       </vt:lpstr>
      <vt:lpstr>5.2 Profiling       </vt:lpstr>
      <vt:lpstr>5.2 Profiling       </vt:lpstr>
      <vt:lpstr>5.2 Profiling       </vt:lpstr>
      <vt:lpstr>5.2 Profiling       </vt:lpstr>
      <vt:lpstr>5.2 Game Publishing       </vt:lpstr>
      <vt:lpstr>5.2 Game Publishing       </vt:lpstr>
      <vt:lpstr>5.2 Game Publishing       </vt:lpstr>
      <vt:lpstr>5.2 Game Publishing       </vt:lpstr>
      <vt:lpstr>5.2 Game Publishing       </vt:lpstr>
      <vt:lpstr>Module 5: Loading and Caching , optimization , debugging and publishing     </vt:lpstr>
      <vt:lpstr>5.3 Game engine, Game Server and Client        </vt:lpstr>
      <vt:lpstr>5.3 Game engine, Game Server and Client        </vt:lpstr>
      <vt:lpstr>5.4 The Ethics of Computer Games       </vt:lpstr>
      <vt:lpstr>5.4 The Ethics of Computer Games       </vt:lpstr>
      <vt:lpstr>5.4 The Ethics of Computer Games       </vt:lpstr>
      <vt:lpstr>5.4 The Ethics of Computer Games       </vt:lpstr>
      <vt:lpstr>5.4 The Ethics of Computer Games       </vt:lpstr>
      <vt:lpstr>5.4 Applying Ethics        </vt:lpstr>
      <vt:lpstr>5.4 Applying Ethics        </vt:lpstr>
      <vt:lpstr>5.4 Applying Ethics        </vt:lpstr>
      <vt:lpstr>5.4 Applying Ethics        </vt:lpstr>
      <vt:lpstr>5.4 Applying Ethics        </vt:lpstr>
      <vt:lpstr>5.4 Unethical Game Content and Effect Studies       </vt:lpstr>
      <vt:lpstr>5.4 Unethical Game Content and Effect Studies       </vt:lpstr>
      <vt:lpstr>5.4 Unethical Game Content and Effect Studies       </vt:lpstr>
      <vt:lpstr>5.4 Unethical Game Content and Effect Studies       </vt:lpstr>
      <vt:lpstr>5.4 Unethical Game Content and Effect Studies       </vt:lpstr>
      <vt:lpstr>5.4 Unethical Game Content and Effect Studies       </vt:lpstr>
      <vt:lpstr>5.4 The Ethics of Game Design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game programming</dc:title>
  <dc:creator>Admin</dc:creator>
  <cp:lastModifiedBy>Admin</cp:lastModifiedBy>
  <cp:revision>534</cp:revision>
  <dcterms:created xsi:type="dcterms:W3CDTF">2022-01-07T05:09:05Z</dcterms:created>
  <dcterms:modified xsi:type="dcterms:W3CDTF">2022-05-04T07:52:42Z</dcterms:modified>
</cp:coreProperties>
</file>