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3/24/2021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3/24/2021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3/24/2021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3/24/2021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7782011" cy="3329581"/>
          </a:xfrm>
        </p:spPr>
        <p:txBody>
          <a:bodyPr/>
          <a:lstStyle/>
          <a:p>
            <a:r>
              <a:rPr lang="en-US" sz="6000" dirty="0"/>
              <a:t>COVID-19 Future Forecasting Using Supervised Machine Learning Models</a:t>
            </a:r>
          </a:p>
        </p:txBody>
      </p:sp>
      <p:sp>
        <p:nvSpPr>
          <p:cNvPr id="3" name="Subtitle 2"/>
          <p:cNvSpPr>
            <a:spLocks noGrp="1"/>
          </p:cNvSpPr>
          <p:nvPr>
            <p:ph type="subTitle" idx="1"/>
          </p:nvPr>
        </p:nvSpPr>
        <p:spPr/>
        <p:txBody>
          <a:bodyPr/>
          <a:lstStyle/>
          <a:p>
            <a:r>
              <a:rPr lang="en-IN" dirty="0" smtClean="0"/>
              <a:t>Rohan Ajmera</a:t>
            </a:r>
          </a:p>
          <a:p>
            <a:r>
              <a:rPr lang="en-IN" dirty="0" smtClean="0"/>
              <a:t>A1 1911002</a:t>
            </a:r>
            <a:endParaRPr lang="en-US" dirty="0"/>
          </a:p>
        </p:txBody>
      </p:sp>
      <p:pic>
        <p:nvPicPr>
          <p:cNvPr id="1026" name="Picture 2" descr="Forecasting the novel coronavirus COVID-19"/>
          <p:cNvPicPr>
            <a:picLocks noChangeAspect="1" noChangeArrowheads="1"/>
          </p:cNvPicPr>
          <p:nvPr/>
        </p:nvPicPr>
        <p:blipFill rotWithShape="1">
          <a:blip r:embed="rId2">
            <a:extLst>
              <a:ext uri="{28A0092B-C50C-407E-A947-70E740481C1C}">
                <a14:useLocalDpi xmlns:a14="http://schemas.microsoft.com/office/drawing/2010/main" val="0"/>
              </a:ext>
            </a:extLst>
          </a:blip>
          <a:srcRect l="4964" t="8423" r="5289" b="6462"/>
          <a:stretch/>
        </p:blipFill>
        <p:spPr bwMode="auto">
          <a:xfrm>
            <a:off x="8255479" y="3881888"/>
            <a:ext cx="3071004" cy="2527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499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EVALUATION PARAMETERS</a:t>
            </a:r>
            <a:endParaRPr lang="en-US" dirty="0"/>
          </a:p>
        </p:txBody>
      </p:sp>
      <p:sp>
        <p:nvSpPr>
          <p:cNvPr id="3" name="Content Placeholder 2"/>
          <p:cNvSpPr>
            <a:spLocks noGrp="1"/>
          </p:cNvSpPr>
          <p:nvPr>
            <p:ph idx="1"/>
          </p:nvPr>
        </p:nvSpPr>
        <p:spPr>
          <a:xfrm>
            <a:off x="1103312" y="1121434"/>
            <a:ext cx="8946541" cy="5126965"/>
          </a:xfrm>
        </p:spPr>
        <p:txBody>
          <a:bodyPr>
            <a:normAutofit/>
          </a:bodyPr>
          <a:lstStyle/>
          <a:p>
            <a:r>
              <a:rPr lang="en-US" sz="1600" u="sng" dirty="0" smtClean="0"/>
              <a:t>R-SQUARED </a:t>
            </a:r>
            <a:r>
              <a:rPr lang="en-US" sz="1600" u="sng" dirty="0"/>
              <a:t>SCORE</a:t>
            </a:r>
            <a:r>
              <a:rPr lang="en-US" sz="1600" dirty="0"/>
              <a:t>: </a:t>
            </a:r>
            <a:r>
              <a:rPr lang="en-US" sz="1600" dirty="0" smtClean="0"/>
              <a:t>It is </a:t>
            </a:r>
            <a:r>
              <a:rPr lang="en-US" sz="1600" dirty="0"/>
              <a:t>a statistical measure used to evaluate the performance of regression models. The high R 2 score shows the goodness of the trained </a:t>
            </a:r>
            <a:r>
              <a:rPr lang="en-US" sz="1600" dirty="0" smtClean="0"/>
              <a:t>model.</a:t>
            </a:r>
          </a:p>
          <a:p>
            <a:endParaRPr lang="en-IN" sz="1600" dirty="0"/>
          </a:p>
          <a:p>
            <a:r>
              <a:rPr lang="en-US" sz="1600" u="sng" dirty="0" smtClean="0"/>
              <a:t>Adjusted R-squared</a:t>
            </a:r>
            <a:r>
              <a:rPr lang="en-US" sz="1600" dirty="0" smtClean="0"/>
              <a:t>: It is </a:t>
            </a:r>
            <a:r>
              <a:rPr lang="en-US" sz="1600" dirty="0"/>
              <a:t>a modified form of R 2 , which also like R 2 shows how well the data points fit the curve. </a:t>
            </a:r>
            <a:r>
              <a:rPr lang="en-US" sz="1600" dirty="0" smtClean="0"/>
              <a:t>The </a:t>
            </a:r>
            <a:r>
              <a:rPr lang="en-US" sz="1600" dirty="0"/>
              <a:t>increase in new features can lead to its increase if the newly added features are useful to the prediction model</a:t>
            </a:r>
            <a:r>
              <a:rPr lang="en-US" sz="1600" dirty="0" smtClean="0"/>
              <a:t>.</a:t>
            </a:r>
          </a:p>
          <a:p>
            <a:endParaRPr lang="en-IN" sz="1600" dirty="0"/>
          </a:p>
          <a:p>
            <a:r>
              <a:rPr lang="en-US" sz="1600" u="sng" dirty="0"/>
              <a:t>MEAN ABSOLUTE ERROR (MAE</a:t>
            </a:r>
            <a:r>
              <a:rPr lang="en-US" sz="1600" u="sng" dirty="0" smtClean="0"/>
              <a:t>): It</a:t>
            </a:r>
            <a:r>
              <a:rPr lang="en-US" sz="1600" dirty="0" smtClean="0"/>
              <a:t> </a:t>
            </a:r>
            <a:r>
              <a:rPr lang="en-US" sz="1600" dirty="0"/>
              <a:t>is the average magnitude of the errors in the set of model </a:t>
            </a:r>
            <a:r>
              <a:rPr lang="en-US" sz="1600" dirty="0" smtClean="0"/>
              <a:t>predictions. </a:t>
            </a:r>
            <a:endParaRPr lang="en-IN" sz="1600" u="sng" dirty="0" smtClean="0"/>
          </a:p>
          <a:p>
            <a:endParaRPr lang="en-IN" sz="1600" dirty="0" smtClean="0"/>
          </a:p>
          <a:p>
            <a:r>
              <a:rPr lang="en-US" sz="1600" u="sng" dirty="0"/>
              <a:t>MEAN SQUARE ERROR (MSE): </a:t>
            </a:r>
            <a:r>
              <a:rPr lang="en-US" sz="1600" dirty="0" smtClean="0"/>
              <a:t>The </a:t>
            </a:r>
            <a:r>
              <a:rPr lang="en-US" sz="1600" dirty="0"/>
              <a:t>smaller mean squared error shows the closer you are to finding the line of best </a:t>
            </a:r>
            <a:r>
              <a:rPr lang="en-US" sz="1600" dirty="0" smtClean="0"/>
              <a:t>fit.</a:t>
            </a:r>
          </a:p>
          <a:p>
            <a:endParaRPr lang="en-IN" sz="1600" dirty="0" smtClean="0"/>
          </a:p>
          <a:p>
            <a:r>
              <a:rPr lang="en-US" sz="1600" u="sng" dirty="0"/>
              <a:t>Root mean square error </a:t>
            </a:r>
            <a:r>
              <a:rPr lang="en-US" sz="1600" u="sng" dirty="0" smtClean="0"/>
              <a:t>: It </a:t>
            </a:r>
            <a:r>
              <a:rPr lang="en-US" sz="1600" dirty="0" smtClean="0"/>
              <a:t>can </a:t>
            </a:r>
            <a:r>
              <a:rPr lang="en-US" sz="1600" dirty="0"/>
              <a:t>be defined as the standard deviation of the prediction errors. RMSE is </a:t>
            </a:r>
            <a:r>
              <a:rPr lang="en-US" sz="1600" dirty="0" smtClean="0"/>
              <a:t>a </a:t>
            </a:r>
            <a:r>
              <a:rPr lang="en-US" sz="1600" dirty="0"/>
              <a:t>measure of how concentrated the actual data points are around the best fit </a:t>
            </a:r>
            <a:r>
              <a:rPr lang="en-US" sz="1600" dirty="0" smtClean="0"/>
              <a:t>line.</a:t>
            </a:r>
            <a:endParaRPr lang="en-US" sz="1600" dirty="0"/>
          </a:p>
        </p:txBody>
      </p:sp>
      <p:pic>
        <p:nvPicPr>
          <p:cNvPr id="4" name="Picture 3"/>
          <p:cNvPicPr>
            <a:picLocks noChangeAspect="1"/>
          </p:cNvPicPr>
          <p:nvPr/>
        </p:nvPicPr>
        <p:blipFill>
          <a:blip r:embed="rId2"/>
          <a:stretch>
            <a:fillRect/>
          </a:stretch>
        </p:blipFill>
        <p:spPr>
          <a:xfrm>
            <a:off x="4289094" y="1667919"/>
            <a:ext cx="2220243" cy="440379"/>
          </a:xfrm>
          <a:prstGeom prst="rect">
            <a:avLst/>
          </a:prstGeom>
        </p:spPr>
      </p:pic>
      <p:pic>
        <p:nvPicPr>
          <p:cNvPr id="5" name="Picture 4"/>
          <p:cNvPicPr>
            <a:picLocks noChangeAspect="1"/>
          </p:cNvPicPr>
          <p:nvPr/>
        </p:nvPicPr>
        <p:blipFill>
          <a:blip r:embed="rId3"/>
          <a:stretch>
            <a:fillRect/>
          </a:stretch>
        </p:blipFill>
        <p:spPr>
          <a:xfrm>
            <a:off x="4187606" y="2889615"/>
            <a:ext cx="2321732" cy="440180"/>
          </a:xfrm>
          <a:prstGeom prst="rect">
            <a:avLst/>
          </a:prstGeom>
        </p:spPr>
      </p:pic>
      <p:pic>
        <p:nvPicPr>
          <p:cNvPr id="7" name="Picture 6"/>
          <p:cNvPicPr>
            <a:picLocks noChangeAspect="1"/>
          </p:cNvPicPr>
          <p:nvPr/>
        </p:nvPicPr>
        <p:blipFill>
          <a:blip r:embed="rId4"/>
          <a:stretch>
            <a:fillRect/>
          </a:stretch>
        </p:blipFill>
        <p:spPr>
          <a:xfrm>
            <a:off x="4743838" y="4715175"/>
            <a:ext cx="1478408" cy="480102"/>
          </a:xfrm>
          <a:prstGeom prst="rect">
            <a:avLst/>
          </a:prstGeom>
        </p:spPr>
      </p:pic>
      <p:pic>
        <p:nvPicPr>
          <p:cNvPr id="8" name="Picture 7"/>
          <p:cNvPicPr>
            <a:picLocks noChangeAspect="1"/>
          </p:cNvPicPr>
          <p:nvPr/>
        </p:nvPicPr>
        <p:blipFill>
          <a:blip r:embed="rId5"/>
          <a:stretch>
            <a:fillRect/>
          </a:stretch>
        </p:blipFill>
        <p:spPr>
          <a:xfrm>
            <a:off x="4510044" y="5922115"/>
            <a:ext cx="1676545" cy="518205"/>
          </a:xfrm>
          <a:prstGeom prst="rect">
            <a:avLst/>
          </a:prstGeom>
        </p:spPr>
      </p:pic>
      <p:pic>
        <p:nvPicPr>
          <p:cNvPr id="9" name="Picture 8"/>
          <p:cNvPicPr>
            <a:picLocks noChangeAspect="1"/>
          </p:cNvPicPr>
          <p:nvPr/>
        </p:nvPicPr>
        <p:blipFill>
          <a:blip r:embed="rId6"/>
          <a:stretch>
            <a:fillRect/>
          </a:stretch>
        </p:blipFill>
        <p:spPr>
          <a:xfrm>
            <a:off x="4743838" y="3748286"/>
            <a:ext cx="1310754" cy="480102"/>
          </a:xfrm>
          <a:prstGeom prst="rect">
            <a:avLst/>
          </a:prstGeom>
        </p:spPr>
      </p:pic>
    </p:spTree>
    <p:extLst>
      <p:ext uri="{BB962C8B-B14F-4D97-AF65-F5344CB8AC3E}">
        <p14:creationId xmlns:p14="http://schemas.microsoft.com/office/powerpoint/2010/main" val="2515545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III. METHODOLOGY</a:t>
            </a:r>
            <a:endParaRPr lang="en-US" dirty="0"/>
          </a:p>
        </p:txBody>
      </p:sp>
      <p:sp>
        <p:nvSpPr>
          <p:cNvPr id="3" name="Content Placeholder 2"/>
          <p:cNvSpPr>
            <a:spLocks noGrp="1"/>
          </p:cNvSpPr>
          <p:nvPr>
            <p:ph idx="1"/>
          </p:nvPr>
        </p:nvSpPr>
        <p:spPr/>
        <p:txBody>
          <a:bodyPr/>
          <a:lstStyle/>
          <a:p>
            <a:r>
              <a:rPr lang="en-IN" dirty="0" smtClean="0"/>
              <a:t>The Proposed Workflow will be according to the flowchart given below: </a:t>
            </a:r>
          </a:p>
          <a:p>
            <a:endParaRPr lang="en-US" dirty="0"/>
          </a:p>
        </p:txBody>
      </p:sp>
      <p:pic>
        <p:nvPicPr>
          <p:cNvPr id="4" name="Picture 3"/>
          <p:cNvPicPr>
            <a:picLocks noChangeAspect="1"/>
          </p:cNvPicPr>
          <p:nvPr/>
        </p:nvPicPr>
        <p:blipFill>
          <a:blip r:embed="rId2"/>
          <a:stretch>
            <a:fillRect/>
          </a:stretch>
        </p:blipFill>
        <p:spPr>
          <a:xfrm>
            <a:off x="2269725" y="2825941"/>
            <a:ext cx="3078747" cy="3345470"/>
          </a:xfrm>
          <a:prstGeom prst="rect">
            <a:avLst/>
          </a:prstGeom>
        </p:spPr>
      </p:pic>
      <p:pic>
        <p:nvPicPr>
          <p:cNvPr id="5" name="Picture 4"/>
          <p:cNvPicPr>
            <a:picLocks noChangeAspect="1"/>
          </p:cNvPicPr>
          <p:nvPr/>
        </p:nvPicPr>
        <p:blipFill>
          <a:blip r:embed="rId3"/>
          <a:stretch>
            <a:fillRect/>
          </a:stretch>
        </p:blipFill>
        <p:spPr>
          <a:xfrm>
            <a:off x="6307208" y="2665907"/>
            <a:ext cx="3200677" cy="3665538"/>
          </a:xfrm>
          <a:prstGeom prst="rect">
            <a:avLst/>
          </a:prstGeom>
        </p:spPr>
      </p:pic>
    </p:spTree>
    <p:extLst>
      <p:ext uri="{BB962C8B-B14F-4D97-AF65-F5344CB8AC3E}">
        <p14:creationId xmlns:p14="http://schemas.microsoft.com/office/powerpoint/2010/main" val="3826394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IV. RESULTS AND DISCUSSION</a:t>
            </a:r>
            <a:br>
              <a:rPr lang="en-IN" dirty="0" smtClean="0"/>
            </a:br>
            <a:r>
              <a:rPr lang="en-US" dirty="0"/>
              <a:t>DEATH RATE FUTURE FORECASTING</a:t>
            </a:r>
          </a:p>
        </p:txBody>
      </p:sp>
      <p:sp>
        <p:nvSpPr>
          <p:cNvPr id="3" name="Content Placeholder 2"/>
          <p:cNvSpPr>
            <a:spLocks noGrp="1"/>
          </p:cNvSpPr>
          <p:nvPr>
            <p:ph idx="1"/>
          </p:nvPr>
        </p:nvSpPr>
        <p:spPr>
          <a:xfrm>
            <a:off x="1103312" y="2216989"/>
            <a:ext cx="8946541" cy="4031410"/>
          </a:xfrm>
        </p:spPr>
        <p:txBody>
          <a:bodyPr/>
          <a:lstStyle/>
          <a:p>
            <a:r>
              <a:rPr lang="en-US" dirty="0"/>
              <a:t>The study performs predictions on death rate and according to results ES performs better among all the models, LR and LASSO perform equally well and achieve almost the same R 2 score. In comparison, SVM performs worst in this situation</a:t>
            </a:r>
          </a:p>
        </p:txBody>
      </p:sp>
      <p:pic>
        <p:nvPicPr>
          <p:cNvPr id="4" name="Picture 3"/>
          <p:cNvPicPr>
            <a:picLocks noChangeAspect="1"/>
          </p:cNvPicPr>
          <p:nvPr/>
        </p:nvPicPr>
        <p:blipFill>
          <a:blip r:embed="rId2"/>
          <a:stretch>
            <a:fillRect/>
          </a:stretch>
        </p:blipFill>
        <p:spPr>
          <a:xfrm>
            <a:off x="2919762" y="3745759"/>
            <a:ext cx="5313640" cy="1792400"/>
          </a:xfrm>
          <a:prstGeom prst="rect">
            <a:avLst/>
          </a:prstGeom>
        </p:spPr>
      </p:pic>
    </p:spTree>
    <p:extLst>
      <p:ext uri="{BB962C8B-B14F-4D97-AF65-F5344CB8AC3E}">
        <p14:creationId xmlns:p14="http://schemas.microsoft.com/office/powerpoint/2010/main" val="3753345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DEATHS FUTURE FORECASTING - 2</a:t>
            </a:r>
            <a:endParaRPr lang="en-US" dirty="0"/>
          </a:p>
        </p:txBody>
      </p:sp>
      <p:sp>
        <p:nvSpPr>
          <p:cNvPr id="3" name="Content Placeholder 2"/>
          <p:cNvSpPr>
            <a:spLocks noGrp="1"/>
          </p:cNvSpPr>
          <p:nvPr>
            <p:ph idx="1"/>
          </p:nvPr>
        </p:nvSpPr>
        <p:spPr/>
        <p:txBody>
          <a:bodyPr/>
          <a:lstStyle/>
          <a:p>
            <a:r>
              <a:rPr lang="en-IN" dirty="0" smtClean="0"/>
              <a:t>These are the graphs obtained by the results:</a:t>
            </a:r>
            <a:endParaRPr lang="en-US" dirty="0"/>
          </a:p>
        </p:txBody>
      </p:sp>
      <p:pic>
        <p:nvPicPr>
          <p:cNvPr id="4" name="Picture 3"/>
          <p:cNvPicPr>
            <a:picLocks noChangeAspect="1"/>
          </p:cNvPicPr>
          <p:nvPr/>
        </p:nvPicPr>
        <p:blipFill>
          <a:blip r:embed="rId2"/>
          <a:stretch>
            <a:fillRect/>
          </a:stretch>
        </p:blipFill>
        <p:spPr>
          <a:xfrm>
            <a:off x="2330690" y="2652117"/>
            <a:ext cx="3017782" cy="1691787"/>
          </a:xfrm>
          <a:prstGeom prst="rect">
            <a:avLst/>
          </a:prstGeom>
        </p:spPr>
      </p:pic>
      <p:pic>
        <p:nvPicPr>
          <p:cNvPr id="5" name="Picture 4"/>
          <p:cNvPicPr>
            <a:picLocks noChangeAspect="1"/>
          </p:cNvPicPr>
          <p:nvPr/>
        </p:nvPicPr>
        <p:blipFill rotWithShape="1">
          <a:blip r:embed="rId3"/>
          <a:srcRect t="4193" b="2276"/>
          <a:stretch/>
        </p:blipFill>
        <p:spPr>
          <a:xfrm>
            <a:off x="6347111" y="2652117"/>
            <a:ext cx="3086367" cy="1682151"/>
          </a:xfrm>
          <a:prstGeom prst="rect">
            <a:avLst/>
          </a:prstGeom>
        </p:spPr>
      </p:pic>
      <p:pic>
        <p:nvPicPr>
          <p:cNvPr id="6" name="Picture 5"/>
          <p:cNvPicPr>
            <a:picLocks noChangeAspect="1"/>
          </p:cNvPicPr>
          <p:nvPr/>
        </p:nvPicPr>
        <p:blipFill>
          <a:blip r:embed="rId4"/>
          <a:stretch>
            <a:fillRect/>
          </a:stretch>
        </p:blipFill>
        <p:spPr>
          <a:xfrm>
            <a:off x="2330690" y="4529893"/>
            <a:ext cx="3063505" cy="1760373"/>
          </a:xfrm>
          <a:prstGeom prst="rect">
            <a:avLst/>
          </a:prstGeom>
        </p:spPr>
      </p:pic>
      <p:pic>
        <p:nvPicPr>
          <p:cNvPr id="7" name="Picture 6"/>
          <p:cNvPicPr>
            <a:picLocks noChangeAspect="1"/>
          </p:cNvPicPr>
          <p:nvPr/>
        </p:nvPicPr>
        <p:blipFill>
          <a:blip r:embed="rId5"/>
          <a:stretch>
            <a:fillRect/>
          </a:stretch>
        </p:blipFill>
        <p:spPr>
          <a:xfrm>
            <a:off x="6347111" y="4529893"/>
            <a:ext cx="3040643" cy="1699407"/>
          </a:xfrm>
          <a:prstGeom prst="rect">
            <a:avLst/>
          </a:prstGeom>
        </p:spPr>
      </p:pic>
    </p:spTree>
    <p:extLst>
      <p:ext uri="{BB962C8B-B14F-4D97-AF65-F5344CB8AC3E}">
        <p14:creationId xmlns:p14="http://schemas.microsoft.com/office/powerpoint/2010/main" val="4052583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INFECTED CONFIRM CASES’ FUTURE FORECASTING </a:t>
            </a:r>
          </a:p>
        </p:txBody>
      </p:sp>
      <p:sp>
        <p:nvSpPr>
          <p:cNvPr id="3" name="Content Placeholder 2"/>
          <p:cNvSpPr>
            <a:spLocks noGrp="1"/>
          </p:cNvSpPr>
          <p:nvPr>
            <p:ph idx="1"/>
          </p:nvPr>
        </p:nvSpPr>
        <p:spPr/>
        <p:txBody>
          <a:bodyPr/>
          <a:lstStyle/>
          <a:p>
            <a:r>
              <a:rPr lang="en-US" dirty="0"/>
              <a:t>The new confirmed cases of COVID-19 increase day by day </a:t>
            </a:r>
            <a:r>
              <a:rPr lang="en-US" dirty="0" smtClean="0"/>
              <a:t>shows </a:t>
            </a:r>
            <a:r>
              <a:rPr lang="en-US" dirty="0"/>
              <a:t>the forecasting results of the models used in this study. ES and LASSO lead the table in terms of </a:t>
            </a:r>
            <a:r>
              <a:rPr lang="en-US" dirty="0" err="1"/>
              <a:t>performace</a:t>
            </a:r>
            <a:r>
              <a:rPr lang="en-US" dirty="0"/>
              <a:t>, LR also performed good, while SVM performs very poorly in terms of all the evaluation metrics.</a:t>
            </a:r>
          </a:p>
        </p:txBody>
      </p:sp>
      <p:pic>
        <p:nvPicPr>
          <p:cNvPr id="4" name="Picture 3"/>
          <p:cNvPicPr>
            <a:picLocks noChangeAspect="1"/>
          </p:cNvPicPr>
          <p:nvPr/>
        </p:nvPicPr>
        <p:blipFill>
          <a:blip r:embed="rId2"/>
          <a:stretch>
            <a:fillRect/>
          </a:stretch>
        </p:blipFill>
        <p:spPr>
          <a:xfrm>
            <a:off x="3034039" y="3986756"/>
            <a:ext cx="5085086" cy="1715304"/>
          </a:xfrm>
          <a:prstGeom prst="rect">
            <a:avLst/>
          </a:prstGeom>
        </p:spPr>
      </p:pic>
    </p:spTree>
    <p:extLst>
      <p:ext uri="{BB962C8B-B14F-4D97-AF65-F5344CB8AC3E}">
        <p14:creationId xmlns:p14="http://schemas.microsoft.com/office/powerpoint/2010/main" val="142550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INFECTED CONFIRM CASES’ FUTURE FORECASTING </a:t>
            </a:r>
          </a:p>
        </p:txBody>
      </p:sp>
      <p:sp>
        <p:nvSpPr>
          <p:cNvPr id="3" name="Content Placeholder 2"/>
          <p:cNvSpPr>
            <a:spLocks noGrp="1"/>
          </p:cNvSpPr>
          <p:nvPr>
            <p:ph idx="1"/>
          </p:nvPr>
        </p:nvSpPr>
        <p:spPr/>
        <p:txBody>
          <a:bodyPr/>
          <a:lstStyle/>
          <a:p>
            <a:r>
              <a:rPr lang="en-IN" dirty="0"/>
              <a:t>These are the graphs obtained by the results:</a:t>
            </a:r>
            <a:endParaRPr lang="en-US" dirty="0"/>
          </a:p>
          <a:p>
            <a:endParaRPr lang="en-US" dirty="0"/>
          </a:p>
        </p:txBody>
      </p:sp>
      <p:pic>
        <p:nvPicPr>
          <p:cNvPr id="4" name="Picture 3"/>
          <p:cNvPicPr>
            <a:picLocks noChangeAspect="1"/>
          </p:cNvPicPr>
          <p:nvPr/>
        </p:nvPicPr>
        <p:blipFill>
          <a:blip r:embed="rId2"/>
          <a:stretch>
            <a:fillRect/>
          </a:stretch>
        </p:blipFill>
        <p:spPr>
          <a:xfrm>
            <a:off x="2238733" y="2645359"/>
            <a:ext cx="3337849" cy="3802710"/>
          </a:xfrm>
          <a:prstGeom prst="rect">
            <a:avLst/>
          </a:prstGeom>
        </p:spPr>
      </p:pic>
      <p:pic>
        <p:nvPicPr>
          <p:cNvPr id="5" name="Picture 4"/>
          <p:cNvPicPr>
            <a:picLocks noChangeAspect="1"/>
          </p:cNvPicPr>
          <p:nvPr/>
        </p:nvPicPr>
        <p:blipFill>
          <a:blip r:embed="rId3"/>
          <a:stretch>
            <a:fillRect/>
          </a:stretch>
        </p:blipFill>
        <p:spPr>
          <a:xfrm>
            <a:off x="6405205" y="2645359"/>
            <a:ext cx="3170195" cy="1912786"/>
          </a:xfrm>
          <a:prstGeom prst="rect">
            <a:avLst/>
          </a:prstGeom>
        </p:spPr>
      </p:pic>
      <p:pic>
        <p:nvPicPr>
          <p:cNvPr id="6" name="Picture 5"/>
          <p:cNvPicPr>
            <a:picLocks noChangeAspect="1"/>
          </p:cNvPicPr>
          <p:nvPr/>
        </p:nvPicPr>
        <p:blipFill>
          <a:blip r:embed="rId4"/>
          <a:stretch>
            <a:fillRect/>
          </a:stretch>
        </p:blipFill>
        <p:spPr>
          <a:xfrm>
            <a:off x="6405205" y="4672455"/>
            <a:ext cx="3109229" cy="1775614"/>
          </a:xfrm>
          <a:prstGeom prst="rect">
            <a:avLst/>
          </a:prstGeom>
        </p:spPr>
      </p:pic>
    </p:spTree>
    <p:extLst>
      <p:ext uri="{BB962C8B-B14F-4D97-AF65-F5344CB8AC3E}">
        <p14:creationId xmlns:p14="http://schemas.microsoft.com/office/powerpoint/2010/main" val="690609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RATE FUTURE FORECASTING</a:t>
            </a:r>
          </a:p>
        </p:txBody>
      </p:sp>
      <p:sp>
        <p:nvSpPr>
          <p:cNvPr id="3" name="Content Placeholder 2"/>
          <p:cNvSpPr>
            <a:spLocks noGrp="1"/>
          </p:cNvSpPr>
          <p:nvPr>
            <p:ph idx="1"/>
          </p:nvPr>
        </p:nvSpPr>
        <p:spPr/>
        <p:txBody>
          <a:bodyPr/>
          <a:lstStyle/>
          <a:p>
            <a:r>
              <a:rPr lang="en-US" dirty="0"/>
              <a:t>In recovery rate future forecasting the ES again performs better among all the other models. All other models perform poorly, the order of performance from best to worst is ES is best followed by LR, LASSO and SVM due to the nature of available time-series data</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746018" y="4004126"/>
            <a:ext cx="5204908" cy="1542659"/>
          </a:xfrm>
          <a:prstGeom prst="rect">
            <a:avLst/>
          </a:prstGeom>
        </p:spPr>
      </p:pic>
    </p:spTree>
    <p:extLst>
      <p:ext uri="{BB962C8B-B14F-4D97-AF65-F5344CB8AC3E}">
        <p14:creationId xmlns:p14="http://schemas.microsoft.com/office/powerpoint/2010/main" val="38011211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RATE FUTURE </a:t>
            </a:r>
            <a:r>
              <a:rPr lang="en-US" dirty="0" smtClean="0"/>
              <a:t>FORECASTING - 2</a:t>
            </a:r>
            <a:endParaRPr lang="en-US" dirty="0"/>
          </a:p>
        </p:txBody>
      </p:sp>
      <p:sp>
        <p:nvSpPr>
          <p:cNvPr id="3" name="Content Placeholder 2"/>
          <p:cNvSpPr>
            <a:spLocks noGrp="1"/>
          </p:cNvSpPr>
          <p:nvPr>
            <p:ph idx="1"/>
          </p:nvPr>
        </p:nvSpPr>
        <p:spPr/>
        <p:txBody>
          <a:bodyPr/>
          <a:lstStyle/>
          <a:p>
            <a:r>
              <a:rPr lang="en-IN" dirty="0"/>
              <a:t>These are the graphs obtained by the results:</a:t>
            </a:r>
            <a:endParaRPr lang="en-US" dirty="0"/>
          </a:p>
          <a:p>
            <a:endParaRPr lang="en-US" dirty="0"/>
          </a:p>
        </p:txBody>
      </p:sp>
      <p:pic>
        <p:nvPicPr>
          <p:cNvPr id="6" name="Picture 5"/>
          <p:cNvPicPr>
            <a:picLocks noChangeAspect="1"/>
          </p:cNvPicPr>
          <p:nvPr/>
        </p:nvPicPr>
        <p:blipFill>
          <a:blip r:embed="rId2"/>
          <a:stretch>
            <a:fillRect/>
          </a:stretch>
        </p:blipFill>
        <p:spPr>
          <a:xfrm>
            <a:off x="2854050" y="2663102"/>
            <a:ext cx="3292125" cy="3688400"/>
          </a:xfrm>
          <a:prstGeom prst="rect">
            <a:avLst/>
          </a:prstGeom>
        </p:spPr>
      </p:pic>
      <p:pic>
        <p:nvPicPr>
          <p:cNvPr id="7" name="Picture 6"/>
          <p:cNvPicPr>
            <a:picLocks noChangeAspect="1"/>
          </p:cNvPicPr>
          <p:nvPr/>
        </p:nvPicPr>
        <p:blipFill>
          <a:blip r:embed="rId3"/>
          <a:stretch>
            <a:fillRect/>
          </a:stretch>
        </p:blipFill>
        <p:spPr>
          <a:xfrm>
            <a:off x="6720483" y="2663102"/>
            <a:ext cx="3254022" cy="3566469"/>
          </a:xfrm>
          <a:prstGeom prst="rect">
            <a:avLst/>
          </a:prstGeom>
        </p:spPr>
      </p:pic>
    </p:spTree>
    <p:extLst>
      <p:ext uri="{BB962C8B-B14F-4D97-AF65-F5344CB8AC3E}">
        <p14:creationId xmlns:p14="http://schemas.microsoft.com/office/powerpoint/2010/main" val="1436947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a:t>
            </a:r>
            <a:endParaRPr lang="en-US" dirty="0"/>
          </a:p>
        </p:txBody>
      </p:sp>
      <p:pic>
        <p:nvPicPr>
          <p:cNvPr id="4" name="Content Placeholder 3"/>
          <p:cNvPicPr>
            <a:picLocks noGrp="1" noChangeAspect="1"/>
          </p:cNvPicPr>
          <p:nvPr>
            <p:ph idx="1"/>
          </p:nvPr>
        </p:nvPicPr>
        <p:blipFill>
          <a:blip r:embed="rId2"/>
          <a:stretch>
            <a:fillRect/>
          </a:stretch>
        </p:blipFill>
        <p:spPr>
          <a:xfrm>
            <a:off x="4063588" y="1152983"/>
            <a:ext cx="3907220" cy="5324234"/>
          </a:xfrm>
          <a:prstGeom prst="rect">
            <a:avLst/>
          </a:prstGeom>
        </p:spPr>
      </p:pic>
    </p:spTree>
    <p:extLst>
      <p:ext uri="{BB962C8B-B14F-4D97-AF65-F5344CB8AC3E}">
        <p14:creationId xmlns:p14="http://schemas.microsoft.com/office/powerpoint/2010/main" val="17506206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STRATEGY</a:t>
            </a:r>
            <a:endParaRPr lang="en-US" dirty="0"/>
          </a:p>
        </p:txBody>
      </p:sp>
      <p:sp>
        <p:nvSpPr>
          <p:cNvPr id="3" name="Content Placeholder 2"/>
          <p:cNvSpPr>
            <a:spLocks noGrp="1"/>
          </p:cNvSpPr>
          <p:nvPr>
            <p:ph idx="1"/>
          </p:nvPr>
        </p:nvSpPr>
        <p:spPr>
          <a:xfrm>
            <a:off x="1103312" y="2751826"/>
            <a:ext cx="8946541" cy="3496573"/>
          </a:xfrm>
        </p:spPr>
        <p:txBody>
          <a:bodyPr/>
          <a:lstStyle/>
          <a:p>
            <a:r>
              <a:rPr lang="en-IN" dirty="0" smtClean="0"/>
              <a:t>The Strategy will cover the implementation of one of the 4 regression model explained in the paper.</a:t>
            </a:r>
          </a:p>
          <a:p>
            <a:r>
              <a:rPr lang="en-IN" dirty="0" smtClean="0"/>
              <a:t>The dataset is available in the </a:t>
            </a:r>
            <a:r>
              <a:rPr lang="en-IN" dirty="0" err="1" smtClean="0"/>
              <a:t>Github</a:t>
            </a:r>
            <a:r>
              <a:rPr lang="en-IN" dirty="0" smtClean="0"/>
              <a:t> repository and from there I will start the implementation</a:t>
            </a:r>
          </a:p>
          <a:p>
            <a:r>
              <a:rPr lang="en-IN" dirty="0" smtClean="0"/>
              <a:t>After the implementation of one model, the results will be compared to the results of other models in the paper.</a:t>
            </a:r>
          </a:p>
          <a:p>
            <a:endParaRPr lang="en-US" dirty="0"/>
          </a:p>
        </p:txBody>
      </p:sp>
    </p:spTree>
    <p:extLst>
      <p:ext uri="{BB962C8B-B14F-4D97-AF65-F5344CB8AC3E}">
        <p14:creationId xmlns:p14="http://schemas.microsoft.com/office/powerpoint/2010/main" val="206112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a:xfrm>
            <a:off x="1104293" y="1853248"/>
            <a:ext cx="8946541" cy="4074542"/>
          </a:xfrm>
        </p:spPr>
        <p:txBody>
          <a:bodyPr/>
          <a:lstStyle/>
          <a:p>
            <a:r>
              <a:rPr lang="en-US" dirty="0"/>
              <a:t>Machine learning (ML) has proved itself as a prominent field of study over the last decade by solving many very complex and sophisticated real-world problems</a:t>
            </a:r>
            <a:r>
              <a:rPr lang="en-US" dirty="0" smtClean="0"/>
              <a:t>.</a:t>
            </a:r>
          </a:p>
          <a:p>
            <a:r>
              <a:rPr lang="en-US" dirty="0"/>
              <a:t>In particular, the </a:t>
            </a:r>
            <a:r>
              <a:rPr lang="en-US" dirty="0" smtClean="0"/>
              <a:t>study is </a:t>
            </a:r>
            <a:r>
              <a:rPr lang="en-US" dirty="0"/>
              <a:t>focused on live forecasting of COVID-19 confirmed cases and study </a:t>
            </a:r>
            <a:r>
              <a:rPr lang="en-US" dirty="0" smtClean="0"/>
              <a:t>is </a:t>
            </a:r>
            <a:r>
              <a:rPr lang="en-US" dirty="0"/>
              <a:t>also focused on the forecast of COVID-19 outbreak and early </a:t>
            </a:r>
            <a:r>
              <a:rPr lang="en-US" dirty="0" smtClean="0"/>
              <a:t>response.</a:t>
            </a:r>
          </a:p>
          <a:p>
            <a:r>
              <a:rPr lang="en-US" dirty="0"/>
              <a:t>These prediction systems can be very helpful in decision making to handle the present scenario to guide early interventions to manage these diseases very effectively</a:t>
            </a:r>
            <a:r>
              <a:rPr lang="en-US" dirty="0" smtClean="0"/>
              <a:t>.</a:t>
            </a:r>
          </a:p>
          <a:p>
            <a:r>
              <a:rPr lang="en-US" dirty="0"/>
              <a:t>To contribute to the current human crisis our attempt in this study is to develop a forecasting system for COVID-19.</a:t>
            </a:r>
            <a:endParaRPr lang="en-IN" dirty="0" smtClean="0"/>
          </a:p>
        </p:txBody>
      </p:sp>
    </p:spTree>
    <p:extLst>
      <p:ext uri="{BB962C8B-B14F-4D97-AF65-F5344CB8AC3E}">
        <p14:creationId xmlns:p14="http://schemas.microsoft.com/office/powerpoint/2010/main" val="2403771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1315697"/>
          </a:xfrm>
        </p:spPr>
        <p:txBody>
          <a:bodyPr/>
          <a:lstStyle/>
          <a:p>
            <a:r>
              <a:rPr lang="en-IN" dirty="0" smtClean="0"/>
              <a:t>CONCLUSION</a:t>
            </a:r>
            <a:endParaRPr lang="en-US" dirty="0"/>
          </a:p>
        </p:txBody>
      </p:sp>
      <p:sp>
        <p:nvSpPr>
          <p:cNvPr id="3" name="Content Placeholder 2"/>
          <p:cNvSpPr>
            <a:spLocks noGrp="1"/>
          </p:cNvSpPr>
          <p:nvPr>
            <p:ph idx="1"/>
          </p:nvPr>
        </p:nvSpPr>
        <p:spPr>
          <a:xfrm>
            <a:off x="1103312" y="2165230"/>
            <a:ext cx="8946541" cy="4083170"/>
          </a:xfrm>
        </p:spPr>
        <p:txBody>
          <a:bodyPr>
            <a:normAutofit/>
          </a:bodyPr>
          <a:lstStyle/>
          <a:p>
            <a:r>
              <a:rPr lang="en-US" sz="1800" dirty="0"/>
              <a:t>The precariousness of the COVID-19 pandemic can ignite a massive global crisis. Some researchers and government agencies throughout the world have apprehensions that the pandemic can affect a large proportion of the world </a:t>
            </a:r>
            <a:r>
              <a:rPr lang="en-US" sz="1800" dirty="0" smtClean="0"/>
              <a:t>population.</a:t>
            </a:r>
          </a:p>
          <a:p>
            <a:r>
              <a:rPr lang="en-US" sz="1800" dirty="0"/>
              <a:t>The results of the study prove that ES performs best in the current forecasting domain given the nature and size of the dataset. LR and LASSO also perform well for forecasting to some extent to predict death rate and confirm cases. According to the results of these two models, the death rates will increase in upcoming days, and recoveries rate will be slowed down. SVM produces poor results in all scenarios because of the ups and downs in the dataset values.</a:t>
            </a:r>
          </a:p>
        </p:txBody>
      </p:sp>
    </p:spTree>
    <p:extLst>
      <p:ext uri="{BB962C8B-B14F-4D97-AF65-F5344CB8AC3E}">
        <p14:creationId xmlns:p14="http://schemas.microsoft.com/office/powerpoint/2010/main" val="3225367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IN" dirty="0" smtClean="0"/>
              <a:t>IEEE PAPER - </a:t>
            </a:r>
            <a:r>
              <a:rPr lang="en-US" dirty="0"/>
              <a:t>COVID-19 Future Forecasting Using Supervised Machine Learning </a:t>
            </a:r>
            <a:r>
              <a:rPr lang="en-US" dirty="0" smtClean="0"/>
              <a:t>Models </a:t>
            </a:r>
            <a:r>
              <a:rPr lang="en-US" dirty="0"/>
              <a:t>by FURQAN </a:t>
            </a:r>
            <a:r>
              <a:rPr lang="en-US" dirty="0" smtClean="0"/>
              <a:t>RUSTAM </a:t>
            </a:r>
            <a:r>
              <a:rPr lang="en-US" dirty="0"/>
              <a:t>, AIJAZ AHMAD RESHI </a:t>
            </a:r>
            <a:r>
              <a:rPr lang="en-US" dirty="0" smtClean="0"/>
              <a:t>, </a:t>
            </a:r>
            <a:r>
              <a:rPr lang="en-US" dirty="0"/>
              <a:t>(Member, IEEE), ARIF MEHMOOD </a:t>
            </a:r>
            <a:r>
              <a:rPr lang="en-US" dirty="0" smtClean="0"/>
              <a:t>, </a:t>
            </a:r>
            <a:r>
              <a:rPr lang="en-US" dirty="0"/>
              <a:t>SALEEM ULLAH </a:t>
            </a:r>
            <a:r>
              <a:rPr lang="en-US" dirty="0" smtClean="0"/>
              <a:t>, </a:t>
            </a:r>
            <a:r>
              <a:rPr lang="en-US" dirty="0"/>
              <a:t>BYUNG-WON ON4 , WAQAR </a:t>
            </a:r>
            <a:r>
              <a:rPr lang="en-US" dirty="0" smtClean="0"/>
              <a:t>ASLAM, </a:t>
            </a:r>
            <a:r>
              <a:rPr lang="en-US" dirty="0"/>
              <a:t>(Member, IEEE), AND GYU SANG </a:t>
            </a:r>
            <a:r>
              <a:rPr lang="en-US" dirty="0" smtClean="0"/>
              <a:t>CHOI.</a:t>
            </a:r>
          </a:p>
          <a:p>
            <a:endParaRPr lang="en-US" dirty="0" smtClean="0"/>
          </a:p>
          <a:p>
            <a:r>
              <a:rPr lang="en-US" dirty="0" smtClean="0"/>
              <a:t>https</a:t>
            </a:r>
            <a:r>
              <a:rPr lang="en-US" dirty="0"/>
              <a:t>://</a:t>
            </a:r>
            <a:r>
              <a:rPr lang="en-US" dirty="0" smtClean="0"/>
              <a:t>journals.plos.org/plosone/article?id=10.1371/journal.pone.0231236.</a:t>
            </a:r>
            <a:endParaRPr lang="en-US" dirty="0"/>
          </a:p>
        </p:txBody>
      </p:sp>
    </p:spTree>
    <p:extLst>
      <p:ext uri="{BB962C8B-B14F-4D97-AF65-F5344CB8AC3E}">
        <p14:creationId xmlns:p14="http://schemas.microsoft.com/office/powerpoint/2010/main" val="1570389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 CONTINUED</a:t>
            </a:r>
            <a:endParaRPr lang="en-US" dirty="0"/>
          </a:p>
        </p:txBody>
      </p:sp>
      <p:sp>
        <p:nvSpPr>
          <p:cNvPr id="3" name="Content Placeholder 2"/>
          <p:cNvSpPr>
            <a:spLocks noGrp="1"/>
          </p:cNvSpPr>
          <p:nvPr>
            <p:ph idx="1"/>
          </p:nvPr>
        </p:nvSpPr>
        <p:spPr>
          <a:xfrm>
            <a:off x="1103312" y="1414732"/>
            <a:ext cx="8946541" cy="4833668"/>
          </a:xfrm>
        </p:spPr>
        <p:txBody>
          <a:bodyPr>
            <a:normAutofit/>
          </a:bodyPr>
          <a:lstStyle/>
          <a:p>
            <a:r>
              <a:rPr lang="en-US" dirty="0" smtClean="0"/>
              <a:t>The </a:t>
            </a:r>
            <a:r>
              <a:rPr lang="en-US" dirty="0"/>
              <a:t>forecasting is done for the three important variables of the disease for the coming 10 days: 1) the number 0f New confirmed cases. 2) the number of death cases 3) the number of recoveries. </a:t>
            </a:r>
            <a:endParaRPr lang="en-US" dirty="0" smtClean="0"/>
          </a:p>
          <a:p>
            <a:r>
              <a:rPr lang="en-US" dirty="0"/>
              <a:t>This problem of forecasting has been considered as a regression problem in this study, so the study is based on some state-of-art supervised ML regression </a:t>
            </a:r>
            <a:r>
              <a:rPr lang="en-US" dirty="0" smtClean="0"/>
              <a:t>models.</a:t>
            </a:r>
          </a:p>
          <a:p>
            <a:r>
              <a:rPr lang="en-US" dirty="0" smtClean="0"/>
              <a:t>The </a:t>
            </a:r>
            <a:r>
              <a:rPr lang="en-US" dirty="0"/>
              <a:t>learning models have been trained using the COVID-19 patient stats dataset provided by Johns Hopkins. The dataset has been preprocessed and divided into two subsets: training set (85% records) and testing set (15% records</a:t>
            </a:r>
            <a:r>
              <a:rPr lang="en-US" dirty="0" smtClean="0"/>
              <a:t>).</a:t>
            </a:r>
          </a:p>
          <a:p>
            <a:r>
              <a:rPr lang="en-US" dirty="0"/>
              <a:t>The performance evaluation has been done in terms of important measures including R-squared </a:t>
            </a:r>
            <a:r>
              <a:rPr lang="en-US" dirty="0" smtClean="0"/>
              <a:t>score, Adjusted </a:t>
            </a:r>
            <a:r>
              <a:rPr lang="en-US" dirty="0"/>
              <a:t>R-squared Score </a:t>
            </a:r>
            <a:r>
              <a:rPr lang="en-US" dirty="0" smtClean="0"/>
              <a:t>, mean </a:t>
            </a:r>
            <a:r>
              <a:rPr lang="en-US" dirty="0"/>
              <a:t>square </a:t>
            </a:r>
            <a:r>
              <a:rPr lang="en-US" dirty="0" smtClean="0"/>
              <a:t>error, </a:t>
            </a:r>
            <a:r>
              <a:rPr lang="en-US" dirty="0"/>
              <a:t>mean absolute error (MAE), and root mean square </a:t>
            </a:r>
            <a:r>
              <a:rPr lang="en-US" dirty="0" smtClean="0"/>
              <a:t>error.</a:t>
            </a:r>
            <a:endParaRPr lang="en-US" dirty="0"/>
          </a:p>
        </p:txBody>
      </p:sp>
    </p:spTree>
    <p:extLst>
      <p:ext uri="{BB962C8B-B14F-4D97-AF65-F5344CB8AC3E}">
        <p14:creationId xmlns:p14="http://schemas.microsoft.com/office/powerpoint/2010/main" val="71436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 MATERIALS AND METHOD</a:t>
            </a:r>
            <a:br>
              <a:rPr lang="en-IN" dirty="0" smtClean="0"/>
            </a:br>
            <a:r>
              <a:rPr lang="en-IN" dirty="0" smtClean="0"/>
              <a:t>DATASETS</a:t>
            </a:r>
            <a:endParaRPr lang="en-US" dirty="0"/>
          </a:p>
        </p:txBody>
      </p:sp>
      <p:sp>
        <p:nvSpPr>
          <p:cNvPr id="3" name="Content Placeholder 2"/>
          <p:cNvSpPr>
            <a:spLocks noGrp="1"/>
          </p:cNvSpPr>
          <p:nvPr>
            <p:ph idx="1"/>
          </p:nvPr>
        </p:nvSpPr>
        <p:spPr/>
        <p:txBody>
          <a:bodyPr/>
          <a:lstStyle/>
          <a:p>
            <a:r>
              <a:rPr lang="en-US" dirty="0"/>
              <a:t>The dataset used in the study has been obtained from the GitHub repository provided by the Center for Systems Science and Engineering, Johns Hopkins </a:t>
            </a:r>
            <a:r>
              <a:rPr lang="en-US" dirty="0" smtClean="0"/>
              <a:t>University.</a:t>
            </a:r>
          </a:p>
          <a:p>
            <a:endParaRPr lang="en-US" dirty="0"/>
          </a:p>
        </p:txBody>
      </p:sp>
      <p:pic>
        <p:nvPicPr>
          <p:cNvPr id="4" name="Picture 3"/>
          <p:cNvPicPr>
            <a:picLocks noChangeAspect="1"/>
          </p:cNvPicPr>
          <p:nvPr/>
        </p:nvPicPr>
        <p:blipFill>
          <a:blip r:embed="rId2"/>
          <a:stretch>
            <a:fillRect/>
          </a:stretch>
        </p:blipFill>
        <p:spPr>
          <a:xfrm>
            <a:off x="1827765" y="3217961"/>
            <a:ext cx="3154953" cy="1181202"/>
          </a:xfrm>
          <a:prstGeom prst="rect">
            <a:avLst/>
          </a:prstGeom>
        </p:spPr>
      </p:pic>
      <p:pic>
        <p:nvPicPr>
          <p:cNvPr id="5" name="Picture 4"/>
          <p:cNvPicPr>
            <a:picLocks noChangeAspect="1"/>
          </p:cNvPicPr>
          <p:nvPr/>
        </p:nvPicPr>
        <p:blipFill>
          <a:blip r:embed="rId3"/>
          <a:stretch>
            <a:fillRect/>
          </a:stretch>
        </p:blipFill>
        <p:spPr>
          <a:xfrm>
            <a:off x="5707170" y="3232468"/>
            <a:ext cx="3675528" cy="1166695"/>
          </a:xfrm>
          <a:prstGeom prst="rect">
            <a:avLst/>
          </a:prstGeom>
        </p:spPr>
      </p:pic>
      <p:pic>
        <p:nvPicPr>
          <p:cNvPr id="6" name="Picture 5"/>
          <p:cNvPicPr>
            <a:picLocks noChangeAspect="1"/>
          </p:cNvPicPr>
          <p:nvPr/>
        </p:nvPicPr>
        <p:blipFill>
          <a:blip r:embed="rId4"/>
          <a:stretch>
            <a:fillRect/>
          </a:stretch>
        </p:blipFill>
        <p:spPr>
          <a:xfrm>
            <a:off x="3529732" y="4745290"/>
            <a:ext cx="3637479" cy="1156981"/>
          </a:xfrm>
          <a:prstGeom prst="rect">
            <a:avLst/>
          </a:prstGeom>
        </p:spPr>
      </p:pic>
    </p:spTree>
    <p:extLst>
      <p:ext uri="{BB962C8B-B14F-4D97-AF65-F5344CB8AC3E}">
        <p14:creationId xmlns:p14="http://schemas.microsoft.com/office/powerpoint/2010/main" val="4237927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SUPERVISED </a:t>
            </a:r>
            <a:r>
              <a:rPr lang="en-US" dirty="0"/>
              <a:t>MACHINE LEARNING MODELS</a:t>
            </a:r>
          </a:p>
        </p:txBody>
      </p:sp>
      <p:sp>
        <p:nvSpPr>
          <p:cNvPr id="3" name="Content Placeholder 2"/>
          <p:cNvSpPr>
            <a:spLocks noGrp="1"/>
          </p:cNvSpPr>
          <p:nvPr>
            <p:ph idx="1"/>
          </p:nvPr>
        </p:nvSpPr>
        <p:spPr>
          <a:xfrm>
            <a:off x="1103312" y="2415396"/>
            <a:ext cx="8946541" cy="3833003"/>
          </a:xfrm>
        </p:spPr>
        <p:txBody>
          <a:bodyPr/>
          <a:lstStyle/>
          <a:p>
            <a:r>
              <a:rPr lang="en-US" dirty="0"/>
              <a:t>Four regression models have been used in this study of COVID-19 future forecasting</a:t>
            </a:r>
            <a:r>
              <a:rPr lang="en-US" dirty="0" smtClean="0"/>
              <a:t>:</a:t>
            </a:r>
          </a:p>
          <a:p>
            <a:pPr lvl="1"/>
            <a:r>
              <a:rPr lang="en-IN" dirty="0" smtClean="0"/>
              <a:t>Linear Regression </a:t>
            </a:r>
          </a:p>
          <a:p>
            <a:pPr lvl="1"/>
            <a:r>
              <a:rPr lang="en-US" dirty="0" smtClean="0"/>
              <a:t>LASSO Regression</a:t>
            </a:r>
          </a:p>
          <a:p>
            <a:pPr lvl="1"/>
            <a:r>
              <a:rPr lang="en-US" dirty="0"/>
              <a:t>Support Vector </a:t>
            </a:r>
            <a:r>
              <a:rPr lang="en-US" dirty="0" smtClean="0"/>
              <a:t>Machine</a:t>
            </a:r>
          </a:p>
          <a:p>
            <a:pPr lvl="1"/>
            <a:r>
              <a:rPr lang="en-US" dirty="0"/>
              <a:t>Exponential Smoothing</a:t>
            </a:r>
          </a:p>
          <a:p>
            <a:r>
              <a:rPr lang="en-IN" dirty="0" smtClean="0"/>
              <a:t>The next slides show how each model works to get desired results.</a:t>
            </a:r>
            <a:endParaRPr lang="en-US" dirty="0"/>
          </a:p>
        </p:txBody>
      </p:sp>
    </p:spTree>
    <p:extLst>
      <p:ext uri="{BB962C8B-B14F-4D97-AF65-F5344CB8AC3E}">
        <p14:creationId xmlns:p14="http://schemas.microsoft.com/office/powerpoint/2010/main" val="3894735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REGRESSION</a:t>
            </a:r>
            <a:endParaRPr lang="en-US" dirty="0"/>
          </a:p>
        </p:txBody>
      </p:sp>
      <p:sp>
        <p:nvSpPr>
          <p:cNvPr id="3" name="Content Placeholder 2"/>
          <p:cNvSpPr>
            <a:spLocks noGrp="1"/>
          </p:cNvSpPr>
          <p:nvPr>
            <p:ph idx="1"/>
          </p:nvPr>
        </p:nvSpPr>
        <p:spPr>
          <a:xfrm>
            <a:off x="1103310" y="1307083"/>
            <a:ext cx="8946541" cy="5014822"/>
          </a:xfrm>
        </p:spPr>
        <p:txBody>
          <a:bodyPr/>
          <a:lstStyle/>
          <a:p>
            <a:r>
              <a:rPr lang="en-US" sz="1600" dirty="0" smtClean="0"/>
              <a:t>Linear </a:t>
            </a:r>
            <a:r>
              <a:rPr lang="en-US" sz="1600" dirty="0"/>
              <a:t>regression a type of regression modeling is the most usable statistical technique for predictive analysis in machine learning. Each observation in linear regression depends on two values, one is the dependent variable and the second is the independent variable. Linear regression determines a linear relationship between these dependent and independent </a:t>
            </a:r>
            <a:r>
              <a:rPr lang="en-US" sz="1600" dirty="0" smtClean="0"/>
              <a:t>variables</a:t>
            </a:r>
          </a:p>
          <a:p>
            <a:endParaRPr lang="en-IN" dirty="0" smtClean="0"/>
          </a:p>
          <a:p>
            <a:endParaRPr lang="en-IN" dirty="0"/>
          </a:p>
          <a:p>
            <a:endParaRPr lang="en-IN" dirty="0" smtClean="0"/>
          </a:p>
          <a:p>
            <a:r>
              <a:rPr lang="en-US" sz="1600" dirty="0"/>
              <a:t>To put the concept of linear regression in the machine learning context, in order to train the model x is represented as input training dataset, y represents the class labels present in the input dataset. The goal of the machine learning algorithm then is to find the best values for β0 (intercept) and β1(coefficient) to get the best-fit regression line. To get the best fit implies the difference between the actual values and predicted values should be minimum, so this minimization problem can be represented as:</a:t>
            </a:r>
          </a:p>
        </p:txBody>
      </p:sp>
      <p:pic>
        <p:nvPicPr>
          <p:cNvPr id="4" name="Picture 3"/>
          <p:cNvPicPr>
            <a:picLocks noChangeAspect="1"/>
          </p:cNvPicPr>
          <p:nvPr/>
        </p:nvPicPr>
        <p:blipFill>
          <a:blip r:embed="rId2"/>
          <a:stretch>
            <a:fillRect/>
          </a:stretch>
        </p:blipFill>
        <p:spPr>
          <a:xfrm>
            <a:off x="3995293" y="2707613"/>
            <a:ext cx="3162574" cy="1051651"/>
          </a:xfrm>
          <a:prstGeom prst="rect">
            <a:avLst/>
          </a:prstGeom>
        </p:spPr>
      </p:pic>
      <p:pic>
        <p:nvPicPr>
          <p:cNvPr id="5" name="Picture 4"/>
          <p:cNvPicPr>
            <a:picLocks noChangeAspect="1"/>
          </p:cNvPicPr>
          <p:nvPr/>
        </p:nvPicPr>
        <p:blipFill>
          <a:blip r:embed="rId3"/>
          <a:stretch>
            <a:fillRect/>
          </a:stretch>
        </p:blipFill>
        <p:spPr>
          <a:xfrm>
            <a:off x="4483539" y="5479030"/>
            <a:ext cx="2309369" cy="1154684"/>
          </a:xfrm>
          <a:prstGeom prst="rect">
            <a:avLst/>
          </a:prstGeom>
        </p:spPr>
      </p:pic>
    </p:spTree>
    <p:extLst>
      <p:ext uri="{BB962C8B-B14F-4D97-AF65-F5344CB8AC3E}">
        <p14:creationId xmlns:p14="http://schemas.microsoft.com/office/powerpoint/2010/main" val="324747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LASSO REGRESSION</a:t>
            </a:r>
            <a:endParaRPr lang="en-US" dirty="0"/>
          </a:p>
        </p:txBody>
      </p:sp>
      <p:sp>
        <p:nvSpPr>
          <p:cNvPr id="3" name="Content Placeholder 2"/>
          <p:cNvSpPr>
            <a:spLocks noGrp="1"/>
          </p:cNvSpPr>
          <p:nvPr>
            <p:ph idx="1"/>
          </p:nvPr>
        </p:nvSpPr>
        <p:spPr/>
        <p:txBody>
          <a:bodyPr>
            <a:normAutofit/>
          </a:bodyPr>
          <a:lstStyle/>
          <a:p>
            <a:r>
              <a:rPr lang="en-US" sz="1600" dirty="0"/>
              <a:t>LASSO is a regression model belongs to the linear regression technique which uses </a:t>
            </a:r>
            <a:r>
              <a:rPr lang="en-US" sz="1600" dirty="0" smtClean="0"/>
              <a:t>shrinkage. </a:t>
            </a:r>
            <a:r>
              <a:rPr lang="en-US" sz="1600" dirty="0"/>
              <a:t>Shrinkage in this context refers to the shrinking of extreme values of a data sample towards central values. The shrinkage process thus makes LASSO better and more stable and also reduces the </a:t>
            </a:r>
            <a:r>
              <a:rPr lang="en-US" sz="1600" dirty="0" smtClean="0"/>
              <a:t>error. </a:t>
            </a:r>
            <a:r>
              <a:rPr lang="en-US" sz="1600" dirty="0"/>
              <a:t>LASSO is considered as a more suitable model for multicollinearity scenarios</a:t>
            </a:r>
            <a:r>
              <a:rPr lang="en-US" sz="1600" dirty="0" smtClean="0"/>
              <a:t>.</a:t>
            </a:r>
          </a:p>
          <a:p>
            <a:r>
              <a:rPr lang="en-US" sz="1600" dirty="0" smtClean="0"/>
              <a:t>The </a:t>
            </a:r>
            <a:r>
              <a:rPr lang="en-US" sz="1600" dirty="0"/>
              <a:t>models are made sparse with few coefficients in this case of regularization since the process eliminates the coefficients when their values are equal to zero. That means LASSO regression works on an objective to minimize the following: </a:t>
            </a:r>
          </a:p>
        </p:txBody>
      </p:sp>
      <p:pic>
        <p:nvPicPr>
          <p:cNvPr id="4" name="Picture 3"/>
          <p:cNvPicPr>
            <a:picLocks noChangeAspect="1"/>
          </p:cNvPicPr>
          <p:nvPr/>
        </p:nvPicPr>
        <p:blipFill>
          <a:blip r:embed="rId2"/>
          <a:stretch>
            <a:fillRect/>
          </a:stretch>
        </p:blipFill>
        <p:spPr>
          <a:xfrm>
            <a:off x="3689103" y="4672691"/>
            <a:ext cx="3406834" cy="917225"/>
          </a:xfrm>
          <a:prstGeom prst="rect">
            <a:avLst/>
          </a:prstGeom>
        </p:spPr>
      </p:pic>
    </p:spTree>
    <p:extLst>
      <p:ext uri="{BB962C8B-B14F-4D97-AF65-F5344CB8AC3E}">
        <p14:creationId xmlns:p14="http://schemas.microsoft.com/office/powerpoint/2010/main" val="1580313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403742" cy="1324324"/>
          </a:xfrm>
        </p:spPr>
        <p:txBody>
          <a:bodyPr/>
          <a:lstStyle/>
          <a:p>
            <a:r>
              <a:rPr lang="en-IN" sz="3600" dirty="0" smtClean="0"/>
              <a:t>SUPPORT VECTOR MACHINE REGRESSION</a:t>
            </a:r>
            <a:endParaRPr lang="en-US" sz="3600" dirty="0"/>
          </a:p>
        </p:txBody>
      </p:sp>
      <p:sp>
        <p:nvSpPr>
          <p:cNvPr id="3" name="Content Placeholder 2"/>
          <p:cNvSpPr>
            <a:spLocks noGrp="1"/>
          </p:cNvSpPr>
          <p:nvPr>
            <p:ph idx="1"/>
          </p:nvPr>
        </p:nvSpPr>
        <p:spPr>
          <a:xfrm>
            <a:off x="1103312" y="1613140"/>
            <a:ext cx="8946541" cy="4635259"/>
          </a:xfrm>
        </p:spPr>
        <p:txBody>
          <a:bodyPr>
            <a:normAutofit/>
          </a:bodyPr>
          <a:lstStyle/>
          <a:p>
            <a:r>
              <a:rPr lang="en-US" sz="1600" dirty="0"/>
              <a:t>A support vector machine (SVM) is a type of supervised ML algorithm used for both regression and classification</a:t>
            </a:r>
            <a:r>
              <a:rPr lang="en-US" sz="1600" dirty="0" smtClean="0"/>
              <a:t>. </a:t>
            </a:r>
            <a:r>
              <a:rPr lang="en-US" sz="1600" dirty="0"/>
              <a:t>SVM regression being a non-parametric technique depends on a set of mathematical functions. The set of functions called kernel transforms the data inputs into the desired form</a:t>
            </a:r>
            <a:r>
              <a:rPr lang="en-US" sz="1600" dirty="0" smtClean="0"/>
              <a:t>.</a:t>
            </a:r>
          </a:p>
          <a:p>
            <a:r>
              <a:rPr lang="en-US" sz="1600" dirty="0"/>
              <a:t>SVM solves the regression problems using a linear function, so while dealing with problems of non-linear regression, it maps the input vector(x) to n-dimensional space called a feature space (z). This mapping is done by non-linear mapping techniques after that linear regression is applied to space. Putting the concept in ML context with a multivariate training dataset (</a:t>
            </a:r>
            <a:r>
              <a:rPr lang="en-US" sz="1600" dirty="0" err="1"/>
              <a:t>xn</a:t>
            </a:r>
            <a:r>
              <a:rPr lang="en-US" sz="1600" dirty="0"/>
              <a:t>) with N number of observations with </a:t>
            </a:r>
            <a:r>
              <a:rPr lang="en-US" sz="1600" dirty="0" err="1"/>
              <a:t>yn</a:t>
            </a:r>
            <a:r>
              <a:rPr lang="en-US" sz="1600" dirty="0"/>
              <a:t> as a set of observed responses. The linear function can be depicted as</a:t>
            </a:r>
            <a:r>
              <a:rPr lang="en-US" sz="1600" dirty="0" smtClean="0"/>
              <a:t>:</a:t>
            </a:r>
          </a:p>
          <a:p>
            <a:endParaRPr lang="en-IN" sz="1600" dirty="0"/>
          </a:p>
          <a:p>
            <a:r>
              <a:rPr lang="en-US" sz="1600" dirty="0"/>
              <a:t>The objective is to make it as flat as possible thus to find the value of f (x) with (β 0β) as minimal norm values. So the problem fits in minimization function as</a:t>
            </a:r>
            <a:r>
              <a:rPr lang="en-US" sz="1600" dirty="0" smtClean="0"/>
              <a:t>:</a:t>
            </a:r>
          </a:p>
          <a:p>
            <a:endParaRPr lang="en-US" sz="1600" dirty="0"/>
          </a:p>
        </p:txBody>
      </p:sp>
      <p:pic>
        <p:nvPicPr>
          <p:cNvPr id="4" name="Picture 3"/>
          <p:cNvPicPr>
            <a:picLocks noChangeAspect="1"/>
          </p:cNvPicPr>
          <p:nvPr/>
        </p:nvPicPr>
        <p:blipFill>
          <a:blip r:embed="rId2"/>
          <a:stretch>
            <a:fillRect/>
          </a:stretch>
        </p:blipFill>
        <p:spPr>
          <a:xfrm>
            <a:off x="7654135" y="4050520"/>
            <a:ext cx="1708120" cy="453906"/>
          </a:xfrm>
          <a:prstGeom prst="rect">
            <a:avLst/>
          </a:prstGeom>
        </p:spPr>
      </p:pic>
      <p:pic>
        <p:nvPicPr>
          <p:cNvPr id="5" name="Picture 4"/>
          <p:cNvPicPr>
            <a:picLocks noChangeAspect="1"/>
          </p:cNvPicPr>
          <p:nvPr/>
        </p:nvPicPr>
        <p:blipFill>
          <a:blip r:embed="rId3"/>
          <a:stretch>
            <a:fillRect/>
          </a:stretch>
        </p:blipFill>
        <p:spPr>
          <a:xfrm>
            <a:off x="4453837" y="5396885"/>
            <a:ext cx="1788291" cy="745122"/>
          </a:xfrm>
          <a:prstGeom prst="rect">
            <a:avLst/>
          </a:prstGeom>
        </p:spPr>
      </p:pic>
    </p:spTree>
    <p:extLst>
      <p:ext uri="{BB962C8B-B14F-4D97-AF65-F5344CB8AC3E}">
        <p14:creationId xmlns:p14="http://schemas.microsoft.com/office/powerpoint/2010/main" val="2577082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EXPONENTIAL SMOOTHING</a:t>
            </a:r>
            <a:endParaRPr lang="en-US" dirty="0"/>
          </a:p>
        </p:txBody>
      </p:sp>
      <p:sp>
        <p:nvSpPr>
          <p:cNvPr id="3" name="Content Placeholder 2"/>
          <p:cNvSpPr>
            <a:spLocks noGrp="1"/>
          </p:cNvSpPr>
          <p:nvPr>
            <p:ph idx="1"/>
          </p:nvPr>
        </p:nvSpPr>
        <p:spPr/>
        <p:txBody>
          <a:bodyPr/>
          <a:lstStyle/>
          <a:p>
            <a:r>
              <a:rPr lang="en-US" dirty="0"/>
              <a:t>In exponential smoothing family methods, forecasting is done based on previous periods’ data. The past data observations’ influence is decaying exponentially as they become older. </a:t>
            </a:r>
            <a:endParaRPr lang="en-US" dirty="0" smtClean="0"/>
          </a:p>
          <a:p>
            <a:r>
              <a:rPr lang="en-US" dirty="0"/>
              <a:t>Thus the weight assigned to different lag values is geometrically declined. ES is a very simple powerful time series forecasting method specifically for univariate data</a:t>
            </a:r>
          </a:p>
        </p:txBody>
      </p:sp>
      <p:pic>
        <p:nvPicPr>
          <p:cNvPr id="4" name="Picture 3"/>
          <p:cNvPicPr>
            <a:picLocks noChangeAspect="1"/>
          </p:cNvPicPr>
          <p:nvPr/>
        </p:nvPicPr>
        <p:blipFill>
          <a:blip r:embed="rId2"/>
          <a:stretch>
            <a:fillRect/>
          </a:stretch>
        </p:blipFill>
        <p:spPr>
          <a:xfrm>
            <a:off x="3806265" y="4514980"/>
            <a:ext cx="3075269" cy="609111"/>
          </a:xfrm>
          <a:prstGeom prst="rect">
            <a:avLst/>
          </a:prstGeom>
        </p:spPr>
      </p:pic>
    </p:spTree>
    <p:extLst>
      <p:ext uri="{BB962C8B-B14F-4D97-AF65-F5344CB8AC3E}">
        <p14:creationId xmlns:p14="http://schemas.microsoft.com/office/powerpoint/2010/main" val="27738413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441</TotalTime>
  <Words>1452</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COVID-19 Future Forecasting Using Supervised Machine Learning Models</vt:lpstr>
      <vt:lpstr>INTRODUCTION</vt:lpstr>
      <vt:lpstr>INTRODUCTION - CONTINUED</vt:lpstr>
      <vt:lpstr>I. MATERIALS AND METHOD DATASETS</vt:lpstr>
      <vt:lpstr>II. SUPERVISED MACHINE LEARNING MODELS</vt:lpstr>
      <vt:lpstr>LINEAR REGRESSION</vt:lpstr>
      <vt:lpstr>LASSO REGRESSION</vt:lpstr>
      <vt:lpstr>SUPPORT VECTOR MACHINE REGRESSION</vt:lpstr>
      <vt:lpstr>EXPONENTIAL SMOOTHING</vt:lpstr>
      <vt:lpstr>EVALUATION PARAMETERS</vt:lpstr>
      <vt:lpstr>III. METHODOLOGY</vt:lpstr>
      <vt:lpstr>IV. RESULTS AND DISCUSSION DEATH RATE FUTURE FORECASTING</vt:lpstr>
      <vt:lpstr>DEATHS FUTURE FORECASTING - 2</vt:lpstr>
      <vt:lpstr>NEW INFECTED CONFIRM CASES’ FUTURE FORECASTING </vt:lpstr>
      <vt:lpstr>NEW INFECTED CONFIRM CASES’ FUTURE FORECASTING </vt:lpstr>
      <vt:lpstr>RECOVERY RATE FUTURE FORECASTING</vt:lpstr>
      <vt:lpstr>RECOVERY RATE FUTURE FORECASTING - 2</vt:lpstr>
      <vt:lpstr>COMPARISON</vt:lpstr>
      <vt:lpstr>IMPLEMENTATION STRATEGY</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Future Forecasting Using Supervised Machine Learning Models</dc:title>
  <dc:creator>ROHAN AJMERA</dc:creator>
  <cp:lastModifiedBy>ROHAN AJMERA</cp:lastModifiedBy>
  <cp:revision>24</cp:revision>
  <dcterms:created xsi:type="dcterms:W3CDTF">2021-03-17T10:19:26Z</dcterms:created>
  <dcterms:modified xsi:type="dcterms:W3CDTF">2021-03-24T06:05:06Z</dcterms:modified>
</cp:coreProperties>
</file>