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38"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IN" sz="3200" b="0" strike="noStrike" spc="-1">
              <a:latin typeface="Arial"/>
            </a:endParaRPr>
          </a:p>
        </p:txBody>
      </p:sp>
      <p:sp>
        <p:nvSpPr>
          <p:cNvPr id="47"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IN" sz="3200" b="0" strike="noStrike" spc="-1">
              <a:latin typeface="Arial"/>
            </a:endParaRPr>
          </a:p>
        </p:txBody>
      </p:sp>
      <p:sp>
        <p:nvSpPr>
          <p:cNvPr id="48"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IN" sz="3200" b="0" strike="noStrike" spc="-1">
              <a:latin typeface="Arial"/>
            </a:endParaRPr>
          </a:p>
        </p:txBody>
      </p:sp>
      <p:sp>
        <p:nvSpPr>
          <p:cNvPr id="49"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IN" sz="3200" b="0" strike="noStrike" spc="-1">
              <a:latin typeface="Arial"/>
            </a:endParaRPr>
          </a:p>
        </p:txBody>
      </p:sp>
      <p:sp>
        <p:nvSpPr>
          <p:cNvPr id="50"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IN" sz="3200" b="0" strike="noStrike" spc="-1">
              <a:latin typeface="Arial"/>
            </a:endParaRPr>
          </a:p>
        </p:txBody>
      </p:sp>
      <p:sp>
        <p:nvSpPr>
          <p:cNvPr id="51"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1484280" y="685800"/>
            <a:ext cx="10018080" cy="812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7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1"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91"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IN" sz="3200" b="0" strike="noStrike" spc="-1">
              <a:latin typeface="Arial"/>
            </a:endParaRPr>
          </a:p>
        </p:txBody>
      </p:sp>
      <p:sp>
        <p:nvSpPr>
          <p:cNvPr id="92"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IN" sz="3200" b="0" strike="noStrike" spc="-1">
              <a:latin typeface="Arial"/>
            </a:endParaRPr>
          </a:p>
        </p:txBody>
      </p:sp>
      <p:sp>
        <p:nvSpPr>
          <p:cNvPr id="93"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IN" sz="3200" b="0" strike="noStrike" spc="-1">
              <a:latin typeface="Arial"/>
            </a:endParaRPr>
          </a:p>
        </p:txBody>
      </p:sp>
      <p:sp>
        <p:nvSpPr>
          <p:cNvPr id="94"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IN" sz="3200" b="0" strike="noStrike" spc="-1">
              <a:latin typeface="Arial"/>
            </a:endParaRPr>
          </a:p>
        </p:txBody>
      </p:sp>
      <p:sp>
        <p:nvSpPr>
          <p:cNvPr id="95"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IN" sz="3200" b="0" strike="noStrike" spc="-1">
              <a:latin typeface="Arial"/>
            </a:endParaRPr>
          </a:p>
        </p:txBody>
      </p:sp>
      <p:sp>
        <p:nvSpPr>
          <p:cNvPr id="96"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484280" y="685800"/>
            <a:ext cx="10018080" cy="812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IN"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84280" y="685800"/>
            <a:ext cx="10018080" cy="175176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grpSp>
        <p:nvGrpSpPr>
          <p:cNvPr id="16" name="Group 1"/>
          <p:cNvGrpSpPr/>
          <p:nvPr/>
        </p:nvGrpSpPr>
        <p:grpSpPr>
          <a:xfrm>
            <a:off x="150840" y="0"/>
            <a:ext cx="2436120" cy="6857280"/>
            <a:chOff x="150840" y="0"/>
            <a:chExt cx="2436120" cy="6857280"/>
          </a:xfrm>
        </p:grpSpPr>
        <p:sp>
          <p:nvSpPr>
            <p:cNvPr id="17"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280" cy="267264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160" cy="427428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440" cy="416484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5960" cy="416952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3800" cy="427932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484280" y="685800"/>
            <a:ext cx="10018080" cy="175176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15" name="PlaceHolder 1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5"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6"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7"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8"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59" name="PlaceHolder 8"/>
          <p:cNvSpPr>
            <a:spLocks noGrp="1"/>
          </p:cNvSpPr>
          <p:nvPr>
            <p:ph type="title"/>
          </p:nvPr>
        </p:nvSpPr>
        <p:spPr>
          <a:xfrm>
            <a:off x="1484280" y="685800"/>
            <a:ext cx="10018080" cy="175176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60" name="PlaceHolder 9"/>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94640" y="758880"/>
            <a:ext cx="11252160" cy="356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pPr>
            <a:r>
              <a:rPr lang="en-US" sz="5400" b="0" strike="noStrike" spc="-1">
                <a:solidFill>
                  <a:srgbClr val="000000"/>
                </a:solidFill>
                <a:latin typeface="Corbel"/>
              </a:rPr>
              <a:t>FLIGHT FARE PREDICTION</a:t>
            </a:r>
            <a:endParaRPr lang="en-IN" sz="5400" b="0" strike="noStrike" spc="-1">
              <a:latin typeface="Arial"/>
            </a:endParaRPr>
          </a:p>
        </p:txBody>
      </p:sp>
      <p:sp>
        <p:nvSpPr>
          <p:cNvPr id="98" name="CustomShape 2"/>
          <p:cNvSpPr/>
          <p:nvPr/>
        </p:nvSpPr>
        <p:spPr>
          <a:xfrm>
            <a:off x="9015120" y="4437360"/>
            <a:ext cx="2289600" cy="97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6000"/>
          </a:bodyPr>
          <a:lstStyle/>
          <a:p>
            <a:pPr algn="r">
              <a:lnSpc>
                <a:spcPct val="100000"/>
              </a:lnSpc>
              <a:spcBef>
                <a:spcPts val="561"/>
              </a:spcBef>
              <a:spcAft>
                <a:spcPts val="601"/>
              </a:spcAft>
            </a:pPr>
            <a:r>
              <a:rPr lang="en-US" sz="2400" spc="-1" dirty="0" smtClean="0">
                <a:solidFill>
                  <a:srgbClr val="000000"/>
                </a:solidFill>
                <a:latin typeface="Corbel"/>
              </a:rPr>
              <a:t>Nidhi Charde</a:t>
            </a:r>
            <a:endParaRPr lang="en-IN" sz="2400" b="0" strike="noStrike" spc="-1" dirty="0">
              <a:latin typeface="Arial"/>
            </a:endParaRPr>
          </a:p>
          <a:p>
            <a:pPr algn="r">
              <a:lnSpc>
                <a:spcPct val="100000"/>
              </a:lnSpc>
              <a:spcBef>
                <a:spcPts val="561"/>
              </a:spcBef>
              <a:spcAft>
                <a:spcPts val="601"/>
              </a:spcAft>
            </a:pPr>
            <a:r>
              <a:rPr lang="en-US" sz="2400" b="0" strike="noStrike" spc="-1" dirty="0">
                <a:solidFill>
                  <a:srgbClr val="000000"/>
                </a:solidFill>
                <a:latin typeface="Corbel"/>
              </a:rPr>
              <a:t>Dec 2021</a:t>
            </a: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19"/>
          <p:cNvPicPr/>
          <p:nvPr/>
        </p:nvPicPr>
        <p:blipFill>
          <a:blip r:embed="rId2" cstate="print"/>
          <a:stretch/>
        </p:blipFill>
        <p:spPr>
          <a:xfrm>
            <a:off x="1512000" y="1440000"/>
            <a:ext cx="8962560" cy="407628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p:cNvPicPr/>
          <p:nvPr/>
        </p:nvPicPr>
        <p:blipFill>
          <a:blip r:embed="rId2" cstate="print"/>
          <a:stretch/>
        </p:blipFill>
        <p:spPr>
          <a:xfrm>
            <a:off x="1746000" y="1487880"/>
            <a:ext cx="8714880" cy="43430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p:cNvPicPr/>
          <p:nvPr/>
        </p:nvPicPr>
        <p:blipFill>
          <a:blip r:embed="rId2" cstate="print"/>
          <a:stretch/>
        </p:blipFill>
        <p:spPr>
          <a:xfrm>
            <a:off x="1800000" y="278640"/>
            <a:ext cx="9000000" cy="641736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122"/>
          <p:cNvPicPr/>
          <p:nvPr/>
        </p:nvPicPr>
        <p:blipFill>
          <a:blip r:embed="rId2" cstate="print"/>
          <a:stretch/>
        </p:blipFill>
        <p:spPr>
          <a:xfrm>
            <a:off x="1283760" y="1359360"/>
            <a:ext cx="9372240" cy="31046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p:cNvPicPr/>
          <p:nvPr/>
        </p:nvPicPr>
        <p:blipFill>
          <a:blip r:embed="rId2" cstate="print"/>
          <a:stretch/>
        </p:blipFill>
        <p:spPr>
          <a:xfrm>
            <a:off x="1944000" y="254880"/>
            <a:ext cx="8783640" cy="651312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312F83E-F69F-4D75-85FD-1DDDB3ED1781}" type="slidenum">
              <a:rPr lang="en-IN" sz="1000" b="0" strike="noStrike" spc="-1">
                <a:solidFill>
                  <a:srgbClr val="000000"/>
                </a:solidFill>
                <a:latin typeface="Corbel"/>
              </a:rPr>
              <a:pPr algn="r">
                <a:lnSpc>
                  <a:spcPct val="100000"/>
                </a:lnSpc>
              </a:pPr>
              <a:t>15</a:t>
            </a:fld>
            <a:endParaRPr lang="en-IN" sz="1000" b="0" strike="noStrike" spc="-1">
              <a:latin typeface="Arial"/>
            </a:endParaRPr>
          </a:p>
        </p:txBody>
      </p:sp>
      <p:sp>
        <p:nvSpPr>
          <p:cNvPr id="126" name="CustomShape 2"/>
          <p:cNvSpPr/>
          <p:nvPr/>
        </p:nvSpPr>
        <p:spPr>
          <a:xfrm>
            <a:off x="1195560" y="236160"/>
            <a:ext cx="10502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DATA PRE-PROCESSING</a:t>
            </a:r>
            <a:endParaRPr lang="en-IN" sz="4500" b="0" strike="noStrike" spc="-1">
              <a:latin typeface="Arial"/>
            </a:endParaRPr>
          </a:p>
        </p:txBody>
      </p:sp>
      <p:sp>
        <p:nvSpPr>
          <p:cNvPr id="127" name="CustomShape 3"/>
          <p:cNvSpPr/>
          <p:nvPr/>
        </p:nvSpPr>
        <p:spPr>
          <a:xfrm>
            <a:off x="1195560" y="1401840"/>
            <a:ext cx="9712440" cy="306864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The Complete data is divided in the ration of 67:33 for train and test respectively.</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There is lots of null values present in the data-set and there are some outliers present in the data=set which has been replace with padding and not available .</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Once our data is ready categorical variables are converted into the numeric form, which we can apply further on algorithms.</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I have dropped the some column since there is no correlation between output variable and with those columns.</a:t>
            </a:r>
            <a:endParaRPr lang="en-IN" sz="1800" b="0" strike="noStrike" spc="-1">
              <a:latin typeface="Arial"/>
            </a:endParaRPr>
          </a:p>
          <a:p>
            <a:pPr algn="just">
              <a:lnSpc>
                <a:spcPct val="100000"/>
              </a:lnSpc>
            </a:pPr>
            <a:endParaRPr lang="en-IN"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195560" y="236160"/>
            <a:ext cx="80910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Corbel"/>
                <a:ea typeface="DejaVu Sans"/>
              </a:rPr>
              <a:t>EVALUTION PROCESS</a:t>
            </a:r>
            <a:endParaRPr lang="en-IN" sz="4500" b="0" strike="noStrike" spc="-1">
              <a:latin typeface="Arial"/>
            </a:endParaRPr>
          </a:p>
        </p:txBody>
      </p:sp>
      <p:sp>
        <p:nvSpPr>
          <p:cNvPr id="129" name="CustomShape 2"/>
          <p:cNvSpPr/>
          <p:nvPr/>
        </p:nvSpPr>
        <p:spPr>
          <a:xfrm>
            <a:off x="1195560" y="1401840"/>
            <a:ext cx="9712440" cy="334296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algn="just">
              <a:lnSpc>
                <a:spcPct val="100000"/>
              </a:lnSpc>
            </a:pPr>
            <a:r>
              <a:rPr lang="en-US" sz="1800" b="0" strike="noStrike" spc="-1">
                <a:solidFill>
                  <a:srgbClr val="000000"/>
                </a:solidFill>
                <a:latin typeface="Times New Roman"/>
                <a:ea typeface="DejaVu Sans"/>
              </a:rPr>
              <a:t>R2 Score:</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Adjusted R2 Score deals with additional independent variables.</a:t>
            </a: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This R squared value of the r-square if our choice of independent variable wasn’t good (i.e. independent variable had no effect on dependent variable)</a:t>
            </a: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Also the bias of R Square to not decrease is handled pretty well in this adjusted R Squared method.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0" strike="noStrike" spc="-1">
                <a:solidFill>
                  <a:srgbClr val="000000"/>
                </a:solidFill>
                <a:latin typeface="Times New Roman"/>
                <a:ea typeface="DejaVu Sans"/>
              </a:rPr>
              <a:t>Cross Validations:</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Arial"/>
              <a:buChar char="•"/>
            </a:pPr>
            <a:r>
              <a:rPr lang="en-US" sz="1800" b="0" strike="noStrike" spc="-1">
                <a:solidFill>
                  <a:srgbClr val="000000"/>
                </a:solidFill>
                <a:latin typeface="Times New Roman"/>
                <a:ea typeface="DejaVu Sans"/>
              </a:rPr>
              <a:t>K Fold cross validations , K = 5</a:t>
            </a:r>
            <a:endParaRPr lang="en-IN" sz="1800" b="0" strike="noStrike" spc="-1">
              <a:latin typeface="Arial"/>
            </a:endParaRPr>
          </a:p>
          <a:p>
            <a:pPr algn="just">
              <a:lnSpc>
                <a:spcPct val="100000"/>
              </a:lnSpc>
            </a:pPr>
            <a:endParaRPr lang="en-IN" sz="1800" b="0" strike="noStrike" spc="-1">
              <a:latin typeface="Arial"/>
            </a:endParaRPr>
          </a:p>
        </p:txBody>
      </p:sp>
      <p:sp>
        <p:nvSpPr>
          <p:cNvPr id="130"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BC20CBD-4047-4B49-8DD2-9DAAC47C2AC6}" type="slidenum">
              <a:rPr lang="en-IN" sz="1000" b="0" strike="noStrike" spc="-1">
                <a:solidFill>
                  <a:srgbClr val="000000"/>
                </a:solidFill>
                <a:latin typeface="Corbel"/>
              </a:rPr>
              <a:pPr algn="r">
                <a:lnSpc>
                  <a:spcPct val="100000"/>
                </a:lnSpc>
              </a:pPr>
              <a:t>16</a:t>
            </a:fld>
            <a:endParaRPr lang="en-IN" sz="1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550880" y="236160"/>
            <a:ext cx="61365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Linear Regression</a:t>
            </a:r>
            <a:endParaRPr lang="en-IN" sz="4500" b="0" strike="noStrike" spc="-1">
              <a:latin typeface="Arial"/>
            </a:endParaRPr>
          </a:p>
        </p:txBody>
      </p:sp>
      <p:sp>
        <p:nvSpPr>
          <p:cNvPr id="132"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01195E4-9097-4A3F-8EF2-D8804FFF1B8A}" type="slidenum">
              <a:rPr lang="en-IN" sz="1000" b="0" strike="noStrike" spc="-1">
                <a:solidFill>
                  <a:srgbClr val="000000"/>
                </a:solidFill>
                <a:latin typeface="Corbel"/>
              </a:rPr>
              <a:pPr algn="r">
                <a:lnSpc>
                  <a:spcPct val="100000"/>
                </a:lnSpc>
              </a:pPr>
              <a:t>17</a:t>
            </a:fld>
            <a:endParaRPr lang="en-IN" sz="1000" b="0" strike="noStrike" spc="-1">
              <a:latin typeface="Arial"/>
            </a:endParaRPr>
          </a:p>
        </p:txBody>
      </p:sp>
      <p:pic>
        <p:nvPicPr>
          <p:cNvPr id="133" name="Picture 132"/>
          <p:cNvPicPr/>
          <p:nvPr/>
        </p:nvPicPr>
        <p:blipFill>
          <a:blip r:embed="rId2" cstate="print"/>
          <a:stretch/>
        </p:blipFill>
        <p:spPr>
          <a:xfrm>
            <a:off x="1584000" y="2412000"/>
            <a:ext cx="8752680" cy="205200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550880" y="236160"/>
            <a:ext cx="79149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Gradient Boosting Regressor</a:t>
            </a:r>
            <a:endParaRPr lang="en-IN" sz="4500" b="0" strike="noStrike" spc="-1">
              <a:latin typeface="Arial"/>
            </a:endParaRPr>
          </a:p>
        </p:txBody>
      </p:sp>
      <p:sp>
        <p:nvSpPr>
          <p:cNvPr id="135"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ED2F325-1702-460B-A9ED-44CF15C165DC}" type="slidenum">
              <a:rPr lang="en-IN" sz="1000" b="0" strike="noStrike" spc="-1">
                <a:solidFill>
                  <a:srgbClr val="000000"/>
                </a:solidFill>
                <a:latin typeface="Corbel"/>
              </a:rPr>
              <a:pPr algn="r">
                <a:lnSpc>
                  <a:spcPct val="100000"/>
                </a:lnSpc>
              </a:pPr>
              <a:t>18</a:t>
            </a:fld>
            <a:endParaRPr lang="en-IN" sz="1000" b="0" strike="noStrike" spc="-1">
              <a:latin typeface="Arial"/>
            </a:endParaRPr>
          </a:p>
        </p:txBody>
      </p:sp>
      <p:pic>
        <p:nvPicPr>
          <p:cNvPr id="136" name="Picture 135"/>
          <p:cNvPicPr/>
          <p:nvPr/>
        </p:nvPicPr>
        <p:blipFill>
          <a:blip r:embed="rId2" cstate="print"/>
          <a:stretch/>
        </p:blipFill>
        <p:spPr>
          <a:xfrm>
            <a:off x="1733760" y="1778760"/>
            <a:ext cx="6762240" cy="15332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550880" y="236160"/>
            <a:ext cx="61365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Decision Tree Regressor</a:t>
            </a:r>
            <a:endParaRPr lang="en-IN" sz="4500" b="0" strike="noStrike" spc="-1">
              <a:latin typeface="Arial"/>
            </a:endParaRPr>
          </a:p>
        </p:txBody>
      </p:sp>
      <p:sp>
        <p:nvSpPr>
          <p:cNvPr id="138"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B4339F0-E58F-481F-BA95-28FE174BD91C}" type="slidenum">
              <a:rPr lang="en-IN" sz="1000" b="0" strike="noStrike" spc="-1">
                <a:solidFill>
                  <a:srgbClr val="000000"/>
                </a:solidFill>
                <a:latin typeface="Corbel"/>
              </a:rPr>
              <a:pPr algn="r">
                <a:lnSpc>
                  <a:spcPct val="100000"/>
                </a:lnSpc>
              </a:pPr>
              <a:t>19</a:t>
            </a:fld>
            <a:endParaRPr lang="en-IN" sz="1000" b="0" strike="noStrike" spc="-1">
              <a:latin typeface="Arial"/>
            </a:endParaRPr>
          </a:p>
        </p:txBody>
      </p:sp>
      <p:pic>
        <p:nvPicPr>
          <p:cNvPr id="139" name="Picture 138"/>
          <p:cNvPicPr/>
          <p:nvPr/>
        </p:nvPicPr>
        <p:blipFill>
          <a:blip r:embed="rId2" cstate="print"/>
          <a:stretch/>
        </p:blipFill>
        <p:spPr>
          <a:xfrm>
            <a:off x="1728000" y="1687680"/>
            <a:ext cx="6990840" cy="155232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346040" y="687960"/>
            <a:ext cx="10502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ABSTRACT</a:t>
            </a:r>
            <a:endParaRPr lang="en-IN" sz="4500" b="0" strike="noStrike" spc="-1">
              <a:latin typeface="Arial"/>
            </a:endParaRPr>
          </a:p>
        </p:txBody>
      </p:sp>
      <p:sp>
        <p:nvSpPr>
          <p:cNvPr id="100"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47EBA7-9E45-4DE5-A3E9-2B7E65BEC180}" type="slidenum">
              <a:rPr lang="en-IN" sz="1000" b="0" strike="noStrike" spc="-1">
                <a:solidFill>
                  <a:srgbClr val="000000"/>
                </a:solidFill>
                <a:latin typeface="Corbel"/>
              </a:rPr>
              <a:pPr algn="r">
                <a:lnSpc>
                  <a:spcPct val="100000"/>
                </a:lnSpc>
              </a:pPr>
              <a:t>2</a:t>
            </a:fld>
            <a:endParaRPr lang="en-IN" sz="1000" b="0" strike="noStrike" spc="-1">
              <a:latin typeface="Arial"/>
            </a:endParaRPr>
          </a:p>
        </p:txBody>
      </p:sp>
      <p:pic>
        <p:nvPicPr>
          <p:cNvPr id="101" name="Picture 100"/>
          <p:cNvPicPr/>
          <p:nvPr/>
        </p:nvPicPr>
        <p:blipFill>
          <a:blip r:embed="rId2" cstate="print"/>
          <a:stretch/>
        </p:blipFill>
        <p:spPr>
          <a:xfrm>
            <a:off x="1440000" y="1940040"/>
            <a:ext cx="9621720" cy="259596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550880" y="236160"/>
            <a:ext cx="61365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K Neighbors Regressor</a:t>
            </a:r>
            <a:endParaRPr lang="en-IN" sz="4500" b="0" strike="noStrike" spc="-1">
              <a:latin typeface="Arial"/>
            </a:endParaRPr>
          </a:p>
        </p:txBody>
      </p:sp>
      <p:sp>
        <p:nvSpPr>
          <p:cNvPr id="141"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0B81903-8E77-4CB4-B30B-3BA907853CBF}" type="slidenum">
              <a:rPr lang="en-IN" sz="1000" b="0" strike="noStrike" spc="-1">
                <a:solidFill>
                  <a:srgbClr val="000000"/>
                </a:solidFill>
                <a:latin typeface="Corbel"/>
              </a:rPr>
              <a:pPr algn="r">
                <a:lnSpc>
                  <a:spcPct val="100000"/>
                </a:lnSpc>
              </a:pPr>
              <a:t>20</a:t>
            </a:fld>
            <a:endParaRPr lang="en-IN" sz="1000" b="0" strike="noStrike" spc="-1">
              <a:latin typeface="Arial"/>
            </a:endParaRPr>
          </a:p>
        </p:txBody>
      </p:sp>
      <p:pic>
        <p:nvPicPr>
          <p:cNvPr id="142" name="Picture 141"/>
          <p:cNvPicPr/>
          <p:nvPr/>
        </p:nvPicPr>
        <p:blipFill>
          <a:blip r:embed="rId2" cstate="print"/>
          <a:stretch/>
        </p:blipFill>
        <p:spPr>
          <a:xfrm>
            <a:off x="1512000" y="1872000"/>
            <a:ext cx="8320320" cy="216000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550880" y="236160"/>
            <a:ext cx="613656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Random Forest Regressor</a:t>
            </a:r>
            <a:endParaRPr lang="en-IN" sz="4500" b="0" strike="noStrike" spc="-1">
              <a:latin typeface="Arial"/>
            </a:endParaRPr>
          </a:p>
        </p:txBody>
      </p:sp>
      <p:sp>
        <p:nvSpPr>
          <p:cNvPr id="144"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F583927-7CBA-49E1-B938-9D8B661065C0}" type="slidenum">
              <a:rPr lang="en-IN" sz="1000" b="0" strike="noStrike" spc="-1">
                <a:solidFill>
                  <a:srgbClr val="000000"/>
                </a:solidFill>
                <a:latin typeface="Corbel"/>
              </a:rPr>
              <a:pPr algn="r">
                <a:lnSpc>
                  <a:spcPct val="100000"/>
                </a:lnSpc>
              </a:pPr>
              <a:t>21</a:t>
            </a:fld>
            <a:endParaRPr lang="en-IN" sz="1000" b="0" strike="noStrike" spc="-1">
              <a:latin typeface="Arial"/>
            </a:endParaRPr>
          </a:p>
        </p:txBody>
      </p:sp>
      <p:pic>
        <p:nvPicPr>
          <p:cNvPr id="145" name="Picture 144"/>
          <p:cNvPicPr/>
          <p:nvPr/>
        </p:nvPicPr>
        <p:blipFill>
          <a:blip r:embed="rId2" cstate="print"/>
          <a:stretch/>
        </p:blipFill>
        <p:spPr>
          <a:xfrm>
            <a:off x="1754640" y="2088000"/>
            <a:ext cx="7061040" cy="172800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11000" y="136440"/>
            <a:ext cx="9611280" cy="7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90000"/>
              </a:lnSpc>
            </a:pPr>
            <a:r>
              <a:rPr lang="en-US" sz="4500" b="0" strike="noStrike" spc="-1">
                <a:solidFill>
                  <a:srgbClr val="2F3235"/>
                </a:solidFill>
                <a:latin typeface="Times New Roman"/>
                <a:ea typeface="DejaVu Sans"/>
              </a:rPr>
              <a:t>RESULT</a:t>
            </a:r>
            <a:endParaRPr lang="en-IN" sz="4500" b="0" strike="noStrike" spc="-1">
              <a:latin typeface="Arial"/>
            </a:endParaRPr>
          </a:p>
        </p:txBody>
      </p:sp>
      <p:sp>
        <p:nvSpPr>
          <p:cNvPr id="147" name="CustomShape 2"/>
          <p:cNvSpPr/>
          <p:nvPr/>
        </p:nvSpPr>
        <p:spPr>
          <a:xfrm>
            <a:off x="838080" y="755280"/>
            <a:ext cx="10273680" cy="59976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algn="just">
              <a:lnSpc>
                <a:spcPct val="100000"/>
              </a:lnSpc>
            </a:pPr>
            <a:r>
              <a:rPr lang="en-US" sz="1800" b="0" strike="noStrike" spc="-1">
                <a:solidFill>
                  <a:srgbClr val="000000"/>
                </a:solidFill>
                <a:latin typeface="Times New Roman"/>
                <a:ea typeface="DejaVu Sans"/>
              </a:rPr>
              <a:t>From the details on the above solutions it is clearly understandable that  we are getting best result with the help of Random Forest Regression so we save this model with the help of joblib Library.</a:t>
            </a:r>
            <a:endParaRPr lang="en-IN" sz="1800" b="0" strike="noStrike" spc="-1">
              <a:latin typeface="Arial"/>
            </a:endParaRPr>
          </a:p>
        </p:txBody>
      </p:sp>
      <p:sp>
        <p:nvSpPr>
          <p:cNvPr id="148"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7FB04A6-E8AB-4A6A-9A74-D00C2D0CED36}" type="slidenum">
              <a:rPr lang="en-IN" sz="1000" b="0" strike="noStrike" spc="-1">
                <a:solidFill>
                  <a:srgbClr val="000000"/>
                </a:solidFill>
                <a:latin typeface="Corbel"/>
              </a:rPr>
              <a:pPr algn="r">
                <a:lnSpc>
                  <a:spcPct val="100000"/>
                </a:lnSpc>
              </a:pPr>
              <a:t>22</a:t>
            </a:fld>
            <a:endParaRPr lang="en-IN" sz="1000" b="0" strike="noStrike" spc="-1">
              <a:latin typeface="Arial"/>
            </a:endParaRPr>
          </a:p>
        </p:txBody>
      </p:sp>
      <p:pic>
        <p:nvPicPr>
          <p:cNvPr id="149" name="Picture 148"/>
          <p:cNvPicPr/>
          <p:nvPr/>
        </p:nvPicPr>
        <p:blipFill>
          <a:blip r:embed="rId2" cstate="print"/>
          <a:stretch/>
        </p:blipFill>
        <p:spPr>
          <a:xfrm>
            <a:off x="1350720" y="1945080"/>
            <a:ext cx="9505440" cy="34286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360800" y="578880"/>
            <a:ext cx="9281160" cy="7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90000"/>
              </a:lnSpc>
            </a:pPr>
            <a:r>
              <a:rPr lang="en-US" sz="4500" b="0" strike="noStrike" spc="-1">
                <a:solidFill>
                  <a:srgbClr val="2F3235"/>
                </a:solidFill>
                <a:latin typeface="Times New Roman"/>
                <a:ea typeface="DejaVu Sans"/>
              </a:rPr>
              <a:t>CONCLUSION</a:t>
            </a:r>
            <a:endParaRPr lang="en-IN" sz="4500" b="0" strike="noStrike" spc="-1">
              <a:latin typeface="Arial"/>
            </a:endParaRPr>
          </a:p>
        </p:txBody>
      </p:sp>
      <p:sp>
        <p:nvSpPr>
          <p:cNvPr id="151"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5F36449-6136-4C85-9562-20BF93CC403E}" type="slidenum">
              <a:rPr lang="en-IN" sz="1000" b="0" strike="noStrike" spc="-1">
                <a:solidFill>
                  <a:srgbClr val="000000"/>
                </a:solidFill>
                <a:latin typeface="Corbel"/>
              </a:rPr>
              <a:pPr algn="r">
                <a:lnSpc>
                  <a:spcPct val="100000"/>
                </a:lnSpc>
              </a:pPr>
              <a:t>23</a:t>
            </a:fld>
            <a:endParaRPr lang="en-IN" sz="1000" b="0" strike="noStrike" spc="-1">
              <a:latin typeface="Arial"/>
            </a:endParaRPr>
          </a:p>
        </p:txBody>
      </p:sp>
      <p:sp>
        <p:nvSpPr>
          <p:cNvPr id="152" name="CustomShape 3"/>
          <p:cNvSpPr/>
          <p:nvPr/>
        </p:nvSpPr>
        <p:spPr>
          <a:xfrm>
            <a:off x="868320" y="1446120"/>
            <a:ext cx="10485000" cy="344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buClr>
                <a:srgbClr val="000000"/>
              </a:buClr>
              <a:buFont typeface="Wingdings" charset="2"/>
              <a:buChar char=""/>
            </a:pPr>
            <a:r>
              <a:rPr lang="en-US" sz="2000" b="0" strike="noStrike" spc="-1">
                <a:solidFill>
                  <a:srgbClr val="000000"/>
                </a:solidFill>
                <a:latin typeface="Corbel"/>
                <a:ea typeface="DejaVu Sans"/>
              </a:rPr>
              <a:t>From this dataset I get to know that each feature plays a very import role to understand the data. Data format plays a very important role in the visualization and Appling the models and algorithm</a:t>
            </a:r>
            <a:endParaRPr lang="en-IN" sz="2000" b="0" strike="noStrike" spc="-1">
              <a:latin typeface="Arial"/>
            </a:endParaRPr>
          </a:p>
          <a:p>
            <a:pPr>
              <a:lnSpc>
                <a:spcPct val="100000"/>
              </a:lnSpc>
            </a:pPr>
            <a:endParaRPr lang="en-IN" sz="2000" b="0" strike="noStrike" spc="-1">
              <a:latin typeface="Arial"/>
            </a:endParaRPr>
          </a:p>
          <a:p>
            <a:pPr marL="285840" indent="-285120">
              <a:lnSpc>
                <a:spcPct val="100000"/>
              </a:lnSpc>
              <a:buClr>
                <a:srgbClr val="000000"/>
              </a:buClr>
              <a:buFont typeface="Wingdings" charset="2"/>
              <a:buChar char=""/>
            </a:pPr>
            <a:r>
              <a:rPr lang="en-US" sz="2000" b="0" strike="noStrike" spc="-1">
                <a:solidFill>
                  <a:srgbClr val="000000"/>
                </a:solidFill>
                <a:latin typeface="Corbel"/>
                <a:ea typeface="DejaVu Sans"/>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endParaRPr lang="en-IN" sz="2000" b="0" strike="noStrike" spc="-1">
              <a:latin typeface="Arial"/>
            </a:endParaRPr>
          </a:p>
          <a:p>
            <a:pPr>
              <a:lnSpc>
                <a:spcPct val="100000"/>
              </a:lnSpc>
            </a:pPr>
            <a:endParaRPr lang="en-IN" sz="2000" b="0" strike="noStrike" spc="-1">
              <a:latin typeface="Arial"/>
            </a:endParaRPr>
          </a:p>
          <a:p>
            <a:pPr marL="285840" indent="-285120">
              <a:lnSpc>
                <a:spcPct val="100000"/>
              </a:lnSpc>
              <a:buClr>
                <a:srgbClr val="000000"/>
              </a:buClr>
              <a:buFont typeface="Wingdings" charset="2"/>
              <a:buChar char=""/>
            </a:pPr>
            <a:r>
              <a:rPr lang="en-US" sz="2000" b="0" strike="noStrike" spc="-1">
                <a:solidFill>
                  <a:srgbClr val="000000"/>
                </a:solidFill>
                <a:latin typeface="Corbel"/>
                <a:ea typeface="DejaVu Sans"/>
              </a:rPr>
              <a:t>Various algorithms I used in this dataset and to get out best result and save that model. The best algorithm is Random Forest Regressor.</a:t>
            </a:r>
            <a:endParaRPr lang="en-IN" sz="2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1360800" y="578880"/>
            <a:ext cx="6544800" cy="7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90000"/>
              </a:lnSpc>
            </a:pPr>
            <a:r>
              <a:rPr lang="en-US" sz="4500" b="0" strike="noStrike" spc="-1">
                <a:solidFill>
                  <a:srgbClr val="2F3235"/>
                </a:solidFill>
                <a:latin typeface="Times New Roman"/>
                <a:ea typeface="DejaVu Sans"/>
              </a:rPr>
              <a:t>FUTURE WORK</a:t>
            </a:r>
            <a:endParaRPr lang="en-IN" sz="4500" b="0" strike="noStrike" spc="-1">
              <a:latin typeface="Arial"/>
            </a:endParaRPr>
          </a:p>
        </p:txBody>
      </p:sp>
      <p:sp>
        <p:nvSpPr>
          <p:cNvPr id="154" name="CustomShape 2"/>
          <p:cNvSpPr/>
          <p:nvPr/>
        </p:nvSpPr>
        <p:spPr>
          <a:xfrm>
            <a:off x="1360800" y="1949760"/>
            <a:ext cx="9712440" cy="197100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marL="285840" indent="-285120" algn="just">
              <a:lnSpc>
                <a:spcPct val="100000"/>
              </a:lnSpc>
              <a:buClr>
                <a:srgbClr val="000000"/>
              </a:buClr>
              <a:buFont typeface="Wingdings" charset="2"/>
              <a:buChar char=""/>
            </a:pPr>
            <a:r>
              <a:rPr lang="en-IN" sz="1800" b="0" strike="noStrike" spc="-1">
                <a:solidFill>
                  <a:srgbClr val="000000"/>
                </a:solidFill>
                <a:latin typeface="Calibri"/>
                <a:ea typeface="Calibri"/>
              </a:rPr>
              <a:t>Limitations of this project is we have less number of features. If we get interior column, where we will get feature like, Food servied in flihgt etc. More the number of features, more accuracy we’ll get.</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Wingdings" charset="2"/>
              <a:buChar char=""/>
            </a:pPr>
            <a:r>
              <a:rPr lang="en-IN" sz="1800" b="0" strike="noStrike" spc="-1">
                <a:solidFill>
                  <a:srgbClr val="000000"/>
                </a:solidFill>
                <a:latin typeface="Calibri"/>
                <a:ea typeface="Calibri"/>
              </a:rPr>
              <a:t>In future, if someone do the proper and detail study of this dataset’s each column than the accuracy will be so high.</a:t>
            </a:r>
            <a:endParaRPr lang="en-IN" sz="1800" b="0" strike="noStrike" spc="-1">
              <a:latin typeface="Arial"/>
            </a:endParaRPr>
          </a:p>
          <a:p>
            <a:pPr algn="just">
              <a:lnSpc>
                <a:spcPct val="100000"/>
              </a:lnSpc>
            </a:pPr>
            <a:endParaRPr lang="en-IN" sz="1800" b="0" strike="noStrike" spc="-1">
              <a:latin typeface="Arial"/>
            </a:endParaRPr>
          </a:p>
        </p:txBody>
      </p:sp>
      <p:sp>
        <p:nvSpPr>
          <p:cNvPr id="155"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25D2295-8378-48FC-8A89-56DC95F8466B}" type="slidenum">
              <a:rPr lang="en-IN" sz="1000" b="0" strike="noStrike" spc="-1">
                <a:solidFill>
                  <a:srgbClr val="000000"/>
                </a:solidFill>
                <a:latin typeface="Corbel"/>
              </a:rPr>
              <a:pPr algn="r">
                <a:lnSpc>
                  <a:spcPct val="100000"/>
                </a:lnSpc>
              </a:pPr>
              <a:t>24</a:t>
            </a:fld>
            <a:endParaRPr lang="en-IN" sz="1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225800" y="158184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000" b="0" strike="noStrike" spc="-1">
                <a:solidFill>
                  <a:srgbClr val="000000"/>
                </a:solidFill>
                <a:latin typeface="Corbel"/>
              </a:rPr>
              <a:t>Thank You</a:t>
            </a:r>
            <a:endParaRPr lang="en-IN" sz="4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195560" y="236160"/>
            <a:ext cx="10502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EXPERIMENTAL SET UP</a:t>
            </a:r>
            <a:endParaRPr lang="en-IN" sz="4500" b="0" strike="noStrike" spc="-1">
              <a:latin typeface="Arial"/>
            </a:endParaRPr>
          </a:p>
        </p:txBody>
      </p:sp>
      <p:sp>
        <p:nvSpPr>
          <p:cNvPr id="103" name="CustomShape 2"/>
          <p:cNvSpPr/>
          <p:nvPr/>
        </p:nvSpPr>
        <p:spPr>
          <a:xfrm>
            <a:off x="1195560" y="1670040"/>
            <a:ext cx="9712440" cy="370872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algn="just">
              <a:lnSpc>
                <a:spcPct val="100000"/>
              </a:lnSpc>
            </a:pPr>
            <a:r>
              <a:rPr lang="en-US" sz="2400" b="0" strike="noStrike" spc="-1">
                <a:solidFill>
                  <a:srgbClr val="030303"/>
                </a:solidFill>
                <a:latin typeface="Times New Roman"/>
                <a:ea typeface="DejaVu Sans"/>
              </a:rPr>
              <a:t>Hardware requirements:-</a:t>
            </a:r>
            <a:endParaRPr lang="en-IN" sz="2400" b="0" strike="noStrike" spc="-1">
              <a:latin typeface="Arial"/>
            </a:endParaRPr>
          </a:p>
          <a:p>
            <a:pPr algn="just">
              <a:lnSpc>
                <a:spcPct val="100000"/>
              </a:lnSpc>
            </a:pPr>
            <a:endParaRPr lang="en-IN" sz="2400" b="0" strike="noStrike" spc="-1">
              <a:latin typeface="Arial"/>
            </a:endParaRPr>
          </a:p>
          <a:p>
            <a:pPr marL="914400" algn="just">
              <a:lnSpc>
                <a:spcPct val="100000"/>
              </a:lnSpc>
            </a:pPr>
            <a:r>
              <a:rPr lang="en-US" sz="2400" b="0" strike="noStrike" spc="-1">
                <a:solidFill>
                  <a:srgbClr val="000000"/>
                </a:solidFill>
                <a:latin typeface="Times New Roman"/>
                <a:ea typeface="DejaVu Sans"/>
              </a:rPr>
              <a:t>1. Processor — core i5 and above</a:t>
            </a:r>
            <a:endParaRPr lang="en-IN" sz="2400" b="0" strike="noStrike" spc="-1">
              <a:latin typeface="Arial"/>
            </a:endParaRPr>
          </a:p>
          <a:p>
            <a:pPr marL="914400" algn="just">
              <a:lnSpc>
                <a:spcPct val="100000"/>
              </a:lnSpc>
            </a:pPr>
            <a:r>
              <a:rPr lang="en-US" sz="2400" b="0" strike="noStrike" spc="-1">
                <a:solidFill>
                  <a:srgbClr val="000000"/>
                </a:solidFill>
                <a:latin typeface="Times New Roman"/>
                <a:ea typeface="DejaVu Sans"/>
              </a:rPr>
              <a:t>2. RAM — 8 GB or above</a:t>
            </a:r>
            <a:endParaRPr lang="en-IN" sz="2400" b="0" strike="noStrike" spc="-1">
              <a:latin typeface="Arial"/>
            </a:endParaRPr>
          </a:p>
          <a:p>
            <a:pPr marL="914400" algn="just">
              <a:lnSpc>
                <a:spcPct val="100000"/>
              </a:lnSpc>
            </a:pPr>
            <a:r>
              <a:rPr lang="en-US" sz="2400" b="0" strike="noStrike" spc="-1">
                <a:solidFill>
                  <a:srgbClr val="000000"/>
                </a:solidFill>
                <a:latin typeface="Times New Roman"/>
                <a:ea typeface="DejaVu Sans"/>
              </a:rPr>
              <a:t>3. SSD— 250 GB or above</a:t>
            </a:r>
            <a:endParaRPr lang="en-IN" sz="2400" b="0" strike="noStrike" spc="-1">
              <a:latin typeface="Arial"/>
            </a:endParaRPr>
          </a:p>
          <a:p>
            <a:pPr marL="914400" algn="just">
              <a:lnSpc>
                <a:spcPct val="100000"/>
              </a:lnSpc>
            </a:pPr>
            <a:endParaRPr lang="en-IN" sz="2400" b="0" strike="noStrike" spc="-1">
              <a:latin typeface="Arial"/>
            </a:endParaRPr>
          </a:p>
          <a:p>
            <a:pPr marL="914400" algn="just">
              <a:lnSpc>
                <a:spcPct val="100000"/>
              </a:lnSpc>
            </a:pPr>
            <a:endParaRPr lang="en-IN" sz="2400" b="0" strike="noStrike" spc="-1">
              <a:latin typeface="Arial"/>
            </a:endParaRPr>
          </a:p>
          <a:p>
            <a:pPr marL="914400" algn="just">
              <a:lnSpc>
                <a:spcPct val="100000"/>
              </a:lnSpc>
            </a:pPr>
            <a:r>
              <a:rPr lang="en-US" sz="2400" b="0" strike="noStrike" spc="-1">
                <a:solidFill>
                  <a:srgbClr val="030303"/>
                </a:solidFill>
                <a:latin typeface="Times New Roman"/>
                <a:ea typeface="DejaVu Sans"/>
              </a:rPr>
              <a:t>Software requirements:-</a:t>
            </a:r>
            <a:endParaRPr lang="en-IN" sz="2400" b="0" strike="noStrike" spc="-1">
              <a:latin typeface="Arial"/>
            </a:endParaRPr>
          </a:p>
          <a:p>
            <a:pPr marL="914400" algn="just">
              <a:lnSpc>
                <a:spcPct val="100000"/>
              </a:lnSpc>
            </a:pPr>
            <a:endParaRPr lang="en-IN" sz="2400" b="0" strike="noStrike" spc="-1">
              <a:latin typeface="Arial"/>
            </a:endParaRPr>
          </a:p>
          <a:p>
            <a:pPr marL="914400" algn="just">
              <a:lnSpc>
                <a:spcPct val="100000"/>
              </a:lnSpc>
            </a:pPr>
            <a:r>
              <a:rPr lang="en-US" sz="2400" b="0" strike="noStrike" spc="-1">
                <a:solidFill>
                  <a:srgbClr val="000000"/>
                </a:solidFill>
                <a:latin typeface="Times New Roman"/>
                <a:ea typeface="DejaVu Sans"/>
              </a:rPr>
              <a:t>1. ANACONDA</a:t>
            </a:r>
            <a:endParaRPr lang="en-IN" sz="2400" b="0" strike="noStrike" spc="-1">
              <a:latin typeface="Arial"/>
            </a:endParaRPr>
          </a:p>
        </p:txBody>
      </p:sp>
      <p:sp>
        <p:nvSpPr>
          <p:cNvPr id="104"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61E5F5C-BAAC-4006-9E72-7CA7D2ABCBB5}" type="slidenum">
              <a:rPr lang="en-IN" sz="1000" b="0" strike="noStrike" spc="-1">
                <a:solidFill>
                  <a:srgbClr val="000000"/>
                </a:solidFill>
                <a:latin typeface="Corbel"/>
              </a:rPr>
              <a:pPr algn="r">
                <a:lnSpc>
                  <a:spcPct val="100000"/>
                </a:lnSpc>
              </a:pPr>
              <a:t>3</a:t>
            </a:fld>
            <a:endParaRPr lang="en-IN" sz="1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5B66C8D-ADE5-40B8-A5C9-5FB8640C6773}" type="slidenum">
              <a:rPr lang="en-IN" sz="1000" b="0" strike="noStrike" spc="-1">
                <a:solidFill>
                  <a:srgbClr val="000000"/>
                </a:solidFill>
                <a:latin typeface="Corbel"/>
              </a:rPr>
              <a:pPr algn="r">
                <a:lnSpc>
                  <a:spcPct val="100000"/>
                </a:lnSpc>
              </a:pPr>
              <a:t>4</a:t>
            </a:fld>
            <a:endParaRPr lang="en-IN" sz="1000" b="0" strike="noStrike" spc="-1">
              <a:latin typeface="Arial"/>
            </a:endParaRPr>
          </a:p>
        </p:txBody>
      </p:sp>
      <p:sp>
        <p:nvSpPr>
          <p:cNvPr id="106" name="CustomShape 2"/>
          <p:cNvSpPr/>
          <p:nvPr/>
        </p:nvSpPr>
        <p:spPr>
          <a:xfrm>
            <a:off x="1320840" y="464760"/>
            <a:ext cx="103896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000" b="0" strike="noStrike" spc="-1">
                <a:solidFill>
                  <a:srgbClr val="000000"/>
                </a:solidFill>
                <a:latin typeface="Times New Roman"/>
              </a:rPr>
              <a:t>INTRODUCTION</a:t>
            </a:r>
            <a:endParaRPr lang="en-IN" sz="4000" b="0" strike="noStrike" spc="-1">
              <a:latin typeface="Arial"/>
            </a:endParaRPr>
          </a:p>
        </p:txBody>
      </p:sp>
      <p:pic>
        <p:nvPicPr>
          <p:cNvPr id="107" name="Picture 5"/>
          <p:cNvPicPr/>
          <p:nvPr/>
        </p:nvPicPr>
        <p:blipFill>
          <a:blip r:embed="rId2" cstate="print"/>
          <a:stretch/>
        </p:blipFill>
        <p:spPr>
          <a:xfrm>
            <a:off x="1944000" y="3938400"/>
            <a:ext cx="8166600" cy="1994760"/>
          </a:xfrm>
          <a:prstGeom prst="rect">
            <a:avLst/>
          </a:prstGeom>
          <a:ln>
            <a:noFill/>
          </a:ln>
        </p:spPr>
      </p:pic>
      <p:pic>
        <p:nvPicPr>
          <p:cNvPr id="108" name="Picture 107"/>
          <p:cNvPicPr/>
          <p:nvPr/>
        </p:nvPicPr>
        <p:blipFill>
          <a:blip r:embed="rId3" cstate="print"/>
          <a:stretch/>
        </p:blipFill>
        <p:spPr>
          <a:xfrm>
            <a:off x="1758960" y="1543680"/>
            <a:ext cx="7889040" cy="212832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195560" y="578880"/>
            <a:ext cx="7089480" cy="104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4500" b="0" strike="noStrike" spc="-1">
                <a:solidFill>
                  <a:srgbClr val="2F3235"/>
                </a:solidFill>
                <a:latin typeface="Times New Roman"/>
                <a:ea typeface="DejaVu Sans"/>
              </a:rPr>
              <a:t>DATA PREPRATION</a:t>
            </a:r>
            <a:endParaRPr lang="en-IN" sz="4500" b="0" strike="noStrike" spc="-1">
              <a:latin typeface="Arial"/>
            </a:endParaRPr>
          </a:p>
        </p:txBody>
      </p:sp>
      <p:sp>
        <p:nvSpPr>
          <p:cNvPr id="110" name="CustomShape 2"/>
          <p:cNvSpPr/>
          <p:nvPr/>
        </p:nvSpPr>
        <p:spPr>
          <a:xfrm>
            <a:off x="1195560" y="1476720"/>
            <a:ext cx="9712440" cy="2462760"/>
          </a:xfrm>
          <a:prstGeom prst="rect">
            <a:avLst/>
          </a:prstGeom>
          <a:noFill/>
          <a:ln w="12600">
            <a:noFill/>
          </a:ln>
        </p:spPr>
        <p:style>
          <a:lnRef idx="0">
            <a:scrgbClr r="0" g="0" b="0"/>
          </a:lnRef>
          <a:fillRef idx="0">
            <a:scrgbClr r="0" g="0" b="0"/>
          </a:fillRef>
          <a:effectRef idx="0">
            <a:scrgbClr r="0" g="0" b="0"/>
          </a:effectRef>
          <a:fontRef idx="minor"/>
        </p:style>
        <p:txBody>
          <a:bodyPr lIns="25560" tIns="25560" rIns="25560" bIns="25560">
            <a:spAutoFit/>
          </a:bodyPr>
          <a:lstStyle/>
          <a:p>
            <a:pPr algn="just">
              <a:lnSpc>
                <a:spcPct val="80000"/>
              </a:lnSpc>
            </a:pPr>
            <a:r>
              <a:rPr lang="en-US" sz="1800" b="0" strike="noStrike" spc="-1">
                <a:solidFill>
                  <a:srgbClr val="000000"/>
                </a:solidFill>
                <a:latin typeface="Times New Roman"/>
                <a:ea typeface="DejaVu Sans"/>
              </a:rPr>
              <a:t>With the help of Pandas Library, We will upload our data to Jupyter Notebook.</a:t>
            </a:r>
            <a:endParaRPr lang="en-IN" sz="1800" b="0" strike="noStrike" spc="-1">
              <a:latin typeface="Arial"/>
            </a:endParaRPr>
          </a:p>
          <a:p>
            <a:pPr algn="just">
              <a:lnSpc>
                <a:spcPct val="80000"/>
              </a:lnSpc>
            </a:pPr>
            <a:endParaRPr lang="en-IN" sz="1800" b="0" strike="noStrike" spc="-1">
              <a:latin typeface="Arial"/>
            </a:endParaRPr>
          </a:p>
          <a:p>
            <a:pPr algn="just">
              <a:lnSpc>
                <a:spcPct val="80000"/>
              </a:lnSpc>
            </a:pPr>
            <a:r>
              <a:rPr lang="en-US" sz="1800" b="0" strike="noStrike" spc="-1">
                <a:solidFill>
                  <a:srgbClr val="000000"/>
                </a:solidFill>
                <a:latin typeface="Times New Roman"/>
                <a:ea typeface="DejaVu Sans"/>
              </a:rPr>
              <a:t>Once our data is uploaded with the help of predefined method (i.e. read_csv) we can read data for further processing.   </a:t>
            </a:r>
            <a:endParaRPr lang="en-IN" sz="1800" b="0" strike="noStrike" spc="-1">
              <a:latin typeface="Arial"/>
            </a:endParaRPr>
          </a:p>
          <a:p>
            <a:pPr algn="just">
              <a:lnSpc>
                <a:spcPct val="80000"/>
              </a:lnSpc>
            </a:pPr>
            <a:endParaRPr lang="en-IN" sz="1800" b="0" strike="noStrike" spc="-1">
              <a:latin typeface="Arial"/>
            </a:endParaRPr>
          </a:p>
          <a:p>
            <a:pPr algn="just">
              <a:lnSpc>
                <a:spcPct val="80000"/>
              </a:lnSpc>
            </a:pPr>
            <a:r>
              <a:rPr lang="en-US" sz="1800" b="0" strike="noStrike" spc="-1">
                <a:solidFill>
                  <a:srgbClr val="000000"/>
                </a:solidFill>
                <a:latin typeface="Times New Roman"/>
                <a:ea typeface="DejaVu Sans"/>
              </a:rPr>
              <a:t>We have two type of variables in the data:-</a:t>
            </a:r>
            <a:endParaRPr lang="en-IN" sz="1800" b="0" strike="noStrike" spc="-1">
              <a:latin typeface="Arial"/>
            </a:endParaRPr>
          </a:p>
          <a:p>
            <a:pPr algn="just">
              <a:lnSpc>
                <a:spcPct val="80000"/>
              </a:lnSpc>
            </a:pPr>
            <a:endParaRPr lang="en-IN" sz="1800" b="0" strike="noStrike" spc="-1">
              <a:latin typeface="Arial"/>
            </a:endParaRPr>
          </a:p>
          <a:p>
            <a:pPr marL="285840" indent="-285120" algn="just">
              <a:lnSpc>
                <a:spcPct val="80000"/>
              </a:lnSpc>
              <a:buClr>
                <a:srgbClr val="000000"/>
              </a:buClr>
              <a:buFont typeface="Arial"/>
              <a:buChar char="•"/>
            </a:pPr>
            <a:r>
              <a:rPr lang="en-US" sz="1800" b="0" strike="noStrike" spc="-1">
                <a:solidFill>
                  <a:srgbClr val="000000"/>
                </a:solidFill>
                <a:latin typeface="Times New Roman"/>
                <a:ea typeface="DejaVu Sans"/>
              </a:rPr>
              <a:t>Dependent Variable</a:t>
            </a:r>
            <a:endParaRPr lang="en-IN" sz="1800" b="0" strike="noStrike" spc="-1">
              <a:latin typeface="Arial"/>
            </a:endParaRPr>
          </a:p>
          <a:p>
            <a:pPr marL="285840" indent="-285120" algn="just">
              <a:lnSpc>
                <a:spcPct val="80000"/>
              </a:lnSpc>
              <a:buClr>
                <a:srgbClr val="000000"/>
              </a:buClr>
              <a:buFont typeface="Arial"/>
              <a:buChar char="•"/>
            </a:pPr>
            <a:r>
              <a:rPr lang="en-US" sz="1800" b="0" strike="noStrike" spc="-1">
                <a:solidFill>
                  <a:srgbClr val="000000"/>
                </a:solidFill>
                <a:latin typeface="Times New Roman"/>
                <a:ea typeface="DejaVu Sans"/>
              </a:rPr>
              <a:t>Independent Variable</a:t>
            </a:r>
            <a:endParaRPr lang="en-IN" sz="1800" b="0" strike="noStrike" spc="-1">
              <a:latin typeface="Arial"/>
            </a:endParaRPr>
          </a:p>
          <a:p>
            <a:pPr algn="just">
              <a:lnSpc>
                <a:spcPct val="80000"/>
              </a:lnSpc>
            </a:pPr>
            <a:endParaRPr lang="en-IN" sz="1800" b="0" strike="noStrike" spc="-1">
              <a:latin typeface="Arial"/>
            </a:endParaRPr>
          </a:p>
          <a:p>
            <a:pPr algn="just">
              <a:lnSpc>
                <a:spcPct val="80000"/>
              </a:lnSpc>
            </a:pPr>
            <a:endParaRPr lang="en-IN" sz="1800" b="0" strike="noStrike" spc="-1">
              <a:latin typeface="Arial"/>
            </a:endParaRPr>
          </a:p>
        </p:txBody>
      </p:sp>
      <p:sp>
        <p:nvSpPr>
          <p:cNvPr id="111" name="CustomShape 3"/>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BF03915-B3AC-46BE-BE07-FB24E59659AD}" type="slidenum">
              <a:rPr lang="en-IN" sz="1000" b="0" strike="noStrike" spc="-1">
                <a:solidFill>
                  <a:srgbClr val="000000"/>
                </a:solidFill>
                <a:latin typeface="Corbel"/>
              </a:rPr>
              <a:pPr algn="r">
                <a:lnSpc>
                  <a:spcPct val="100000"/>
                </a:lnSpc>
              </a:pPr>
              <a:t>5</a:t>
            </a:fld>
            <a:endParaRPr lang="en-IN" sz="1000" b="0" strike="noStrike" spc="-1">
              <a:latin typeface="Arial"/>
            </a:endParaRPr>
          </a:p>
        </p:txBody>
      </p:sp>
      <p:pic>
        <p:nvPicPr>
          <p:cNvPr id="112" name="Picture 111"/>
          <p:cNvPicPr/>
          <p:nvPr/>
        </p:nvPicPr>
        <p:blipFill>
          <a:blip r:embed="rId2" cstate="print"/>
          <a:stretch/>
        </p:blipFill>
        <p:spPr>
          <a:xfrm>
            <a:off x="3773880" y="2952000"/>
            <a:ext cx="8106120" cy="317412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914400" y="4098600"/>
            <a:ext cx="9375120" cy="272160"/>
          </a:xfrm>
          <a:prstGeom prst="rect">
            <a:avLst/>
          </a:prstGeom>
          <a:noFill/>
          <a:ln w="12600">
            <a:noFill/>
          </a:ln>
        </p:spPr>
        <p:style>
          <a:lnRef idx="0">
            <a:scrgbClr r="0" g="0" b="0"/>
          </a:lnRef>
          <a:fillRef idx="0">
            <a:scrgbClr r="0" g="0" b="0"/>
          </a:fillRef>
          <a:effectRef idx="0">
            <a:scrgbClr r="0" g="0" b="0"/>
          </a:effectRef>
          <a:fontRef idx="minor"/>
        </p:style>
      </p:sp>
      <p:sp>
        <p:nvSpPr>
          <p:cNvPr id="114" name="CustomShape 2"/>
          <p:cNvSpPr/>
          <p:nvPr/>
        </p:nvSpPr>
        <p:spPr>
          <a:xfrm>
            <a:off x="10951920" y="5883120"/>
            <a:ext cx="5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402CDC8-C127-4104-AE1A-1B35395BF894}" type="slidenum">
              <a:rPr lang="en-IN" sz="1000" b="0" strike="noStrike" spc="-1">
                <a:solidFill>
                  <a:srgbClr val="000000"/>
                </a:solidFill>
                <a:latin typeface="Corbel"/>
              </a:rPr>
              <a:pPr algn="r">
                <a:lnSpc>
                  <a:spcPct val="100000"/>
                </a:lnSpc>
              </a:pPr>
              <a:t>6</a:t>
            </a:fld>
            <a:endParaRPr lang="en-IN" sz="1000" b="0" strike="noStrike" spc="-1">
              <a:latin typeface="Arial"/>
            </a:endParaRPr>
          </a:p>
        </p:txBody>
      </p:sp>
      <p:pic>
        <p:nvPicPr>
          <p:cNvPr id="115" name="Picture 3"/>
          <p:cNvPicPr/>
          <p:nvPr/>
        </p:nvPicPr>
        <p:blipFill>
          <a:blip r:embed="rId2" cstate="print"/>
          <a:stretch/>
        </p:blipFill>
        <p:spPr>
          <a:xfrm>
            <a:off x="1112400" y="326520"/>
            <a:ext cx="3601080" cy="593640"/>
          </a:xfrm>
          <a:prstGeom prst="rect">
            <a:avLst/>
          </a:prstGeom>
          <a:ln>
            <a:noFill/>
          </a:ln>
        </p:spPr>
      </p:pic>
      <p:pic>
        <p:nvPicPr>
          <p:cNvPr id="116" name="Picture 115"/>
          <p:cNvPicPr/>
          <p:nvPr/>
        </p:nvPicPr>
        <p:blipFill>
          <a:blip r:embed="rId3" cstate="print"/>
          <a:stretch/>
        </p:blipFill>
        <p:spPr>
          <a:xfrm>
            <a:off x="1428480" y="1944000"/>
            <a:ext cx="8867520" cy="314280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116"/>
          <p:cNvPicPr/>
          <p:nvPr/>
        </p:nvPicPr>
        <p:blipFill>
          <a:blip r:embed="rId2" cstate="print"/>
          <a:stretch/>
        </p:blipFill>
        <p:spPr>
          <a:xfrm>
            <a:off x="1343880" y="1083960"/>
            <a:ext cx="9096120" cy="35240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117"/>
          <p:cNvPicPr/>
          <p:nvPr/>
        </p:nvPicPr>
        <p:blipFill>
          <a:blip r:embed="rId2" cstate="print"/>
          <a:stretch/>
        </p:blipFill>
        <p:spPr>
          <a:xfrm>
            <a:off x="1402920" y="2092680"/>
            <a:ext cx="9400680" cy="31334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118"/>
          <p:cNvPicPr/>
          <p:nvPr/>
        </p:nvPicPr>
        <p:blipFill>
          <a:blip r:embed="rId2" cstate="print"/>
          <a:stretch/>
        </p:blipFill>
        <p:spPr>
          <a:xfrm>
            <a:off x="1355400" y="1723680"/>
            <a:ext cx="9496080" cy="367632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790</TotalTime>
  <Words>516</Words>
  <Application>Microsoft Office PowerPoint</Application>
  <PresentationFormat>Custom</PresentationFormat>
  <Paragraphs>77</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Gokula Krishnan (External)</dc:creator>
  <cp:lastModifiedBy>HPPC</cp:lastModifiedBy>
  <cp:revision>9</cp:revision>
  <dcterms:created xsi:type="dcterms:W3CDTF">2021-10-28T06:37:56Z</dcterms:created>
  <dcterms:modified xsi:type="dcterms:W3CDTF">2022-02-14T07:41:00Z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