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58" r:id="rId1"/>
  </p:sldMasterIdLst>
  <p:notesMasterIdLst>
    <p:notesMasterId r:id="rId12"/>
  </p:notesMasterIdLst>
  <p:sldIdLst>
    <p:sldId id="256" r:id="rId2"/>
    <p:sldId id="257" r:id="rId3"/>
    <p:sldId id="258" r:id="rId4"/>
    <p:sldId id="259" r:id="rId5"/>
    <p:sldId id="260" r:id="rId6"/>
    <p:sldId id="263" r:id="rId7"/>
    <p:sldId id="264" r:id="rId8"/>
    <p:sldId id="265" r:id="rId9"/>
    <p:sldId id="266" r:id="rId10"/>
    <p:sldId id="267" r:id="rId11"/>
  </p:sldIdLst>
  <p:sldSz cx="12192000" cy="6858000"/>
  <p:notesSz cx="6858000" cy="9144000"/>
  <p:embeddedFontLst>
    <p:embeddedFont>
      <p:font typeface="Century Schoolbook" pitchFamily="18" charset="0"/>
      <p:regular r:id="rId13"/>
      <p:bold r:id="rId14"/>
      <p:italic r:id="rId15"/>
      <p:boldItalic r:id="rId16"/>
    </p:embeddedFont>
    <p:embeddedFont>
      <p:font typeface="Gill Sans" charset="0"/>
      <p:regular r:id="rId17"/>
      <p:bold r:id="rId18"/>
    </p:embeddedFont>
    <p:embeddedFont>
      <p:font typeface="Wingdings 2" pitchFamily="18" charset="2"/>
      <p:regular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08a6af0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08a6af0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08a6af04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e08a6af04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e08a6af04a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e08a6af04a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endParaRPr lang="en-IN"/>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IN"/>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2"/>
        <p:cNvGrpSpPr/>
        <p:nvPr/>
      </p:nvGrpSpPr>
      <p:grpSpPr>
        <a:xfrm>
          <a:off x="0" y="0"/>
          <a:ext cx="0" cy="0"/>
          <a:chOff x="0" y="0"/>
          <a:chExt cx="0" cy="0"/>
        </a:xfrm>
      </p:grpSpPr>
      <p:sp>
        <p:nvSpPr>
          <p:cNvPr id="95" name="Google Shape;95;p13"/>
          <p:cNvSpPr txBox="1">
            <a:spLocks noGrp="1"/>
          </p:cNvSpPr>
          <p:nvPr>
            <p:ph type="title"/>
          </p:nvPr>
        </p:nvSpPr>
        <p:spPr>
          <a:xfrm>
            <a:off x="354000" y="1863133"/>
            <a:ext cx="5393700" cy="1757700"/>
          </a:xfrm>
          <a:prstGeom prst="rect">
            <a:avLst/>
          </a:prstGeom>
        </p:spPr>
        <p:txBody>
          <a:bodyPr spcFirstLastPara="1" wrap="square" lIns="91425" tIns="45700" rIns="91425" bIns="45700" anchor="b" anchorCtr="0">
            <a:normAutofit/>
          </a:bodyPr>
          <a:lstStyle>
            <a:lvl1pPr lvl="0" algn="ctr" rtl="0">
              <a:spcBef>
                <a:spcPts val="0"/>
              </a:spcBef>
              <a:spcAft>
                <a:spcPts val="0"/>
              </a:spcAft>
              <a:buClr>
                <a:schemeClr val="dk1"/>
              </a:buClr>
              <a:buSzPts val="4800"/>
              <a:buNone/>
              <a:defRPr sz="4800">
                <a:solidFill>
                  <a:schemeClr val="dk1"/>
                </a:solidFill>
              </a:defRPr>
            </a:lvl1pPr>
            <a:lvl2pPr lvl="1" algn="ctr" rtl="0">
              <a:spcBef>
                <a:spcPts val="0"/>
              </a:spcBef>
              <a:spcAft>
                <a:spcPts val="0"/>
              </a:spcAft>
              <a:buClr>
                <a:schemeClr val="dk1"/>
              </a:buClr>
              <a:buSzPts val="4800"/>
              <a:buNone/>
              <a:defRPr sz="4800">
                <a:solidFill>
                  <a:schemeClr val="dk1"/>
                </a:solidFill>
              </a:defRPr>
            </a:lvl2pPr>
            <a:lvl3pPr lvl="2" algn="ctr" rtl="0">
              <a:spcBef>
                <a:spcPts val="0"/>
              </a:spcBef>
              <a:spcAft>
                <a:spcPts val="0"/>
              </a:spcAft>
              <a:buClr>
                <a:schemeClr val="dk1"/>
              </a:buClr>
              <a:buSzPts val="4800"/>
              <a:buNone/>
              <a:defRPr sz="4800">
                <a:solidFill>
                  <a:schemeClr val="dk1"/>
                </a:solidFill>
              </a:defRPr>
            </a:lvl3pPr>
            <a:lvl4pPr lvl="3" algn="ctr" rtl="0">
              <a:spcBef>
                <a:spcPts val="0"/>
              </a:spcBef>
              <a:spcAft>
                <a:spcPts val="0"/>
              </a:spcAft>
              <a:buClr>
                <a:schemeClr val="dk1"/>
              </a:buClr>
              <a:buSzPts val="4800"/>
              <a:buNone/>
              <a:defRPr sz="4800">
                <a:solidFill>
                  <a:schemeClr val="dk1"/>
                </a:solidFill>
              </a:defRPr>
            </a:lvl4pPr>
            <a:lvl5pPr lvl="4" algn="ctr" rtl="0">
              <a:spcBef>
                <a:spcPts val="0"/>
              </a:spcBef>
              <a:spcAft>
                <a:spcPts val="0"/>
              </a:spcAft>
              <a:buClr>
                <a:schemeClr val="dk1"/>
              </a:buClr>
              <a:buSzPts val="4800"/>
              <a:buNone/>
              <a:defRPr sz="4800">
                <a:solidFill>
                  <a:schemeClr val="dk1"/>
                </a:solidFill>
              </a:defRPr>
            </a:lvl5pPr>
            <a:lvl6pPr lvl="5" algn="ctr" rtl="0">
              <a:spcBef>
                <a:spcPts val="0"/>
              </a:spcBef>
              <a:spcAft>
                <a:spcPts val="0"/>
              </a:spcAft>
              <a:buClr>
                <a:schemeClr val="dk1"/>
              </a:buClr>
              <a:buSzPts val="4800"/>
              <a:buNone/>
              <a:defRPr sz="4800">
                <a:solidFill>
                  <a:schemeClr val="dk1"/>
                </a:solidFill>
              </a:defRPr>
            </a:lvl6pPr>
            <a:lvl7pPr lvl="6" algn="ctr" rtl="0">
              <a:spcBef>
                <a:spcPts val="0"/>
              </a:spcBef>
              <a:spcAft>
                <a:spcPts val="0"/>
              </a:spcAft>
              <a:buClr>
                <a:schemeClr val="dk1"/>
              </a:buClr>
              <a:buSzPts val="4800"/>
              <a:buNone/>
              <a:defRPr sz="4800">
                <a:solidFill>
                  <a:schemeClr val="dk1"/>
                </a:solidFill>
              </a:defRPr>
            </a:lvl7pPr>
            <a:lvl8pPr lvl="7" algn="ctr" rtl="0">
              <a:spcBef>
                <a:spcPts val="0"/>
              </a:spcBef>
              <a:spcAft>
                <a:spcPts val="0"/>
              </a:spcAft>
              <a:buClr>
                <a:schemeClr val="dk1"/>
              </a:buClr>
              <a:buSzPts val="4800"/>
              <a:buNone/>
              <a:defRPr sz="4800">
                <a:solidFill>
                  <a:schemeClr val="dk1"/>
                </a:solidFill>
              </a:defRPr>
            </a:lvl8pPr>
            <a:lvl9pPr lvl="8" algn="ctr" rtl="0">
              <a:spcBef>
                <a:spcPts val="0"/>
              </a:spcBef>
              <a:spcAft>
                <a:spcPts val="0"/>
              </a:spcAft>
              <a:buClr>
                <a:schemeClr val="dk1"/>
              </a:buClr>
              <a:buSzPts val="4800"/>
              <a:buNone/>
              <a:defRPr sz="4800">
                <a:solidFill>
                  <a:schemeClr val="dk1"/>
                </a:solidFill>
              </a:defRPr>
            </a:lvl9pPr>
          </a:lstStyle>
          <a:p>
            <a:endParaRPr/>
          </a:p>
        </p:txBody>
      </p:sp>
      <p:sp>
        <p:nvSpPr>
          <p:cNvPr id="96" name="Google Shape;96;p13"/>
          <p:cNvSpPr txBox="1">
            <a:spLocks noGrp="1"/>
          </p:cNvSpPr>
          <p:nvPr>
            <p:ph type="subTitle" idx="1"/>
          </p:nvPr>
        </p:nvSpPr>
        <p:spPr>
          <a:xfrm>
            <a:off x="354000" y="3647161"/>
            <a:ext cx="5393700" cy="1794000"/>
          </a:xfrm>
          <a:prstGeom prst="rect">
            <a:avLst/>
          </a:prstGeom>
        </p:spPr>
        <p:txBody>
          <a:bodyPr spcFirstLastPara="1" wrap="square" lIns="91425" tIns="45700" rIns="91425" bIns="45700" anchor="ctr" anchorCtr="0">
            <a:normAutofit/>
          </a:bodyPr>
          <a:lstStyle>
            <a:lvl1pPr lvl="0" algn="ctr" rtl="0">
              <a:lnSpc>
                <a:spcPct val="100000"/>
              </a:lnSpc>
              <a:spcBef>
                <a:spcPts val="360"/>
              </a:spcBef>
              <a:spcAft>
                <a:spcPts val="0"/>
              </a:spcAft>
              <a:buSzPts val="2800"/>
              <a:buNone/>
              <a:defRPr sz="2800"/>
            </a:lvl1pPr>
            <a:lvl2pPr lvl="1" algn="ctr" rtl="0">
              <a:lnSpc>
                <a:spcPct val="100000"/>
              </a:lnSpc>
              <a:spcBef>
                <a:spcPts val="320"/>
              </a:spcBef>
              <a:spcAft>
                <a:spcPts val="0"/>
              </a:spcAft>
              <a:buSzPts val="2800"/>
              <a:buNone/>
              <a:defRPr sz="2800"/>
            </a:lvl2pPr>
            <a:lvl3pPr lvl="2" algn="ctr" rtl="0">
              <a:lnSpc>
                <a:spcPct val="100000"/>
              </a:lnSpc>
              <a:spcBef>
                <a:spcPts val="280"/>
              </a:spcBef>
              <a:spcAft>
                <a:spcPts val="0"/>
              </a:spcAft>
              <a:buSzPts val="2800"/>
              <a:buNone/>
              <a:defRPr sz="2800"/>
            </a:lvl3pPr>
            <a:lvl4pPr lvl="3" algn="ctr" rtl="0">
              <a:lnSpc>
                <a:spcPct val="100000"/>
              </a:lnSpc>
              <a:spcBef>
                <a:spcPts val="240"/>
              </a:spcBef>
              <a:spcAft>
                <a:spcPts val="0"/>
              </a:spcAft>
              <a:buSzPts val="2800"/>
              <a:buNone/>
              <a:defRPr sz="2800"/>
            </a:lvl4pPr>
            <a:lvl5pPr lvl="4" algn="ctr" rtl="0">
              <a:lnSpc>
                <a:spcPct val="100000"/>
              </a:lnSpc>
              <a:spcBef>
                <a:spcPts val="240"/>
              </a:spcBef>
              <a:spcAft>
                <a:spcPts val="0"/>
              </a:spcAft>
              <a:buSzPts val="2800"/>
              <a:buNone/>
              <a:defRPr sz="2800"/>
            </a:lvl5pPr>
            <a:lvl6pPr lvl="5" algn="ctr" rtl="0">
              <a:lnSpc>
                <a:spcPct val="100000"/>
              </a:lnSpc>
              <a:spcBef>
                <a:spcPts val="240"/>
              </a:spcBef>
              <a:spcAft>
                <a:spcPts val="0"/>
              </a:spcAft>
              <a:buSzPts val="2800"/>
              <a:buNone/>
              <a:defRPr sz="2800"/>
            </a:lvl6pPr>
            <a:lvl7pPr lvl="6" algn="ctr" rtl="0">
              <a:lnSpc>
                <a:spcPct val="100000"/>
              </a:lnSpc>
              <a:spcBef>
                <a:spcPts val="240"/>
              </a:spcBef>
              <a:spcAft>
                <a:spcPts val="0"/>
              </a:spcAft>
              <a:buSzPts val="2800"/>
              <a:buNone/>
              <a:defRPr sz="2800"/>
            </a:lvl7pPr>
            <a:lvl8pPr lvl="7" algn="ctr" rtl="0">
              <a:lnSpc>
                <a:spcPct val="100000"/>
              </a:lnSpc>
              <a:spcBef>
                <a:spcPts val="240"/>
              </a:spcBef>
              <a:spcAft>
                <a:spcPts val="0"/>
              </a:spcAft>
              <a:buSzPts val="2800"/>
              <a:buNone/>
              <a:defRPr sz="2800"/>
            </a:lvl8pPr>
            <a:lvl9pPr lvl="8" algn="ctr" rtl="0">
              <a:lnSpc>
                <a:spcPct val="100000"/>
              </a:lnSpc>
              <a:spcBef>
                <a:spcPts val="240"/>
              </a:spcBef>
              <a:spcAft>
                <a:spcPts val="0"/>
              </a:spcAft>
              <a:buSzPts val="2800"/>
              <a:buNone/>
              <a:defRPr sz="2800"/>
            </a:lvl9pPr>
          </a:lstStyle>
          <a:p>
            <a:endParaRPr/>
          </a:p>
        </p:txBody>
      </p:sp>
      <p:sp>
        <p:nvSpPr>
          <p:cNvPr id="97" name="Google Shape;97;p13"/>
          <p:cNvSpPr txBox="1">
            <a:spLocks noGrp="1"/>
          </p:cNvSpPr>
          <p:nvPr>
            <p:ph type="body" idx="2"/>
          </p:nvPr>
        </p:nvSpPr>
        <p:spPr>
          <a:xfrm>
            <a:off x="6586000" y="965600"/>
            <a:ext cx="5115900" cy="4926900"/>
          </a:xfrm>
          <a:prstGeom prst="rect">
            <a:avLst/>
          </a:prstGeom>
        </p:spPr>
        <p:txBody>
          <a:bodyPr spcFirstLastPara="1" wrap="square" lIns="91425" tIns="45700" rIns="91425" bIns="45700" anchor="ctr" anchorCtr="0">
            <a:normAutofit/>
          </a:bodyPr>
          <a:lstStyle>
            <a:lvl1pPr marL="457200" lvl="0" indent="-333756" rtl="0">
              <a:spcBef>
                <a:spcPts val="360"/>
              </a:spcBef>
              <a:spcAft>
                <a:spcPts val="0"/>
              </a:spcAft>
              <a:buClr>
                <a:schemeClr val="lt1"/>
              </a:buClr>
              <a:buSzPts val="1656"/>
              <a:buChar char="◼"/>
              <a:defRPr>
                <a:solidFill>
                  <a:schemeClr val="lt1"/>
                </a:solidFill>
              </a:defRPr>
            </a:lvl1pPr>
            <a:lvl2pPr marL="914400" lvl="1" indent="-322072" rtl="0">
              <a:spcBef>
                <a:spcPts val="600"/>
              </a:spcBef>
              <a:spcAft>
                <a:spcPts val="0"/>
              </a:spcAft>
              <a:buClr>
                <a:schemeClr val="lt1"/>
              </a:buClr>
              <a:buSzPts val="1472"/>
              <a:buChar char="◼"/>
              <a:defRPr>
                <a:solidFill>
                  <a:schemeClr val="lt1"/>
                </a:solidFill>
              </a:defRPr>
            </a:lvl2pPr>
            <a:lvl3pPr marL="1371600" lvl="2" indent="-310388" rtl="0">
              <a:spcBef>
                <a:spcPts val="600"/>
              </a:spcBef>
              <a:spcAft>
                <a:spcPts val="0"/>
              </a:spcAft>
              <a:buClr>
                <a:schemeClr val="lt1"/>
              </a:buClr>
              <a:buSzPts val="1288"/>
              <a:buChar char="◼"/>
              <a:defRPr>
                <a:solidFill>
                  <a:schemeClr val="lt1"/>
                </a:solidFill>
              </a:defRPr>
            </a:lvl3pPr>
            <a:lvl4pPr marL="1828800" lvl="3" indent="-298703" rtl="0">
              <a:spcBef>
                <a:spcPts val="600"/>
              </a:spcBef>
              <a:spcAft>
                <a:spcPts val="0"/>
              </a:spcAft>
              <a:buClr>
                <a:schemeClr val="lt1"/>
              </a:buClr>
              <a:buSzPts val="1104"/>
              <a:buChar char="◼"/>
              <a:defRPr>
                <a:solidFill>
                  <a:schemeClr val="lt1"/>
                </a:solidFill>
              </a:defRPr>
            </a:lvl4pPr>
            <a:lvl5pPr marL="2286000" lvl="4" indent="-298704" rtl="0">
              <a:spcBef>
                <a:spcPts val="600"/>
              </a:spcBef>
              <a:spcAft>
                <a:spcPts val="0"/>
              </a:spcAft>
              <a:buClr>
                <a:schemeClr val="lt1"/>
              </a:buClr>
              <a:buSzPts val="1104"/>
              <a:buChar char="◼"/>
              <a:defRPr>
                <a:solidFill>
                  <a:schemeClr val="lt1"/>
                </a:solidFill>
              </a:defRPr>
            </a:lvl5pPr>
            <a:lvl6pPr marL="2743200" lvl="5" indent="-298704" rtl="0">
              <a:spcBef>
                <a:spcPts val="600"/>
              </a:spcBef>
              <a:spcAft>
                <a:spcPts val="0"/>
              </a:spcAft>
              <a:buClr>
                <a:schemeClr val="lt1"/>
              </a:buClr>
              <a:buSzPts val="1104"/>
              <a:buChar char="◼"/>
              <a:defRPr>
                <a:solidFill>
                  <a:schemeClr val="lt1"/>
                </a:solidFill>
              </a:defRPr>
            </a:lvl6pPr>
            <a:lvl7pPr marL="3200400" lvl="6" indent="-298704" rtl="0">
              <a:spcBef>
                <a:spcPts val="600"/>
              </a:spcBef>
              <a:spcAft>
                <a:spcPts val="0"/>
              </a:spcAft>
              <a:buClr>
                <a:schemeClr val="lt1"/>
              </a:buClr>
              <a:buSzPts val="1104"/>
              <a:buChar char="◼"/>
              <a:defRPr>
                <a:solidFill>
                  <a:schemeClr val="lt1"/>
                </a:solidFill>
              </a:defRPr>
            </a:lvl7pPr>
            <a:lvl8pPr marL="3657600" lvl="7" indent="-298703" rtl="0">
              <a:spcBef>
                <a:spcPts val="600"/>
              </a:spcBef>
              <a:spcAft>
                <a:spcPts val="0"/>
              </a:spcAft>
              <a:buClr>
                <a:schemeClr val="lt1"/>
              </a:buClr>
              <a:buSzPts val="1104"/>
              <a:buChar char="◼"/>
              <a:defRPr>
                <a:solidFill>
                  <a:schemeClr val="lt1"/>
                </a:solidFill>
              </a:defRPr>
            </a:lvl8pPr>
            <a:lvl9pPr marL="4114800" lvl="8" indent="-298703" rtl="0">
              <a:spcBef>
                <a:spcPts val="600"/>
              </a:spcBef>
              <a:spcAft>
                <a:spcPts val="600"/>
              </a:spcAft>
              <a:buClr>
                <a:schemeClr val="lt1"/>
              </a:buClr>
              <a:buSzPts val="1104"/>
              <a:buChar char="◼"/>
              <a:defRPr>
                <a:solidFill>
                  <a:schemeClr val="lt1"/>
                </a:solidFill>
              </a:defRPr>
            </a:lvl9pPr>
          </a:lstStyle>
          <a:p>
            <a:endParaRPr/>
          </a:p>
        </p:txBody>
      </p:sp>
      <p:sp>
        <p:nvSpPr>
          <p:cNvPr id="98" name="Google Shape;98;p13"/>
          <p:cNvSpPr txBox="1">
            <a:spLocks noGrp="1"/>
          </p:cNvSpPr>
          <p:nvPr>
            <p:ph type="sldNum" idx="12"/>
          </p:nvPr>
        </p:nvSpPr>
        <p:spPr>
          <a:xfrm>
            <a:off x="11330666" y="6251679"/>
            <a:ext cx="731700" cy="524700"/>
          </a:xfrm>
          <a:prstGeom prst="rect">
            <a:avLst/>
          </a:prstGeom>
        </p:spPr>
        <p:txBody>
          <a:bodyPr spcFirstLastPara="1" wrap="square" lIns="91425" tIns="45700" rIns="91425" bIns="4570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1141240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endParaRPr lang="en-IN"/>
          </a:p>
        </p:txBody>
      </p:sp>
      <p:sp>
        <p:nvSpPr>
          <p:cNvPr id="9" name="Slide Number Placeholder 8"/>
          <p:cNvSpPr>
            <a:spLocks noGrp="1"/>
          </p:cNvSpPr>
          <p:nvPr>
            <p:ph type="sldNum" sz="quarter" idx="15"/>
          </p:nvPr>
        </p:nvSpPr>
        <p:spPr/>
        <p:txBody>
          <a:bodyPr rtlCol="0"/>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endParaRPr lang="en-IN"/>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IN"/>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endParaRPr lang="en-IN"/>
          </a:p>
        </p:txBody>
      </p:sp>
      <p:sp>
        <p:nvSpPr>
          <p:cNvPr id="7" name="Slide Number Placeholder 6"/>
          <p:cNvSpPr>
            <a:spLocks noGrp="1"/>
          </p:cNvSpPr>
          <p:nvPr>
            <p:ph type="sldNum" sz="quarter" idx="11"/>
          </p:nvPr>
        </p:nvSpPr>
        <p:spPr/>
        <p:txBody>
          <a:bodyPr rtlCol="0"/>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endParaRPr lang="en-IN"/>
          </a:p>
        </p:txBody>
      </p:sp>
      <p:sp>
        <p:nvSpPr>
          <p:cNvPr id="22" name="Slide Number Placeholder 21"/>
          <p:cNvSpPr>
            <a:spLocks noGrp="1"/>
          </p:cNvSpPr>
          <p:nvPr>
            <p:ph type="sldNum" sz="quarter" idx="15"/>
          </p:nvPr>
        </p:nvSpPr>
        <p:spPr/>
        <p:txBody>
          <a:bodyPr rtlCol="0"/>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endParaRPr lang="en-IN"/>
          </a:p>
        </p:txBody>
      </p:sp>
      <p:sp>
        <p:nvSpPr>
          <p:cNvPr id="18" name="Slide Number Placeholder 17"/>
          <p:cNvSpPr>
            <a:spLocks noGrp="1"/>
          </p:cNvSpPr>
          <p:nvPr>
            <p:ph type="sldNum" sz="quarter" idx="11"/>
          </p:nvPr>
        </p:nvSpPr>
        <p:spPr/>
        <p:txBody>
          <a:bodyPr rtlCol="0"/>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Lst>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ctrTitle"/>
          </p:nvPr>
        </p:nvSpPr>
        <p:spPr>
          <a:xfrm>
            <a:off x="2907567" y="2233772"/>
            <a:ext cx="7294374" cy="1093509"/>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b="1" dirty="0"/>
              <a:t>Malignant Comment Classifier Project</a:t>
            </a:r>
            <a:endParaRPr b="1" dirty="0"/>
          </a:p>
        </p:txBody>
      </p:sp>
      <p:sp>
        <p:nvSpPr>
          <p:cNvPr id="104" name="Google Shape;104;p14"/>
          <p:cNvSpPr txBox="1">
            <a:spLocks noGrp="1"/>
          </p:cNvSpPr>
          <p:nvPr>
            <p:ph type="subTitle" idx="1"/>
          </p:nvPr>
        </p:nvSpPr>
        <p:spPr>
          <a:xfrm>
            <a:off x="1507067" y="7682844"/>
            <a:ext cx="7766936" cy="292231"/>
          </a:xfrm>
          <a:prstGeom prst="rect">
            <a:avLst/>
          </a:prstGeom>
        </p:spPr>
        <p:txBody>
          <a:bodyPr spcFirstLastPara="1" wrap="square" lIns="91425" tIns="45700" rIns="91425" bIns="45700" anchor="t" anchorCtr="0">
            <a:normAutofit fontScale="25000" lnSpcReduction="20000"/>
          </a:bodyPr>
          <a:lstStyle/>
          <a:p>
            <a:pPr marL="0" lvl="0" indent="0" algn="l" rtl="0">
              <a:spcBef>
                <a:spcPts val="320"/>
              </a:spcBef>
              <a:spcAft>
                <a:spcPts val="600"/>
              </a:spcAft>
              <a:buNone/>
            </a:pPr>
            <a:r>
              <a:rPr lang="en-US" sz="3100" dirty="0" err="1">
                <a:solidFill>
                  <a:schemeClr val="lt1"/>
                </a:solidFill>
              </a:rPr>
              <a:t>Vishvendra</a:t>
            </a:r>
            <a:r>
              <a:rPr lang="en-US" sz="3100" dirty="0">
                <a:solidFill>
                  <a:schemeClr val="lt1"/>
                </a:solidFill>
              </a:rPr>
              <a:t> </a:t>
            </a:r>
            <a:r>
              <a:rPr lang="en-US" sz="3100" dirty="0" err="1">
                <a:solidFill>
                  <a:schemeClr val="lt1"/>
                </a:solidFill>
              </a:rPr>
              <a:t>ingh</a:t>
            </a:r>
            <a:endParaRPr lang="en-US" sz="3100" dirty="0">
              <a:solidFill>
                <a:schemeClr val="lt1"/>
              </a:solidFill>
            </a:endParaRPr>
          </a:p>
        </p:txBody>
      </p:sp>
      <p:pic>
        <p:nvPicPr>
          <p:cNvPr id="105" name="Google Shape;105;p14"/>
          <p:cNvPicPr preferRelativeResize="0"/>
          <p:nvPr/>
        </p:nvPicPr>
        <p:blipFill rotWithShape="1">
          <a:blip r:embed="rId3">
            <a:alphaModFix/>
          </a:blip>
          <a:srcRect/>
          <a:stretch/>
        </p:blipFill>
        <p:spPr>
          <a:xfrm>
            <a:off x="9031458" y="0"/>
            <a:ext cx="3040883" cy="1364566"/>
          </a:xfrm>
          <a:prstGeom prst="rect">
            <a:avLst/>
          </a:prstGeom>
          <a:noFill/>
          <a:ln>
            <a:noFill/>
          </a:ln>
        </p:spPr>
      </p:pic>
      <p:sp>
        <p:nvSpPr>
          <p:cNvPr id="2" name="TextBox 1">
            <a:extLst>
              <a:ext uri="{FF2B5EF4-FFF2-40B4-BE49-F238E27FC236}">
                <a16:creationId xmlns:a16="http://schemas.microsoft.com/office/drawing/2014/main" xmlns="" id="{DA527933-DA18-4589-A2D0-D6EF5421F7DD}"/>
              </a:ext>
            </a:extLst>
          </p:cNvPr>
          <p:cNvSpPr txBox="1"/>
          <p:nvPr/>
        </p:nvSpPr>
        <p:spPr>
          <a:xfrm>
            <a:off x="3025553" y="3608211"/>
            <a:ext cx="6521342" cy="523220"/>
          </a:xfrm>
          <a:prstGeom prst="rect">
            <a:avLst/>
          </a:prstGeom>
          <a:noFill/>
        </p:spPr>
        <p:txBody>
          <a:bodyPr wrap="square" rtlCol="0">
            <a:spAutoFit/>
          </a:bodyPr>
          <a:lstStyle/>
          <a:p>
            <a:r>
              <a:rPr lang="en-IN" sz="2800" dirty="0">
                <a:solidFill>
                  <a:schemeClr val="bg1">
                    <a:lumMod val="95000"/>
                    <a:lumOff val="5000"/>
                  </a:schemeClr>
                </a:solidFill>
              </a:rPr>
              <a:t>Submitted by:    </a:t>
            </a:r>
            <a:r>
              <a:rPr lang="en-IN" sz="2800" dirty="0" smtClean="0">
                <a:solidFill>
                  <a:schemeClr val="bg1">
                    <a:lumMod val="95000"/>
                    <a:lumOff val="5000"/>
                  </a:schemeClr>
                </a:solidFill>
              </a:rPr>
              <a:t>Nidhi Charde.</a:t>
            </a:r>
            <a:endParaRPr lang="en-IN" sz="2800" dirty="0">
              <a:solidFill>
                <a:schemeClr val="bg1">
                  <a:lumMod val="95000"/>
                  <a:lumOff val="5000"/>
                </a:schemeClr>
              </a:solidFill>
            </a:endParaRPr>
          </a:p>
        </p:txBody>
      </p:sp>
      <p:sp>
        <p:nvSpPr>
          <p:cNvPr id="6" name="Rectangle 5"/>
          <p:cNvSpPr/>
          <p:nvPr/>
        </p:nvSpPr>
        <p:spPr>
          <a:xfrm>
            <a:off x="2982350" y="3671668"/>
            <a:ext cx="6625883" cy="13223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err="1" smtClean="0"/>
              <a:t>Nidhi</a:t>
            </a:r>
            <a:r>
              <a:rPr lang="en-US" sz="4000" dirty="0" smtClean="0"/>
              <a:t> Charde.</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p:nvPr/>
        </p:nvSpPr>
        <p:spPr>
          <a:xfrm>
            <a:off x="3848378" y="2872550"/>
            <a:ext cx="4838108" cy="270840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800" dirty="0">
                <a:latin typeface="Gill Sans"/>
                <a:ea typeface="Gill Sans"/>
                <a:cs typeface="Gill Sans"/>
                <a:sym typeface="Gill Sans"/>
              </a:rPr>
              <a:t>THANK YOU</a:t>
            </a:r>
          </a:p>
          <a:p>
            <a:pPr marL="0" lvl="0" indent="0" algn="l" rtl="0">
              <a:spcBef>
                <a:spcPts val="0"/>
              </a:spcBef>
              <a:spcAft>
                <a:spcPts val="0"/>
              </a:spcAft>
              <a:buNone/>
            </a:pPr>
            <a:endParaRPr lang="en-US" sz="4800" dirty="0">
              <a:latin typeface="Gill Sans"/>
              <a:ea typeface="Gill Sans"/>
              <a:cs typeface="Gill Sans"/>
              <a:sym typeface="Gill Sans"/>
            </a:endParaRPr>
          </a:p>
          <a:p>
            <a:pPr marL="0" lvl="0" indent="0" algn="l" rtl="0">
              <a:spcBef>
                <a:spcPts val="0"/>
              </a:spcBef>
              <a:spcAft>
                <a:spcPts val="0"/>
              </a:spcAft>
              <a:buNone/>
            </a:pPr>
            <a:endParaRPr lang="en-US" sz="4800" dirty="0">
              <a:latin typeface="Gill Sans"/>
              <a:ea typeface="Gill Sans"/>
              <a:cs typeface="Gill Sans"/>
              <a:sym typeface="Gill Sans"/>
            </a:endParaRPr>
          </a:p>
          <a:p>
            <a:pPr marL="0" lvl="0" indent="0" algn="l" rtl="0">
              <a:spcBef>
                <a:spcPts val="0"/>
              </a:spcBef>
              <a:spcAft>
                <a:spcPts val="0"/>
              </a:spcAft>
              <a:buNone/>
            </a:pPr>
            <a:endParaRPr sz="2000" dirty="0">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b="1" dirty="0"/>
              <a:t>INTRODUCTION </a:t>
            </a:r>
            <a:endParaRPr dirty="0"/>
          </a:p>
        </p:txBody>
      </p:sp>
      <p:sp>
        <p:nvSpPr>
          <p:cNvPr id="111" name="Google Shape;111;p15"/>
          <p:cNvSpPr txBox="1">
            <a:spLocks noGrp="1"/>
          </p:cNvSpPr>
          <p:nvPr>
            <p:ph sz="quarter" idx="1"/>
          </p:nvPr>
        </p:nvSpPr>
        <p:spPr>
          <a:prstGeom prst="rect">
            <a:avLst/>
          </a:prstGeom>
          <a:noFill/>
          <a:ln>
            <a:noFill/>
          </a:ln>
        </p:spPr>
        <p:txBody>
          <a:bodyPr spcFirstLastPara="1" wrap="square" lIns="91425" tIns="45700" rIns="91425" bIns="45700" anchor="ctr" anchorCtr="0">
            <a:normAutofit/>
          </a:bodyPr>
          <a:lstStyle/>
          <a:p>
            <a:r>
              <a:rPr lang="en-IN"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a:t>CONCEPTUAL BACKGROUND OF THE DOMAIN PROBLEM </a:t>
            </a:r>
            <a:endParaRPr/>
          </a:p>
        </p:txBody>
      </p:sp>
      <p:sp>
        <p:nvSpPr>
          <p:cNvPr id="117" name="Google Shape;117;p16"/>
          <p:cNvSpPr txBox="1">
            <a:spLocks noGrp="1"/>
          </p:cNvSpPr>
          <p:nvPr>
            <p:ph sz="quarter" idx="1"/>
          </p:nvPr>
        </p:nvSpPr>
        <p:spPr>
          <a:prstGeom prst="rect">
            <a:avLst/>
          </a:prstGeom>
          <a:noFill/>
          <a:ln>
            <a:noFill/>
          </a:ln>
        </p:spPr>
        <p:txBody>
          <a:bodyPr spcFirstLastPara="1" wrap="square" lIns="91425" tIns="45700" rIns="91425" bIns="45700" anchor="ctr" anchorCtr="0">
            <a:normAutofit/>
          </a:bodyPr>
          <a:lstStyle/>
          <a:p>
            <a:r>
              <a:rPr lang="en-IN" dirty="0"/>
              <a:t>Online hate, described as abusive language, aggression, cyberbullying, hatefulness and many others has been identified as a major threat on online social media platforms. Social media platforms are the most prominent grounds for such toxic behaviour.   </a:t>
            </a:r>
          </a:p>
          <a:p>
            <a:r>
              <a:rPr lang="en-IN"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b="1" dirty="0"/>
              <a:t>ANALYTICAL PROBLEM FRAMING </a:t>
            </a:r>
            <a:endParaRPr dirty="0"/>
          </a:p>
        </p:txBody>
      </p:sp>
      <p:sp>
        <p:nvSpPr>
          <p:cNvPr id="123" name="Google Shape;123;p17"/>
          <p:cNvSpPr txBox="1">
            <a:spLocks noGrp="1"/>
          </p:cNvSpPr>
          <p:nvPr>
            <p:ph sz="quarter" idx="1"/>
          </p:nvPr>
        </p:nvSpPr>
        <p:spPr>
          <a:xfrm>
            <a:off x="1878061" y="1797026"/>
            <a:ext cx="8596668" cy="5060974"/>
          </a:xfrm>
          <a:prstGeom prst="rect">
            <a:avLst/>
          </a:prstGeom>
          <a:noFill/>
          <a:ln>
            <a:noFill/>
          </a:ln>
        </p:spPr>
        <p:txBody>
          <a:bodyPr spcFirstLastPara="1" wrap="square" lIns="91425" tIns="45700" rIns="91425" bIns="45700" anchor="ctr" anchorCtr="0">
            <a:normAutofit/>
          </a:bodyPr>
          <a:lstStyle/>
          <a:p>
            <a:pPr marL="306000" lvl="0" indent="-306000" algn="l" rtl="0">
              <a:spcBef>
                <a:spcPts val="960"/>
              </a:spcBef>
              <a:spcAft>
                <a:spcPts val="0"/>
              </a:spcAft>
              <a:buSzPts val="1656"/>
              <a:buChar char="◼"/>
            </a:pPr>
            <a:r>
              <a:rPr lang="en-US" dirty="0"/>
              <a:t>It is a binary classification problem with malignant comment labelled as 1 and not malignant labelled as 0.</a:t>
            </a:r>
          </a:p>
          <a:p>
            <a:pPr marL="306000" lvl="0" indent="-306000" algn="l" rtl="0">
              <a:spcBef>
                <a:spcPts val="960"/>
              </a:spcBef>
              <a:spcAft>
                <a:spcPts val="0"/>
              </a:spcAft>
              <a:buSzPts val="1656"/>
              <a:buChar char="◼"/>
            </a:pPr>
            <a:r>
              <a:rPr lang="en-US" dirty="0"/>
              <a:t>We have 159571 comment records in the dataset. </a:t>
            </a:r>
            <a:endParaRPr dirty="0"/>
          </a:p>
          <a:p>
            <a:pPr marL="306000" lvl="0" indent="-306000" algn="l" rtl="0">
              <a:spcBef>
                <a:spcPts val="960"/>
              </a:spcBef>
              <a:spcAft>
                <a:spcPts val="0"/>
              </a:spcAft>
              <a:buSzPts val="1656"/>
              <a:buChar char="◼"/>
            </a:pPr>
            <a:r>
              <a:rPr lang="en-US" dirty="0"/>
              <a:t>There are in total 8 features in the dataset. </a:t>
            </a:r>
          </a:p>
          <a:p>
            <a:pPr marL="306000" lvl="0" indent="-306000" algn="l" rtl="0">
              <a:spcBef>
                <a:spcPts val="960"/>
              </a:spcBef>
              <a:spcAft>
                <a:spcPts val="0"/>
              </a:spcAft>
              <a:buSzPts val="1656"/>
              <a:buChar char="◼"/>
            </a:pPr>
            <a:r>
              <a:rPr lang="en-US" dirty="0"/>
              <a:t>Since the dataset contains text data, we need to use Natural Language processing techniques for predicting malignant comments.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pic>
        <p:nvPicPr>
          <p:cNvPr id="161" name="Picture 141" descr="Graphs and plots layered on a blue digital screen">
            <a:extLst>
              <a:ext uri="{FF2B5EF4-FFF2-40B4-BE49-F238E27FC236}">
                <a16:creationId xmlns:a16="http://schemas.microsoft.com/office/drawing/2014/main" xmlns="" id="{85806EBF-692B-422A-8449-5A331A969837}"/>
              </a:ext>
            </a:extLst>
          </p:cNvPr>
          <p:cNvPicPr>
            <a:picLocks noChangeAspect="1"/>
          </p:cNvPicPr>
          <p:nvPr/>
        </p:nvPicPr>
        <p:blipFill rotWithShape="1">
          <a:blip r:embed="rId3"/>
          <a:srcRect l="10268" r="3094"/>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140" name="Google Shape;140;p18"/>
          <p:cNvSpPr txBox="1">
            <a:spLocks noGrp="1"/>
          </p:cNvSpPr>
          <p:nvPr>
            <p:ph type="title"/>
          </p:nvPr>
        </p:nvSpPr>
        <p:spPr>
          <a:xfrm>
            <a:off x="570393" y="1575582"/>
            <a:ext cx="4493976" cy="2658794"/>
          </a:xfrm>
          <a:prstGeom prst="rect">
            <a:avLst/>
          </a:prstGeom>
        </p:spPr>
        <p:txBody>
          <a:bodyPr spcFirstLastPara="1" vert="horz" lIns="91440" tIns="45720" rIns="91440" bIns="45720" rtlCol="0" anchor="b" anchorCtr="0">
            <a:normAutofit/>
          </a:bodyPr>
          <a:lstStyle/>
          <a:p>
            <a:pPr marL="0" lvl="0" indent="0" algn="r">
              <a:lnSpc>
                <a:spcPct val="90000"/>
              </a:lnSpc>
              <a:spcBef>
                <a:spcPct val="0"/>
              </a:spcBef>
              <a:spcAft>
                <a:spcPts val="0"/>
              </a:spcAft>
              <a:buClr>
                <a:schemeClr val="dk1"/>
              </a:buClr>
              <a:buSzPts val="990"/>
            </a:pPr>
            <a:r>
              <a:rPr lang="en-US" sz="3600" dirty="0">
                <a:solidFill>
                  <a:schemeClr val="accent1"/>
                </a:solidFill>
              </a:rPr>
              <a:t>VISUALIZATION AND DATA INTERPRETATION</a:t>
            </a:r>
          </a:p>
          <a:p>
            <a:pPr marL="0" lvl="0" indent="0" algn="r">
              <a:lnSpc>
                <a:spcPct val="90000"/>
              </a:lnSpc>
              <a:spcBef>
                <a:spcPct val="0"/>
              </a:spcBef>
              <a:spcAft>
                <a:spcPts val="0"/>
              </a:spcAft>
              <a:buClr>
                <a:schemeClr val="dk1"/>
              </a:buClr>
              <a:buSzPts val="990"/>
            </a:pPr>
            <a:endParaRPr lang="en-US" sz="3600" dirty="0">
              <a:solidFill>
                <a:schemeClr val="accent1"/>
              </a:solidFill>
            </a:endParaRPr>
          </a:p>
          <a:p>
            <a:pPr marL="0" lvl="0" indent="0" algn="r">
              <a:lnSpc>
                <a:spcPct val="90000"/>
              </a:lnSpc>
              <a:spcBef>
                <a:spcPct val="0"/>
              </a:spcBef>
              <a:spcAft>
                <a:spcPts val="0"/>
              </a:spcAft>
            </a:pPr>
            <a:endParaRPr lang="en-US" sz="3600"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40"/>
                                        </p:tgtEl>
                                        <p:attrNameLst>
                                          <p:attrName>style.visibility</p:attrName>
                                        </p:attrNameLst>
                                      </p:cBhvr>
                                      <p:to>
                                        <p:strVal val="visible"/>
                                      </p:to>
                                    </p:set>
                                    <p:animEffect transition="in" filter="fade">
                                      <p:cBhvr>
                                        <p:cTn id="7" dur="7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1754909" y="600364"/>
            <a:ext cx="9932842" cy="858981"/>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ts val="2800"/>
              <a:buFont typeface="Gill Sans"/>
              <a:buNone/>
            </a:pPr>
            <a:r>
              <a:rPr lang="en-US" dirty="0"/>
              <a:t>WORDCLOUDS - Malignant vs Non Malignant predicted by the Model</a:t>
            </a:r>
            <a:endParaRPr dirty="0"/>
          </a:p>
        </p:txBody>
      </p:sp>
      <p:sp>
        <p:nvSpPr>
          <p:cNvPr id="183" name="Google Shape;183;p21"/>
          <p:cNvSpPr txBox="1"/>
          <p:nvPr/>
        </p:nvSpPr>
        <p:spPr>
          <a:xfrm>
            <a:off x="3166657" y="5961518"/>
            <a:ext cx="1156628"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b="1" dirty="0">
                <a:solidFill>
                  <a:schemeClr val="dk1"/>
                </a:solidFill>
                <a:latin typeface="Arial"/>
                <a:ea typeface="Arial"/>
                <a:cs typeface="Arial"/>
                <a:sym typeface="Arial"/>
              </a:rPr>
              <a:t>Malignant</a:t>
            </a:r>
            <a:r>
              <a:rPr lang="en-US" sz="1500" b="1" i="0" u="none" strike="noStrike" cap="none" dirty="0">
                <a:solidFill>
                  <a:schemeClr val="dk1"/>
                </a:solidFill>
                <a:latin typeface="Arial"/>
                <a:ea typeface="Arial"/>
                <a:cs typeface="Arial"/>
                <a:sym typeface="Arial"/>
              </a:rPr>
              <a:t>  </a:t>
            </a:r>
            <a:r>
              <a:rPr lang="en-US" sz="1500" b="0" i="0" u="none" strike="noStrike" cap="none" dirty="0">
                <a:solidFill>
                  <a:schemeClr val="dk1"/>
                </a:solidFill>
                <a:latin typeface="Arial"/>
                <a:ea typeface="Arial"/>
                <a:cs typeface="Arial"/>
                <a:sym typeface="Arial"/>
              </a:rPr>
              <a:t>    </a:t>
            </a:r>
            <a:r>
              <a:rPr lang="en-US" sz="3200" b="0" i="0" u="none" strike="noStrike" cap="none" dirty="0">
                <a:solidFill>
                  <a:schemeClr val="dk1"/>
                </a:solidFill>
                <a:latin typeface="Arial"/>
                <a:ea typeface="Arial"/>
                <a:cs typeface="Arial"/>
                <a:sym typeface="Arial"/>
              </a:rPr>
              <a:t>                                                   </a:t>
            </a:r>
            <a:endParaRPr sz="3200" dirty="0">
              <a:solidFill>
                <a:schemeClr val="dk1"/>
              </a:solidFill>
              <a:latin typeface="Arial"/>
              <a:ea typeface="Arial"/>
              <a:cs typeface="Arial"/>
              <a:sym typeface="Arial"/>
            </a:endParaRPr>
          </a:p>
        </p:txBody>
      </p:sp>
      <p:sp>
        <p:nvSpPr>
          <p:cNvPr id="184" name="Google Shape;184;p21"/>
          <p:cNvSpPr txBox="1"/>
          <p:nvPr/>
        </p:nvSpPr>
        <p:spPr>
          <a:xfrm>
            <a:off x="7996947" y="5961783"/>
            <a:ext cx="156268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b="1" dirty="0">
                <a:solidFill>
                  <a:schemeClr val="dk1"/>
                </a:solidFill>
              </a:rPr>
              <a:t>Non Malignant</a:t>
            </a:r>
            <a:r>
              <a:rPr lang="en-US" sz="1500" b="1" i="0" u="none" strike="noStrike" cap="none" dirty="0">
                <a:solidFill>
                  <a:schemeClr val="dk1"/>
                </a:solidFill>
                <a:latin typeface="Arial"/>
                <a:ea typeface="Arial"/>
                <a:cs typeface="Arial"/>
                <a:sym typeface="Arial"/>
              </a:rPr>
              <a:t> </a:t>
            </a:r>
            <a:r>
              <a:rPr lang="en-US" sz="1500" b="0" i="0" u="none" strike="noStrike" cap="none" dirty="0">
                <a:solidFill>
                  <a:schemeClr val="dk1"/>
                </a:solidFill>
                <a:latin typeface="Arial"/>
                <a:ea typeface="Arial"/>
                <a:cs typeface="Arial"/>
                <a:sym typeface="Arial"/>
              </a:rPr>
              <a:t>    </a:t>
            </a:r>
            <a:r>
              <a:rPr lang="en-US" sz="3200" b="0" i="0" u="none" strike="noStrike" cap="none" dirty="0">
                <a:solidFill>
                  <a:schemeClr val="dk1"/>
                </a:solidFill>
                <a:latin typeface="Arial"/>
                <a:ea typeface="Arial"/>
                <a:cs typeface="Arial"/>
                <a:sym typeface="Arial"/>
              </a:rPr>
              <a:t>                                                   </a:t>
            </a:r>
            <a:endParaRPr sz="3200" dirty="0">
              <a:solidFill>
                <a:schemeClr val="dk1"/>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1966096" y="2041236"/>
            <a:ext cx="3557751" cy="3630891"/>
          </a:xfrm>
          <a:prstGeom prst="rect">
            <a:avLst/>
          </a:prstGeom>
        </p:spPr>
      </p:pic>
      <p:pic>
        <p:nvPicPr>
          <p:cNvPr id="4" name="Picture 3"/>
          <p:cNvPicPr>
            <a:picLocks noChangeAspect="1"/>
          </p:cNvPicPr>
          <p:nvPr/>
        </p:nvPicPr>
        <p:blipFill>
          <a:blip r:embed="rId4"/>
          <a:stretch>
            <a:fillRect/>
          </a:stretch>
        </p:blipFill>
        <p:spPr>
          <a:xfrm>
            <a:off x="7161416" y="1998146"/>
            <a:ext cx="3640150" cy="367398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a:t>VARIOUS MODELS USED FOR VALIDATION </a:t>
            </a:r>
            <a:endParaRPr/>
          </a:p>
        </p:txBody>
      </p:sp>
      <p:sp>
        <p:nvSpPr>
          <p:cNvPr id="3" name="Content Placeholder 2">
            <a:extLst>
              <a:ext uri="{FF2B5EF4-FFF2-40B4-BE49-F238E27FC236}">
                <a16:creationId xmlns:a16="http://schemas.microsoft.com/office/drawing/2014/main" xmlns="" id="{D9BFA747-4F68-40A6-BAF8-3848E841E82D}"/>
              </a:ext>
            </a:extLst>
          </p:cNvPr>
          <p:cNvSpPr>
            <a:spLocks noGrp="1"/>
          </p:cNvSpPr>
          <p:nvPr>
            <p:ph sz="quarter" idx="1"/>
          </p:nvPr>
        </p:nvSpPr>
        <p:spPr>
          <a:xfrm>
            <a:off x="677334" y="2160589"/>
            <a:ext cx="9653440" cy="3880773"/>
          </a:xfrm>
        </p:spPr>
        <p:txBody>
          <a:bodyPr>
            <a:normAutofit/>
          </a:bodyPr>
          <a:lstStyle/>
          <a:p>
            <a:r>
              <a:rPr lang="en-IN" sz="2400" dirty="0"/>
              <a:t>Logistic Regression</a:t>
            </a:r>
          </a:p>
          <a:p>
            <a:r>
              <a:rPr lang="en-IN" sz="2400" dirty="0"/>
              <a:t>Random Forest Model</a:t>
            </a:r>
          </a:p>
          <a:p>
            <a:r>
              <a:rPr lang="en-IN" sz="2400" dirty="0"/>
              <a:t>Ada-Boost Classifier</a:t>
            </a:r>
          </a:p>
          <a:p>
            <a:r>
              <a:rPr lang="en-IN" sz="2400" dirty="0"/>
              <a:t>K Nearest Neighbour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687062" y="573932"/>
            <a:ext cx="8596668" cy="98249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dirty="0"/>
              <a:t>FINAL MODEL</a:t>
            </a:r>
            <a:endParaRPr dirty="0"/>
          </a:p>
        </p:txBody>
      </p:sp>
      <p:pic>
        <p:nvPicPr>
          <p:cNvPr id="2" name="Picture 1"/>
          <p:cNvPicPr>
            <a:picLocks noChangeAspect="1"/>
          </p:cNvPicPr>
          <p:nvPr/>
        </p:nvPicPr>
        <p:blipFill>
          <a:blip r:embed="rId3"/>
          <a:stretch>
            <a:fillRect/>
          </a:stretch>
        </p:blipFill>
        <p:spPr>
          <a:xfrm>
            <a:off x="2450153" y="1722682"/>
            <a:ext cx="7109484" cy="448818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b="1"/>
              <a:t>KEY FINDINGS</a:t>
            </a:r>
            <a:endParaRPr/>
          </a:p>
        </p:txBody>
      </p:sp>
      <p:sp>
        <p:nvSpPr>
          <p:cNvPr id="211" name="Google Shape;211;p24"/>
          <p:cNvSpPr txBox="1">
            <a:spLocks noGrp="1"/>
          </p:cNvSpPr>
          <p:nvPr>
            <p:ph sz="quarter" idx="1"/>
          </p:nvPr>
        </p:nvSpPr>
        <p:spPr>
          <a:prstGeom prst="rect">
            <a:avLst/>
          </a:prstGeom>
          <a:noFill/>
          <a:ln>
            <a:noFill/>
          </a:ln>
        </p:spPr>
        <p:txBody>
          <a:bodyPr spcFirstLastPara="1" wrap="square" lIns="91425" tIns="45700" rIns="91425" bIns="45700" anchor="ctr" anchorCtr="0">
            <a:normAutofit/>
          </a:bodyPr>
          <a:lstStyle/>
          <a:p>
            <a:pPr marL="342900" marR="538480" lvl="0" indent="-342900" algn="just">
              <a:lnSpc>
                <a:spcPct val="150000"/>
              </a:lnSpc>
              <a:spcBef>
                <a:spcPts val="710"/>
              </a:spcBef>
              <a:spcAft>
                <a:spcPts val="0"/>
              </a:spcAft>
              <a:buFont typeface="Symbol" panose="05050102010706020507" pitchFamily="18" charset="2"/>
              <a:buChar char=""/>
            </a:pPr>
            <a:r>
              <a:rPr lang="en-US" sz="1800" dirty="0">
                <a:effectLst/>
                <a:latin typeface="Arial" panose="020B0604020202020204" pitchFamily="34" charset="0"/>
                <a:ea typeface="Arial" panose="020B0604020202020204" pitchFamily="34" charset="0"/>
              </a:rPr>
              <a:t>Converted the problem into a binary classification problem. If the value in any of the columns: malignant, loathe, rude </a:t>
            </a:r>
            <a:r>
              <a:rPr lang="en-US" sz="1800" dirty="0" err="1">
                <a:effectLst/>
                <a:latin typeface="Arial" panose="020B0604020202020204" pitchFamily="34" charset="0"/>
                <a:ea typeface="Arial" panose="020B0604020202020204" pitchFamily="34" charset="0"/>
              </a:rPr>
              <a:t>etc</a:t>
            </a:r>
            <a:r>
              <a:rPr lang="en-US" sz="1800" dirty="0">
                <a:effectLst/>
                <a:latin typeface="Arial" panose="020B0604020202020204" pitchFamily="34" charset="0"/>
                <a:ea typeface="Arial" panose="020B0604020202020204" pitchFamily="34" charset="0"/>
              </a:rPr>
              <a:t> == 1 clubbed them together into one group and for rows with values == 0 counted them as non-</a:t>
            </a:r>
            <a:r>
              <a:rPr lang="en-US" sz="1800" dirty="0" err="1">
                <a:effectLst/>
                <a:latin typeface="Arial" panose="020B0604020202020204" pitchFamily="34" charset="0"/>
                <a:ea typeface="Arial" panose="020B0604020202020204" pitchFamily="34" charset="0"/>
              </a:rPr>
              <a:t>malignent</a:t>
            </a:r>
            <a:r>
              <a:rPr lang="en-US" sz="1800" dirty="0">
                <a:effectLst/>
                <a:latin typeface="Arial" panose="020B060402020202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marL="342900" marR="538480" lvl="0" indent="-342900" algn="just">
              <a:lnSpc>
                <a:spcPct val="150000"/>
              </a:lnSpc>
              <a:spcBef>
                <a:spcPts val="710"/>
              </a:spcBef>
              <a:spcAft>
                <a:spcPts val="0"/>
              </a:spcAft>
              <a:buFont typeface="Symbol" panose="05050102010706020507" pitchFamily="18" charset="2"/>
              <a:buChar char=""/>
            </a:pPr>
            <a:r>
              <a:rPr lang="en-US" sz="1800" dirty="0">
                <a:effectLst/>
                <a:latin typeface="Arial" panose="020B0604020202020204" pitchFamily="34" charset="0"/>
                <a:ea typeface="Arial" panose="020B0604020202020204" pitchFamily="34" charset="0"/>
              </a:rPr>
              <a:t>Plotted word cloud for all the different types:  'malignant', 'highly malignant', 'rude', 'threat', 'abuse', 'loathe'.</a:t>
            </a:r>
            <a:endParaRPr lang="en-IN" sz="1800" dirty="0">
              <a:effectLst/>
              <a:latin typeface="Arial" panose="020B0604020202020204" pitchFamily="34" charset="0"/>
              <a:ea typeface="Arial" panose="020B0604020202020204" pitchFamily="34" charset="0"/>
            </a:endParaRPr>
          </a:p>
          <a:p>
            <a:pPr marL="342900" marR="538480" lvl="0" indent="-342900" algn="just">
              <a:lnSpc>
                <a:spcPct val="150000"/>
              </a:lnSpc>
              <a:spcBef>
                <a:spcPts val="710"/>
              </a:spcBef>
              <a:spcAft>
                <a:spcPts val="0"/>
              </a:spcAft>
              <a:buFont typeface="Symbol" panose="05050102010706020507" pitchFamily="18" charset="2"/>
              <a:buChar char=""/>
            </a:pPr>
            <a:r>
              <a:rPr lang="en-US" sz="1800" dirty="0">
                <a:effectLst/>
                <a:latin typeface="Arial" panose="020B0604020202020204" pitchFamily="34" charset="0"/>
                <a:ea typeface="Arial" panose="020B0604020202020204" pitchFamily="34" charset="0"/>
              </a:rPr>
              <a:t>Logistic Regression was the best model with 94% accuracy and best f1 score.</a:t>
            </a:r>
            <a:endParaRPr lang="en-IN" sz="1800" dirty="0">
              <a:effectLst/>
              <a:latin typeface="Arial" panose="020B0604020202020204" pitchFamily="34" charset="0"/>
              <a:ea typeface="Arial" panose="020B0604020202020204" pitchFamily="34" charset="0"/>
            </a:endParaRPr>
          </a:p>
          <a:p>
            <a:pPr marL="306000" lvl="0" indent="-200844" algn="l" rtl="0">
              <a:spcBef>
                <a:spcPts val="960"/>
              </a:spcBef>
              <a:spcAft>
                <a:spcPts val="0"/>
              </a:spcAft>
              <a:buSzPts val="1656"/>
              <a:buNone/>
            </a:pP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70</TotalTime>
  <Words>368</Words>
  <Application>Microsoft Office PowerPoint</Application>
  <PresentationFormat>Custom</PresentationFormat>
  <Paragraphs>30</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Century Schoolbook</vt:lpstr>
      <vt:lpstr>Wingdings</vt:lpstr>
      <vt:lpstr>Gill Sans</vt:lpstr>
      <vt:lpstr>Symbol</vt:lpstr>
      <vt:lpstr>Wingdings 2</vt:lpstr>
      <vt:lpstr>Oriel</vt:lpstr>
      <vt:lpstr>Malignant Comment Classifier Project</vt:lpstr>
      <vt:lpstr>INTRODUCTION </vt:lpstr>
      <vt:lpstr>CONCEPTUAL BACKGROUND OF THE DOMAIN PROBLEM </vt:lpstr>
      <vt:lpstr>ANALYTICAL PROBLEM FRAMING </vt:lpstr>
      <vt:lpstr>VISUALIZATION AND DATA INTERPRETATION  </vt:lpstr>
      <vt:lpstr>WORDCLOUDS - Malignant vs Non Malignant predicted by the Model</vt:lpstr>
      <vt:lpstr>VARIOUS MODELS USED FOR VALIDATION </vt:lpstr>
      <vt:lpstr>FINAL MODEL</vt:lpstr>
      <vt:lpstr>KEY FINDINGS</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Nipam Nayan</dc:creator>
  <cp:lastModifiedBy>HPPC</cp:lastModifiedBy>
  <cp:revision>11</cp:revision>
  <dcterms:modified xsi:type="dcterms:W3CDTF">2021-12-25T16:51:49Z</dcterms:modified>
</cp:coreProperties>
</file>