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7" r:id="rId4"/>
    <p:sldId id="258" r:id="rId5"/>
    <p:sldId id="259" r:id="rId6"/>
    <p:sldId id="260" r:id="rId7"/>
    <p:sldId id="261" r:id="rId8"/>
    <p:sldId id="269" r:id="rId9"/>
    <p:sldId id="270" r:id="rId10"/>
    <p:sldId id="271" r:id="rId11"/>
    <p:sldId id="272" r:id="rId12"/>
    <p:sldId id="273" r:id="rId13"/>
    <p:sldId id="262" r:id="rId14"/>
    <p:sldId id="263" r:id="rId15"/>
    <p:sldId id="264" r:id="rId16"/>
    <p:sldId id="265" r:id="rId17"/>
    <p:sldId id="275" r:id="rId18"/>
    <p:sldId id="276" r:id="rId19"/>
    <p:sldId id="266"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7A86DF4-E835-41C4-894B-1FB32125CF28}" type="datetimeFigureOut">
              <a:rPr lang="en-US" smtClean="0"/>
              <a:pPr/>
              <a:t>1/8/2022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84B42E0-A6D7-4962-9A40-5908B6433070}"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A86DF4-E835-41C4-894B-1FB32125CF28}" type="datetimeFigureOut">
              <a:rPr lang="en-US" smtClean="0"/>
              <a:pPr/>
              <a:t>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4B42E0-A6D7-4962-9A40-5908B64330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A86DF4-E835-41C4-894B-1FB32125CF28}" type="datetimeFigureOut">
              <a:rPr lang="en-US" smtClean="0"/>
              <a:pPr/>
              <a:t>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4B42E0-A6D7-4962-9A40-5908B64330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A86DF4-E835-41C4-894B-1FB32125CF28}" type="datetimeFigureOut">
              <a:rPr lang="en-US" smtClean="0"/>
              <a:pPr/>
              <a:t>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4B42E0-A6D7-4962-9A40-5908B64330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7A86DF4-E835-41C4-894B-1FB32125CF28}" type="datetimeFigureOut">
              <a:rPr lang="en-US" smtClean="0"/>
              <a:pPr/>
              <a:t>1/8/2022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84B42E0-A6D7-4962-9A40-5908B6433070}"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A86DF4-E835-41C4-894B-1FB32125CF28}" type="datetimeFigureOut">
              <a:rPr lang="en-US" smtClean="0"/>
              <a:pPr/>
              <a:t>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84B42E0-A6D7-4962-9A40-5908B6433070}"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A86DF4-E835-41C4-894B-1FB32125CF28}" type="datetimeFigureOut">
              <a:rPr lang="en-US" smtClean="0"/>
              <a:pPr/>
              <a:t>1/8/2022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84B42E0-A6D7-4962-9A40-5908B64330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7A86DF4-E835-41C4-894B-1FB32125CF28}" type="datetimeFigureOut">
              <a:rPr lang="en-US" smtClean="0"/>
              <a:pPr/>
              <a:t>1/8/2022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84B42E0-A6D7-4962-9A40-5908B6433070}"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A86DF4-E835-41C4-894B-1FB32125CF28}" type="datetimeFigureOut">
              <a:rPr lang="en-US" smtClean="0"/>
              <a:pPr/>
              <a:t>1/8/2022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84B42E0-A6D7-4962-9A40-5908B64330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7A86DF4-E835-41C4-894B-1FB32125CF28}" type="datetimeFigureOut">
              <a:rPr lang="en-US" smtClean="0"/>
              <a:pPr/>
              <a:t>1/8/2022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84B42E0-A6D7-4962-9A40-5908B6433070}"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7A86DF4-E835-41C4-894B-1FB32125CF28}" type="datetimeFigureOut">
              <a:rPr lang="en-US" smtClean="0"/>
              <a:pPr/>
              <a:t>1/8/2022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84B42E0-A6D7-4962-9A40-5908B6433070}"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7A86DF4-E835-41C4-894B-1FB32125CF28}" type="datetimeFigureOut">
              <a:rPr lang="en-US" smtClean="0"/>
              <a:pPr/>
              <a:t>1/8/2022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84B42E0-A6D7-4962-9A40-5908B643307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381000"/>
            <a:ext cx="8229600" cy="2057400"/>
          </a:xfrm>
        </p:spPr>
        <p:txBody>
          <a:bodyPr>
            <a:normAutofit fontScale="90000"/>
          </a:bodyPr>
          <a:lstStyle/>
          <a:p>
            <a:pPr algn="l"/>
            <a:r>
              <a:rPr lang="en-US" sz="4000" dirty="0" smtClean="0">
                <a:cs typeface="Calibri Light"/>
              </a:rPr>
              <a:t>Project presentation on :-</a:t>
            </a:r>
            <a:br>
              <a:rPr lang="en-US" sz="4000" dirty="0" smtClean="0">
                <a:cs typeface="Calibri Light"/>
              </a:rPr>
            </a:br>
            <a:r>
              <a:rPr lang="en-US" sz="4000" b="1" dirty="0" smtClean="0">
                <a:cs typeface="Calibri Light"/>
              </a:rPr>
              <a:t> RATINGS PREDICTION PROJECT </a:t>
            </a:r>
            <a:r>
              <a:rPr lang="en-US" dirty="0" smtClean="0">
                <a:cs typeface="Calibri Light"/>
              </a:rPr>
              <a:t/>
            </a:r>
            <a:br>
              <a:rPr lang="en-US" dirty="0" smtClean="0">
                <a:cs typeface="Calibri Light"/>
              </a:rPr>
            </a:br>
            <a:endParaRPr lang="en-US" dirty="0"/>
          </a:p>
        </p:txBody>
      </p:sp>
      <p:pic>
        <p:nvPicPr>
          <p:cNvPr id="1026" name="Picture 2" descr="C:\Users\HPPC\Pictures\20463977.jpg"/>
          <p:cNvPicPr>
            <a:picLocks noChangeAspect="1" noChangeArrowheads="1"/>
          </p:cNvPicPr>
          <p:nvPr/>
        </p:nvPicPr>
        <p:blipFill>
          <a:blip r:embed="rId2" cstate="print"/>
          <a:srcRect/>
          <a:stretch>
            <a:fillRect/>
          </a:stretch>
        </p:blipFill>
        <p:spPr bwMode="auto">
          <a:xfrm>
            <a:off x="2514600" y="2743200"/>
            <a:ext cx="4191000" cy="2895600"/>
          </a:xfrm>
          <a:prstGeom prst="rect">
            <a:avLst/>
          </a:prstGeom>
          <a:noFill/>
        </p:spPr>
      </p:pic>
      <p:sp>
        <p:nvSpPr>
          <p:cNvPr id="7" name="TextBox 6"/>
          <p:cNvSpPr txBox="1"/>
          <p:nvPr/>
        </p:nvSpPr>
        <p:spPr>
          <a:xfrm>
            <a:off x="304800" y="5638800"/>
            <a:ext cx="8458200" cy="707886"/>
          </a:xfrm>
          <a:prstGeom prst="rect">
            <a:avLst/>
          </a:prstGeom>
          <a:noFill/>
        </p:spPr>
        <p:txBody>
          <a:bodyPr wrap="square" rtlCol="0">
            <a:spAutoFit/>
          </a:bodyPr>
          <a:lstStyle/>
          <a:p>
            <a:r>
              <a:rPr lang="en-US" sz="4000" dirty="0" smtClean="0">
                <a:effectLst>
                  <a:outerShdw blurRad="38100" dist="38100" dir="2700000" algn="tl">
                    <a:srgbClr val="000000">
                      <a:alpha val="43137"/>
                    </a:srgbClr>
                  </a:outerShdw>
                </a:effectLst>
                <a:latin typeface="+mj-lt"/>
              </a:rPr>
              <a:t>Submitted By :- Nidhi Charde</a:t>
            </a:r>
            <a:endParaRPr lang="en-US" sz="4000" dirty="0">
              <a:effectLst>
                <a:outerShdw blurRad="38100" dist="38100" dir="2700000" algn="tl">
                  <a:srgbClr val="000000">
                    <a:alpha val="43137"/>
                  </a:srgbClr>
                </a:outerShdw>
              </a:effectLst>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rPr>
              <a:t>Getting sense of review Loud </a:t>
            </a:r>
            <a:r>
              <a:rPr lang="en-IN" sz="2800" dirty="0" smtClean="0"/>
              <a:t>words in Rating 3:</a:t>
            </a:r>
            <a:r>
              <a:rPr lang="en-US" sz="2800" dirty="0" smtClean="0">
                <a:cs typeface="Calibri"/>
              </a:rPr>
              <a:t/>
            </a:r>
            <a:br>
              <a:rPr lang="en-US" sz="2800" dirty="0" smtClean="0">
                <a:cs typeface="Calibri"/>
              </a:rPr>
            </a:br>
            <a:endParaRPr lang="en-US" sz="2800" dirty="0"/>
          </a:p>
        </p:txBody>
      </p:sp>
      <p:pic>
        <p:nvPicPr>
          <p:cNvPr id="4" name="Content Placeholder 3" descr="download3.png"/>
          <p:cNvPicPr>
            <a:picLocks noGrp="1" noChangeAspect="1"/>
          </p:cNvPicPr>
          <p:nvPr>
            <p:ph idx="1"/>
          </p:nvPr>
        </p:nvPicPr>
        <p:blipFill>
          <a:blip r:embed="rId2" cstate="print"/>
          <a:stretch>
            <a:fillRect/>
          </a:stretch>
        </p:blipFill>
        <p:spPr>
          <a:xfrm>
            <a:off x="1426113" y="1646238"/>
            <a:ext cx="6291774" cy="452596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rPr>
              <a:t>Getting sense of review Loud words in Rating 4:</a:t>
            </a:r>
            <a:r>
              <a:rPr lang="en-US" sz="2800" dirty="0" smtClean="0">
                <a:effectLst>
                  <a:outerShdw blurRad="38100" dist="38100" dir="2700000" algn="tl">
                    <a:srgbClr val="000000">
                      <a:alpha val="43137"/>
                    </a:srgbClr>
                  </a:outerShdw>
                </a:effectLst>
                <a:cs typeface="Calibri"/>
              </a:rPr>
              <a:t/>
            </a:r>
            <a:br>
              <a:rPr lang="en-US" sz="2800" dirty="0" smtClean="0">
                <a:effectLst>
                  <a:outerShdw blurRad="38100" dist="38100" dir="2700000" algn="tl">
                    <a:srgbClr val="000000">
                      <a:alpha val="43137"/>
                    </a:srgbClr>
                  </a:outerShdw>
                </a:effectLst>
                <a:cs typeface="Calibri"/>
              </a:rPr>
            </a:br>
            <a:endParaRPr lang="en-US" sz="2800" dirty="0"/>
          </a:p>
        </p:txBody>
      </p:sp>
      <p:pic>
        <p:nvPicPr>
          <p:cNvPr id="4" name="Content Placeholder 3" descr="download5.png"/>
          <p:cNvPicPr>
            <a:picLocks noGrp="1" noChangeAspect="1"/>
          </p:cNvPicPr>
          <p:nvPr>
            <p:ph idx="1"/>
          </p:nvPr>
        </p:nvPicPr>
        <p:blipFill>
          <a:blip r:embed="rId2" cstate="print"/>
          <a:stretch>
            <a:fillRect/>
          </a:stretch>
        </p:blipFill>
        <p:spPr>
          <a:xfrm>
            <a:off x="1426113" y="1646238"/>
            <a:ext cx="6291774" cy="452596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rPr>
              <a:t>Getting sense of review Loud words in Rating 5:</a:t>
            </a:r>
            <a:endParaRPr lang="en-US" sz="2800" dirty="0">
              <a:effectLst>
                <a:outerShdw blurRad="38100" dist="38100" dir="2700000" algn="tl">
                  <a:srgbClr val="000000">
                    <a:alpha val="43137"/>
                  </a:srgbClr>
                </a:outerShdw>
              </a:effectLst>
              <a:cs typeface="Calibri"/>
            </a:endParaRPr>
          </a:p>
        </p:txBody>
      </p:sp>
      <p:pic>
        <p:nvPicPr>
          <p:cNvPr id="4" name="Content Placeholder 3" descr="download4.png"/>
          <p:cNvPicPr>
            <a:picLocks noGrp="1" noChangeAspect="1"/>
          </p:cNvPicPr>
          <p:nvPr>
            <p:ph idx="1"/>
          </p:nvPr>
        </p:nvPicPr>
        <p:blipFill>
          <a:blip r:embed="rId2" cstate="print"/>
          <a:stretch>
            <a:fillRect/>
          </a:stretch>
        </p:blipFill>
        <p:spPr>
          <a:xfrm>
            <a:off x="1426113" y="1646238"/>
            <a:ext cx="6291774" cy="452596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838200"/>
          </a:xfrm>
        </p:spPr>
        <p:txBody>
          <a:bodyPr>
            <a:normAutofit/>
          </a:bodyPr>
          <a:lstStyle/>
          <a:p>
            <a:pPr algn="l"/>
            <a:r>
              <a:rPr lang="en-US" sz="4800" b="1" dirty="0" smtClean="0">
                <a:cs typeface="Calibri Light"/>
              </a:rPr>
              <a:t>Data Preprocessing Done</a:t>
            </a:r>
            <a:endParaRPr lang="en-IN" sz="4800" b="1" dirty="0">
              <a:ea typeface="+mn-lt"/>
              <a:cs typeface="+mn-lt"/>
            </a:endParaRPr>
          </a:p>
        </p:txBody>
      </p:sp>
      <p:sp>
        <p:nvSpPr>
          <p:cNvPr id="3" name="Content Placeholder 2"/>
          <p:cNvSpPr>
            <a:spLocks noGrp="1"/>
          </p:cNvSpPr>
          <p:nvPr>
            <p:ph idx="1"/>
          </p:nvPr>
        </p:nvSpPr>
        <p:spPr>
          <a:xfrm>
            <a:off x="457200" y="1524000"/>
            <a:ext cx="8229600" cy="4953000"/>
          </a:xfrm>
        </p:spPr>
        <p:txBody>
          <a:bodyPr>
            <a:normAutofit fontScale="85000" lnSpcReduction="10000"/>
          </a:bodyPr>
          <a:lstStyle/>
          <a:p>
            <a:r>
              <a:rPr lang="en-IN" dirty="0" smtClean="0"/>
              <a:t>We first looked for the null values present in the dataset. We </a:t>
            </a:r>
            <a:r>
              <a:rPr lang="en-US" dirty="0" smtClean="0">
                <a:cs typeface="Calibri"/>
              </a:rPr>
              <a:t> </a:t>
            </a:r>
            <a:r>
              <a:rPr lang="en-IN" dirty="0" smtClean="0"/>
              <a:t>noticed that there were no null values present in our dataset. Then </a:t>
            </a:r>
            <a:r>
              <a:rPr lang="en-US" dirty="0" smtClean="0">
                <a:cs typeface="Calibri"/>
              </a:rPr>
              <a:t> </a:t>
            </a:r>
            <a:r>
              <a:rPr lang="en-IN" dirty="0" smtClean="0"/>
              <a:t>we performed text processing. Data usually comes from a variety of </a:t>
            </a:r>
            <a:r>
              <a:rPr lang="en-US" dirty="0" smtClean="0">
                <a:cs typeface="Calibri"/>
              </a:rPr>
              <a:t> </a:t>
            </a:r>
            <a:r>
              <a:rPr lang="en-IN" dirty="0" smtClean="0"/>
              <a:t>sources and often in different formats. For this reason transforming </a:t>
            </a:r>
            <a:r>
              <a:rPr lang="en-US" dirty="0" smtClean="0">
                <a:cs typeface="Calibri"/>
              </a:rPr>
              <a:t> </a:t>
            </a:r>
            <a:r>
              <a:rPr lang="en-IN" dirty="0" smtClean="0"/>
              <a:t>your raw data is essential. However, this is not a simple process, as </a:t>
            </a:r>
            <a:r>
              <a:rPr lang="en-US" dirty="0" smtClean="0">
                <a:cs typeface="Calibri"/>
              </a:rPr>
              <a:t> </a:t>
            </a:r>
            <a:r>
              <a:rPr lang="en-IN" dirty="0" smtClean="0"/>
              <a:t>text data often contains redundant and repetitive words. This </a:t>
            </a:r>
            <a:r>
              <a:rPr lang="en-US" dirty="0" smtClean="0">
                <a:cs typeface="Calibri"/>
              </a:rPr>
              <a:t> </a:t>
            </a:r>
            <a:r>
              <a:rPr lang="en-IN" dirty="0" smtClean="0"/>
              <a:t>means that processing the text data is the first step in our solution. </a:t>
            </a:r>
            <a:r>
              <a:rPr lang="en-US" dirty="0" smtClean="0">
                <a:cs typeface="Calibri"/>
              </a:rPr>
              <a:t> </a:t>
            </a:r>
            <a:r>
              <a:rPr lang="en-IN" dirty="0" smtClean="0"/>
              <a:t>The fundamental steps involved in text pre-processing are, Cleaning </a:t>
            </a:r>
            <a:r>
              <a:rPr lang="en-US" dirty="0" smtClean="0">
                <a:cs typeface="Calibri"/>
              </a:rPr>
              <a:t> </a:t>
            </a:r>
            <a:r>
              <a:rPr lang="en-IN" dirty="0" smtClean="0"/>
              <a:t>the raw data Tokenizing the cleaned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smtClean="0">
                <a:ea typeface="+mn-lt"/>
                <a:cs typeface="+mn-lt"/>
              </a:rPr>
              <a:t>Pre-processing involved the following steps:</a:t>
            </a:r>
            <a:endParaRPr lang="en-US" dirty="0" smtClean="0">
              <a:ea typeface="+mn-lt"/>
              <a:cs typeface="+mn-lt"/>
            </a:endParaRPr>
          </a:p>
          <a:p>
            <a:pPr>
              <a:buFont typeface="Arial" panose="020B0604020202020204" pitchFamily="34" charset="0"/>
              <a:buChar char="•"/>
            </a:pPr>
            <a:endParaRPr lang="en-IN" dirty="0" smtClean="0">
              <a:ea typeface="+mn-lt"/>
              <a:cs typeface="+mn-lt"/>
            </a:endParaRPr>
          </a:p>
          <a:p>
            <a:pPr>
              <a:buFont typeface="Arial" panose="020B0604020202020204" pitchFamily="34" charset="0"/>
              <a:buChar char="•"/>
            </a:pPr>
            <a:r>
              <a:rPr lang="en-IN" dirty="0" smtClean="0">
                <a:ea typeface="+mn-lt"/>
                <a:cs typeface="+mn-lt"/>
              </a:rPr>
              <a:t>Removing Punctuations and other special characters</a:t>
            </a:r>
            <a:endParaRPr lang="en-US" dirty="0" smtClean="0">
              <a:ea typeface="+mn-lt"/>
              <a:cs typeface="+mn-lt"/>
            </a:endParaRPr>
          </a:p>
          <a:p>
            <a:pPr>
              <a:buFont typeface="Arial" panose="020B0604020202020204" pitchFamily="34" charset="0"/>
              <a:buChar char="•"/>
            </a:pPr>
            <a:endParaRPr lang="en-IN" dirty="0" smtClean="0">
              <a:ea typeface="+mn-lt"/>
              <a:cs typeface="+mn-lt"/>
            </a:endParaRPr>
          </a:p>
          <a:p>
            <a:pPr>
              <a:buFont typeface="Arial" panose="020B0604020202020204" pitchFamily="34" charset="0"/>
              <a:buChar char="•"/>
            </a:pPr>
            <a:r>
              <a:rPr lang="en-IN" dirty="0" smtClean="0">
                <a:ea typeface="+mn-lt"/>
                <a:cs typeface="+mn-lt"/>
              </a:rPr>
              <a:t>Removing Stop Words</a:t>
            </a:r>
            <a:endParaRPr lang="en-US" dirty="0" smtClean="0">
              <a:ea typeface="+mn-lt"/>
              <a:cs typeface="+mn-lt"/>
            </a:endParaRPr>
          </a:p>
          <a:p>
            <a:pPr>
              <a:buFont typeface="Arial" panose="020B0604020202020204" pitchFamily="34" charset="0"/>
              <a:buChar char="•"/>
            </a:pPr>
            <a:endParaRPr lang="en-IN" dirty="0" smtClean="0">
              <a:ea typeface="+mn-lt"/>
              <a:cs typeface="+mn-lt"/>
            </a:endParaRPr>
          </a:p>
          <a:p>
            <a:pPr>
              <a:buFont typeface="Arial" panose="020B0604020202020204" pitchFamily="34" charset="0"/>
              <a:buChar char="•"/>
            </a:pPr>
            <a:r>
              <a:rPr lang="en-IN" dirty="0" smtClean="0">
                <a:ea typeface="+mn-lt"/>
                <a:cs typeface="+mn-lt"/>
              </a:rPr>
              <a:t>Stemming and Lemmatising</a:t>
            </a:r>
            <a:endParaRPr lang="en-US" dirty="0" smtClean="0">
              <a:ea typeface="+mn-lt"/>
              <a:cs typeface="+mn-lt"/>
            </a:endParaRPr>
          </a:p>
          <a:p>
            <a:pPr>
              <a:buFont typeface="Arial" panose="020B0604020202020204" pitchFamily="34" charset="0"/>
              <a:buChar char="•"/>
            </a:pPr>
            <a:endParaRPr lang="en-IN" dirty="0" smtClean="0">
              <a:ea typeface="+mn-lt"/>
              <a:cs typeface="+mn-lt"/>
            </a:endParaRPr>
          </a:p>
          <a:p>
            <a:pPr>
              <a:buFont typeface="Arial" panose="020B0604020202020204" pitchFamily="34" charset="0"/>
              <a:buChar char="•"/>
            </a:pPr>
            <a:r>
              <a:rPr lang="en-IN" dirty="0" smtClean="0">
                <a:ea typeface="+mn-lt"/>
                <a:cs typeface="+mn-lt"/>
              </a:rPr>
              <a:t>Applying </a:t>
            </a:r>
            <a:r>
              <a:rPr lang="en-IN" dirty="0" err="1" smtClean="0">
                <a:ea typeface="+mn-lt"/>
                <a:cs typeface="+mn-lt"/>
              </a:rPr>
              <a:t>tfidf</a:t>
            </a:r>
            <a:r>
              <a:rPr lang="en-IN" dirty="0" smtClean="0">
                <a:ea typeface="+mn-lt"/>
                <a:cs typeface="+mn-lt"/>
              </a:rPr>
              <a:t> </a:t>
            </a:r>
            <a:r>
              <a:rPr lang="en-IN" dirty="0" err="1" smtClean="0">
                <a:ea typeface="+mn-lt"/>
                <a:cs typeface="+mn-lt"/>
              </a:rPr>
              <a:t>Vectorizer</a:t>
            </a:r>
            <a:endParaRPr lang="en-US" dirty="0" smtClean="0">
              <a:ea typeface="+mn-lt"/>
              <a:cs typeface="+mn-lt"/>
            </a:endParaRPr>
          </a:p>
          <a:p>
            <a:endParaRPr lang="en-IN" dirty="0" smtClean="0">
              <a:ea typeface="+mn-lt"/>
              <a:cs typeface="+mn-lt"/>
            </a:endParaRPr>
          </a:p>
          <a:p>
            <a:pPr marL="285750" indent="-285750">
              <a:buFont typeface="Arial" panose="020B0604020202020204" pitchFamily="34" charset="0"/>
              <a:buChar char="•"/>
            </a:pPr>
            <a:r>
              <a:rPr lang="en-IN" dirty="0" smtClean="0">
                <a:ea typeface="+mn-lt"/>
                <a:cs typeface="+mn-lt"/>
              </a:rPr>
              <a:t>Balancing the dataset through smote technique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029200"/>
          </a:xfrm>
        </p:spPr>
        <p:txBody>
          <a:bodyPr>
            <a:normAutofit fontScale="85000" lnSpcReduction="10000"/>
          </a:bodyPr>
          <a:lstStyle/>
          <a:p>
            <a:pPr>
              <a:buFont typeface="Arial" panose="020B0604020202020204" pitchFamily="34" charset="0"/>
              <a:buChar char="•"/>
            </a:pPr>
            <a:r>
              <a:rPr lang="en-IN" dirty="0" smtClean="0">
                <a:ea typeface="+mn-lt"/>
                <a:cs typeface="+mn-lt"/>
              </a:rPr>
              <a:t>Some very large length comments can be seen, in our dataset. </a:t>
            </a:r>
            <a:r>
              <a:rPr lang="en-US" dirty="0" smtClean="0">
                <a:ea typeface="+mn-lt"/>
                <a:cs typeface="+mn-lt"/>
              </a:rPr>
              <a:t> </a:t>
            </a:r>
            <a:r>
              <a:rPr lang="en-IN" dirty="0" smtClean="0">
                <a:ea typeface="+mn-lt"/>
                <a:cs typeface="+mn-lt"/>
              </a:rPr>
              <a:t>These pose serious problems like adding excessively more words to </a:t>
            </a:r>
            <a:r>
              <a:rPr lang="en-US" dirty="0" smtClean="0">
                <a:ea typeface="+mn-lt"/>
                <a:cs typeface="+mn-lt"/>
              </a:rPr>
              <a:t> </a:t>
            </a:r>
            <a:r>
              <a:rPr lang="en-IN" dirty="0" smtClean="0">
                <a:ea typeface="+mn-lt"/>
                <a:cs typeface="+mn-lt"/>
              </a:rPr>
              <a:t>the training dataset, causing training time to increase and accuracy </a:t>
            </a:r>
            <a:r>
              <a:rPr lang="en-US" dirty="0" smtClean="0">
                <a:ea typeface="+mn-lt"/>
                <a:cs typeface="+mn-lt"/>
              </a:rPr>
              <a:t> </a:t>
            </a:r>
            <a:r>
              <a:rPr lang="en-IN" dirty="0" smtClean="0">
                <a:ea typeface="+mn-lt"/>
                <a:cs typeface="+mn-lt"/>
              </a:rPr>
              <a:t>to decrease! Hence, a threshold of 400 characters will be created </a:t>
            </a:r>
            <a:r>
              <a:rPr lang="en-US" dirty="0" smtClean="0">
                <a:ea typeface="+mn-lt"/>
                <a:cs typeface="+mn-lt"/>
              </a:rPr>
              <a:t> </a:t>
            </a:r>
            <a:r>
              <a:rPr lang="en-IN" dirty="0" smtClean="0">
                <a:ea typeface="+mn-lt"/>
                <a:cs typeface="+mn-lt"/>
              </a:rPr>
              <a:t>and only comments which have length smaller than 400 will be </a:t>
            </a:r>
            <a:r>
              <a:rPr lang="en-US" dirty="0" smtClean="0">
                <a:ea typeface="+mn-lt"/>
                <a:cs typeface="+mn-lt"/>
              </a:rPr>
              <a:t> </a:t>
            </a:r>
            <a:r>
              <a:rPr lang="en-IN" dirty="0" smtClean="0">
                <a:ea typeface="+mn-lt"/>
                <a:cs typeface="+mn-lt"/>
              </a:rPr>
              <a:t>used further.</a:t>
            </a:r>
            <a:endParaRPr lang="en-US" dirty="0" smtClean="0">
              <a:ea typeface="+mn-lt"/>
              <a:cs typeface="+mn-lt"/>
            </a:endParaRPr>
          </a:p>
          <a:p>
            <a:pPr>
              <a:buFont typeface="Arial" panose="020B0604020202020204" pitchFamily="34" charset="0"/>
              <a:buChar char="•"/>
            </a:pPr>
            <a:endParaRPr lang="en-IN" dirty="0" smtClean="0">
              <a:ea typeface="+mn-lt"/>
              <a:cs typeface="+mn-lt"/>
            </a:endParaRPr>
          </a:p>
          <a:p>
            <a:pPr>
              <a:buFont typeface="Arial" panose="020B0604020202020204" pitchFamily="34" charset="0"/>
              <a:buChar char="•"/>
            </a:pPr>
            <a:r>
              <a:rPr lang="en-IN" dirty="0" smtClean="0">
                <a:ea typeface="+mn-lt"/>
                <a:cs typeface="+mn-lt"/>
              </a:rPr>
              <a:t>Hence, after removing comments longer than 400 characters, we </a:t>
            </a:r>
            <a:r>
              <a:rPr lang="en-US" dirty="0" smtClean="0">
                <a:ea typeface="+mn-lt"/>
                <a:cs typeface="+mn-lt"/>
              </a:rPr>
              <a:t> </a:t>
            </a:r>
            <a:r>
              <a:rPr lang="en-IN" dirty="0" smtClean="0">
                <a:ea typeface="+mn-lt"/>
                <a:cs typeface="+mn-lt"/>
              </a:rPr>
              <a:t>are still left with 115893 comments, which seems enough for </a:t>
            </a:r>
            <a:r>
              <a:rPr lang="en-US" dirty="0" smtClean="0">
                <a:ea typeface="+mn-lt"/>
                <a:cs typeface="+mn-lt"/>
              </a:rPr>
              <a:t> </a:t>
            </a:r>
            <a:r>
              <a:rPr lang="en-IN" dirty="0" smtClean="0">
                <a:ea typeface="+mn-lt"/>
                <a:cs typeface="+mn-lt"/>
              </a:rPr>
              <a:t>training purposes.</a:t>
            </a:r>
            <a:endParaRPr lang="en-IN"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1219200"/>
          </a:xfrm>
        </p:spPr>
        <p:txBody>
          <a:bodyPr>
            <a:normAutofit fontScale="90000"/>
          </a:bodyPr>
          <a:lstStyle/>
          <a:p>
            <a:pPr algn="l"/>
            <a:r>
              <a:rPr lang="en-IN" sz="3600" b="1" dirty="0" smtClean="0"/>
              <a:t>Set of assumptions related to the problem under consideration</a:t>
            </a:r>
            <a:r>
              <a:rPr lang="en-US" sz="3600" b="1" dirty="0" smtClean="0">
                <a:cs typeface="Calibri"/>
              </a:rPr>
              <a:t> </a:t>
            </a:r>
            <a:r>
              <a:rPr lang="en-US" sz="2800" b="1" dirty="0" smtClean="0"/>
              <a:t/>
            </a:r>
            <a:br>
              <a:rPr lang="en-US" sz="2800" b="1" dirty="0" smtClean="0"/>
            </a:br>
            <a:endParaRPr lang="en-US" sz="2800" dirty="0"/>
          </a:p>
        </p:txBody>
      </p:sp>
      <p:sp>
        <p:nvSpPr>
          <p:cNvPr id="3" name="Content Placeholder 2"/>
          <p:cNvSpPr>
            <a:spLocks noGrp="1"/>
          </p:cNvSpPr>
          <p:nvPr>
            <p:ph idx="1"/>
          </p:nvPr>
        </p:nvSpPr>
        <p:spPr/>
        <p:txBody>
          <a:bodyPr/>
          <a:lstStyle/>
          <a:p>
            <a:pPr>
              <a:buFont typeface="Arial"/>
              <a:buChar char="•"/>
            </a:pPr>
            <a:r>
              <a:rPr lang="en-IN" sz="2800" dirty="0" smtClean="0">
                <a:ea typeface="+mn-lt"/>
                <a:cs typeface="+mn-lt"/>
              </a:rPr>
              <a:t>By looking into the target </a:t>
            </a:r>
            <a:r>
              <a:rPr lang="en-IN" sz="2800" dirty="0" err="1" smtClean="0">
                <a:ea typeface="+mn-lt"/>
                <a:cs typeface="+mn-lt"/>
              </a:rPr>
              <a:t>vaariable</a:t>
            </a:r>
            <a:r>
              <a:rPr lang="en-IN" sz="2800" dirty="0" smtClean="0">
                <a:ea typeface="+mn-lt"/>
                <a:cs typeface="+mn-lt"/>
              </a:rPr>
              <a:t> label we assumed that it was  a  Multiclass classification type of problem.</a:t>
            </a:r>
          </a:p>
          <a:p>
            <a:endParaRPr lang="en-IN" sz="2800" dirty="0" smtClean="0">
              <a:ea typeface="+mn-lt"/>
              <a:cs typeface="+mn-lt"/>
            </a:endParaRPr>
          </a:p>
          <a:p>
            <a:pPr>
              <a:buFont typeface="Arial"/>
              <a:buChar char="•"/>
            </a:pPr>
            <a:r>
              <a:rPr lang="en-IN" sz="2800" dirty="0" smtClean="0">
                <a:ea typeface="+mn-lt"/>
                <a:cs typeface="+mn-lt"/>
              </a:rPr>
              <a:t>We observed that dataset was imbalance so we will have to balance </a:t>
            </a:r>
            <a:r>
              <a:rPr lang="en-US" sz="2800" dirty="0" smtClean="0">
                <a:ea typeface="+mn-lt"/>
                <a:cs typeface="+mn-lt"/>
              </a:rPr>
              <a:t> </a:t>
            </a:r>
            <a:r>
              <a:rPr lang="en-IN" sz="2800" dirty="0" smtClean="0">
                <a:ea typeface="+mn-lt"/>
                <a:cs typeface="+mn-lt"/>
              </a:rPr>
              <a:t>the dataset for better outcome.</a:t>
            </a:r>
            <a:endParaRPr lang="en-US" sz="2800" dirty="0" smtClean="0">
              <a:ea typeface="+mn-lt"/>
              <a:cs typeface="+mn-lt"/>
            </a:endParaRPr>
          </a:p>
          <a:p>
            <a:pPr marL="285750" indent="-285750">
              <a:buFont typeface="Arial"/>
              <a:buChar char="•"/>
            </a:pPr>
            <a:endParaRPr lang="en-IN" dirty="0" smtClean="0">
              <a:cs typeface="Segoe UI"/>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Dashboard</a:t>
            </a:r>
            <a:endParaRPr lang="en-US" dirty="0"/>
          </a:p>
        </p:txBody>
      </p:sp>
      <p:sp>
        <p:nvSpPr>
          <p:cNvPr id="5" name="TextBox 4"/>
          <p:cNvSpPr txBox="1"/>
          <p:nvPr/>
        </p:nvSpPr>
        <p:spPr>
          <a:xfrm>
            <a:off x="304800" y="5562600"/>
            <a:ext cx="8534400" cy="1384995"/>
          </a:xfrm>
          <a:prstGeom prst="rect">
            <a:avLst/>
          </a:prstGeom>
          <a:noFill/>
        </p:spPr>
        <p:txBody>
          <a:bodyPr wrap="square" rtlCol="0">
            <a:spAutoFit/>
          </a:bodyPr>
          <a:lstStyle/>
          <a:p>
            <a:r>
              <a:rPr lang="en-IN" sz="2800" dirty="0" smtClean="0">
                <a:cs typeface="Calibri"/>
              </a:rPr>
              <a:t>We observe that Logistic </a:t>
            </a:r>
            <a:r>
              <a:rPr lang="en-IN" sz="2800" dirty="0" err="1" smtClean="0">
                <a:cs typeface="Calibri"/>
              </a:rPr>
              <a:t>Regresion</a:t>
            </a:r>
            <a:r>
              <a:rPr lang="en-IN" sz="2800" dirty="0" smtClean="0">
                <a:cs typeface="Calibri"/>
              </a:rPr>
              <a:t>  classifier is giving is best results so we save it as our final model</a:t>
            </a:r>
            <a:endParaRPr lang="en-US" sz="2800" dirty="0"/>
          </a:p>
        </p:txBody>
      </p:sp>
      <p:pic>
        <p:nvPicPr>
          <p:cNvPr id="9" name="Content Placeholder 8" descr="C:\Users\HPPC\Pictures\Screenshots\Screenshot (290).png"/>
          <p:cNvPicPr>
            <a:picLocks noGrp="1"/>
          </p:cNvPicPr>
          <p:nvPr>
            <p:ph idx="1"/>
          </p:nvPr>
        </p:nvPicPr>
        <p:blipFill>
          <a:blip r:embed="rId2" cstate="print"/>
          <a:srcRect/>
          <a:stretch>
            <a:fillRect/>
          </a:stretch>
        </p:blipFill>
        <p:spPr bwMode="auto">
          <a:xfrm>
            <a:off x="632736" y="1524000"/>
            <a:ext cx="7878527" cy="4038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Finalize Model:-</a:t>
            </a:r>
            <a:endParaRPr lang="en-US" dirty="0"/>
          </a:p>
        </p:txBody>
      </p:sp>
      <p:sp>
        <p:nvSpPr>
          <p:cNvPr id="7" name="TextBox 6"/>
          <p:cNvSpPr txBox="1"/>
          <p:nvPr/>
        </p:nvSpPr>
        <p:spPr>
          <a:xfrm>
            <a:off x="228600" y="5257800"/>
            <a:ext cx="8305800" cy="1569660"/>
          </a:xfrm>
          <a:prstGeom prst="rect">
            <a:avLst/>
          </a:prstGeom>
          <a:noFill/>
        </p:spPr>
        <p:txBody>
          <a:bodyPr wrap="square" rtlCol="0">
            <a:spAutoFit/>
          </a:bodyPr>
          <a:lstStyle/>
          <a:p>
            <a:r>
              <a:rPr lang="en-IN" sz="2400" dirty="0" smtClean="0">
                <a:effectLst>
                  <a:outerShdw blurRad="38100" dist="38100" dir="2700000" algn="tl">
                    <a:srgbClr val="000000">
                      <a:alpha val="43137"/>
                    </a:srgbClr>
                  </a:outerShdw>
                </a:effectLst>
                <a:ea typeface="+mn-lt"/>
                <a:cs typeface="+mn-lt"/>
              </a:rPr>
              <a:t>We interpreted that </a:t>
            </a:r>
            <a:r>
              <a:rPr lang="en-IN" sz="2400" dirty="0" err="1" smtClean="0">
                <a:effectLst>
                  <a:outerShdw blurRad="38100" dist="38100" dir="2700000" algn="tl">
                    <a:srgbClr val="000000">
                      <a:alpha val="43137"/>
                    </a:srgbClr>
                  </a:outerShdw>
                </a:effectLst>
                <a:ea typeface="+mn-lt"/>
                <a:cs typeface="+mn-lt"/>
              </a:rPr>
              <a:t>Logstic</a:t>
            </a:r>
            <a:r>
              <a:rPr lang="en-IN" sz="2400" dirty="0" smtClean="0">
                <a:effectLst>
                  <a:outerShdw blurRad="38100" dist="38100" dir="2700000" algn="tl">
                    <a:srgbClr val="000000">
                      <a:alpha val="43137"/>
                    </a:srgbClr>
                  </a:outerShdw>
                </a:effectLst>
                <a:ea typeface="+mn-lt"/>
                <a:cs typeface="+mn-lt"/>
              </a:rPr>
              <a:t> Regression  classifier model was giving us the best results with the accuracy score of 70.35 and comparatively better f1-score  65.30 so we saved it as our final model.</a:t>
            </a:r>
            <a:endParaRPr lang="en-US" sz="2400" dirty="0">
              <a:effectLst>
                <a:outerShdw blurRad="38100" dist="38100" dir="2700000" algn="tl">
                  <a:srgbClr val="000000">
                    <a:alpha val="43137"/>
                  </a:srgbClr>
                </a:outerShdw>
              </a:effectLst>
            </a:endParaRPr>
          </a:p>
        </p:txBody>
      </p:sp>
      <p:pic>
        <p:nvPicPr>
          <p:cNvPr id="9" name="Content Placeholder 8" descr="C:\Users\HPPC\Pictures\Screenshots\Screenshot (289).png"/>
          <p:cNvPicPr>
            <a:picLocks noGrp="1"/>
          </p:cNvPicPr>
          <p:nvPr>
            <p:ph idx="1"/>
          </p:nvPr>
        </p:nvPicPr>
        <p:blipFill>
          <a:blip r:embed="rId2" cstate="print"/>
          <a:srcRect/>
          <a:stretch>
            <a:fillRect/>
          </a:stretch>
        </p:blipFill>
        <p:spPr bwMode="auto">
          <a:xfrm>
            <a:off x="609600" y="1524000"/>
            <a:ext cx="7620000" cy="3657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cs typeface="Calibri Light"/>
              </a:rPr>
              <a:t>Conclusion</a:t>
            </a:r>
            <a:endParaRPr lang="en-US" sz="4400" dirty="0"/>
          </a:p>
        </p:txBody>
      </p:sp>
      <p:sp>
        <p:nvSpPr>
          <p:cNvPr id="3" name="Content Placeholder 2"/>
          <p:cNvSpPr>
            <a:spLocks noGrp="1"/>
          </p:cNvSpPr>
          <p:nvPr>
            <p:ph idx="1"/>
          </p:nvPr>
        </p:nvSpPr>
        <p:spPr/>
        <p:txBody>
          <a:bodyPr/>
          <a:lstStyle/>
          <a:p>
            <a:r>
              <a:rPr lang="en-IN" sz="2800" dirty="0" smtClean="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sz="2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cs typeface="Calibri Light"/>
              </a:rPr>
              <a:t>Table Of Contents :-</a:t>
            </a:r>
            <a:endParaRPr lang="en-US" dirty="0"/>
          </a:p>
        </p:txBody>
      </p:sp>
      <p:sp>
        <p:nvSpPr>
          <p:cNvPr id="3" name="Content Placeholder 2"/>
          <p:cNvSpPr>
            <a:spLocks noGrp="1"/>
          </p:cNvSpPr>
          <p:nvPr>
            <p:ph idx="1"/>
          </p:nvPr>
        </p:nvSpPr>
        <p:spPr>
          <a:xfrm>
            <a:off x="381000" y="1600200"/>
            <a:ext cx="8229600" cy="5059363"/>
          </a:xfrm>
        </p:spPr>
        <p:txBody>
          <a:bodyPr>
            <a:normAutofit lnSpcReduction="10000"/>
          </a:bodyPr>
          <a:lstStyle/>
          <a:p>
            <a:pPr marL="0" indent="0">
              <a:buNone/>
            </a:pPr>
            <a:r>
              <a:rPr lang="en-US" sz="3000" dirty="0" smtClean="0">
                <a:cs typeface="Calibri"/>
              </a:rPr>
              <a:t>1.   Introduction</a:t>
            </a:r>
          </a:p>
          <a:p>
            <a:pPr marL="0" indent="0">
              <a:buNone/>
            </a:pPr>
            <a:r>
              <a:rPr lang="en-US" sz="3000" dirty="0" smtClean="0">
                <a:cs typeface="Calibri"/>
              </a:rPr>
              <a:t>    1.1 Problem Statement and understanding</a:t>
            </a:r>
          </a:p>
          <a:p>
            <a:pPr marL="0" indent="0">
              <a:buNone/>
            </a:pPr>
            <a:r>
              <a:rPr lang="en-US" sz="3000" dirty="0" smtClean="0">
                <a:cs typeface="Calibri"/>
              </a:rPr>
              <a:t>2. </a:t>
            </a:r>
            <a:r>
              <a:rPr lang="en-IN" sz="3000" dirty="0" smtClean="0">
                <a:ea typeface="+mn-lt"/>
                <a:cs typeface="+mn-lt"/>
              </a:rPr>
              <a:t>  Acknowledgement</a:t>
            </a:r>
            <a:endParaRPr lang="en-US" sz="3000" dirty="0" smtClean="0">
              <a:cs typeface="Calibri"/>
            </a:endParaRPr>
          </a:p>
          <a:p>
            <a:pPr marL="0" indent="0">
              <a:buNone/>
            </a:pPr>
            <a:r>
              <a:rPr lang="en-US" sz="3000" dirty="0" smtClean="0">
                <a:ea typeface="+mn-lt"/>
                <a:cs typeface="+mn-lt"/>
              </a:rPr>
              <a:t>3.   EDA steps and Visualization</a:t>
            </a:r>
            <a:endParaRPr lang="en-IN" sz="3000" dirty="0" smtClean="0">
              <a:ea typeface="+mn-lt"/>
              <a:cs typeface="+mn-lt"/>
            </a:endParaRPr>
          </a:p>
          <a:p>
            <a:pPr marL="0" indent="0">
              <a:buNone/>
            </a:pPr>
            <a:r>
              <a:rPr lang="en-IN" sz="3000" dirty="0" smtClean="0">
                <a:ea typeface="+mn-lt"/>
                <a:cs typeface="+mn-lt"/>
              </a:rPr>
              <a:t>4.   Steps and assumptions used to complete the project</a:t>
            </a:r>
            <a:endParaRPr lang="en-IN" sz="3000" dirty="0" smtClean="0">
              <a:cs typeface="Calibri"/>
            </a:endParaRPr>
          </a:p>
          <a:p>
            <a:pPr marL="0" indent="0">
              <a:buNone/>
            </a:pPr>
            <a:r>
              <a:rPr lang="en-IN" sz="3000" dirty="0" smtClean="0">
                <a:ea typeface="+mn-lt"/>
                <a:cs typeface="+mn-lt"/>
              </a:rPr>
              <a:t>    4.1 Data Pre-processing Done</a:t>
            </a:r>
          </a:p>
          <a:p>
            <a:pPr marL="0" indent="0">
              <a:buNone/>
            </a:pPr>
            <a:r>
              <a:rPr lang="en-IN" sz="3000" dirty="0" smtClean="0">
                <a:ea typeface="+mn-lt"/>
                <a:cs typeface="+mn-lt"/>
              </a:rPr>
              <a:t>    4.2 Set of assumptions related to the problem under consideration</a:t>
            </a:r>
          </a:p>
          <a:p>
            <a:pPr marL="0" indent="0">
              <a:buNone/>
            </a:pPr>
            <a:r>
              <a:rPr lang="en-IN" sz="3000" dirty="0" smtClean="0">
                <a:ea typeface="+mn-lt"/>
                <a:cs typeface="+mn-lt"/>
              </a:rPr>
              <a:t>5.   Model Dashboard</a:t>
            </a:r>
          </a:p>
          <a:p>
            <a:pPr marL="0" indent="0">
              <a:buNone/>
            </a:pPr>
            <a:r>
              <a:rPr lang="en-IN" sz="3000" dirty="0" smtClean="0">
                <a:ea typeface="+mn-lt"/>
                <a:cs typeface="+mn-lt"/>
              </a:rPr>
              <a:t>6.   Finalized Model</a:t>
            </a:r>
          </a:p>
          <a:p>
            <a:pPr marL="0" indent="0">
              <a:buNone/>
            </a:pPr>
            <a:r>
              <a:rPr lang="en-IN" sz="3000" dirty="0" smtClean="0">
                <a:ea typeface="+mn-lt"/>
                <a:cs typeface="+mn-lt"/>
              </a:rPr>
              <a:t>7.   Conclusion</a:t>
            </a:r>
          </a:p>
          <a:p>
            <a:pPr marL="0" indent="0">
              <a:buNone/>
            </a:pPr>
            <a:endParaRPr lang="en-IN" sz="3000" dirty="0" smtClean="0">
              <a:ea typeface="+mn-lt"/>
              <a:cs typeface="+mn-lt"/>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743200"/>
            <a:ext cx="6781800" cy="1015663"/>
          </a:xfrm>
          <a:prstGeom prst="rect">
            <a:avLst/>
          </a:prstGeom>
          <a:noFill/>
        </p:spPr>
        <p:txBody>
          <a:bodyPr wrap="square" rtlCol="0">
            <a:spAutoFit/>
          </a:bodyPr>
          <a:lstStyle/>
          <a:p>
            <a:pPr algn="ctr"/>
            <a:r>
              <a:rPr lang="en-US" sz="6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THANK  YOU!!!!</a:t>
            </a:r>
            <a:endParaRPr lang="en-US" sz="6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320336"/>
          </a:xfrm>
        </p:spPr>
        <p:txBody>
          <a:bodyPr>
            <a:noAutofit/>
          </a:bodyPr>
          <a:lstStyle/>
          <a:p>
            <a:pPr algn="l"/>
            <a:r>
              <a:rPr lang="en-IN" sz="3600" b="1" dirty="0" smtClean="0">
                <a:effectLst>
                  <a:outerShdw blurRad="38100" dist="38100" dir="2700000" algn="tl">
                    <a:srgbClr val="000000">
                      <a:alpha val="43137"/>
                    </a:srgbClr>
                  </a:outerShdw>
                </a:effectLst>
                <a:cs typeface="Calibri"/>
              </a:rPr>
              <a:t>Acknowledgement</a:t>
            </a:r>
            <a:br>
              <a:rPr lang="en-IN" sz="3600" b="1" dirty="0" smtClean="0">
                <a:effectLst>
                  <a:outerShdw blurRad="38100" dist="38100" dir="2700000" algn="tl">
                    <a:srgbClr val="000000">
                      <a:alpha val="43137"/>
                    </a:srgbClr>
                  </a:outerShdw>
                </a:effectLst>
                <a:cs typeface="Calibri"/>
              </a:rPr>
            </a:b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IN" sz="2800" dirty="0" smtClean="0"/>
              <a:t>I would like to express my special thanks of gratitude to the sources Medium, Towards Data Science, Stack Overflow, which helped me to accomplish this project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a:xfrm>
            <a:off x="304800" y="1646236"/>
            <a:ext cx="8382000" cy="4906963"/>
          </a:xfrm>
        </p:spPr>
        <p:txBody>
          <a:bodyPr>
            <a:normAutofit fontScale="92500" lnSpcReduction="10000"/>
          </a:bodyPr>
          <a:lstStyle/>
          <a:p>
            <a:r>
              <a:rPr lang="en-IN" sz="3000" dirty="0" smtClean="0">
                <a:ea typeface="+mn-lt"/>
                <a:cs typeface="+mn-lt"/>
              </a:rPr>
              <a:t>We have a client who has a website where people write different </a:t>
            </a:r>
            <a:r>
              <a:rPr lang="en-US" sz="3000" dirty="0" smtClean="0">
                <a:ea typeface="+mn-lt"/>
                <a:cs typeface="+mn-lt"/>
              </a:rPr>
              <a:t> </a:t>
            </a:r>
            <a:r>
              <a:rPr lang="en-IN" sz="3000" dirty="0" smtClean="0">
                <a:ea typeface="+mn-lt"/>
                <a:cs typeface="+mn-lt"/>
              </a:rPr>
              <a:t>reviews for technical products. Now they are adding a new feature </a:t>
            </a:r>
            <a:r>
              <a:rPr lang="en-US" sz="3000" dirty="0" smtClean="0">
                <a:ea typeface="+mn-lt"/>
                <a:cs typeface="+mn-lt"/>
              </a:rPr>
              <a:t> </a:t>
            </a:r>
            <a:r>
              <a:rPr lang="en-IN" sz="3000" dirty="0" smtClean="0">
                <a:ea typeface="+mn-lt"/>
                <a:cs typeface="+mn-lt"/>
              </a:rPr>
              <a:t>to their website i.e. The reviewer will have to add stars(rating) as </a:t>
            </a:r>
            <a:r>
              <a:rPr lang="en-US" sz="3000" dirty="0" smtClean="0">
                <a:ea typeface="+mn-lt"/>
                <a:cs typeface="+mn-lt"/>
              </a:rPr>
              <a:t> </a:t>
            </a:r>
            <a:r>
              <a:rPr lang="en-IN" sz="3000" dirty="0" smtClean="0">
                <a:ea typeface="+mn-lt"/>
                <a:cs typeface="+mn-lt"/>
              </a:rPr>
              <a:t>well with the review. The rating is out 5 stars and it only has 5 </a:t>
            </a:r>
            <a:r>
              <a:rPr lang="en-US" sz="3000" dirty="0" smtClean="0">
                <a:ea typeface="+mn-lt"/>
                <a:cs typeface="+mn-lt"/>
              </a:rPr>
              <a:t> </a:t>
            </a:r>
            <a:r>
              <a:rPr lang="en-IN" sz="3000" dirty="0" smtClean="0">
                <a:ea typeface="+mn-lt"/>
                <a:cs typeface="+mn-lt"/>
              </a:rPr>
              <a:t>options available 1 star, 2 stars, 3 stars, 4 stars, 5 stars. Now they </a:t>
            </a:r>
            <a:r>
              <a:rPr lang="en-US" sz="3000" dirty="0" smtClean="0">
                <a:ea typeface="+mn-lt"/>
                <a:cs typeface="+mn-lt"/>
              </a:rPr>
              <a:t> </a:t>
            </a:r>
            <a:r>
              <a:rPr lang="en-IN" sz="3000" dirty="0" smtClean="0">
                <a:ea typeface="+mn-lt"/>
                <a:cs typeface="+mn-lt"/>
              </a:rPr>
              <a:t>want to predict ratings for the reviews which were written in the </a:t>
            </a:r>
            <a:r>
              <a:rPr lang="en-US" sz="3000" dirty="0" smtClean="0">
                <a:ea typeface="+mn-lt"/>
                <a:cs typeface="+mn-lt"/>
              </a:rPr>
              <a:t> </a:t>
            </a:r>
            <a:r>
              <a:rPr lang="en-IN" sz="3000" dirty="0" smtClean="0">
                <a:ea typeface="+mn-lt"/>
                <a:cs typeface="+mn-lt"/>
              </a:rPr>
              <a:t>past and they don’t have rating. So we, we have to build </a:t>
            </a:r>
            <a:r>
              <a:rPr lang="en-US" sz="3000" dirty="0" smtClean="0">
                <a:ea typeface="+mn-lt"/>
                <a:cs typeface="+mn-lt"/>
              </a:rPr>
              <a:t> </a:t>
            </a:r>
            <a:r>
              <a:rPr lang="en-IN" sz="3000" dirty="0" smtClean="0">
                <a:ea typeface="+mn-lt"/>
                <a:cs typeface="+mn-lt"/>
              </a:rPr>
              <a:t>an application which can predict the rating by seeing the review.</a:t>
            </a:r>
            <a:endParaRPr lang="en-US" sz="3000" dirty="0" smtClean="0">
              <a:ea typeface="+mn-lt"/>
              <a:cs typeface="+mn-lt"/>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800" b="1" dirty="0" smtClean="0">
                <a:latin typeface="Calibri"/>
                <a:cs typeface="Calibri"/>
              </a:rPr>
              <a:t>EDA steps and Visualization</a:t>
            </a:r>
            <a:endParaRPr lang="en-US" dirty="0"/>
          </a:p>
        </p:txBody>
      </p:sp>
      <p:pic>
        <p:nvPicPr>
          <p:cNvPr id="4" name="Picture 5">
            <a:extLst>
              <a:ext uri="{FF2B5EF4-FFF2-40B4-BE49-F238E27FC236}">
                <a16:creationId xmlns:a16="http://schemas.microsoft.com/office/drawing/2014/main" xmlns="" id="{CF28E972-7FA3-4FFA-A54D-EAFB24EF41E6}"/>
              </a:ext>
            </a:extLst>
          </p:cNvPr>
          <p:cNvPicPr>
            <a:picLocks noGrp="1" noChangeAspect="1"/>
          </p:cNvPicPr>
          <p:nvPr>
            <p:ph idx="1"/>
          </p:nvPr>
        </p:nvPicPr>
        <p:blipFill>
          <a:blip r:embed="rId2" cstate="print"/>
          <a:stretch>
            <a:fillRect/>
          </a:stretch>
        </p:blipFill>
        <p:spPr>
          <a:xfrm>
            <a:off x="990600" y="1600200"/>
            <a:ext cx="7239000" cy="3992562"/>
          </a:xfrm>
          <a:prstGeom prst="rect">
            <a:avLst/>
          </a:prstGeom>
        </p:spPr>
      </p:pic>
      <p:sp>
        <p:nvSpPr>
          <p:cNvPr id="5" name="Rectangle 4"/>
          <p:cNvSpPr/>
          <p:nvPr/>
        </p:nvSpPr>
        <p:spPr>
          <a:xfrm>
            <a:off x="1143000" y="5691157"/>
            <a:ext cx="6248400" cy="646331"/>
          </a:xfrm>
          <a:prstGeom prst="rect">
            <a:avLst/>
          </a:prstGeom>
        </p:spPr>
        <p:txBody>
          <a:bodyPr wrap="square">
            <a:spAutoFit/>
          </a:bodyPr>
          <a:lstStyle/>
          <a:p>
            <a:r>
              <a:rPr lang="en-IN" dirty="0" smtClean="0">
                <a:ea typeface="+mn-lt"/>
                <a:cs typeface="+mn-lt"/>
              </a:rPr>
              <a:t>Rating 1 and </a:t>
            </a:r>
            <a:r>
              <a:rPr lang="en-IN" dirty="0" err="1" smtClean="0">
                <a:ea typeface="+mn-lt"/>
                <a:cs typeface="+mn-lt"/>
              </a:rPr>
              <a:t>and</a:t>
            </a:r>
            <a:r>
              <a:rPr lang="en-IN" dirty="0" smtClean="0">
                <a:ea typeface="+mn-lt"/>
                <a:cs typeface="+mn-lt"/>
              </a:rPr>
              <a:t> Rating 2 distribution after cleaning the reviews: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791200"/>
            <a:ext cx="8305800" cy="369332"/>
          </a:xfrm>
          <a:prstGeom prst="rect">
            <a:avLst/>
          </a:prstGeom>
          <a:noFill/>
        </p:spPr>
        <p:txBody>
          <a:bodyPr wrap="square" rtlCol="0">
            <a:spAutoFit/>
          </a:bodyPr>
          <a:lstStyle/>
          <a:p>
            <a:r>
              <a:rPr lang="en-IN" dirty="0" smtClean="0">
                <a:ea typeface="+mn-lt"/>
                <a:cs typeface="+mn-lt"/>
              </a:rPr>
              <a:t>Rating 3 and </a:t>
            </a:r>
            <a:r>
              <a:rPr lang="en-IN" dirty="0" err="1" smtClean="0">
                <a:ea typeface="+mn-lt"/>
                <a:cs typeface="+mn-lt"/>
              </a:rPr>
              <a:t>and</a:t>
            </a:r>
            <a:r>
              <a:rPr lang="en-IN" dirty="0" smtClean="0">
                <a:ea typeface="+mn-lt"/>
                <a:cs typeface="+mn-lt"/>
              </a:rPr>
              <a:t> Rating 4 distribution after cleaning the reviews:</a:t>
            </a:r>
            <a:endParaRPr lang="en-US" dirty="0"/>
          </a:p>
        </p:txBody>
      </p:sp>
      <p:pic>
        <p:nvPicPr>
          <p:cNvPr id="5" name="Picture 4">
            <a:extLst>
              <a:ext uri="{FF2B5EF4-FFF2-40B4-BE49-F238E27FC236}">
                <a16:creationId xmlns:a16="http://schemas.microsoft.com/office/drawing/2014/main" xmlns="" id="{1A47D154-FF2C-43F9-95EE-F17256A29DA4}"/>
              </a:ext>
            </a:extLst>
          </p:cNvPr>
          <p:cNvPicPr>
            <a:picLocks noChangeAspect="1"/>
          </p:cNvPicPr>
          <p:nvPr/>
        </p:nvPicPr>
        <p:blipFill>
          <a:blip r:embed="rId2" cstate="print"/>
          <a:stretch>
            <a:fillRect/>
          </a:stretch>
        </p:blipFill>
        <p:spPr>
          <a:xfrm>
            <a:off x="609600" y="609600"/>
            <a:ext cx="8077199"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Box 3"/>
          <p:cNvSpPr txBox="1"/>
          <p:nvPr/>
        </p:nvSpPr>
        <p:spPr>
          <a:xfrm>
            <a:off x="685800" y="6096000"/>
            <a:ext cx="7696200" cy="646331"/>
          </a:xfrm>
          <a:prstGeom prst="rect">
            <a:avLst/>
          </a:prstGeom>
          <a:noFill/>
        </p:spPr>
        <p:txBody>
          <a:bodyPr wrap="square" rtlCol="0">
            <a:spAutoFit/>
          </a:bodyPr>
          <a:lstStyle/>
          <a:p>
            <a:r>
              <a:rPr lang="en-IN" dirty="0" smtClean="0"/>
              <a:t>Rating 1 and Rating 5 distribution after cleaning reviews:</a:t>
            </a:r>
            <a:r>
              <a:rPr lang="en-US" dirty="0" smtClean="0">
                <a:cs typeface="Calibri"/>
              </a:rPr>
              <a:t> </a:t>
            </a:r>
          </a:p>
          <a:p>
            <a:endParaRPr lang="en-US" dirty="0"/>
          </a:p>
        </p:txBody>
      </p:sp>
      <p:pic>
        <p:nvPicPr>
          <p:cNvPr id="5" name="Picture 2">
            <a:extLst>
              <a:ext uri="{FF2B5EF4-FFF2-40B4-BE49-F238E27FC236}">
                <a16:creationId xmlns:a16="http://schemas.microsoft.com/office/drawing/2014/main" xmlns="" id="{C0FDDBF5-4916-4C0D-9E8B-B3B44931C1F3}"/>
              </a:ext>
            </a:extLst>
          </p:cNvPr>
          <p:cNvPicPr>
            <a:picLocks noGrp="1" noChangeAspect="1"/>
          </p:cNvPicPr>
          <p:nvPr>
            <p:ph idx="1"/>
          </p:nvPr>
        </p:nvPicPr>
        <p:blipFill>
          <a:blip r:embed="rId2" cstate="print"/>
          <a:stretch>
            <a:fillRect/>
          </a:stretch>
        </p:blipFill>
        <p:spPr>
          <a:xfrm>
            <a:off x="1295400" y="1646238"/>
            <a:ext cx="6934200" cy="41449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1.png"/>
          <p:cNvPicPr>
            <a:picLocks noGrp="1" noChangeAspect="1"/>
          </p:cNvPicPr>
          <p:nvPr>
            <p:ph idx="1"/>
          </p:nvPr>
        </p:nvPicPr>
        <p:blipFill>
          <a:blip r:embed="rId2" cstate="print"/>
          <a:stretch>
            <a:fillRect/>
          </a:stretch>
        </p:blipFill>
        <p:spPr>
          <a:xfrm>
            <a:off x="1371600" y="685800"/>
            <a:ext cx="6291774" cy="4525962"/>
          </a:xfrm>
        </p:spPr>
      </p:pic>
      <p:sp>
        <p:nvSpPr>
          <p:cNvPr id="5" name="TextBox 4"/>
          <p:cNvSpPr txBox="1"/>
          <p:nvPr/>
        </p:nvSpPr>
        <p:spPr>
          <a:xfrm>
            <a:off x="1295400" y="5638800"/>
            <a:ext cx="7086600" cy="954107"/>
          </a:xfrm>
          <a:prstGeom prst="rect">
            <a:avLst/>
          </a:prstGeom>
          <a:noFill/>
        </p:spPr>
        <p:txBody>
          <a:bodyPr wrap="square" rtlCol="0">
            <a:spAutoFit/>
          </a:bodyPr>
          <a:lstStyle/>
          <a:p>
            <a:r>
              <a:rPr lang="en-IN" sz="2800" dirty="0" smtClean="0">
                <a:effectLst>
                  <a:outerShdw blurRad="38100" dist="38100" dir="2700000" algn="tl">
                    <a:srgbClr val="000000">
                      <a:alpha val="43137"/>
                    </a:srgbClr>
                  </a:outerShdw>
                </a:effectLst>
                <a:latin typeface="+mj-lt"/>
              </a:rPr>
              <a:t>Getting sense of review Loud words in Rating 1:</a:t>
            </a:r>
            <a:endParaRPr lang="en-US" sz="2800" dirty="0">
              <a:effectLst>
                <a:outerShdw blurRad="38100" dist="38100" dir="2700000" algn="tl">
                  <a:srgbClr val="000000">
                    <a:alpha val="43137"/>
                  </a:srgbClr>
                </a:outerShdw>
              </a:effectLst>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2.png"/>
          <p:cNvPicPr>
            <a:picLocks noGrp="1" noChangeAspect="1"/>
          </p:cNvPicPr>
          <p:nvPr>
            <p:ph idx="1"/>
          </p:nvPr>
        </p:nvPicPr>
        <p:blipFill>
          <a:blip r:embed="rId2" cstate="print"/>
          <a:stretch>
            <a:fillRect/>
          </a:stretch>
        </p:blipFill>
        <p:spPr>
          <a:xfrm>
            <a:off x="1426113" y="1646238"/>
            <a:ext cx="6291774" cy="4525962"/>
          </a:xfrm>
        </p:spPr>
      </p:pic>
      <p:sp>
        <p:nvSpPr>
          <p:cNvPr id="5" name="TextBox 4"/>
          <p:cNvSpPr txBox="1"/>
          <p:nvPr/>
        </p:nvSpPr>
        <p:spPr>
          <a:xfrm>
            <a:off x="1371600" y="685800"/>
            <a:ext cx="6934200" cy="461665"/>
          </a:xfrm>
          <a:prstGeom prst="rect">
            <a:avLst/>
          </a:prstGeom>
          <a:noFill/>
        </p:spPr>
        <p:txBody>
          <a:bodyPr wrap="square" rtlCol="0">
            <a:spAutoFit/>
          </a:bodyPr>
          <a:lstStyle/>
          <a:p>
            <a:r>
              <a:rPr lang="en-IN" sz="2400" dirty="0" smtClean="0">
                <a:effectLst>
                  <a:outerShdw blurRad="38100" dist="38100" dir="2700000" algn="tl">
                    <a:srgbClr val="000000">
                      <a:alpha val="43137"/>
                    </a:srgbClr>
                  </a:outerShdw>
                </a:effectLst>
                <a:latin typeface="+mj-lt"/>
              </a:rPr>
              <a:t>Getting sense of review Loud words in Rating 2:</a:t>
            </a:r>
            <a:endParaRPr lang="en-US" sz="2400" dirty="0">
              <a:effectLst>
                <a:outerShdw blurRad="38100" dist="38100" dir="2700000" algn="tl">
                  <a:srgbClr val="000000">
                    <a:alpha val="43137"/>
                  </a:srgbClr>
                </a:outerShdw>
              </a:effectLst>
              <a:latin typeface="+mj-lt"/>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169</TotalTime>
  <Words>233</Words>
  <Application>Microsoft Office PowerPoint</Application>
  <PresentationFormat>On-screen Show (4:3)</PresentationFormat>
  <Paragraphs>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Foundry</vt:lpstr>
      <vt:lpstr>Project presentation on :-  RATINGS PREDICTION PROJECT  </vt:lpstr>
      <vt:lpstr>Table Of Contents :-</vt:lpstr>
      <vt:lpstr>Acknowledgement </vt:lpstr>
      <vt:lpstr>INTRODUCTION:-</vt:lpstr>
      <vt:lpstr>EDA steps and Visualization</vt:lpstr>
      <vt:lpstr>Slide 6</vt:lpstr>
      <vt:lpstr>Slide 7</vt:lpstr>
      <vt:lpstr>Slide 8</vt:lpstr>
      <vt:lpstr>Slide 9</vt:lpstr>
      <vt:lpstr>Getting sense of review Loud words in Rating 3: </vt:lpstr>
      <vt:lpstr>Getting sense of review Loud words in Rating 4: </vt:lpstr>
      <vt:lpstr>Getting sense of review Loud words in Rating 5:</vt:lpstr>
      <vt:lpstr>Data Preprocessing Done</vt:lpstr>
      <vt:lpstr>Slide 14</vt:lpstr>
      <vt:lpstr>Slide 15</vt:lpstr>
      <vt:lpstr>Set of assumptions related to the problem under consideration  </vt:lpstr>
      <vt:lpstr>Model Dashboard</vt:lpstr>
      <vt:lpstr>Finalize Model:-</vt:lpstr>
      <vt:lpstr>Conclusion</vt:lpstr>
      <vt:lpstr>Slide 20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RATINGS PREDICTION PROJECT</dc:title>
  <dc:creator>HPPC</dc:creator>
  <cp:lastModifiedBy>HPPC</cp:lastModifiedBy>
  <cp:revision>12</cp:revision>
  <dcterms:created xsi:type="dcterms:W3CDTF">2022-01-08T10:43:50Z</dcterms:created>
  <dcterms:modified xsi:type="dcterms:W3CDTF">2022-01-08T18:00:51Z</dcterms:modified>
</cp:coreProperties>
</file>