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75" r:id="rId14"/>
    <p:sldId id="276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B418-CF2B-3290-2538-C0EDC689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41DFA-EECE-5CD0-F21F-F95F2995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C856-8A00-850B-3304-A3D41792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3157-6090-1B52-F151-886FB1B4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31DB-514E-0942-AC1C-B0CBABE8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F179-C15B-C4C5-5D5F-E950397C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855CB-35D2-8F27-0AB3-A142F7FA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C829-5DB9-20A0-2B74-8897BAAD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6D56-85FE-8E56-1C11-C2B54816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DC7A-A116-925F-631E-D3A41AA0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CC023-EC62-5B3D-8340-647685EA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86AB-40D9-09A2-B267-12CA0582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5CB4-1972-AFFB-CE59-55C47BE6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7265-8431-D892-B58E-36186155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8C83-A51F-FD5D-88A7-99CA89A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D8EC-E8DC-D935-8CB2-9FA823D4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222A-72A9-0978-A336-C1A0C205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AD24-8995-7B06-9DE5-8118C4A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B0F3-F6FA-B32B-CD7C-7A58367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1192-4F91-B8B7-E4D4-C55AE6C5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44B-C658-9FC9-0072-2BC4BB0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03537-2F21-CE7D-7256-5A33B4AD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820-77ED-C1D1-C09B-344D9942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A9CB-E1A8-FF37-7E6B-00D463A1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BE5C-E50B-2544-8B21-D27D62E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0E-CC06-DABC-BF17-5DB35CE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CB88-8442-0E03-6488-9D996BB69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8937-F682-CB44-83AD-400DF9B1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E9C6-5214-2451-6DAD-CCC99E8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EADD-3332-353C-2D18-E20BDE73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B41C7-649D-9D84-5B51-64F8589A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34D1-BF3E-D778-DD51-A0223B85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F0E5F-62AE-0B9F-BE2F-EB27CE73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BF41B-70E8-AF39-7F24-7C70168F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B102F-5960-993B-5C1A-2B44A66F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EE7F-2C16-3B7C-FB5A-91632059D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EA433-F6A9-C78E-C34F-03C7E964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B4177-26B7-7874-BCB7-C61B582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07985-D4C0-D91A-572A-E095C30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EA40-44C0-983E-CEA6-2AF9B4F4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744D-E0F1-E388-790D-5AD9667F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68AEC-1196-876E-998A-6F2918A8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FA13-6F55-499F-DF6F-8F551AAC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973F1-6AC1-AF0E-AEA2-C29C208C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FF9C4-FDDD-4C96-D702-65AAE451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EA15-1D5B-D6B7-74BC-8E37A953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DE45-4B5D-4E64-477B-53EF5329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4B1E-596C-59DD-3007-C65A9172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9F65-06E1-0E86-4560-6AF19A44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73E1-6FF7-F40E-B6D0-2DC70D79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39AA-216E-66CD-430E-FEDEA1E3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AADF-39AD-297B-F0AD-23C084A7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98C7-7DA6-89B8-1B90-817EAB86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C1643-62F1-11CF-38F7-CEB21A914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54D0A-B5E2-CD6A-6EAB-60FDC9B7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B58D-E4C6-BE1D-9EDF-2DF06976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1FE9-B768-CE15-7996-E98F5F99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01AF-00E0-DBF6-2472-1D4DC21F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8B3CA-0731-50B1-36D7-342ADE3D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35CC-346A-B52F-064A-6D4A32CE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6D250-E0A1-98DD-A7E9-5505FA0C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5E25-6B7E-4F27-A279-C0751CACC4A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573F-48D5-40A4-F08E-E07B2B12B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F343-D768-6D74-8D86-6608CA6BA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B76C-DFE3-441E-94B0-FA81031D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8.jpe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1.wdp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svg"/><Relationship Id="rId1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25.png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D03B68-53B6-04D7-952D-A08A57FCC2F5}"/>
              </a:ext>
            </a:extLst>
          </p:cNvPr>
          <p:cNvSpPr txBox="1"/>
          <p:nvPr/>
        </p:nvSpPr>
        <p:spPr>
          <a:xfrm>
            <a:off x="1224312" y="2598003"/>
            <a:ext cx="9404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PROJECT – ANALYZE HOTEL DATASET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D35C5C6-8DA4-533C-D429-3ED856B6DA58}"/>
              </a:ext>
            </a:extLst>
          </p:cNvPr>
          <p:cNvSpPr/>
          <p:nvPr/>
        </p:nvSpPr>
        <p:spPr>
          <a:xfrm>
            <a:off x="504824" y="3429000"/>
            <a:ext cx="10658475" cy="88901"/>
          </a:xfrm>
          <a:prstGeom prst="homePlate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043F83-E9AA-2CB6-C111-746E97E8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90008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Orchestration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3668E-7C71-D0DA-D7B9-7859FAC6CFF0}"/>
              </a:ext>
            </a:extLst>
          </p:cNvPr>
          <p:cNvSpPr/>
          <p:nvPr/>
        </p:nvSpPr>
        <p:spPr bwMode="auto">
          <a:xfrm>
            <a:off x="2268405" y="1162632"/>
            <a:ext cx="6934200" cy="506082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FC931F-482B-F45C-6E43-4E0B8A42CFEE}"/>
              </a:ext>
            </a:extLst>
          </p:cNvPr>
          <p:cNvSpPr/>
          <p:nvPr/>
        </p:nvSpPr>
        <p:spPr bwMode="auto">
          <a:xfrm>
            <a:off x="2268405" y="965035"/>
            <a:ext cx="2406868" cy="197597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Microsoft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C8D72-5566-FAF0-D3AB-DDDC75C49010}"/>
              </a:ext>
            </a:extLst>
          </p:cNvPr>
          <p:cNvSpPr/>
          <p:nvPr/>
        </p:nvSpPr>
        <p:spPr bwMode="auto">
          <a:xfrm>
            <a:off x="9528464" y="2860735"/>
            <a:ext cx="2040559" cy="188169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6EA4A-3435-EF28-E175-410E9BDA25A5}"/>
              </a:ext>
            </a:extLst>
          </p:cNvPr>
          <p:cNvSpPr/>
          <p:nvPr/>
        </p:nvSpPr>
        <p:spPr bwMode="auto">
          <a:xfrm>
            <a:off x="9528464" y="2663139"/>
            <a:ext cx="2040559" cy="192522"/>
          </a:xfrm>
          <a:prstGeom prst="roundRec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Power BI</a:t>
            </a:r>
          </a:p>
        </p:txBody>
      </p:sp>
      <p:pic>
        <p:nvPicPr>
          <p:cNvPr id="9" name="Picture 2" descr="Microsoft&amp;#39;s Power BI app updates on Windows 10, iOS, and Android with a  shiny new icon - OnMSFT.com">
            <a:extLst>
              <a:ext uri="{FF2B5EF4-FFF2-40B4-BE49-F238E27FC236}">
                <a16:creationId xmlns:a16="http://schemas.microsoft.com/office/drawing/2014/main" id="{D32F13A6-BA21-F591-CD9A-F468CE700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10214501" y="335482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4F1C4-ED55-95BC-2CC9-3D6C0D28059D}"/>
              </a:ext>
            </a:extLst>
          </p:cNvPr>
          <p:cNvSpPr txBox="1"/>
          <p:nvPr/>
        </p:nvSpPr>
        <p:spPr>
          <a:xfrm>
            <a:off x="9761268" y="4067759"/>
            <a:ext cx="154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Dashboard/Visualization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A37AD-8262-ED7C-9FBE-5C950627E26F}"/>
              </a:ext>
            </a:extLst>
          </p:cNvPr>
          <p:cNvSpPr/>
          <p:nvPr/>
        </p:nvSpPr>
        <p:spPr bwMode="auto">
          <a:xfrm>
            <a:off x="2594026" y="2855660"/>
            <a:ext cx="1645920" cy="164592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61AE0B-A910-5E33-F495-5055BFFD7541}"/>
              </a:ext>
            </a:extLst>
          </p:cNvPr>
          <p:cNvSpPr/>
          <p:nvPr/>
        </p:nvSpPr>
        <p:spPr bwMode="auto">
          <a:xfrm>
            <a:off x="2594026" y="2658063"/>
            <a:ext cx="1659851" cy="197597"/>
          </a:xfrm>
          <a:prstGeom prst="roundRec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Azure 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2AD16-CB92-99E2-E8B8-AAFF187CA36E}"/>
              </a:ext>
            </a:extLst>
          </p:cNvPr>
          <p:cNvSpPr txBox="1"/>
          <p:nvPr/>
        </p:nvSpPr>
        <p:spPr>
          <a:xfrm>
            <a:off x="2594026" y="4068588"/>
            <a:ext cx="154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Azure Blob</a:t>
            </a:r>
          </a:p>
        </p:txBody>
      </p:sp>
      <p:pic>
        <p:nvPicPr>
          <p:cNvPr id="14" name="Picture 2" descr="Azure Storage Blob icon in Color Style">
            <a:extLst>
              <a:ext uri="{FF2B5EF4-FFF2-40B4-BE49-F238E27FC236}">
                <a16:creationId xmlns:a16="http://schemas.microsoft.com/office/drawing/2014/main" id="{90098464-439F-0B4A-66E9-90B5EB89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04" y="335482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871BF07-B02C-233A-15AC-886DB2D8AADA}"/>
              </a:ext>
            </a:extLst>
          </p:cNvPr>
          <p:cNvSpPr/>
          <p:nvPr/>
        </p:nvSpPr>
        <p:spPr bwMode="auto">
          <a:xfrm>
            <a:off x="5981063" y="2823684"/>
            <a:ext cx="1645920" cy="164592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BE6044-DC26-D633-D47A-A00B9A319831}"/>
              </a:ext>
            </a:extLst>
          </p:cNvPr>
          <p:cNvSpPr/>
          <p:nvPr/>
        </p:nvSpPr>
        <p:spPr bwMode="auto">
          <a:xfrm>
            <a:off x="5981063" y="2643655"/>
            <a:ext cx="1659851" cy="180029"/>
          </a:xfrm>
          <a:prstGeom prst="roundRec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Data Model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55F7F-01C3-20D9-D3E9-E41C574B7CCE}"/>
              </a:ext>
            </a:extLst>
          </p:cNvPr>
          <p:cNvSpPr txBox="1"/>
          <p:nvPr/>
        </p:nvSpPr>
        <p:spPr>
          <a:xfrm>
            <a:off x="6037715" y="4072788"/>
            <a:ext cx="154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Azure SQL Database</a:t>
            </a:r>
          </a:p>
        </p:txBody>
      </p:sp>
      <p:pic>
        <p:nvPicPr>
          <p:cNvPr id="18" name="Picture 6" descr="Azure Sql Database Icon - Free Transparent PNG Clipart Images Download">
            <a:extLst>
              <a:ext uri="{FF2B5EF4-FFF2-40B4-BE49-F238E27FC236}">
                <a16:creationId xmlns:a16="http://schemas.microsoft.com/office/drawing/2014/main" id="{92AFAC28-4FCD-FEB7-0091-D66840761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06" b="89848" l="10000" r="90000">
                        <a14:foregroundMark x1="35357" y1="9306" x2="35357" y2="9306"/>
                        <a14:foregroundMark x1="35357" y1="9306" x2="35357" y2="9306"/>
                        <a14:foregroundMark x1="42143" y1="46870" x2="42143" y2="46870"/>
                        <a14:foregroundMark x1="64405" y1="58883" x2="64405" y2="58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74" t="6566" r="19607" b="6566"/>
          <a:stretch/>
        </p:blipFill>
        <p:spPr bwMode="auto">
          <a:xfrm>
            <a:off x="6486586" y="335482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zure Data Factory vs. Rivery vs. Stitch - Compare features, pricing,  services, and more.">
            <a:extLst>
              <a:ext uri="{FF2B5EF4-FFF2-40B4-BE49-F238E27FC236}">
                <a16:creationId xmlns:a16="http://schemas.microsoft.com/office/drawing/2014/main" id="{FA6AE7A5-9C23-BF31-C46C-368A47C81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3" r="69827"/>
          <a:stretch/>
        </p:blipFill>
        <p:spPr bwMode="auto">
          <a:xfrm>
            <a:off x="4762738" y="335482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F0E4E3-62FE-A205-465B-204BF775E51E}"/>
              </a:ext>
            </a:extLst>
          </p:cNvPr>
          <p:cNvSpPr txBox="1"/>
          <p:nvPr/>
        </p:nvSpPr>
        <p:spPr>
          <a:xfrm>
            <a:off x="4392499" y="4100271"/>
            <a:ext cx="154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Azure Data Factory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B70F2-C8ED-6948-6A6D-AF19B195DB48}"/>
              </a:ext>
            </a:extLst>
          </p:cNvPr>
          <p:cNvSpPr txBox="1"/>
          <p:nvPr/>
        </p:nvSpPr>
        <p:spPr>
          <a:xfrm>
            <a:off x="360775" y="4100271"/>
            <a:ext cx="154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Hotel Dataset.csv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B0BA1A-1675-11A6-3BB2-CFDB5370704E}"/>
              </a:ext>
            </a:extLst>
          </p:cNvPr>
          <p:cNvCxnSpPr>
            <a:cxnSpLocks/>
          </p:cNvCxnSpPr>
          <p:nvPr/>
        </p:nvCxnSpPr>
        <p:spPr>
          <a:xfrm>
            <a:off x="1907321" y="3613425"/>
            <a:ext cx="88877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Azure Sql Database Icon - Free Transparent PNG Clipart Images Download">
            <a:extLst>
              <a:ext uri="{FF2B5EF4-FFF2-40B4-BE49-F238E27FC236}">
                <a16:creationId xmlns:a16="http://schemas.microsoft.com/office/drawing/2014/main" id="{497FE614-D737-3C9B-9295-78110F62C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06" b="89848" l="10000" r="90000">
                        <a14:foregroundMark x1="35357" y1="9306" x2="35357" y2="9306"/>
                        <a14:foregroundMark x1="35357" y1="9306" x2="35357" y2="9306"/>
                        <a14:foregroundMark x1="42143" y1="46870" x2="42143" y2="46870"/>
                        <a14:foregroundMark x1="64405" y1="58883" x2="64405" y2="58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74" t="6566" r="19607" b="6566"/>
          <a:stretch/>
        </p:blipFill>
        <p:spPr bwMode="auto">
          <a:xfrm>
            <a:off x="8232769" y="335482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0BB806-4B37-441C-C4C7-172754B1680E}"/>
              </a:ext>
            </a:extLst>
          </p:cNvPr>
          <p:cNvSpPr txBox="1"/>
          <p:nvPr/>
        </p:nvSpPr>
        <p:spPr>
          <a:xfrm>
            <a:off x="7807623" y="4073172"/>
            <a:ext cx="1546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Reporting View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082A6-74AB-0F46-EF80-C0D933A1BF9F}"/>
              </a:ext>
            </a:extLst>
          </p:cNvPr>
          <p:cNvCxnSpPr>
            <a:cxnSpLocks/>
          </p:cNvCxnSpPr>
          <p:nvPr/>
        </p:nvCxnSpPr>
        <p:spPr>
          <a:xfrm>
            <a:off x="3853214" y="3643073"/>
            <a:ext cx="74244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27B645-6FAE-85ED-53CF-72FA4D3E7558}"/>
              </a:ext>
            </a:extLst>
          </p:cNvPr>
          <p:cNvCxnSpPr>
            <a:cxnSpLocks/>
          </p:cNvCxnSpPr>
          <p:nvPr/>
        </p:nvCxnSpPr>
        <p:spPr>
          <a:xfrm>
            <a:off x="5527830" y="3657481"/>
            <a:ext cx="7537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A76D93-60B4-0A2A-13E0-AC8C213A4F0A}"/>
              </a:ext>
            </a:extLst>
          </p:cNvPr>
          <p:cNvCxnSpPr>
            <a:cxnSpLocks/>
          </p:cNvCxnSpPr>
          <p:nvPr/>
        </p:nvCxnSpPr>
        <p:spPr>
          <a:xfrm>
            <a:off x="7250131" y="3613425"/>
            <a:ext cx="7537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BACAA0-377A-77D4-F970-E6A0EF6AA873}"/>
              </a:ext>
            </a:extLst>
          </p:cNvPr>
          <p:cNvCxnSpPr>
            <a:cxnSpLocks/>
          </p:cNvCxnSpPr>
          <p:nvPr/>
        </p:nvCxnSpPr>
        <p:spPr>
          <a:xfrm>
            <a:off x="9007564" y="3613425"/>
            <a:ext cx="75370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6F20258-D595-79FF-2321-6ABD53EF1929}"/>
              </a:ext>
            </a:extLst>
          </p:cNvPr>
          <p:cNvSpPr/>
          <p:nvPr/>
        </p:nvSpPr>
        <p:spPr bwMode="auto">
          <a:xfrm>
            <a:off x="380116" y="2855660"/>
            <a:ext cx="1645920" cy="164592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03A160-F29D-20AC-CED5-B4AAAC2AD51B}"/>
              </a:ext>
            </a:extLst>
          </p:cNvPr>
          <p:cNvSpPr/>
          <p:nvPr/>
        </p:nvSpPr>
        <p:spPr bwMode="auto">
          <a:xfrm>
            <a:off x="360775" y="2658063"/>
            <a:ext cx="1659851" cy="197597"/>
          </a:xfrm>
          <a:prstGeom prst="roundRec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Raw Input File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0342FCB-0F6C-49FA-2B1B-E4338A18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39" y="3323033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0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C0F93-42C2-E0F3-A980-C174068E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90008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Key Entities in Orchestration </a:t>
            </a:r>
          </a:p>
        </p:txBody>
      </p:sp>
      <p:pic>
        <p:nvPicPr>
          <p:cNvPr id="5" name="Picture 2" descr="Azure Storage Blob icon in Color Style">
            <a:extLst>
              <a:ext uri="{FF2B5EF4-FFF2-40B4-BE49-F238E27FC236}">
                <a16:creationId xmlns:a16="http://schemas.microsoft.com/office/drawing/2014/main" id="{06BE964B-7808-C82D-FBD9-D91BA5DD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9" y="95390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BE08A-BE2B-E289-F67D-0CC9B7AE095C}"/>
              </a:ext>
            </a:extLst>
          </p:cNvPr>
          <p:cNvSpPr txBox="1"/>
          <p:nvPr/>
        </p:nvSpPr>
        <p:spPr>
          <a:xfrm>
            <a:off x="1032450" y="1043560"/>
            <a:ext cx="10599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Azure Blob: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Storage component of Azure where original CSV file is uploaded </a:t>
            </a:r>
            <a:endParaRPr lang="en-US" b="1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pic>
        <p:nvPicPr>
          <p:cNvPr id="7" name="Picture 2" descr="Microsoft&amp;#39;s Power BI app updates on Windows 10, iOS, and Android with a  shiny new icon - OnMSFT.com">
            <a:extLst>
              <a:ext uri="{FF2B5EF4-FFF2-40B4-BE49-F238E27FC236}">
                <a16:creationId xmlns:a16="http://schemas.microsoft.com/office/drawing/2014/main" id="{AE44EF64-7685-96D4-2A0C-C9A8E6F76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380779" y="535545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zure Sql Database Icon - Free Transparent PNG Clipart Images Download">
            <a:extLst>
              <a:ext uri="{FF2B5EF4-FFF2-40B4-BE49-F238E27FC236}">
                <a16:creationId xmlns:a16="http://schemas.microsoft.com/office/drawing/2014/main" id="{DA390B5A-BD19-E5A7-629F-6330F8652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06" b="89848" l="10000" r="90000">
                        <a14:foregroundMark x1="35357" y1="9306" x2="35357" y2="9306"/>
                        <a14:foregroundMark x1="35357" y1="9306" x2="35357" y2="9306"/>
                        <a14:foregroundMark x1="42143" y1="46870" x2="42143" y2="46870"/>
                        <a14:foregroundMark x1="64405" y1="58883" x2="64405" y2="58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74" t="6566" r="19607" b="6566"/>
          <a:stretch/>
        </p:blipFill>
        <p:spPr bwMode="auto">
          <a:xfrm>
            <a:off x="380779" y="183421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A8894-0862-E54A-7F6F-F4E09C56A2F8}"/>
              </a:ext>
            </a:extLst>
          </p:cNvPr>
          <p:cNvSpPr txBox="1"/>
          <p:nvPr/>
        </p:nvSpPr>
        <p:spPr>
          <a:xfrm>
            <a:off x="1032451" y="1929522"/>
            <a:ext cx="1059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SQL Database: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SQL Database is the destination for pipeline where contents from the CSV file is imported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EFC6D-8E49-72F6-2A18-6C6ACB64EADB}"/>
              </a:ext>
            </a:extLst>
          </p:cNvPr>
          <p:cNvSpPr txBox="1"/>
          <p:nvPr/>
        </p:nvSpPr>
        <p:spPr>
          <a:xfrm>
            <a:off x="1032452" y="3564979"/>
            <a:ext cx="10599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Copy-Data Pipeline: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above-mentioned links are used to create pipelines to copy data from source (CSV File) to sink (SQL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5BC95-3AB8-D854-82BC-CF3702FD22B9}"/>
              </a:ext>
            </a:extLst>
          </p:cNvPr>
          <p:cNvSpPr txBox="1"/>
          <p:nvPr/>
        </p:nvSpPr>
        <p:spPr>
          <a:xfrm>
            <a:off x="1049626" y="4426300"/>
            <a:ext cx="10634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Reporting view: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Reporting view only contains fields essential for analysis and will be used to pull data to Power BI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5CFCC-D69A-EE17-36A3-C85F4AAAD7FD}"/>
              </a:ext>
            </a:extLst>
          </p:cNvPr>
          <p:cNvSpPr txBox="1"/>
          <p:nvPr/>
        </p:nvSpPr>
        <p:spPr>
          <a:xfrm>
            <a:off x="1032453" y="5306608"/>
            <a:ext cx="10599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Dashboard: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After pulling data from reporting view, Power Bi was used to create visualizations to help answer the business problems. </a:t>
            </a:r>
          </a:p>
        </p:txBody>
      </p:sp>
      <p:pic>
        <p:nvPicPr>
          <p:cNvPr id="13" name="Picture 2" descr="Link icon - Free download on Iconfinder">
            <a:extLst>
              <a:ext uri="{FF2B5EF4-FFF2-40B4-BE49-F238E27FC236}">
                <a16:creationId xmlns:a16="http://schemas.microsoft.com/office/drawing/2014/main" id="{1C7D797E-5251-AB37-DB65-004EDE16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9" y="271452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4A9A41B9-6649-D0B3-BDDE-55C5B4C98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563" y="4475146"/>
            <a:ext cx="548640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07813D-E0F5-94CD-9D29-C45FC277855C}"/>
              </a:ext>
            </a:extLst>
          </p:cNvPr>
          <p:cNvSpPr txBox="1"/>
          <p:nvPr/>
        </p:nvSpPr>
        <p:spPr>
          <a:xfrm>
            <a:off x="1066799" y="2660523"/>
            <a:ext cx="1059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Linked Services: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Two Linked Services, each for connecting Azure Blob and SQL database, are created to connect the end files</a:t>
            </a:r>
          </a:p>
        </p:txBody>
      </p:sp>
      <p:pic>
        <p:nvPicPr>
          <p:cNvPr id="16" name="Picture 2" descr="Icon request: Azure pipelines · Issue #699 · feathericons/feather · GitHub">
            <a:extLst>
              <a:ext uri="{FF2B5EF4-FFF2-40B4-BE49-F238E27FC236}">
                <a16:creationId xmlns:a16="http://schemas.microsoft.com/office/drawing/2014/main" id="{F287251D-777F-2B2B-2AAD-92A97394D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t="4422" r="5377" b="7847"/>
          <a:stretch/>
        </p:blipFill>
        <p:spPr bwMode="auto">
          <a:xfrm>
            <a:off x="380779" y="359483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9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6A3F7E2-D3A1-7B24-D08F-34844DAA926C}"/>
              </a:ext>
            </a:extLst>
          </p:cNvPr>
          <p:cNvSpPr txBox="1">
            <a:spLocks/>
          </p:cNvSpPr>
          <p:nvPr/>
        </p:nvSpPr>
        <p:spPr>
          <a:xfrm>
            <a:off x="381000" y="2781300"/>
            <a:ext cx="11208488" cy="73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accent1"/>
                </a:solidFill>
                <a:latin typeface="SF Pro Display"/>
                <a:ea typeface="SF Pro Display" pitchFamily="50" charset="0"/>
                <a:cs typeface="SF Pro Display" pitchFamily="50" charset="0"/>
              </a:defRPr>
            </a:lvl1pPr>
          </a:lstStyle>
          <a:p>
            <a:r>
              <a:rPr lang="en-US" dirty="0"/>
              <a:t>Data Visualization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BD9124A-F940-3AFB-5F7C-A4CDD4E48877}"/>
              </a:ext>
            </a:extLst>
          </p:cNvPr>
          <p:cNvSpPr/>
          <p:nvPr/>
        </p:nvSpPr>
        <p:spPr>
          <a:xfrm>
            <a:off x="504824" y="3429000"/>
            <a:ext cx="10658475" cy="8890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BE09-45D0-0010-431D-54CC7E88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3" y="261927"/>
            <a:ext cx="11636453" cy="529183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Most of the guests come from Portugal followed by UK, France, Spain, and Germany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65180-8E3D-5EF3-00E8-D6D2A1D77628}"/>
              </a:ext>
            </a:extLst>
          </p:cNvPr>
          <p:cNvSpPr txBox="1"/>
          <p:nvPr/>
        </p:nvSpPr>
        <p:spPr>
          <a:xfrm>
            <a:off x="705956" y="5314577"/>
            <a:ext cx="476341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Filters:</a:t>
            </a:r>
            <a:r>
              <a:rPr lang="en-US" sz="12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Not Cancelled Bookings | </a:t>
            </a:r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 </a:t>
            </a:r>
            <a:r>
              <a:rPr lang="en-US" sz="12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Hotel, Years </a:t>
            </a:r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E7E699-FC67-F0B4-222A-5EFE2F24C2AD}"/>
              </a:ext>
            </a:extLst>
          </p:cNvPr>
          <p:cNvSpPr/>
          <p:nvPr/>
        </p:nvSpPr>
        <p:spPr bwMode="auto">
          <a:xfrm>
            <a:off x="6469714" y="1382503"/>
            <a:ext cx="5444511" cy="3375563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5E5203-B218-B47E-FF66-2E8EB4E6732A}"/>
              </a:ext>
            </a:extLst>
          </p:cNvPr>
          <p:cNvSpPr/>
          <p:nvPr/>
        </p:nvSpPr>
        <p:spPr bwMode="auto">
          <a:xfrm>
            <a:off x="6469714" y="1184906"/>
            <a:ext cx="2406868" cy="197597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3CB2E-2F92-1C4A-8D23-639731BFC238}"/>
              </a:ext>
            </a:extLst>
          </p:cNvPr>
          <p:cNvSpPr txBox="1"/>
          <p:nvPr/>
        </p:nvSpPr>
        <p:spPr>
          <a:xfrm>
            <a:off x="5669803" y="4060639"/>
            <a:ext cx="799912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1000">
              <a:solidFill>
                <a:srgbClr val="EF7F06"/>
              </a:solidFill>
              <a:latin typeface="SF Pro Display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7D9791-4451-E25C-AA60-0EC447B58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96562"/>
              </p:ext>
            </p:extLst>
          </p:nvPr>
        </p:nvGraphicFramePr>
        <p:xfrm>
          <a:off x="380144" y="5676691"/>
          <a:ext cx="11636450" cy="694966"/>
        </p:xfrm>
        <a:graphic>
          <a:graphicData uri="http://schemas.openxmlformats.org/drawingml/2006/table">
            <a:tbl>
              <a:tblPr/>
              <a:tblGrid>
                <a:gridCol w="1431797">
                  <a:extLst>
                    <a:ext uri="{9D8B030D-6E8A-4147-A177-3AD203B41FA5}">
                      <a16:colId xmlns:a16="http://schemas.microsoft.com/office/drawing/2014/main" val="309466229"/>
                    </a:ext>
                  </a:extLst>
                </a:gridCol>
                <a:gridCol w="683922">
                  <a:extLst>
                    <a:ext uri="{9D8B030D-6E8A-4147-A177-3AD203B41FA5}">
                      <a16:colId xmlns:a16="http://schemas.microsoft.com/office/drawing/2014/main" val="2124766411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2135720054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2885073419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3104004585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2330597868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348676695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1156661350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4175153259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3570543993"/>
                    </a:ext>
                  </a:extLst>
                </a:gridCol>
                <a:gridCol w="1057859">
                  <a:extLst>
                    <a:ext uri="{9D8B030D-6E8A-4147-A177-3AD203B41FA5}">
                      <a16:colId xmlns:a16="http://schemas.microsoft.com/office/drawing/2014/main" val="745831607"/>
                    </a:ext>
                  </a:extLst>
                </a:gridCol>
              </a:tblGrid>
              <a:tr h="347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Country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PRT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GBR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FRA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ESP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DEU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IRL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ITA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BEL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NLD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USA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57322"/>
                  </a:ext>
                </a:extLst>
              </a:tr>
              <a:tr h="347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No of guests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20977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9668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8468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6383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6067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2542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2428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1868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1716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1592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585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A9C54-F3EE-3316-7AE6-365DFFDDF069}"/>
              </a:ext>
            </a:extLst>
          </p:cNvPr>
          <p:cNvSpPr txBox="1"/>
          <p:nvPr/>
        </p:nvSpPr>
        <p:spPr>
          <a:xfrm>
            <a:off x="6573694" y="1513950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From the visualization, we can infer that guests come from all over the world to stay at the two hotels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709CD-892E-644E-6410-EC352569EA93}"/>
              </a:ext>
            </a:extLst>
          </p:cNvPr>
          <p:cNvSpPr txBox="1"/>
          <p:nvPr/>
        </p:nvSpPr>
        <p:spPr>
          <a:xfrm>
            <a:off x="6573691" y="2399351"/>
            <a:ext cx="523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Most guests are from Portugal and other European countries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9B708-D4F4-748B-81AD-D51AEE158C9E}"/>
              </a:ext>
            </a:extLst>
          </p:cNvPr>
          <p:cNvSpPr txBox="1"/>
          <p:nvPr/>
        </p:nvSpPr>
        <p:spPr>
          <a:xfrm>
            <a:off x="6573692" y="4250234"/>
            <a:ext cx="523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*Note: </a:t>
            </a:r>
            <a:r>
              <a:rPr lang="en-US" sz="12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visualization only consists of the top 10 countries because most guests are from those countries (and to keep the chart clutter-free)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73B68-AE27-A635-F538-54505CC499E3}"/>
              </a:ext>
            </a:extLst>
          </p:cNvPr>
          <p:cNvSpPr txBox="1"/>
          <p:nvPr/>
        </p:nvSpPr>
        <p:spPr>
          <a:xfrm>
            <a:off x="6573690" y="3284751"/>
            <a:ext cx="523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City Hotel has most of its guests from Portugal, France, and Germany while Resort Hotel has most of its guests from Portugal, UK, and Spain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E2A85A6C-F08A-0BB1-2D51-088BE382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2" y="2935599"/>
            <a:ext cx="3099816" cy="22938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03093540-E8C3-54F4-CD4B-F5F5F5B74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2" y="780836"/>
            <a:ext cx="3099816" cy="204975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FB2-363C-BB43-6DFA-9CDCAB4E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1" y="190008"/>
            <a:ext cx="11774184" cy="837408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Guests pay $100 on average for a room per night while the average for city &amp; resort hotel may vary according to their room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5BF98-50D1-43AC-6C05-20654DC689F9}"/>
              </a:ext>
            </a:extLst>
          </p:cNvPr>
          <p:cNvSpPr txBox="1"/>
          <p:nvPr/>
        </p:nvSpPr>
        <p:spPr>
          <a:xfrm>
            <a:off x="1086034" y="6390993"/>
            <a:ext cx="49262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Filters: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Not Cancelled Bookings | </a:t>
            </a:r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 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Years, Months</a:t>
            </a:r>
            <a:endParaRPr lang="en-US" sz="1200" b="1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6690-8E67-3E7B-80AA-B2548CB02A59}"/>
              </a:ext>
            </a:extLst>
          </p:cNvPr>
          <p:cNvSpPr/>
          <p:nvPr/>
        </p:nvSpPr>
        <p:spPr bwMode="auto">
          <a:xfrm>
            <a:off x="6469714" y="1676484"/>
            <a:ext cx="5444511" cy="371816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4855BC-5709-9486-B44A-6381A9989711}"/>
              </a:ext>
            </a:extLst>
          </p:cNvPr>
          <p:cNvSpPr/>
          <p:nvPr/>
        </p:nvSpPr>
        <p:spPr bwMode="auto">
          <a:xfrm>
            <a:off x="6469714" y="1444999"/>
            <a:ext cx="2406868" cy="231485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E697-83DD-8049-70F8-638B0F646FB0}"/>
              </a:ext>
            </a:extLst>
          </p:cNvPr>
          <p:cNvSpPr txBox="1"/>
          <p:nvPr/>
        </p:nvSpPr>
        <p:spPr>
          <a:xfrm>
            <a:off x="6516544" y="1873796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From the visualization, we can see that the prices of rooms in both the hotels vary a lot amongst themselves and between the hotels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FD4F7-8739-6C22-3893-3878EC662A7C}"/>
              </a:ext>
            </a:extLst>
          </p:cNvPr>
          <p:cNvSpPr txBox="1"/>
          <p:nvPr/>
        </p:nvSpPr>
        <p:spPr>
          <a:xfrm>
            <a:off x="6559028" y="4350519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difference in the average room price could be attributed to different locations, room types, and seasonal factors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E061B-7E9D-D2BC-F422-CBC5F81F52F2}"/>
              </a:ext>
            </a:extLst>
          </p:cNvPr>
          <p:cNvSpPr txBox="1"/>
          <p:nvPr/>
        </p:nvSpPr>
        <p:spPr>
          <a:xfrm>
            <a:off x="6573689" y="3235269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Both hotels have some different room types as well. City hotel has H, I, L while Resort hotel has K room type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4653648-A102-D0D2-F2A3-7A4EA7A42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"/>
          <a:stretch/>
        </p:blipFill>
        <p:spPr bwMode="auto">
          <a:xfrm>
            <a:off x="1349910" y="1027416"/>
            <a:ext cx="3419224" cy="2514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5734622-A2A4-98E0-A0A5-48DF8F0EA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18"/>
          <a:stretch/>
        </p:blipFill>
        <p:spPr bwMode="auto">
          <a:xfrm>
            <a:off x="1349910" y="3709204"/>
            <a:ext cx="3419224" cy="2514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0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DFF-E389-A461-688B-A274AD19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31" y="190008"/>
            <a:ext cx="11702266" cy="745271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Average Price per night shows a periodic downward trend from Aug to Dec followed by an upward trend from Jan to Aug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B060C-0814-B8B4-779B-8B5CB4DDB170}"/>
              </a:ext>
            </a:extLst>
          </p:cNvPr>
          <p:cNvSpPr/>
          <p:nvPr/>
        </p:nvSpPr>
        <p:spPr bwMode="auto">
          <a:xfrm>
            <a:off x="6483786" y="1590728"/>
            <a:ext cx="5444511" cy="390802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10B2B8-04A1-6266-2ACD-458EE3B2B8FC}"/>
              </a:ext>
            </a:extLst>
          </p:cNvPr>
          <p:cNvSpPr/>
          <p:nvPr/>
        </p:nvSpPr>
        <p:spPr bwMode="auto">
          <a:xfrm>
            <a:off x="6483786" y="1359243"/>
            <a:ext cx="2406868" cy="231485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78749-E466-872D-74F3-312C7B262295}"/>
              </a:ext>
            </a:extLst>
          </p:cNvPr>
          <p:cNvSpPr txBox="1"/>
          <p:nvPr/>
        </p:nvSpPr>
        <p:spPr>
          <a:xfrm>
            <a:off x="6573098" y="1788039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From the visualization, we can see that the maximum average price of the resort hotel rooms is higher than that of city hotel rooms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C0CB5-51D1-5BCA-FD98-137FFC8B3EC3}"/>
              </a:ext>
            </a:extLst>
          </p:cNvPr>
          <p:cNvSpPr txBox="1"/>
          <p:nvPr/>
        </p:nvSpPr>
        <p:spPr>
          <a:xfrm>
            <a:off x="6573099" y="2850671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variation in the average room prices of Resort hotel is much more as compared to that of City hotel.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14598-B864-33B4-AB09-3DBA6EBB6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"/>
          <a:stretch/>
        </p:blipFill>
        <p:spPr>
          <a:xfrm>
            <a:off x="419100" y="1392889"/>
            <a:ext cx="5486400" cy="41245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3C1345-A5A2-9E11-CFB3-ACB97FF71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563"/>
              </p:ext>
            </p:extLst>
          </p:nvPr>
        </p:nvGraphicFramePr>
        <p:xfrm>
          <a:off x="419100" y="5748935"/>
          <a:ext cx="11509203" cy="5219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val="1557355106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742862457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957763191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054694130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45466378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1163009163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3175613177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624515148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505755321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3133228783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013694062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2079011328"/>
                    </a:ext>
                  </a:extLst>
                </a:gridCol>
                <a:gridCol w="829719">
                  <a:extLst>
                    <a:ext uri="{9D8B030D-6E8A-4147-A177-3AD203B41FA5}">
                      <a16:colId xmlns:a16="http://schemas.microsoft.com/office/drawing/2014/main" val="146610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Months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January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February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March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April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June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July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August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September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October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November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December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85350"/>
                  </a:ext>
                </a:extLst>
              </a:tr>
              <a:tr h="42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Resort Hotel (Avg. Price)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48.76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54.15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57.06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75.87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76.66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107.97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150.12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181.21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96.42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61.78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48.71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68.41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4930418"/>
                  </a:ext>
                </a:extLst>
              </a:tr>
              <a:tr h="42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City Hotel (Avg. Price)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82.33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86.52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90.66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111.96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120.67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117.87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115.85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118.67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112.77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86.95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88.4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453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58F9F1-27AA-9FB9-D137-072344DF8A3C}"/>
              </a:ext>
            </a:extLst>
          </p:cNvPr>
          <p:cNvSpPr txBox="1"/>
          <p:nvPr/>
        </p:nvSpPr>
        <p:spPr>
          <a:xfrm>
            <a:off x="493680" y="5493874"/>
            <a:ext cx="53372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Filters: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Not Cancelled Bookings | </a:t>
            </a:r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Room Type</a:t>
            </a:r>
            <a:endParaRPr lang="en-US" sz="1200" b="1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AF330-F98E-483F-9C08-EB75BAFA65C1}"/>
              </a:ext>
            </a:extLst>
          </p:cNvPr>
          <p:cNvSpPr txBox="1"/>
          <p:nvPr/>
        </p:nvSpPr>
        <p:spPr>
          <a:xfrm>
            <a:off x="6573099" y="3667081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average price of the resort hotel is at its peak during the summer months but drops drastically as winter 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D2E66-48F0-4F86-2182-3F61ACD6367C}"/>
              </a:ext>
            </a:extLst>
          </p:cNvPr>
          <p:cNvSpPr txBox="1"/>
          <p:nvPr/>
        </p:nvSpPr>
        <p:spPr>
          <a:xfrm>
            <a:off x="6573099" y="4729712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average price of the City hotel reaches its peak during the Summer - Fall season</a:t>
            </a:r>
          </a:p>
        </p:txBody>
      </p:sp>
    </p:spTree>
    <p:extLst>
      <p:ext uri="{BB962C8B-B14F-4D97-AF65-F5344CB8AC3E}">
        <p14:creationId xmlns:p14="http://schemas.microsoft.com/office/powerpoint/2010/main" val="178318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E2E907-1CEE-605E-6ED0-5D989F24E74D}"/>
              </a:ext>
            </a:extLst>
          </p:cNvPr>
          <p:cNvSpPr txBox="1">
            <a:spLocks/>
          </p:cNvSpPr>
          <p:nvPr/>
        </p:nvSpPr>
        <p:spPr>
          <a:xfrm>
            <a:off x="391160" y="190008"/>
            <a:ext cx="11409680" cy="4778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R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4472C4"/>
                </a:solidFill>
                <a:latin typeface="SF Pro Display" panose="00000500000000000000"/>
                <a:ea typeface="SF Pro Display" pitchFamily="50" charset="0"/>
                <a:cs typeface="SF Pro Display" pitchFamily="50" charset="0"/>
              </a:defRPr>
            </a:lvl1pPr>
          </a:lstStyle>
          <a:p>
            <a:r>
              <a:rPr lang="en-US"/>
              <a:t>Hotels are the busiest from April to August</a:t>
            </a: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6AA8A9E0-5F17-3E61-3ACD-1F00DEC6E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"/>
          <a:stretch/>
        </p:blipFill>
        <p:spPr bwMode="auto">
          <a:xfrm>
            <a:off x="609600" y="1308381"/>
            <a:ext cx="5486400" cy="40719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6BA69-BCA4-77B3-C86A-65650CE0AF71}"/>
              </a:ext>
            </a:extLst>
          </p:cNvPr>
          <p:cNvSpPr txBox="1"/>
          <p:nvPr/>
        </p:nvSpPr>
        <p:spPr>
          <a:xfrm>
            <a:off x="1218818" y="5549619"/>
            <a:ext cx="426796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Filters: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Not Cancelled Bookings | </a:t>
            </a:r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 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Hotel,</a:t>
            </a:r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Years</a:t>
            </a:r>
            <a:endParaRPr lang="en-US" sz="1200" b="1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2C1CE-14A8-5DFA-2471-79D9B608B9FC}"/>
              </a:ext>
            </a:extLst>
          </p:cNvPr>
          <p:cNvSpPr/>
          <p:nvPr/>
        </p:nvSpPr>
        <p:spPr bwMode="auto">
          <a:xfrm>
            <a:off x="6483786" y="1536874"/>
            <a:ext cx="5444511" cy="384346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4D45F1-FDB7-3497-34EB-64C745031C84}"/>
              </a:ext>
            </a:extLst>
          </p:cNvPr>
          <p:cNvSpPr/>
          <p:nvPr/>
        </p:nvSpPr>
        <p:spPr bwMode="auto">
          <a:xfrm>
            <a:off x="6483786" y="1305388"/>
            <a:ext cx="2406868" cy="231485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731D-84E4-8EFD-F94C-05208CD95AA5}"/>
              </a:ext>
            </a:extLst>
          </p:cNvPr>
          <p:cNvSpPr txBox="1"/>
          <p:nvPr/>
        </p:nvSpPr>
        <p:spPr>
          <a:xfrm>
            <a:off x="6573098" y="1788039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After filtering based on hotels, we can see that the number of guests are high during the summer months along with the hotel prices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97504-335E-66F0-1AB9-31658A165C62}"/>
              </a:ext>
            </a:extLst>
          </p:cNvPr>
          <p:cNvSpPr txBox="1"/>
          <p:nvPr/>
        </p:nvSpPr>
        <p:spPr>
          <a:xfrm>
            <a:off x="6573099" y="3169368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We can also see that the number of guests are lower during the winter months and so are the prices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60039-DCC2-B0D3-7663-4DAEB869D1EE}"/>
              </a:ext>
            </a:extLst>
          </p:cNvPr>
          <p:cNvSpPr txBox="1"/>
          <p:nvPr/>
        </p:nvSpPr>
        <p:spPr>
          <a:xfrm>
            <a:off x="6573098" y="4304475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City hotels have more guests during the Summer to Fall season which corresponds to the high  average prices of the room during that time </a:t>
            </a:r>
          </a:p>
        </p:txBody>
      </p:sp>
    </p:spTree>
    <p:extLst>
      <p:ext uri="{BB962C8B-B14F-4D97-AF65-F5344CB8AC3E}">
        <p14:creationId xmlns:p14="http://schemas.microsoft.com/office/powerpoint/2010/main" val="298999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4020-7730-E355-728C-725604D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00654"/>
            <a:ext cx="11598782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Most people prefer to stay for 1 to 3 days at the hotel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8EB52-A483-0586-5610-9915C9248A7A}"/>
              </a:ext>
            </a:extLst>
          </p:cNvPr>
          <p:cNvSpPr txBox="1"/>
          <p:nvPr/>
        </p:nvSpPr>
        <p:spPr>
          <a:xfrm>
            <a:off x="586947" y="6312544"/>
            <a:ext cx="560360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Filters:</a:t>
            </a:r>
            <a:r>
              <a:rPr lang="en-US" sz="12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Not Cancelled Bookings | </a:t>
            </a:r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 </a:t>
            </a:r>
            <a:r>
              <a:rPr lang="en-US" sz="12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Hotels, Years, Months</a:t>
            </a:r>
            <a:endParaRPr lang="en-US" sz="1200" b="1" dirty="0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28B1-EBA9-7E54-CAF1-FE7893BA3CA2}"/>
              </a:ext>
            </a:extLst>
          </p:cNvPr>
          <p:cNvSpPr/>
          <p:nvPr/>
        </p:nvSpPr>
        <p:spPr bwMode="auto">
          <a:xfrm>
            <a:off x="6483786" y="1536874"/>
            <a:ext cx="5444511" cy="384346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1E2E78-5144-8C99-CB30-F13BB4725907}"/>
              </a:ext>
            </a:extLst>
          </p:cNvPr>
          <p:cNvSpPr/>
          <p:nvPr/>
        </p:nvSpPr>
        <p:spPr bwMode="auto">
          <a:xfrm>
            <a:off x="6483786" y="1305388"/>
            <a:ext cx="2406868" cy="231485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F179B-E97C-6082-9AC6-F18CE8788C63}"/>
              </a:ext>
            </a:extLst>
          </p:cNvPr>
          <p:cNvSpPr txBox="1"/>
          <p:nvPr/>
        </p:nvSpPr>
        <p:spPr>
          <a:xfrm>
            <a:off x="6573098" y="1788039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From the visualization, we can see that the average stay of guests is approximately 3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275C4-4368-46D6-BB5B-97DB372235F4}"/>
              </a:ext>
            </a:extLst>
          </p:cNvPr>
          <p:cNvSpPr txBox="1"/>
          <p:nvPr/>
        </p:nvSpPr>
        <p:spPr>
          <a:xfrm>
            <a:off x="6573097" y="4485187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Most guests prefer to stay for 2-3 days at the City hotel while most guests in Resort prefer to stay just for a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14C8F-0466-82CC-3143-3ADB4B3E7AF6}"/>
              </a:ext>
            </a:extLst>
          </p:cNvPr>
          <p:cNvSpPr txBox="1"/>
          <p:nvPr/>
        </p:nvSpPr>
        <p:spPr>
          <a:xfrm>
            <a:off x="6583168" y="3259724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Guests stay for 2 more days at an average at the Resort Hotel as compared to the City Hotel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0756646-D298-D4BA-4D51-002B6273C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6" b="776"/>
          <a:stretch/>
        </p:blipFill>
        <p:spPr bwMode="auto">
          <a:xfrm>
            <a:off x="1551882" y="624130"/>
            <a:ext cx="3445405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E6C4661A-35DE-30B8-5B8D-1F7972371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"/>
          <a:stretch/>
        </p:blipFill>
        <p:spPr bwMode="auto">
          <a:xfrm>
            <a:off x="1551882" y="3458608"/>
            <a:ext cx="3434169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20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9B4E-6EF6-BB62-F415-A3447C0C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63" y="190008"/>
            <a:ext cx="11999474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Almost half the bookings are done by Online TA followed by Offline TA/TO and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4821A-5FE6-0E78-B85B-1C76C611908A}"/>
              </a:ext>
            </a:extLst>
          </p:cNvPr>
          <p:cNvSpPr txBox="1"/>
          <p:nvPr/>
        </p:nvSpPr>
        <p:spPr>
          <a:xfrm>
            <a:off x="1368406" y="6166937"/>
            <a:ext cx="2801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 </a:t>
            </a:r>
            <a:r>
              <a:rPr lang="en-US" sz="12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Hotels, Years, Months</a:t>
            </a:r>
            <a:endParaRPr lang="en-US" sz="1200" b="1" dirty="0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A9532-AA23-08C8-4847-C7940DBC2878}"/>
              </a:ext>
            </a:extLst>
          </p:cNvPr>
          <p:cNvSpPr/>
          <p:nvPr/>
        </p:nvSpPr>
        <p:spPr bwMode="auto">
          <a:xfrm>
            <a:off x="6096000" y="1780761"/>
            <a:ext cx="5444511" cy="352697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688EA6-6799-0C1B-74A8-72C49CDA8B51}"/>
              </a:ext>
            </a:extLst>
          </p:cNvPr>
          <p:cNvSpPr/>
          <p:nvPr/>
        </p:nvSpPr>
        <p:spPr bwMode="auto">
          <a:xfrm>
            <a:off x="6096000" y="1549276"/>
            <a:ext cx="2406868" cy="231485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A2338-C744-6738-018E-428B6316B646}"/>
              </a:ext>
            </a:extLst>
          </p:cNvPr>
          <p:cNvSpPr txBox="1"/>
          <p:nvPr/>
        </p:nvSpPr>
        <p:spPr>
          <a:xfrm>
            <a:off x="6185311" y="1953022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From the visualization, we can say that most of the bookings come via Travel Agents using the online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0A885-0CC3-EA36-FD90-EEF5BF08BE4C}"/>
              </a:ext>
            </a:extLst>
          </p:cNvPr>
          <p:cNvSpPr txBox="1"/>
          <p:nvPr/>
        </p:nvSpPr>
        <p:spPr>
          <a:xfrm>
            <a:off x="6185311" y="3066183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We can also see that direct bookings are less as compared to third party bookings.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233D6-DEBF-CC51-6B9D-3835A7AAAF4E}"/>
              </a:ext>
            </a:extLst>
          </p:cNvPr>
          <p:cNvSpPr txBox="1"/>
          <p:nvPr/>
        </p:nvSpPr>
        <p:spPr>
          <a:xfrm>
            <a:off x="6185311" y="4179345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For resort hotels direct booking is 16% of the total bookings whereas for city hotel  direct booking is 7% of the total booking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2C76F60-50A8-4D16-CACF-70BC1220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6" y="775935"/>
            <a:ext cx="3271024" cy="2514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48AE05C-B16A-91FE-F28E-EABEAF40B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2" y="3544247"/>
            <a:ext cx="3303251" cy="2514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3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1E4F-3960-4B24-9174-61B02CBD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90008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44k Bookings were cancelled in 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86B9F-FC0D-3052-D789-AB8BC60AD463}"/>
              </a:ext>
            </a:extLst>
          </p:cNvPr>
          <p:cNvSpPr txBox="1"/>
          <p:nvPr/>
        </p:nvSpPr>
        <p:spPr>
          <a:xfrm>
            <a:off x="1537509" y="6390993"/>
            <a:ext cx="2801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</a:t>
            </a:r>
            <a:r>
              <a:rPr lang="en-US" sz="12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Years, Months, Hotels</a:t>
            </a:r>
            <a:endParaRPr lang="en-US" sz="1200" b="1" dirty="0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7B7F9-E105-E0EC-7F86-4D3707545F4E}"/>
              </a:ext>
            </a:extLst>
          </p:cNvPr>
          <p:cNvSpPr/>
          <p:nvPr/>
        </p:nvSpPr>
        <p:spPr bwMode="auto">
          <a:xfrm>
            <a:off x="6096000" y="1645334"/>
            <a:ext cx="5444511" cy="352697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EBD36F-CD7A-D350-CB4F-15DE87A250F8}"/>
              </a:ext>
            </a:extLst>
          </p:cNvPr>
          <p:cNvSpPr/>
          <p:nvPr/>
        </p:nvSpPr>
        <p:spPr bwMode="auto">
          <a:xfrm>
            <a:off x="6096000" y="1404135"/>
            <a:ext cx="2406868" cy="231485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7A8B6-D062-6448-31D5-270BED0C305C}"/>
              </a:ext>
            </a:extLst>
          </p:cNvPr>
          <p:cNvSpPr txBox="1"/>
          <p:nvPr/>
        </p:nvSpPr>
        <p:spPr>
          <a:xfrm>
            <a:off x="6185314" y="1817006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</a:rPr>
              <a:t>From the visualization, we can infer that out of total number of room types, A has the maximum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3F5B4-C9BC-DE71-8131-F2C84D76853D}"/>
              </a:ext>
            </a:extLst>
          </p:cNvPr>
          <p:cNvSpPr txBox="1"/>
          <p:nvPr/>
        </p:nvSpPr>
        <p:spPr>
          <a:xfrm>
            <a:off x="6185314" y="2908606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</a:rPr>
              <a:t>Room type A has more than 35% booking cancellation across each year which is highest amongst all the room types.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D79872-CA19-C298-7D7C-9EABB3E8B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7"/>
          <a:stretch/>
        </p:blipFill>
        <p:spPr bwMode="auto">
          <a:xfrm>
            <a:off x="606176" y="818750"/>
            <a:ext cx="3657600" cy="26102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CACAB6C-B147-6D69-911D-F510F13C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6" y="3579908"/>
            <a:ext cx="3657600" cy="25694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9489F-BF0E-9EC3-ADAA-0A1EE68FF267}"/>
              </a:ext>
            </a:extLst>
          </p:cNvPr>
          <p:cNvSpPr txBox="1"/>
          <p:nvPr/>
        </p:nvSpPr>
        <p:spPr>
          <a:xfrm>
            <a:off x="6147173" y="4246428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</a:rPr>
              <a:t>We can clearly see that city hotel has more rooms booked than the Resort hotel. </a:t>
            </a:r>
          </a:p>
        </p:txBody>
      </p:sp>
    </p:spTree>
    <p:extLst>
      <p:ext uri="{BB962C8B-B14F-4D97-AF65-F5344CB8AC3E}">
        <p14:creationId xmlns:p14="http://schemas.microsoft.com/office/powerpoint/2010/main" val="36241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056CD-D9DA-F49C-7EA3-43AA9FFC2CC2}"/>
              </a:ext>
            </a:extLst>
          </p:cNvPr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ntroduction Icons - Download Free Vector Icons | Noun Project">
            <a:extLst>
              <a:ext uri="{FF2B5EF4-FFF2-40B4-BE49-F238E27FC236}">
                <a16:creationId xmlns:a16="http://schemas.microsoft.com/office/drawing/2014/main" id="{0564590D-AEA5-503F-5ABB-CF6A0EFA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8" y="73954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254E6-D5EF-D4DF-071F-70F100C2A858}"/>
              </a:ext>
            </a:extLst>
          </p:cNvPr>
          <p:cNvSpPr txBox="1"/>
          <p:nvPr/>
        </p:nvSpPr>
        <p:spPr>
          <a:xfrm>
            <a:off x="1153384" y="83400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Overview</a:t>
            </a:r>
          </a:p>
        </p:txBody>
      </p:sp>
      <p:pic>
        <p:nvPicPr>
          <p:cNvPr id="8" name="Picture 4" descr="Identify Problem Icons - Download Free Vector Icons | Noun Project">
            <a:extLst>
              <a:ext uri="{FF2B5EF4-FFF2-40B4-BE49-F238E27FC236}">
                <a16:creationId xmlns:a16="http://schemas.microsoft.com/office/drawing/2014/main" id="{DAAAEEF3-AC0C-0C57-1755-CB90E2D0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8" y="144871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71A8D-60C4-2828-F445-AA1761B48F6F}"/>
              </a:ext>
            </a:extLst>
          </p:cNvPr>
          <p:cNvSpPr txBox="1"/>
          <p:nvPr/>
        </p:nvSpPr>
        <p:spPr>
          <a:xfrm>
            <a:off x="1153384" y="153782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Business and Problem Understanding</a:t>
            </a:r>
          </a:p>
        </p:txBody>
      </p:sp>
      <p:pic>
        <p:nvPicPr>
          <p:cNvPr id="10" name="Picture 6" descr="Data Analysis Icons - Download Free Vector Icons | Noun Project">
            <a:extLst>
              <a:ext uri="{FF2B5EF4-FFF2-40B4-BE49-F238E27FC236}">
                <a16:creationId xmlns:a16="http://schemas.microsoft.com/office/drawing/2014/main" id="{044DB887-2194-16A3-6BB1-400B952A6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8" y="215788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9E42D-05E8-B715-7F83-5F92081CAE9C}"/>
              </a:ext>
            </a:extLst>
          </p:cNvPr>
          <p:cNvSpPr txBox="1"/>
          <p:nvPr/>
        </p:nvSpPr>
        <p:spPr>
          <a:xfrm>
            <a:off x="1153384" y="2247543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Exploratory Data Analysis</a:t>
            </a:r>
          </a:p>
        </p:txBody>
      </p:sp>
      <p:pic>
        <p:nvPicPr>
          <p:cNvPr id="12" name="Picture 8" descr="Data Cleansing Icons - Download Free Vector Icons | Noun Project">
            <a:extLst>
              <a:ext uri="{FF2B5EF4-FFF2-40B4-BE49-F238E27FC236}">
                <a16:creationId xmlns:a16="http://schemas.microsoft.com/office/drawing/2014/main" id="{E6C226D0-E6B5-225C-E472-620F67F2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8" y="28670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697AE5-7E3C-46D5-93C7-6F3E1EC17896}"/>
              </a:ext>
            </a:extLst>
          </p:cNvPr>
          <p:cNvSpPr txBox="1"/>
          <p:nvPr/>
        </p:nvSpPr>
        <p:spPr>
          <a:xfrm>
            <a:off x="1153384" y="296121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Data Cleaning</a:t>
            </a:r>
          </a:p>
        </p:txBody>
      </p:sp>
      <p:pic>
        <p:nvPicPr>
          <p:cNvPr id="14" name="Picture 10" descr="Data Architecture Icons - Download Free Vector Icons | Noun Project">
            <a:extLst>
              <a:ext uri="{FF2B5EF4-FFF2-40B4-BE49-F238E27FC236}">
                <a16:creationId xmlns:a16="http://schemas.microsoft.com/office/drawing/2014/main" id="{824B5A3D-F857-02F9-929D-CF2DA676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8" y="357623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F90F0A-CD3D-D5D7-A848-109BC8F41C9C}"/>
              </a:ext>
            </a:extLst>
          </p:cNvPr>
          <p:cNvSpPr txBox="1"/>
          <p:nvPr/>
        </p:nvSpPr>
        <p:spPr>
          <a:xfrm>
            <a:off x="1153384" y="367162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Modeling</a:t>
            </a:r>
          </a:p>
        </p:txBody>
      </p:sp>
      <p:pic>
        <p:nvPicPr>
          <p:cNvPr id="16" name="Picture 12" descr="Data Visualization Icons - Download Free Vector Icons | Noun Project">
            <a:extLst>
              <a:ext uri="{FF2B5EF4-FFF2-40B4-BE49-F238E27FC236}">
                <a16:creationId xmlns:a16="http://schemas.microsoft.com/office/drawing/2014/main" id="{DE4EE63E-E90B-7C83-C238-8C808218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8" y="428541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F62CFC-BE2B-8E9A-C61B-AD4AABC6864E}"/>
              </a:ext>
            </a:extLst>
          </p:cNvPr>
          <p:cNvSpPr txBox="1"/>
          <p:nvPr/>
        </p:nvSpPr>
        <p:spPr>
          <a:xfrm>
            <a:off x="1153384" y="4369328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Data Visualization</a:t>
            </a:r>
          </a:p>
        </p:txBody>
      </p:sp>
      <p:pic>
        <p:nvPicPr>
          <p:cNvPr id="18" name="Picture 14" descr="Conclusions Icons HD Stock Images | Shutterstock">
            <a:extLst>
              <a:ext uri="{FF2B5EF4-FFF2-40B4-BE49-F238E27FC236}">
                <a16:creationId xmlns:a16="http://schemas.microsoft.com/office/drawing/2014/main" id="{DECBACEE-6231-60E0-F087-F223284B6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2" t="16786" r="18922" b="25499"/>
          <a:stretch/>
        </p:blipFill>
        <p:spPr bwMode="auto">
          <a:xfrm>
            <a:off x="390718" y="499458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DD2576-47F7-A6C2-48D3-EA02F95B8E4E}"/>
              </a:ext>
            </a:extLst>
          </p:cNvPr>
          <p:cNvSpPr txBox="1"/>
          <p:nvPr/>
        </p:nvSpPr>
        <p:spPr>
          <a:xfrm>
            <a:off x="1153384" y="507973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Conclusion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D677AAE-E73F-3295-956D-2029BECB8481}"/>
              </a:ext>
            </a:extLst>
          </p:cNvPr>
          <p:cNvSpPr txBox="1">
            <a:spLocks/>
          </p:cNvSpPr>
          <p:nvPr/>
        </p:nvSpPr>
        <p:spPr>
          <a:xfrm>
            <a:off x="390718" y="224853"/>
            <a:ext cx="4456151" cy="443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600" kern="1200">
                <a:solidFill>
                  <a:srgbClr val="EF7E1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2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Table of Contents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FC56C-75E9-4A2A-6027-917188CF476E}"/>
              </a:ext>
            </a:extLst>
          </p:cNvPr>
          <p:cNvSpPr txBox="1"/>
          <p:nvPr/>
        </p:nvSpPr>
        <p:spPr>
          <a:xfrm>
            <a:off x="1153384" y="5793411"/>
            <a:ext cx="20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Recommendation</a:t>
            </a:r>
          </a:p>
        </p:txBody>
      </p:sp>
      <p:pic>
        <p:nvPicPr>
          <p:cNvPr id="22" name="Picture 2" descr="Free Recommendation Line Icon - Available in SVG, PNG, EPS, AI &amp; Icon fonts">
            <a:extLst>
              <a:ext uri="{FF2B5EF4-FFF2-40B4-BE49-F238E27FC236}">
                <a16:creationId xmlns:a16="http://schemas.microsoft.com/office/drawing/2014/main" id="{8BE813E2-EF3D-7D15-DF28-B1EE4FEE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8" y="570375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3E66-FB7F-60F5-E7A5-9EB4906E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18141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June has the highest average cancellations closely followed by April and May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3A7B4-30F3-18B2-AF99-94A67398E13A}"/>
              </a:ext>
            </a:extLst>
          </p:cNvPr>
          <p:cNvSpPr txBox="1"/>
          <p:nvPr/>
        </p:nvSpPr>
        <p:spPr>
          <a:xfrm>
            <a:off x="2014882" y="6159995"/>
            <a:ext cx="25189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Slicers: </a:t>
            </a:r>
            <a:r>
              <a:rPr lang="en-US" sz="12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Year, Room Type, Hotels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EB430E-C5E6-4409-D326-AFEBCDDCD674}"/>
              </a:ext>
            </a:extLst>
          </p:cNvPr>
          <p:cNvSpPr/>
          <p:nvPr/>
        </p:nvSpPr>
        <p:spPr bwMode="auto">
          <a:xfrm>
            <a:off x="6483786" y="1722529"/>
            <a:ext cx="5444511" cy="352697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F5B92B-BDFA-C324-8398-52BC7E012A67}"/>
              </a:ext>
            </a:extLst>
          </p:cNvPr>
          <p:cNvSpPr/>
          <p:nvPr/>
        </p:nvSpPr>
        <p:spPr bwMode="auto">
          <a:xfrm>
            <a:off x="6483786" y="1491044"/>
            <a:ext cx="2406868" cy="231485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4508C-99E0-85AB-7C72-9151999C0327}"/>
              </a:ext>
            </a:extLst>
          </p:cNvPr>
          <p:cNvSpPr txBox="1"/>
          <p:nvPr/>
        </p:nvSpPr>
        <p:spPr>
          <a:xfrm>
            <a:off x="6573097" y="1953023"/>
            <a:ext cx="526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From the visualization we can see that that the average cancellation percentages are consistently higher from April to October for both hotels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AD107-3B86-B6D7-17CF-023BB1EA00F7}"/>
              </a:ext>
            </a:extLst>
          </p:cNvPr>
          <p:cNvSpPr txBox="1"/>
          <p:nvPr/>
        </p:nvSpPr>
        <p:spPr>
          <a:xfrm>
            <a:off x="6573097" y="3345855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Alternatively, the average cancellation percentages are  comparatively lower from November to March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1AD41-8B35-1295-9AC9-88276F8A72B8}"/>
              </a:ext>
            </a:extLst>
          </p:cNvPr>
          <p:cNvSpPr txBox="1"/>
          <p:nvPr/>
        </p:nvSpPr>
        <p:spPr>
          <a:xfrm>
            <a:off x="6573097" y="4492464"/>
            <a:ext cx="526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The average cancellation percentages are higher for the City Hotel as compared to Resort Hotel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EE33E25-464D-CA2E-B2B8-98C59027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70" y="3429000"/>
            <a:ext cx="3657600" cy="26106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0D37A17-5D92-ED40-F4F3-BAF9BF4E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70" y="711721"/>
            <a:ext cx="3657600" cy="25968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49D1F6-3432-AECF-BABF-572192B0B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46547"/>
              </p:ext>
            </p:extLst>
          </p:nvPr>
        </p:nvGraphicFramePr>
        <p:xfrm>
          <a:off x="6483785" y="5517642"/>
          <a:ext cx="5514801" cy="5219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7419">
                  <a:extLst>
                    <a:ext uri="{9D8B030D-6E8A-4147-A177-3AD203B41FA5}">
                      <a16:colId xmlns:a16="http://schemas.microsoft.com/office/drawing/2014/main" val="1557355106"/>
                    </a:ext>
                  </a:extLst>
                </a:gridCol>
                <a:gridCol w="3427382">
                  <a:extLst>
                    <a:ext uri="{9D8B030D-6E8A-4147-A177-3AD203B41FA5}">
                      <a16:colId xmlns:a16="http://schemas.microsoft.com/office/drawing/2014/main" val="2742862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Months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Average Cancellation Percentage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685350"/>
                  </a:ext>
                </a:extLst>
              </a:tr>
              <a:tr h="42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Resort Hotel (Avg. Price)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26.83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930418"/>
                  </a:ext>
                </a:extLst>
              </a:tr>
              <a:tr h="42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City Hotel (Avg. Price)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F Pro Display" pitchFamily="50" charset="0"/>
                          <a:ea typeface="SF Pro Display" pitchFamily="50" charset="0"/>
                          <a:cs typeface="SF Pro Display" pitchFamily="50" charset="0"/>
                        </a:rPr>
                        <a:t>39.88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F Pro Display" pitchFamily="50" charset="0"/>
                        <a:ea typeface="SF Pro Display" pitchFamily="50" charset="0"/>
                        <a:cs typeface="SF Pro Display" pitchFamily="50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45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5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37E8F5-CD09-C2F5-A3B2-69FDD78E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90008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Conclusion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A42903-0660-B809-DE68-3047114FAE23}"/>
              </a:ext>
            </a:extLst>
          </p:cNvPr>
          <p:cNvSpPr txBox="1">
            <a:spLocks/>
          </p:cNvSpPr>
          <p:nvPr/>
        </p:nvSpPr>
        <p:spPr>
          <a:xfrm>
            <a:off x="11430000" y="6436360"/>
            <a:ext cx="370839" cy="3206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9C50-DE5F-2931-5729-2CF8E32E4EF5}"/>
              </a:ext>
            </a:extLst>
          </p:cNvPr>
          <p:cNvSpPr txBox="1"/>
          <p:nvPr/>
        </p:nvSpPr>
        <p:spPr>
          <a:xfrm>
            <a:off x="391160" y="928855"/>
            <a:ext cx="114096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Average room price of the hotels is at its peak during July-Aug every year </a:t>
            </a:r>
            <a:r>
              <a:rPr lang="en-US" sz="1600" b="0" i="0">
                <a:effectLst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which could be attributed to increase in demand during those months, given the seasonal nature of hospitality industry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73299-FD45-633F-6011-2D6E1A239C99}"/>
              </a:ext>
            </a:extLst>
          </p:cNvPr>
          <p:cNvSpPr txBox="1"/>
          <p:nvPr/>
        </p:nvSpPr>
        <p:spPr>
          <a:xfrm>
            <a:off x="391156" y="1725251"/>
            <a:ext cx="11409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Room type A has more than 35% booking cancellation which is highest amongst all the room types.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244CF-3053-3111-0E2B-B1DA05C9215E}"/>
              </a:ext>
            </a:extLst>
          </p:cNvPr>
          <p:cNvSpPr/>
          <p:nvPr/>
        </p:nvSpPr>
        <p:spPr>
          <a:xfrm>
            <a:off x="391155" y="2224495"/>
            <a:ext cx="11409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People</a:t>
            </a:r>
            <a:r>
              <a:rPr lang="en-US" sz="1600">
                <a:solidFill>
                  <a:srgbClr val="DA846B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 </a:t>
            </a: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prefer online TA for bookings over direct booking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136BA-F0DA-85C7-81C8-340083339975}"/>
              </a:ext>
            </a:extLst>
          </p:cNvPr>
          <p:cNvSpPr/>
          <p:nvPr/>
        </p:nvSpPr>
        <p:spPr>
          <a:xfrm>
            <a:off x="391155" y="2729100"/>
            <a:ext cx="11409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Most people choose to stay for 1 to 3 days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4C526-D56E-5917-C7C8-97DC513742D6}"/>
              </a:ext>
            </a:extLst>
          </p:cNvPr>
          <p:cNvSpPr txBox="1">
            <a:spLocks/>
          </p:cNvSpPr>
          <p:nvPr/>
        </p:nvSpPr>
        <p:spPr>
          <a:xfrm>
            <a:off x="391154" y="3603578"/>
            <a:ext cx="11409680" cy="4778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R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4472C4"/>
                </a:solidFill>
                <a:latin typeface="SF Pro Display" panose="00000500000000000000"/>
                <a:ea typeface="SF Pro Display" pitchFamily="50" charset="0"/>
                <a:cs typeface="SF Pro Display" pitchFamily="50" charset="0"/>
              </a:defRPr>
            </a:lvl1pPr>
          </a:lstStyle>
          <a:p>
            <a:r>
              <a:rPr lang="en-US" dirty="0"/>
              <a:t>Recommendation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F389-CDAD-1D8B-F457-0E1B31AED30F}"/>
              </a:ext>
            </a:extLst>
          </p:cNvPr>
          <p:cNvSpPr/>
          <p:nvPr/>
        </p:nvSpPr>
        <p:spPr>
          <a:xfrm>
            <a:off x="391154" y="4294952"/>
            <a:ext cx="11496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Identify the reason for cancellations for room type A by measuring CSAT Score to quantify the degree to which customers are satisfied with a service, product or 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9D736-657F-CBBD-A936-E53F1E276FE0}"/>
              </a:ext>
            </a:extLst>
          </p:cNvPr>
          <p:cNvSpPr/>
          <p:nvPr/>
        </p:nvSpPr>
        <p:spPr>
          <a:xfrm>
            <a:off x="391154" y="5033067"/>
            <a:ext cx="11409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Additional offers could be given to customers of City Hotel whose stay is for more than 2 days to increase the average days of stay at the hotel</a:t>
            </a:r>
            <a:endParaRPr lang="en-US" sz="1600" b="1" i="1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C579C3-1AC8-F14A-828E-BC542C065B4C}"/>
              </a:ext>
            </a:extLst>
          </p:cNvPr>
          <p:cNvSpPr/>
          <p:nvPr/>
        </p:nvSpPr>
        <p:spPr>
          <a:xfrm>
            <a:off x="391154" y="5560825"/>
            <a:ext cx="11409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Direct booking could be increased through loyalty programs to curtail the commission paid to third parties in case of Online ticket booking.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5FAA2E-5670-7C3D-D31B-D7FAC416CDEE}"/>
              </a:ext>
            </a:extLst>
          </p:cNvPr>
          <p:cNvSpPr/>
          <p:nvPr/>
        </p:nvSpPr>
        <p:spPr>
          <a:xfrm>
            <a:off x="391155" y="7562289"/>
            <a:ext cx="11409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>
                <a:latin typeface="SF Pro Display" pitchFamily="50" charset="0"/>
              </a:rPr>
              <a:t>Seasonal hiring could be done in order to accommodate the demand surge during July-August. </a:t>
            </a:r>
          </a:p>
        </p:txBody>
      </p:sp>
    </p:spTree>
    <p:extLst>
      <p:ext uri="{BB962C8B-B14F-4D97-AF65-F5344CB8AC3E}">
        <p14:creationId xmlns:p14="http://schemas.microsoft.com/office/powerpoint/2010/main" val="196926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37E8F5-CD09-C2F5-A3B2-69FDD78E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90008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 err="1">
                <a:solidFill>
                  <a:srgbClr val="4472C4"/>
                </a:solidFill>
                <a:latin typeface="SF Pro Display" panose="00000500000000000000"/>
              </a:rPr>
              <a:t>PowerBI</a:t>
            </a: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 Dashboard for Business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5FAA2E-5670-7C3D-D31B-D7FAC416CDEE}"/>
              </a:ext>
            </a:extLst>
          </p:cNvPr>
          <p:cNvSpPr/>
          <p:nvPr/>
        </p:nvSpPr>
        <p:spPr>
          <a:xfrm>
            <a:off x="391155" y="7562289"/>
            <a:ext cx="11409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>
                <a:latin typeface="SF Pro Display" pitchFamily="50" charset="0"/>
              </a:rPr>
              <a:t>Seasonal hiring could be done in order to accommodate the demand surge during July-August.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CC172-FEA1-5954-E57D-01874734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94" y="665895"/>
            <a:ext cx="6603075" cy="56711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25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A77A73-EA07-550E-D29C-2051DFF38A2A}"/>
              </a:ext>
            </a:extLst>
          </p:cNvPr>
          <p:cNvSpPr txBox="1">
            <a:spLocks/>
          </p:cNvSpPr>
          <p:nvPr/>
        </p:nvSpPr>
        <p:spPr>
          <a:xfrm>
            <a:off x="381000" y="2781300"/>
            <a:ext cx="11208488" cy="73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accent1"/>
                </a:solidFill>
                <a:latin typeface="SF Pro Display"/>
                <a:ea typeface="SF Pro Display" pitchFamily="50" charset="0"/>
                <a:cs typeface="SF Pro Display" pitchFamily="50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5F03118-A66C-5B92-F808-E27A62207EF8}"/>
              </a:ext>
            </a:extLst>
          </p:cNvPr>
          <p:cNvSpPr/>
          <p:nvPr/>
        </p:nvSpPr>
        <p:spPr>
          <a:xfrm>
            <a:off x="504824" y="3429000"/>
            <a:ext cx="10658475" cy="8890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1C56DC-5540-FB5A-BF10-4E1A2C7D7817}"/>
              </a:ext>
            </a:extLst>
          </p:cNvPr>
          <p:cNvSpPr/>
          <p:nvPr/>
        </p:nvSpPr>
        <p:spPr>
          <a:xfrm>
            <a:off x="391160" y="915427"/>
            <a:ext cx="1212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SF Pro Display" panose="00000500000000000000"/>
                <a:ea typeface="SF Pro Display" panose="00000500000000000000" pitchFamily="2" charset="0"/>
              </a:rPr>
              <a:t>Objective</a:t>
            </a:r>
          </a:p>
        </p:txBody>
      </p:sp>
      <p:pic>
        <p:nvPicPr>
          <p:cNvPr id="5" name="Picture 2" descr="Objectives Icons - Free Download, PNG and SVG">
            <a:extLst>
              <a:ext uri="{FF2B5EF4-FFF2-40B4-BE49-F238E27FC236}">
                <a16:creationId xmlns:a16="http://schemas.microsoft.com/office/drawing/2014/main" id="{41285D8D-9314-3C7E-E49D-3FDF4285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4" y="13939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3FB107-D377-1AEC-5135-18D74D7A0B1B}"/>
              </a:ext>
            </a:extLst>
          </p:cNvPr>
          <p:cNvSpPr/>
          <p:nvPr/>
        </p:nvSpPr>
        <p:spPr>
          <a:xfrm>
            <a:off x="449759" y="2427224"/>
            <a:ext cx="1064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SF Pro Display" panose="00000500000000000000"/>
                <a:ea typeface="SF Pro Display" panose="00000500000000000000" pitchFamily="2" charset="0"/>
              </a:rPr>
              <a:t>Benefits</a:t>
            </a:r>
          </a:p>
        </p:txBody>
      </p:sp>
      <p:pic>
        <p:nvPicPr>
          <p:cNvPr id="7" name="Picture 16" descr="Business decision making icon Royalty Free Vector Image">
            <a:extLst>
              <a:ext uri="{FF2B5EF4-FFF2-40B4-BE49-F238E27FC236}">
                <a16:creationId xmlns:a16="http://schemas.microsoft.com/office/drawing/2014/main" id="{022E1E6A-B64F-4BBC-33AF-3A4D45574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t="12099" r="14132" b="24606"/>
          <a:stretch/>
        </p:blipFill>
        <p:spPr bwMode="auto">
          <a:xfrm>
            <a:off x="8092078" y="30830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A2B66B-0D8C-AF56-B990-BACD5631F261}"/>
              </a:ext>
            </a:extLst>
          </p:cNvPr>
          <p:cNvSpPr/>
          <p:nvPr/>
        </p:nvSpPr>
        <p:spPr>
          <a:xfrm>
            <a:off x="4798216" y="3138267"/>
            <a:ext cx="2756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SzPct val="140000"/>
            </a:pPr>
            <a:r>
              <a:rPr lang="en-US">
                <a:latin typeface="SF Pro Display" panose="00000500000000000000"/>
                <a:ea typeface="SF Pro Display" panose="00000500000000000000" pitchFamily="2" charset="0"/>
                <a:cs typeface="Browallia New" panose="020B0502040204020203" pitchFamily="34" charset="-34"/>
              </a:rPr>
              <a:t>Derive Meaningful Insights</a:t>
            </a:r>
            <a:endParaRPr lang="en-US">
              <a:latin typeface="SF Pro Display" panose="00000500000000000000"/>
              <a:ea typeface="SF Pro Display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E910E-2E15-4EF4-9537-D5CD051E4431}"/>
              </a:ext>
            </a:extLst>
          </p:cNvPr>
          <p:cNvSpPr/>
          <p:nvPr/>
        </p:nvSpPr>
        <p:spPr>
          <a:xfrm>
            <a:off x="1030125" y="3038771"/>
            <a:ext cx="270280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ct val="140000"/>
            </a:pPr>
            <a:r>
              <a:rPr lang="en-US">
                <a:latin typeface="SF Pro Display" panose="00000500000000000000"/>
                <a:ea typeface="SF Pro Display" panose="00000500000000000000" pitchFamily="2" charset="0"/>
                <a:cs typeface="Browallia New" panose="020B0502040204020203" pitchFamily="34" charset="-34"/>
              </a:rPr>
              <a:t>Better customer profiling</a:t>
            </a:r>
            <a:endParaRPr lang="en-US">
              <a:latin typeface="SF Pro Display" panose="00000500000000000000"/>
              <a:ea typeface="SF Pro Display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81A67-6659-18F7-CD18-BCCD8FC5DF4A}"/>
              </a:ext>
            </a:extLst>
          </p:cNvPr>
          <p:cNvSpPr/>
          <p:nvPr/>
        </p:nvSpPr>
        <p:spPr>
          <a:xfrm>
            <a:off x="8640718" y="3047665"/>
            <a:ext cx="270280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ct val="140000"/>
            </a:pPr>
            <a:r>
              <a:rPr lang="en-US">
                <a:latin typeface="SF Pro Display" panose="00000500000000000000"/>
                <a:ea typeface="SF Pro Display" panose="00000500000000000000" pitchFamily="2" charset="0"/>
                <a:cs typeface="Browallia New" panose="020B0502040204020203" pitchFamily="34" charset="-34"/>
              </a:rPr>
              <a:t>Informed Decision Making</a:t>
            </a:r>
            <a:endParaRPr lang="en-US">
              <a:latin typeface="SF Pro Display" panose="00000500000000000000"/>
              <a:ea typeface="SF Pro Display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4" descr="Profiling Icon Vector Isolated On White Background, Logo Concept Stock  Vector - Illustration of female, person: 125781354">
            <a:extLst>
              <a:ext uri="{FF2B5EF4-FFF2-40B4-BE49-F238E27FC236}">
                <a16:creationId xmlns:a16="http://schemas.microsoft.com/office/drawing/2014/main" id="{EA1A94BA-85A4-5201-BF6E-2691D1446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t="11121" r="13294" b="15453"/>
          <a:stretch/>
        </p:blipFill>
        <p:spPr bwMode="auto">
          <a:xfrm>
            <a:off x="407312" y="303877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nsights Icons - Download Free Vector Icons | Noun Project">
            <a:extLst>
              <a:ext uri="{FF2B5EF4-FFF2-40B4-BE49-F238E27FC236}">
                <a16:creationId xmlns:a16="http://schemas.microsoft.com/office/drawing/2014/main" id="{9C93DBA5-CD33-5C16-A050-8C0FBDE2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95" y="308339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DE92573-14CF-B28A-175D-5411A0A12701}"/>
              </a:ext>
            </a:extLst>
          </p:cNvPr>
          <p:cNvSpPr txBox="1">
            <a:spLocks/>
          </p:cNvSpPr>
          <p:nvPr/>
        </p:nvSpPr>
        <p:spPr>
          <a:xfrm>
            <a:off x="390718" y="224853"/>
            <a:ext cx="11525057" cy="4001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600" kern="1200">
                <a:solidFill>
                  <a:srgbClr val="EF7E1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4472C4"/>
                </a:solidFill>
                <a:latin typeface="SF Pro Display" panose="00000500000000000000"/>
                <a:ea typeface="SF Pro Display" pitchFamily="50" charset="0"/>
                <a:cs typeface="SF Pro Display" pitchFamily="50" charset="0"/>
              </a:rPr>
              <a:t>Overview</a:t>
            </a:r>
          </a:p>
        </p:txBody>
      </p:sp>
      <p:sp>
        <p:nvSpPr>
          <p:cNvPr id="14" name="Rounded Rectangle 31">
            <a:extLst>
              <a:ext uri="{FF2B5EF4-FFF2-40B4-BE49-F238E27FC236}">
                <a16:creationId xmlns:a16="http://schemas.microsoft.com/office/drawing/2014/main" id="{0C3F2AD7-B394-A053-13FA-84E2A69DE4BF}"/>
              </a:ext>
            </a:extLst>
          </p:cNvPr>
          <p:cNvSpPr/>
          <p:nvPr/>
        </p:nvSpPr>
        <p:spPr bwMode="auto">
          <a:xfrm>
            <a:off x="6426652" y="5074614"/>
            <a:ext cx="2546138" cy="1021169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lvl="0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>
                <a:latin typeface="SF Pro Display" panose="00000500000000000000"/>
              </a:rPr>
              <a:t>Pushing the data on cloud and performing data imputation to clean the data</a:t>
            </a:r>
          </a:p>
        </p:txBody>
      </p:sp>
      <p:sp>
        <p:nvSpPr>
          <p:cNvPr id="15" name="Chevron 28">
            <a:extLst>
              <a:ext uri="{FF2B5EF4-FFF2-40B4-BE49-F238E27FC236}">
                <a16:creationId xmlns:a16="http://schemas.microsoft.com/office/drawing/2014/main" id="{F5FF6DDD-C05B-B687-CF6A-2C2AE81EA321}"/>
              </a:ext>
            </a:extLst>
          </p:cNvPr>
          <p:cNvSpPr/>
          <p:nvPr/>
        </p:nvSpPr>
        <p:spPr bwMode="auto">
          <a:xfrm>
            <a:off x="386717" y="4749774"/>
            <a:ext cx="2702809" cy="314880"/>
          </a:xfrm>
          <a:prstGeom prst="chevron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FFFFF"/>
                </a:solidFill>
                <a:latin typeface="SF Pro Display" pitchFamily="50" charset="0"/>
              </a:rPr>
              <a:t>Business and Data Understanding</a:t>
            </a:r>
          </a:p>
        </p:txBody>
      </p:sp>
      <p:sp>
        <p:nvSpPr>
          <p:cNvPr id="16" name="Chevron 30">
            <a:extLst>
              <a:ext uri="{FF2B5EF4-FFF2-40B4-BE49-F238E27FC236}">
                <a16:creationId xmlns:a16="http://schemas.microsoft.com/office/drawing/2014/main" id="{93D8F95E-3C70-145C-6ACA-04D0D4C796FD}"/>
              </a:ext>
            </a:extLst>
          </p:cNvPr>
          <p:cNvSpPr/>
          <p:nvPr/>
        </p:nvSpPr>
        <p:spPr bwMode="auto">
          <a:xfrm>
            <a:off x="9289948" y="4749775"/>
            <a:ext cx="2546138" cy="271996"/>
          </a:xfrm>
          <a:prstGeom prst="chevron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FFFFF"/>
                </a:solidFill>
                <a:latin typeface="SF Pro Display" pitchFamily="50" charset="0"/>
              </a:rPr>
              <a:t>Visualization</a:t>
            </a:r>
          </a:p>
        </p:txBody>
      </p:sp>
      <p:sp>
        <p:nvSpPr>
          <p:cNvPr id="17" name="Rounded Rectangle 31">
            <a:extLst>
              <a:ext uri="{FF2B5EF4-FFF2-40B4-BE49-F238E27FC236}">
                <a16:creationId xmlns:a16="http://schemas.microsoft.com/office/drawing/2014/main" id="{D65CD7A1-4A6F-2531-3AAD-801578965D70}"/>
              </a:ext>
            </a:extLst>
          </p:cNvPr>
          <p:cNvSpPr/>
          <p:nvPr/>
        </p:nvSpPr>
        <p:spPr bwMode="auto">
          <a:xfrm>
            <a:off x="3406684" y="5104785"/>
            <a:ext cx="2702809" cy="990998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lvl="0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>
                <a:latin typeface="SF Pro Display" panose="00000500000000000000"/>
              </a:rPr>
              <a:t>Initial investigation on the data was done to discover pattern, anomalies and validate our assumptions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55BB1515-239A-E28C-BE43-EE8E7E2AA7F7}"/>
              </a:ext>
            </a:extLst>
          </p:cNvPr>
          <p:cNvSpPr/>
          <p:nvPr/>
        </p:nvSpPr>
        <p:spPr bwMode="auto">
          <a:xfrm>
            <a:off x="386716" y="5104785"/>
            <a:ext cx="2702809" cy="990998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lvl="0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F Pro Display" panose="00000500000000000000"/>
              </a:rPr>
              <a:t>Understanding the business processes of the hotel identifying the scope of the project</a:t>
            </a:r>
          </a:p>
        </p:txBody>
      </p:sp>
      <p:sp>
        <p:nvSpPr>
          <p:cNvPr id="19" name="Rounded Rectangle 31">
            <a:extLst>
              <a:ext uri="{FF2B5EF4-FFF2-40B4-BE49-F238E27FC236}">
                <a16:creationId xmlns:a16="http://schemas.microsoft.com/office/drawing/2014/main" id="{8E166912-44D2-CD73-799B-6AA75FBD193B}"/>
              </a:ext>
            </a:extLst>
          </p:cNvPr>
          <p:cNvSpPr/>
          <p:nvPr/>
        </p:nvSpPr>
        <p:spPr bwMode="auto">
          <a:xfrm>
            <a:off x="9289948" y="5074614"/>
            <a:ext cx="2546138" cy="1021169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lvl="0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>
                <a:latin typeface="SF Pro Display" panose="00000500000000000000"/>
              </a:rPr>
              <a:t>Creating dashboards in power bi to visualize and analyze data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3AB99-008B-736C-A121-7C638A9F4064}"/>
              </a:ext>
            </a:extLst>
          </p:cNvPr>
          <p:cNvSpPr txBox="1"/>
          <p:nvPr/>
        </p:nvSpPr>
        <p:spPr>
          <a:xfrm>
            <a:off x="1126155" y="1393910"/>
            <a:ext cx="1070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" panose="00000500000000000000"/>
                <a:cs typeface="Browallia New" panose="020B0502040204020203" pitchFamily="34" charset="-34"/>
              </a:rPr>
              <a:t>To derive business insights from hotel data and compare the performance of the two hotel types – City Hotel and Resort Hotel year over year on various Key Performance Indicators (KPIs)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6898E-7C22-192D-6D78-51A923A685AA}"/>
              </a:ext>
            </a:extLst>
          </p:cNvPr>
          <p:cNvSpPr txBox="1"/>
          <p:nvPr/>
        </p:nvSpPr>
        <p:spPr>
          <a:xfrm>
            <a:off x="386716" y="4132468"/>
            <a:ext cx="236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SF Pro Display" panose="00000500000000000000"/>
              </a:rPr>
              <a:t>Analytics road map</a:t>
            </a:r>
          </a:p>
        </p:txBody>
      </p:sp>
      <p:sp>
        <p:nvSpPr>
          <p:cNvPr id="22" name="Chevron 28">
            <a:extLst>
              <a:ext uri="{FF2B5EF4-FFF2-40B4-BE49-F238E27FC236}">
                <a16:creationId xmlns:a16="http://schemas.microsoft.com/office/drawing/2014/main" id="{0F66164F-2242-6115-F558-6EEFD526CF89}"/>
              </a:ext>
            </a:extLst>
          </p:cNvPr>
          <p:cNvSpPr/>
          <p:nvPr/>
        </p:nvSpPr>
        <p:spPr bwMode="auto">
          <a:xfrm>
            <a:off x="3370822" y="4741020"/>
            <a:ext cx="2702809" cy="314880"/>
          </a:xfrm>
          <a:prstGeom prst="chevron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FFFFF"/>
                </a:solidFill>
                <a:latin typeface="SF Pro Display" pitchFamily="50" charset="0"/>
              </a:rPr>
              <a:t>Exploratory Data Analysis</a:t>
            </a:r>
          </a:p>
        </p:txBody>
      </p:sp>
      <p:sp>
        <p:nvSpPr>
          <p:cNvPr id="23" name="Chevron 28">
            <a:extLst>
              <a:ext uri="{FF2B5EF4-FFF2-40B4-BE49-F238E27FC236}">
                <a16:creationId xmlns:a16="http://schemas.microsoft.com/office/drawing/2014/main" id="{70A7B825-BE03-0FC3-B443-BCCC4924520D}"/>
              </a:ext>
            </a:extLst>
          </p:cNvPr>
          <p:cNvSpPr/>
          <p:nvPr/>
        </p:nvSpPr>
        <p:spPr bwMode="auto">
          <a:xfrm>
            <a:off x="6378523" y="4749774"/>
            <a:ext cx="2546138" cy="271996"/>
          </a:xfrm>
          <a:prstGeom prst="chevron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FFFFFF"/>
                </a:solidFill>
                <a:latin typeface="SF Pro Display" pitchFamily="50" charset="0"/>
              </a:rPr>
              <a:t>Data Cleaning and Modeling</a:t>
            </a:r>
          </a:p>
        </p:txBody>
      </p:sp>
    </p:spTree>
    <p:extLst>
      <p:ext uri="{BB962C8B-B14F-4D97-AF65-F5344CB8AC3E}">
        <p14:creationId xmlns:p14="http://schemas.microsoft.com/office/powerpoint/2010/main" val="296889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2676E7D-6642-16BE-A3BB-EC814966DD33}"/>
              </a:ext>
            </a:extLst>
          </p:cNvPr>
          <p:cNvSpPr txBox="1">
            <a:spLocks/>
          </p:cNvSpPr>
          <p:nvPr/>
        </p:nvSpPr>
        <p:spPr>
          <a:xfrm>
            <a:off x="381000" y="2781300"/>
            <a:ext cx="11208488" cy="73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  <a:latin typeface="SF Pro Display"/>
                <a:ea typeface="SF Pro Display" pitchFamily="50" charset="0"/>
                <a:cs typeface="SF Pro Display" pitchFamily="50" charset="0"/>
              </a:rPr>
              <a:t>Problem and Business Understanding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5813D62-C2C8-B081-4BF4-AEE2FA9C7941}"/>
              </a:ext>
            </a:extLst>
          </p:cNvPr>
          <p:cNvSpPr/>
          <p:nvPr/>
        </p:nvSpPr>
        <p:spPr>
          <a:xfrm>
            <a:off x="504824" y="3429000"/>
            <a:ext cx="10658475" cy="8890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7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B0D67-F1CF-10E4-DC81-8DE05BDD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90009"/>
            <a:ext cx="11409680" cy="507938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Hotel aims to understand their booking records and customer profiles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41718F-DB65-4880-0659-F2E82E4B9DA1}"/>
              </a:ext>
            </a:extLst>
          </p:cNvPr>
          <p:cNvSpPr txBox="1">
            <a:spLocks/>
          </p:cNvSpPr>
          <p:nvPr/>
        </p:nvSpPr>
        <p:spPr>
          <a:xfrm>
            <a:off x="11586178" y="8475709"/>
            <a:ext cx="370839" cy="3206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pPr/>
              <a:t>5</a:t>
            </a:fld>
            <a:endParaRPr lang="en-US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A0737BB-9C3A-98B5-52C6-6DEF98D12F25}"/>
              </a:ext>
            </a:extLst>
          </p:cNvPr>
          <p:cNvCxnSpPr>
            <a:cxnSpLocks/>
          </p:cNvCxnSpPr>
          <p:nvPr/>
        </p:nvCxnSpPr>
        <p:spPr>
          <a:xfrm flipV="1">
            <a:off x="1510030" y="3201450"/>
            <a:ext cx="2036957" cy="62942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5C572A5-487B-6D81-4847-2F5CB366BD27}"/>
              </a:ext>
            </a:extLst>
          </p:cNvPr>
          <p:cNvCxnSpPr>
            <a:cxnSpLocks/>
          </p:cNvCxnSpPr>
          <p:nvPr/>
        </p:nvCxnSpPr>
        <p:spPr>
          <a:xfrm>
            <a:off x="1494356" y="3830870"/>
            <a:ext cx="2061520" cy="5770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F9EE3-C4BD-37F0-2939-1047221DCF60}"/>
              </a:ext>
            </a:extLst>
          </p:cNvPr>
          <p:cNvCxnSpPr>
            <a:cxnSpLocks/>
          </p:cNvCxnSpPr>
          <p:nvPr/>
        </p:nvCxnSpPr>
        <p:spPr>
          <a:xfrm>
            <a:off x="4457318" y="3782925"/>
            <a:ext cx="1025767" cy="11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92BA0B-5F81-25B0-C657-E7BDB3DB2B34}"/>
              </a:ext>
            </a:extLst>
          </p:cNvPr>
          <p:cNvCxnSpPr/>
          <p:nvPr/>
        </p:nvCxnSpPr>
        <p:spPr>
          <a:xfrm>
            <a:off x="1674841" y="5888169"/>
            <a:ext cx="419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B258286B-A402-3E64-AE37-05CC428C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598" y="5603931"/>
            <a:ext cx="548640" cy="548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2A9162-C90B-45F3-0CC2-05E44F13ABA2}"/>
              </a:ext>
            </a:extLst>
          </p:cNvPr>
          <p:cNvSpPr/>
          <p:nvPr/>
        </p:nvSpPr>
        <p:spPr bwMode="auto">
          <a:xfrm>
            <a:off x="355076" y="5370147"/>
            <a:ext cx="11419856" cy="84723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B13B97-2F61-E44A-D255-9D68ED0EDCCA}"/>
              </a:ext>
            </a:extLst>
          </p:cNvPr>
          <p:cNvSpPr/>
          <p:nvPr/>
        </p:nvSpPr>
        <p:spPr bwMode="auto">
          <a:xfrm>
            <a:off x="329169" y="5173228"/>
            <a:ext cx="2406868" cy="197597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Process Flow - Customer</a:t>
            </a:r>
          </a:p>
        </p:txBody>
      </p:sp>
      <p:pic>
        <p:nvPicPr>
          <p:cNvPr id="13" name="Picture 4" descr="Black Line Icon For Beach, House And Resort Stock Vector - Illustration of  logo, logotype: 143103756">
            <a:extLst>
              <a:ext uri="{FF2B5EF4-FFF2-40B4-BE49-F238E27FC236}">
                <a16:creationId xmlns:a16="http://schemas.microsoft.com/office/drawing/2014/main" id="{56535A8C-A89F-123E-EADA-96B99226D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13280" r="11481" b="13749"/>
          <a:stretch/>
        </p:blipFill>
        <p:spPr bwMode="auto">
          <a:xfrm>
            <a:off x="3712898" y="292713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ee Hotel Icon. SVG, EPS, JPG, PNG. Download Hotel Icon.">
            <a:extLst>
              <a:ext uri="{FF2B5EF4-FFF2-40B4-BE49-F238E27FC236}">
                <a16:creationId xmlns:a16="http://schemas.microsoft.com/office/drawing/2014/main" id="{516BCA5F-D83F-042A-85D4-E5EDA3F19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1" t="22099" r="21371" b="20643"/>
          <a:stretch/>
        </p:blipFill>
        <p:spPr bwMode="auto">
          <a:xfrm>
            <a:off x="3712898" y="41390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ity Hotel Icon | iOS 7 Iconset | Icons8">
            <a:extLst>
              <a:ext uri="{FF2B5EF4-FFF2-40B4-BE49-F238E27FC236}">
                <a16:creationId xmlns:a16="http://schemas.microsoft.com/office/drawing/2014/main" id="{071F2049-7337-981D-7D01-6E3C2003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9" y="35204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1,642 Hotel Room Icon Stock Photos, Pictures &amp;amp; Royalty-Free Images - iStock">
            <a:extLst>
              <a:ext uri="{FF2B5EF4-FFF2-40B4-BE49-F238E27FC236}">
                <a16:creationId xmlns:a16="http://schemas.microsoft.com/office/drawing/2014/main" id="{0312159B-C3E9-E9A5-A881-3D9C6857A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7" t="25347" r="28289" b="30618"/>
          <a:stretch/>
        </p:blipFill>
        <p:spPr bwMode="auto">
          <a:xfrm>
            <a:off x="5828987" y="343897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Group of men">
            <a:extLst>
              <a:ext uri="{FF2B5EF4-FFF2-40B4-BE49-F238E27FC236}">
                <a16:creationId xmlns:a16="http://schemas.microsoft.com/office/drawing/2014/main" id="{E24E41FF-765E-C8F5-3EAB-0ADD96ACE5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234" y="5603931"/>
            <a:ext cx="548640" cy="548640"/>
          </a:xfrm>
          <a:prstGeom prst="rect">
            <a:avLst/>
          </a:prstGeom>
        </p:spPr>
      </p:pic>
      <p:pic>
        <p:nvPicPr>
          <p:cNvPr id="18" name="Picture 10" descr="World Icon, World Clipart, World Icons, World PNG and Vector with  Transparent Background for Free Download in 2021 | World icon, Instagram  highlight icons, Location icon">
            <a:extLst>
              <a:ext uri="{FF2B5EF4-FFF2-40B4-BE49-F238E27FC236}">
                <a16:creationId xmlns:a16="http://schemas.microsoft.com/office/drawing/2014/main" id="{868FE3C9-D4E9-A619-2142-8381A698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0" y="560807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alendar Icon Isolated On White Background. Calender Symbol. Calendar  Vector Icon. Deadline. Date. Time Stock Vector - Illustration of event, icon:  185768346">
            <a:extLst>
              <a:ext uri="{FF2B5EF4-FFF2-40B4-BE49-F238E27FC236}">
                <a16:creationId xmlns:a16="http://schemas.microsoft.com/office/drawing/2014/main" id="{78402BB5-E42C-FC0A-BE59-65D725A5C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t="21685" r="21230" b="20775"/>
          <a:stretch/>
        </p:blipFill>
        <p:spPr bwMode="auto">
          <a:xfrm>
            <a:off x="6758916" y="561141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Market part, market piece, market segment, part, segment icon - Download on  Iconfinder">
            <a:extLst>
              <a:ext uri="{FF2B5EF4-FFF2-40B4-BE49-F238E27FC236}">
                <a16:creationId xmlns:a16="http://schemas.microsoft.com/office/drawing/2014/main" id="{F2829EE4-090C-3AF6-6066-2BD8061F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8E8F90"/>
              </a:clrFrom>
              <a:clrTo>
                <a:srgbClr val="8E8F9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52" y="560807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49B285-B31E-FB46-BED5-EB2C4F981F40}"/>
              </a:ext>
            </a:extLst>
          </p:cNvPr>
          <p:cNvCxnSpPr/>
          <p:nvPr/>
        </p:nvCxnSpPr>
        <p:spPr>
          <a:xfrm>
            <a:off x="3816570" y="5839386"/>
            <a:ext cx="419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5AAD73-7607-BE7B-97A5-B6D4ABFD4C18}"/>
              </a:ext>
            </a:extLst>
          </p:cNvPr>
          <p:cNvCxnSpPr/>
          <p:nvPr/>
        </p:nvCxnSpPr>
        <p:spPr>
          <a:xfrm>
            <a:off x="5714928" y="5872517"/>
            <a:ext cx="419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F78E1-5AB2-994B-8D19-44626A69FE15}"/>
              </a:ext>
            </a:extLst>
          </p:cNvPr>
          <p:cNvCxnSpPr/>
          <p:nvPr/>
        </p:nvCxnSpPr>
        <p:spPr>
          <a:xfrm>
            <a:off x="7804801" y="5917986"/>
            <a:ext cx="419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B27E20-0149-E3E8-CF58-0E8EE39A77FE}"/>
              </a:ext>
            </a:extLst>
          </p:cNvPr>
          <p:cNvCxnSpPr/>
          <p:nvPr/>
        </p:nvCxnSpPr>
        <p:spPr>
          <a:xfrm>
            <a:off x="9848120" y="5908047"/>
            <a:ext cx="41911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71A470-6606-FD86-6A92-A225CE7F5F6C}"/>
              </a:ext>
            </a:extLst>
          </p:cNvPr>
          <p:cNvSpPr txBox="1"/>
          <p:nvPr/>
        </p:nvSpPr>
        <p:spPr>
          <a:xfrm>
            <a:off x="2202902" y="5438552"/>
            <a:ext cx="1727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Bookings by market segment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F92C5-73BB-22A7-8764-872FB6DF65E3}"/>
              </a:ext>
            </a:extLst>
          </p:cNvPr>
          <p:cNvSpPr txBox="1"/>
          <p:nvPr/>
        </p:nvSpPr>
        <p:spPr>
          <a:xfrm>
            <a:off x="544207" y="5444633"/>
            <a:ext cx="79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Nationality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AB4F42-3A9F-B1BC-1F44-9DC117FE281C}"/>
              </a:ext>
            </a:extLst>
          </p:cNvPr>
          <p:cNvSpPr txBox="1"/>
          <p:nvPr/>
        </p:nvSpPr>
        <p:spPr>
          <a:xfrm>
            <a:off x="4376849" y="5443357"/>
            <a:ext cx="1414358" cy="25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Number of Occupants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3EF63-E512-699D-183B-2602ADDCEB95}"/>
              </a:ext>
            </a:extLst>
          </p:cNvPr>
          <p:cNvSpPr txBox="1"/>
          <p:nvPr/>
        </p:nvSpPr>
        <p:spPr>
          <a:xfrm>
            <a:off x="6563070" y="5440400"/>
            <a:ext cx="940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Days of Stay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DE2164-5F91-CF2F-BDED-E9A0827D3401}"/>
              </a:ext>
            </a:extLst>
          </p:cNvPr>
          <p:cNvSpPr txBox="1"/>
          <p:nvPr/>
        </p:nvSpPr>
        <p:spPr>
          <a:xfrm>
            <a:off x="8528278" y="5438551"/>
            <a:ext cx="1065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Payment 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9C0C07-C594-C53A-80E2-A417CA8FB8B6}"/>
              </a:ext>
            </a:extLst>
          </p:cNvPr>
          <p:cNvSpPr txBox="1"/>
          <p:nvPr/>
        </p:nvSpPr>
        <p:spPr>
          <a:xfrm>
            <a:off x="10380644" y="5436989"/>
            <a:ext cx="1512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Cancellation Status</a:t>
            </a:r>
          </a:p>
        </p:txBody>
      </p:sp>
      <p:pic>
        <p:nvPicPr>
          <p:cNvPr id="31" name="Picture 22" descr="Cancel Icons – Free Vector Download, PNG, SVG, GIF">
            <a:extLst>
              <a:ext uri="{FF2B5EF4-FFF2-40B4-BE49-F238E27FC236}">
                <a16:creationId xmlns:a16="http://schemas.microsoft.com/office/drawing/2014/main" id="{D4308015-3D6A-A640-E6B6-6B7A5477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501" y="565855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01D35-7DEF-B2BB-897F-8B9424D47F47}"/>
              </a:ext>
            </a:extLst>
          </p:cNvPr>
          <p:cNvSpPr/>
          <p:nvPr/>
        </p:nvSpPr>
        <p:spPr bwMode="auto">
          <a:xfrm>
            <a:off x="355076" y="2750056"/>
            <a:ext cx="11419856" cy="225953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1" u="none" strike="noStrike" kern="1200" cap="none" spc="0" normalizeH="0" baseline="0" noProof="0">
              <a:ln>
                <a:noFill/>
              </a:ln>
              <a:solidFill>
                <a:srgbClr val="242425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C2C19A-8680-8CD1-5CC9-5A46A998146B}"/>
              </a:ext>
            </a:extLst>
          </p:cNvPr>
          <p:cNvSpPr/>
          <p:nvPr/>
        </p:nvSpPr>
        <p:spPr bwMode="auto">
          <a:xfrm>
            <a:off x="353469" y="2552460"/>
            <a:ext cx="2406868" cy="197597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Process Flow –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Hote</a:t>
            </a:r>
            <a:r>
              <a:rPr lang="en-US" sz="1200">
                <a:solidFill>
                  <a:srgbClr val="FFFFFF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pic>
        <p:nvPicPr>
          <p:cNvPr id="34" name="Picture 26" descr="Free Icon | Today. date.">
            <a:extLst>
              <a:ext uri="{FF2B5EF4-FFF2-40B4-BE49-F238E27FC236}">
                <a16:creationId xmlns:a16="http://schemas.microsoft.com/office/drawing/2014/main" id="{7186406B-4C41-1999-89CB-178829DB1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9" t="13159" r="10697" b="15917"/>
          <a:stretch/>
        </p:blipFill>
        <p:spPr bwMode="auto">
          <a:xfrm>
            <a:off x="8345744" y="344475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0" descr="Money payment icon - Ecommerce">
            <a:extLst>
              <a:ext uri="{FF2B5EF4-FFF2-40B4-BE49-F238E27FC236}">
                <a16:creationId xmlns:a16="http://schemas.microsoft.com/office/drawing/2014/main" id="{485C3111-BA95-7845-6C93-653F31DAA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18820" r="18710" b="18820"/>
          <a:stretch/>
        </p:blipFill>
        <p:spPr bwMode="auto">
          <a:xfrm>
            <a:off x="10862501" y="343897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33FC6A-5576-3B96-A639-37AEDD6EFD23}"/>
              </a:ext>
            </a:extLst>
          </p:cNvPr>
          <p:cNvCxnSpPr>
            <a:cxnSpLocks/>
          </p:cNvCxnSpPr>
          <p:nvPr/>
        </p:nvCxnSpPr>
        <p:spPr>
          <a:xfrm>
            <a:off x="6806290" y="3788854"/>
            <a:ext cx="1025767" cy="11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26CA60-266F-E686-5252-0C37DD25005D}"/>
              </a:ext>
            </a:extLst>
          </p:cNvPr>
          <p:cNvCxnSpPr>
            <a:cxnSpLocks/>
          </p:cNvCxnSpPr>
          <p:nvPr/>
        </p:nvCxnSpPr>
        <p:spPr>
          <a:xfrm>
            <a:off x="9472943" y="3761982"/>
            <a:ext cx="1025767" cy="11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A98B6F-2E45-F023-1A1C-54D67ECC8DB5}"/>
              </a:ext>
            </a:extLst>
          </p:cNvPr>
          <p:cNvSpPr txBox="1"/>
          <p:nvPr/>
        </p:nvSpPr>
        <p:spPr>
          <a:xfrm>
            <a:off x="675870" y="4234956"/>
            <a:ext cx="79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Hotel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C51FAA-6B1E-B95A-9119-E40D91F7FCEC}"/>
              </a:ext>
            </a:extLst>
          </p:cNvPr>
          <p:cNvSpPr txBox="1"/>
          <p:nvPr/>
        </p:nvSpPr>
        <p:spPr>
          <a:xfrm>
            <a:off x="3567199" y="3465668"/>
            <a:ext cx="84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Resort Hotel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2978BB-2512-F542-BE78-7007D2012E34}"/>
              </a:ext>
            </a:extLst>
          </p:cNvPr>
          <p:cNvSpPr txBox="1"/>
          <p:nvPr/>
        </p:nvSpPr>
        <p:spPr>
          <a:xfrm>
            <a:off x="3587262" y="4727390"/>
            <a:ext cx="79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City Hotel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C14C33-C7A0-EE5F-E246-FBC5803CB7AD}"/>
              </a:ext>
            </a:extLst>
          </p:cNvPr>
          <p:cNvSpPr txBox="1"/>
          <p:nvPr/>
        </p:nvSpPr>
        <p:spPr>
          <a:xfrm>
            <a:off x="5669803" y="4060639"/>
            <a:ext cx="799912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1000">
              <a:solidFill>
                <a:srgbClr val="EF7F06"/>
              </a:solidFill>
              <a:latin typeface="SF Pro Display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B7211-B900-616C-BC04-921E4D6B0FAA}"/>
              </a:ext>
            </a:extLst>
          </p:cNvPr>
          <p:cNvSpPr txBox="1"/>
          <p:nvPr/>
        </p:nvSpPr>
        <p:spPr>
          <a:xfrm>
            <a:off x="8200045" y="4214528"/>
            <a:ext cx="84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Arrival Date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8D6C9-82FE-EF9B-E572-84BA35ED375F}"/>
              </a:ext>
            </a:extLst>
          </p:cNvPr>
          <p:cNvSpPr txBox="1"/>
          <p:nvPr/>
        </p:nvSpPr>
        <p:spPr>
          <a:xfrm>
            <a:off x="10516713" y="4215871"/>
            <a:ext cx="124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Average Daily Rate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C82CF5-3F91-F96D-20AC-07AEC7973C59}"/>
              </a:ext>
            </a:extLst>
          </p:cNvPr>
          <p:cNvSpPr txBox="1"/>
          <p:nvPr/>
        </p:nvSpPr>
        <p:spPr>
          <a:xfrm>
            <a:off x="5675981" y="4214527"/>
            <a:ext cx="84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F7F06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Room Type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8932A6-67BA-C862-F77D-17EE04FA8F93}"/>
              </a:ext>
            </a:extLst>
          </p:cNvPr>
          <p:cNvSpPr txBox="1"/>
          <p:nvPr/>
        </p:nvSpPr>
        <p:spPr>
          <a:xfrm>
            <a:off x="10668" y="2143291"/>
            <a:ext cx="12170664" cy="3231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Business Understanding</a:t>
            </a:r>
            <a:endParaRPr kumimoji="0" lang="en-US" sz="15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03902-5519-F3E6-8DE8-70DA5826F74B}"/>
              </a:ext>
            </a:extLst>
          </p:cNvPr>
          <p:cNvSpPr txBox="1"/>
          <p:nvPr/>
        </p:nvSpPr>
        <p:spPr>
          <a:xfrm>
            <a:off x="367471" y="1432094"/>
            <a:ext cx="11471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Problem Statement: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Guest profile analysis from the hotel owner’s point of view</a:t>
            </a:r>
            <a:endParaRPr lang="en-US" b="1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D94D33-9968-713A-A8A2-6989041B7258}"/>
              </a:ext>
            </a:extLst>
          </p:cNvPr>
          <p:cNvSpPr txBox="1"/>
          <p:nvPr/>
        </p:nvSpPr>
        <p:spPr>
          <a:xfrm>
            <a:off x="9625" y="836571"/>
            <a:ext cx="12170664" cy="3231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Problem Understanding</a:t>
            </a:r>
            <a:endParaRPr kumimoji="0" lang="en-US" sz="15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3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3C2C4E-19CB-C11B-5714-EE15FC92C4A1}"/>
              </a:ext>
            </a:extLst>
          </p:cNvPr>
          <p:cNvSpPr txBox="1">
            <a:spLocks/>
          </p:cNvSpPr>
          <p:nvPr/>
        </p:nvSpPr>
        <p:spPr>
          <a:xfrm>
            <a:off x="381000" y="2771775"/>
            <a:ext cx="11208488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accent1"/>
                </a:solidFill>
                <a:latin typeface="SF Pro Display"/>
                <a:ea typeface="SF Pro Display" pitchFamily="50" charset="0"/>
                <a:cs typeface="SF Pro Display" pitchFamily="50" charset="0"/>
              </a:defRPr>
            </a:lvl1pPr>
          </a:lstStyle>
          <a:p>
            <a:r>
              <a:rPr lang="en-US" dirty="0"/>
              <a:t>Exploratory Data Analysis 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9F9E5F4-2D26-AD09-AB9F-3B7614EC1DBC}"/>
              </a:ext>
            </a:extLst>
          </p:cNvPr>
          <p:cNvSpPr/>
          <p:nvPr/>
        </p:nvSpPr>
        <p:spPr>
          <a:xfrm>
            <a:off x="504824" y="3429000"/>
            <a:ext cx="10658475" cy="8890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6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886ABC-EDBB-1AB3-606D-630CA704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38637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Observations from Raw Data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FF34FC-0498-B8C0-EEE2-108E4CC92887}"/>
              </a:ext>
            </a:extLst>
          </p:cNvPr>
          <p:cNvSpPr txBox="1">
            <a:spLocks/>
          </p:cNvSpPr>
          <p:nvPr/>
        </p:nvSpPr>
        <p:spPr>
          <a:xfrm>
            <a:off x="11430000" y="6436360"/>
            <a:ext cx="370839" cy="3206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4331B-F057-F8FF-7F32-A8251744134F}"/>
              </a:ext>
            </a:extLst>
          </p:cNvPr>
          <p:cNvSpPr txBox="1"/>
          <p:nvPr/>
        </p:nvSpPr>
        <p:spPr>
          <a:xfrm>
            <a:off x="1066796" y="1163533"/>
            <a:ext cx="10734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No Primary Key: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Absence of a primary key (unique customer identifier)</a:t>
            </a:r>
            <a:endParaRPr lang="en-US" b="1"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64749-9383-9082-39C7-E1431C448D35}"/>
              </a:ext>
            </a:extLst>
          </p:cNvPr>
          <p:cNvSpPr txBox="1"/>
          <p:nvPr/>
        </p:nvSpPr>
        <p:spPr>
          <a:xfrm>
            <a:off x="1066794" y="2180273"/>
            <a:ext cx="1073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True Duplicates: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Due to the absence of unique identifier there are multiple true duplicates. 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B3BE0-CAE4-8B04-EB1F-5DB5E3CC7B4C}"/>
              </a:ext>
            </a:extLst>
          </p:cNvPr>
          <p:cNvSpPr txBox="1"/>
          <p:nvPr/>
        </p:nvSpPr>
        <p:spPr>
          <a:xfrm>
            <a:off x="1066795" y="4110170"/>
            <a:ext cx="1073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Cancelled Booking Status: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 each problem statement we used cancellation booking filters to get actual inference on customer engagement. 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C9E91-4C1F-7A32-A685-F39CC820E885}"/>
              </a:ext>
            </a:extLst>
          </p:cNvPr>
          <p:cNvSpPr txBox="1"/>
          <p:nvPr/>
        </p:nvSpPr>
        <p:spPr>
          <a:xfrm>
            <a:off x="1066795" y="3083718"/>
            <a:ext cx="1073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Zero and Negative Average Daily Rate: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2% of the total guests had free stay. Negative values could be due to logging error. 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E17FD-18F1-2A06-FB16-5BADBE369F22}"/>
              </a:ext>
            </a:extLst>
          </p:cNvPr>
          <p:cNvSpPr txBox="1"/>
          <p:nvPr/>
        </p:nvSpPr>
        <p:spPr>
          <a:xfrm>
            <a:off x="1066796" y="5136622"/>
            <a:ext cx="1073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Average (Rather Than Total) Values: </a:t>
            </a:r>
            <a:r>
              <a:rPr lang="en-US"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In problem statements related to month wise trends, average values were used instead of sum to accommodate for irregular timeframe</a:t>
            </a:r>
            <a:endParaRPr lang="en-US"/>
          </a:p>
        </p:txBody>
      </p:sp>
      <p:pic>
        <p:nvPicPr>
          <p:cNvPr id="11" name="Graphic 10" descr="Key outline">
            <a:extLst>
              <a:ext uri="{FF2B5EF4-FFF2-40B4-BE49-F238E27FC236}">
                <a16:creationId xmlns:a16="http://schemas.microsoft.com/office/drawing/2014/main" id="{17F1DDB7-7BC3-10FE-4C65-285EAD1A5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155" y="1071935"/>
            <a:ext cx="548640" cy="548640"/>
          </a:xfrm>
          <a:prstGeom prst="rect">
            <a:avLst/>
          </a:prstGeom>
        </p:spPr>
      </p:pic>
      <p:pic>
        <p:nvPicPr>
          <p:cNvPr id="12" name="Picture 2" descr="Duplicate Icon Stock Illustrations – 2,980 Duplicate Icon Stock  Illustrations, Vectors &amp;amp; Clipart - Dreamstime">
            <a:extLst>
              <a:ext uri="{FF2B5EF4-FFF2-40B4-BE49-F238E27FC236}">
                <a16:creationId xmlns:a16="http://schemas.microsoft.com/office/drawing/2014/main" id="{E0F731D8-97CC-08DA-CD15-84611B5E0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18637" r="24086" b="28240"/>
          <a:stretch/>
        </p:blipFill>
        <p:spPr bwMode="auto">
          <a:xfrm>
            <a:off x="391160" y="21009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Cancel Icons – Free Vector Download, PNG, SVG, GIF">
            <a:extLst>
              <a:ext uri="{FF2B5EF4-FFF2-40B4-BE49-F238E27FC236}">
                <a16:creationId xmlns:a16="http://schemas.microsoft.com/office/drawing/2014/main" id="{E3A5CB41-FD58-3BE8-058E-5411A822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" y="415901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No money icon on white background flat style Vector Image">
            <a:extLst>
              <a:ext uri="{FF2B5EF4-FFF2-40B4-BE49-F238E27FC236}">
                <a16:creationId xmlns:a16="http://schemas.microsoft.com/office/drawing/2014/main" id="{EA82CF9A-AFD8-25F7-D316-01FD4638C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5" b="8683"/>
          <a:stretch/>
        </p:blipFill>
        <p:spPr bwMode="auto">
          <a:xfrm>
            <a:off x="391160" y="312998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1,433 BEST Sigma Symbol IMAGES, STOCK PHOTOS &amp;amp; VECTORS | Adobe Stock">
            <a:extLst>
              <a:ext uri="{FF2B5EF4-FFF2-40B4-BE49-F238E27FC236}">
                <a16:creationId xmlns:a16="http://schemas.microsoft.com/office/drawing/2014/main" id="{BD87B9E2-799F-3CD3-11E7-FB3CAFC3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5" y="518546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E1136E-9883-B1CB-FD96-EE34A1080420}"/>
              </a:ext>
            </a:extLst>
          </p:cNvPr>
          <p:cNvCxnSpPr>
            <a:cxnSpLocks/>
          </p:cNvCxnSpPr>
          <p:nvPr/>
        </p:nvCxnSpPr>
        <p:spPr>
          <a:xfrm rot="5400000">
            <a:off x="472611" y="5322013"/>
            <a:ext cx="328773" cy="2465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DE5EB9-FE89-1A98-5201-F9FCF033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190008"/>
            <a:ext cx="11409680" cy="477837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solidFill>
                  <a:srgbClr val="4472C4"/>
                </a:solidFill>
                <a:latin typeface="SF Pro Display" panose="00000500000000000000"/>
              </a:rPr>
              <a:t>Data cleaning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23F4BE1-575E-095A-F42C-5CBE5AF08F3E}"/>
              </a:ext>
            </a:extLst>
          </p:cNvPr>
          <p:cNvSpPr txBox="1">
            <a:spLocks/>
          </p:cNvSpPr>
          <p:nvPr/>
        </p:nvSpPr>
        <p:spPr>
          <a:xfrm>
            <a:off x="11430000" y="6436360"/>
            <a:ext cx="370839" cy="3206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6" descr="Country Icons - Download Free Vector Icons | Noun Project">
            <a:extLst>
              <a:ext uri="{FF2B5EF4-FFF2-40B4-BE49-F238E27FC236}">
                <a16:creationId xmlns:a16="http://schemas.microsoft.com/office/drawing/2014/main" id="{9C427FB2-790D-5F93-F4F7-753222A1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7" y="383754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D1CDAD1-8552-2AB0-1577-82CAC0508852}"/>
              </a:ext>
            </a:extLst>
          </p:cNvPr>
          <p:cNvGrpSpPr/>
          <p:nvPr/>
        </p:nvGrpSpPr>
        <p:grpSpPr>
          <a:xfrm>
            <a:off x="254667" y="931871"/>
            <a:ext cx="11471712" cy="677108"/>
            <a:chOff x="222984" y="982603"/>
            <a:chExt cx="11471712" cy="677108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0E2AE3AF-2A3E-C298-8768-7F2165DF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2984" y="982603"/>
              <a:ext cx="548640" cy="5486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FDD4C1-D3E3-DBDA-E4B9-A269D7843475}"/>
                </a:ext>
              </a:extLst>
            </p:cNvPr>
            <p:cNvSpPr txBox="1"/>
            <p:nvPr/>
          </p:nvSpPr>
          <p:spPr>
            <a:xfrm>
              <a:off x="939800" y="982603"/>
              <a:ext cx="107548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r>
                <a:rPr lang="en-US" sz="2000" b="1" dirty="0">
                  <a:latin typeface="SF Pro Display" pitchFamily="50" charset="0"/>
                </a:rPr>
                <a:t>Absence of dimension and fact table:</a:t>
              </a:r>
              <a:r>
                <a:rPr lang="en-US" dirty="0"/>
                <a:t>. </a:t>
              </a:r>
              <a:r>
                <a:rPr lang="en-US" dirty="0">
                  <a:latin typeface="SF Pro Display" pitchFamily="50" charset="0"/>
                </a:rPr>
                <a:t>Due to the unavailability of primary key and the presence of myriad of true duplicates, surrogate key cannot be formed leading to no dimension table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470B22-7FFB-EBB6-2868-B6F4E8610ABF}"/>
              </a:ext>
            </a:extLst>
          </p:cNvPr>
          <p:cNvGrpSpPr/>
          <p:nvPr/>
        </p:nvGrpSpPr>
        <p:grpSpPr>
          <a:xfrm>
            <a:off x="254667" y="2281893"/>
            <a:ext cx="11471712" cy="677108"/>
            <a:chOff x="254667" y="2281893"/>
            <a:chExt cx="11471712" cy="677108"/>
          </a:xfrm>
        </p:grpSpPr>
        <p:pic>
          <p:nvPicPr>
            <p:cNvPr id="11" name="Picture 2" descr="Meno - Plus And Minus Signs Plus-minus Sign - Negative Number -  Abbreviation Button Free PNG">
              <a:extLst>
                <a:ext uri="{FF2B5EF4-FFF2-40B4-BE49-F238E27FC236}">
                  <a16:creationId xmlns:a16="http://schemas.microsoft.com/office/drawing/2014/main" id="{4021431F-8A6A-69C8-70D6-A24344505C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8" r="19618"/>
            <a:stretch/>
          </p:blipFill>
          <p:spPr bwMode="auto">
            <a:xfrm>
              <a:off x="254667" y="2347774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49242D-0914-5D0C-2AD7-50A70E379AE2}"/>
                </a:ext>
              </a:extLst>
            </p:cNvPr>
            <p:cNvSpPr txBox="1"/>
            <p:nvPr/>
          </p:nvSpPr>
          <p:spPr>
            <a:xfrm>
              <a:off x="971483" y="2281893"/>
              <a:ext cx="107548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r>
                <a:rPr lang="en-US" sz="2000" b="1" dirty="0">
                  <a:latin typeface="SF Pro Display" pitchFamily="50" charset="0"/>
                </a:rPr>
                <a:t>Removal of negative average daily rate values:</a:t>
              </a:r>
              <a:r>
                <a:rPr lang="en-US" dirty="0"/>
                <a:t>. </a:t>
              </a:r>
              <a:r>
                <a:rPr lang="en-US" dirty="0">
                  <a:latin typeface="SF Pro Display" pitchFamily="50" charset="0"/>
                </a:rPr>
                <a:t>Since there was just 1 row with negative average daily rate, it didn’t make any business sense and was removed from the data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D8367-3A9C-2F01-3815-54BD0AAAFEB6}"/>
              </a:ext>
            </a:extLst>
          </p:cNvPr>
          <p:cNvGrpSpPr/>
          <p:nvPr/>
        </p:nvGrpSpPr>
        <p:grpSpPr>
          <a:xfrm>
            <a:off x="254667" y="5185924"/>
            <a:ext cx="11471712" cy="677108"/>
            <a:chOff x="254667" y="5185924"/>
            <a:chExt cx="11471712" cy="677108"/>
          </a:xfrm>
        </p:grpSpPr>
        <p:pic>
          <p:nvPicPr>
            <p:cNvPr id="14" name="Picture 4" descr="Children Icon Png #4832 - Free Icons Library">
              <a:extLst>
                <a:ext uri="{FF2B5EF4-FFF2-40B4-BE49-F238E27FC236}">
                  <a16:creationId xmlns:a16="http://schemas.microsoft.com/office/drawing/2014/main" id="{331A4359-5713-5A6F-F936-3FB37F4E9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7" y="5250158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B24F70-E491-F9CD-9396-5029D660472B}"/>
                </a:ext>
              </a:extLst>
            </p:cNvPr>
            <p:cNvSpPr txBox="1"/>
            <p:nvPr/>
          </p:nvSpPr>
          <p:spPr>
            <a:xfrm>
              <a:off x="971483" y="5185924"/>
              <a:ext cx="107548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r>
                <a:rPr lang="en-US" sz="2000" b="1" dirty="0">
                  <a:latin typeface="SF Pro Display" pitchFamily="50" charset="0"/>
                </a:rPr>
                <a:t>No guests present:</a:t>
              </a:r>
              <a:r>
                <a:rPr lang="en-US" dirty="0"/>
                <a:t>. </a:t>
              </a:r>
              <a:r>
                <a:rPr lang="en-US" dirty="0">
                  <a:latin typeface="SF Pro Display" pitchFamily="50" charset="0"/>
                </a:rPr>
                <a:t>There were 4 NA row values in children column which were reassigned to 0 and rows where adults, children and babies are 0 at the same time were deleted, since it’s not possible.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047AFA-E6FE-052D-931F-5536F70BBD37}"/>
              </a:ext>
            </a:extLst>
          </p:cNvPr>
          <p:cNvSpPr txBox="1"/>
          <p:nvPr/>
        </p:nvSpPr>
        <p:spPr>
          <a:xfrm>
            <a:off x="971483" y="3773314"/>
            <a:ext cx="10754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SF Pro Display" pitchFamily="50" charset="0"/>
              </a:rPr>
              <a:t>Undefined values in country column:</a:t>
            </a:r>
            <a:r>
              <a:rPr lang="en-US" dirty="0"/>
              <a:t>. </a:t>
            </a:r>
            <a:r>
              <a:rPr lang="en-US" dirty="0">
                <a:latin typeface="SF Pro Display" pitchFamily="50" charset="0"/>
              </a:rPr>
              <a:t>There were 488 ‘Undefined’ row values in country column which were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164100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2EA26-7A57-CF0D-07DD-2D8167E59528}"/>
              </a:ext>
            </a:extLst>
          </p:cNvPr>
          <p:cNvSpPr txBox="1">
            <a:spLocks/>
          </p:cNvSpPr>
          <p:nvPr/>
        </p:nvSpPr>
        <p:spPr>
          <a:xfrm>
            <a:off x="381000" y="2781300"/>
            <a:ext cx="11208488" cy="73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accent1"/>
                </a:solidFill>
                <a:latin typeface="SF Pro Display"/>
                <a:ea typeface="SF Pro Display" pitchFamily="50" charset="0"/>
                <a:cs typeface="SF Pro Display" pitchFamily="50" charset="0"/>
              </a:defRPr>
            </a:lvl1pPr>
          </a:lstStyle>
          <a:p>
            <a:r>
              <a:rPr lang="en-US" dirty="0"/>
              <a:t>Data Modeling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735DD9D-E4DC-79DC-2273-A1A89A5CFCF5}"/>
              </a:ext>
            </a:extLst>
          </p:cNvPr>
          <p:cNvSpPr/>
          <p:nvPr/>
        </p:nvSpPr>
        <p:spPr>
          <a:xfrm>
            <a:off x="504824" y="3429000"/>
            <a:ext cx="10658475" cy="8890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6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1637</Words>
  <Application>Microsoft Macintosh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SF Pro Display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Hotel aims to understand their booking records and customer profiles</vt:lpstr>
      <vt:lpstr>PowerPoint Presentation</vt:lpstr>
      <vt:lpstr>Observations from Raw Data</vt:lpstr>
      <vt:lpstr>Data cleaning</vt:lpstr>
      <vt:lpstr>PowerPoint Presentation</vt:lpstr>
      <vt:lpstr>Orchestration</vt:lpstr>
      <vt:lpstr>Key Entities in Orchestration </vt:lpstr>
      <vt:lpstr>PowerPoint Presentation</vt:lpstr>
      <vt:lpstr>Most of the guests come from Portugal followed by UK, France, Spain, and Germany </vt:lpstr>
      <vt:lpstr>Guests pay $100 on average for a room per night while the average for city &amp; resort hotel may vary according to their room types</vt:lpstr>
      <vt:lpstr>Average Price per night shows a periodic downward trend from Aug to Dec followed by an upward trend from Jan to Aug </vt:lpstr>
      <vt:lpstr>PowerPoint Presentation</vt:lpstr>
      <vt:lpstr>Most people prefer to stay for 1 to 3 days at the hotel</vt:lpstr>
      <vt:lpstr>Almost half the bookings are done by Online TA followed by Offline TA/TO and Groups</vt:lpstr>
      <vt:lpstr>44k Bookings were cancelled in total</vt:lpstr>
      <vt:lpstr>June has the highest average cancellations closely followed by April and May</vt:lpstr>
      <vt:lpstr>Conclusion </vt:lpstr>
      <vt:lpstr>PowerBI Dashboard for Business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Choudhary</dc:creator>
  <cp:lastModifiedBy>Ritik Sinha</cp:lastModifiedBy>
  <cp:revision>4</cp:revision>
  <dcterms:created xsi:type="dcterms:W3CDTF">2024-03-19T12:51:43Z</dcterms:created>
  <dcterms:modified xsi:type="dcterms:W3CDTF">2024-03-20T07:54:01Z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bd95877-2e0c-4f81-8274-2c7dc12e45a8_Enabled">
    <vt:lpwstr>true</vt:lpwstr>
  </property>
  <property fmtid="{D5CDD505-2E9C-101B-9397-08002B2CF9AE}" pid="3" name="MSIP_Label_dbd95877-2e0c-4f81-8274-2c7dc12e45a8_SetDate">
    <vt:lpwstr>2024-03-19T14:15:37Z</vt:lpwstr>
  </property>
  <property fmtid="{D5CDD505-2E9C-101B-9397-08002B2CF9AE}" pid="4" name="MSIP_Label_dbd95877-2e0c-4f81-8274-2c7dc12e45a8_Method">
    <vt:lpwstr>Privileged</vt:lpwstr>
  </property>
  <property fmtid="{D5CDD505-2E9C-101B-9397-08002B2CF9AE}" pid="5" name="MSIP_Label_dbd95877-2e0c-4f81-8274-2c7dc12e45a8_Name">
    <vt:lpwstr>Public</vt:lpwstr>
  </property>
  <property fmtid="{D5CDD505-2E9C-101B-9397-08002B2CF9AE}" pid="6" name="MSIP_Label_dbd95877-2e0c-4f81-8274-2c7dc12e45a8_SiteId">
    <vt:lpwstr>927e65b8-7ad7-48db-a3c6-c42a67c100d6</vt:lpwstr>
  </property>
  <property fmtid="{D5CDD505-2E9C-101B-9397-08002B2CF9AE}" pid="7" name="MSIP_Label_dbd95877-2e0c-4f81-8274-2c7dc12e45a8_ActionId">
    <vt:lpwstr>45130674-4a89-43ca-a096-1ff4d03c235f</vt:lpwstr>
  </property>
  <property fmtid="{D5CDD505-2E9C-101B-9397-08002B2CF9AE}" pid="8" name="MSIP_Label_dbd95877-2e0c-4f81-8274-2c7dc12e45a8_ContentBits">
    <vt:lpwstr>0</vt:lpwstr>
  </property>
</Properties>
</file>