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Open Sans Bold" charset="1" panose="020B0806030504020204"/>
      <p:regular r:id="rId12"/>
    </p:embeddedFont>
    <p:embeddedFont>
      <p:font typeface="Canva Sans" charset="1" panose="020B0503030501040103"/>
      <p:regular r:id="rId13"/>
    </p:embeddedFont>
    <p:embeddedFont>
      <p:font typeface="Canva Sans Bold" charset="1" panose="020B0803030501040103"/>
      <p:regular r:id="rId14"/>
    </p:embeddedFont>
    <p:embeddedFont>
      <p:font typeface="Didact Gothic" charset="1" panose="000005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7.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pn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15" Target="../media/image20.svg" Type="http://schemas.openxmlformats.org/officeDocument/2006/relationships/image"/><Relationship Id="rId16" Target="../media/image21.png" Type="http://schemas.openxmlformats.org/officeDocument/2006/relationships/image"/><Relationship Id="rId17" Target="../media/image22.svg" Type="http://schemas.openxmlformats.org/officeDocument/2006/relationships/image"/><Relationship Id="rId18" Target="../media/image23.png" Type="http://schemas.openxmlformats.org/officeDocument/2006/relationships/image"/><Relationship Id="rId19" Target="../media/image24.jpeg" Type="http://schemas.openxmlformats.org/officeDocument/2006/relationships/image"/><Relationship Id="rId2" Target="../media/image2.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2.jpeg" Type="http://schemas.openxmlformats.org/officeDocument/2006/relationships/image"/><Relationship Id="rId8" Target="../media/image13.png" Type="http://schemas.openxmlformats.org/officeDocument/2006/relationships/image"/><Relationship Id="rId9" Target="../media/image1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https://www.kaggle.com/datasets/ashwingupta3012/human-faces/data" TargetMode="External" Type="http://schemas.openxmlformats.org/officeDocument/2006/relationships/hyperlink"/><Relationship Id="rId6" Target="https://www.kaggle.com/datasets/pypiahmad/color-detection-dataset" TargetMode="External" Type="http://schemas.openxmlformats.org/officeDocument/2006/relationships/hyperlink"/><Relationship Id="rId7" Target="https://www.kaggle.com/datasets/agrigorev/clothing-dataset-full" TargetMode="External" Type="http://schemas.openxmlformats.org/officeDocument/2006/relationships/hyperlink"/><Relationship Id="rId8" Target="https://www.kaggle.com/datasets/agrigorev/clothing-dataset-full"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BE4BFB"/>
        </a:solidFill>
      </p:bgPr>
    </p:bg>
    <p:spTree>
      <p:nvGrpSpPr>
        <p:cNvPr id="1" name=""/>
        <p:cNvGrpSpPr/>
        <p:nvPr/>
      </p:nvGrpSpPr>
      <p:grpSpPr>
        <a:xfrm>
          <a:off x="0" y="0"/>
          <a:ext cx="0" cy="0"/>
          <a:chOff x="0" y="0"/>
          <a:chExt cx="0" cy="0"/>
        </a:xfrm>
      </p:grpSpPr>
      <p:sp>
        <p:nvSpPr>
          <p:cNvPr name="Freeform 2" id="2"/>
          <p:cNvSpPr/>
          <p:nvPr/>
        </p:nvSpPr>
        <p:spPr>
          <a:xfrm flipH="false" flipV="false" rot="0">
            <a:off x="0" y="14288"/>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0302469" y="7507726"/>
            <a:ext cx="2964066" cy="1118130"/>
          </a:xfrm>
          <a:prstGeom prst="rect">
            <a:avLst/>
          </a:prstGeom>
        </p:spPr>
        <p:txBody>
          <a:bodyPr anchor="t" rtlCol="false" tIns="0" lIns="0" bIns="0" rIns="0">
            <a:spAutoFit/>
          </a:bodyPr>
          <a:lstStyle/>
          <a:p>
            <a:pPr algn="l">
              <a:lnSpc>
                <a:spcPts val="2962"/>
              </a:lnSpc>
            </a:pPr>
            <a:r>
              <a:rPr lang="en-US" sz="2743" spc="137">
                <a:solidFill>
                  <a:srgbClr val="462D35"/>
                </a:solidFill>
                <a:latin typeface="Open Sans Bold"/>
              </a:rPr>
              <a:t>TEAM NAME:     </a:t>
            </a:r>
          </a:p>
          <a:p>
            <a:pPr algn="l">
              <a:lnSpc>
                <a:spcPts val="2962"/>
              </a:lnSpc>
            </a:pPr>
          </a:p>
          <a:p>
            <a:pPr algn="l">
              <a:lnSpc>
                <a:spcPts val="2962"/>
              </a:lnSpc>
            </a:pPr>
            <a:r>
              <a:rPr lang="en-US" sz="2743" spc="137">
                <a:solidFill>
                  <a:srgbClr val="462D35"/>
                </a:solidFill>
                <a:latin typeface="Open Sans Bold"/>
              </a:rPr>
              <a:t>TEAM DETAILS: </a:t>
            </a:r>
          </a:p>
        </p:txBody>
      </p:sp>
      <p:sp>
        <p:nvSpPr>
          <p:cNvPr name="Freeform 4" id="4"/>
          <p:cNvSpPr/>
          <p:nvPr/>
        </p:nvSpPr>
        <p:spPr>
          <a:xfrm flipH="false" flipV="false" rot="0">
            <a:off x="16912180" y="9714534"/>
            <a:ext cx="1205361" cy="446699"/>
          </a:xfrm>
          <a:custGeom>
            <a:avLst/>
            <a:gdLst/>
            <a:ahLst/>
            <a:cxnLst/>
            <a:rect r="r" b="b" t="t" l="l"/>
            <a:pathLst>
              <a:path h="446699" w="1205361">
                <a:moveTo>
                  <a:pt x="0" y="0"/>
                </a:moveTo>
                <a:lnTo>
                  <a:pt x="1205361" y="0"/>
                </a:lnTo>
                <a:lnTo>
                  <a:pt x="1205361" y="446699"/>
                </a:lnTo>
                <a:lnTo>
                  <a:pt x="0" y="446699"/>
                </a:lnTo>
                <a:lnTo>
                  <a:pt x="0" y="0"/>
                </a:lnTo>
                <a:close/>
              </a:path>
            </a:pathLst>
          </a:custGeom>
          <a:blipFill>
            <a:blip r:embed="rId3"/>
            <a:stretch>
              <a:fillRect l="0" t="0" r="0" b="-3"/>
            </a:stretch>
          </a:blipFill>
        </p:spPr>
      </p:sp>
      <p:sp>
        <p:nvSpPr>
          <p:cNvPr name="TextBox 5" id="5"/>
          <p:cNvSpPr txBox="true"/>
          <p:nvPr/>
        </p:nvSpPr>
        <p:spPr>
          <a:xfrm rot="0">
            <a:off x="13266534" y="7488676"/>
            <a:ext cx="4570355" cy="2133388"/>
          </a:xfrm>
          <a:prstGeom prst="rect">
            <a:avLst/>
          </a:prstGeom>
        </p:spPr>
        <p:txBody>
          <a:bodyPr anchor="t" rtlCol="false" tIns="0" lIns="0" bIns="0" rIns="0">
            <a:spAutoFit/>
          </a:bodyPr>
          <a:lstStyle/>
          <a:p>
            <a:pPr algn="l">
              <a:lnSpc>
                <a:spcPts val="2808"/>
              </a:lnSpc>
            </a:pPr>
            <a:r>
              <a:rPr lang="en-US" sz="2600" spc="130">
                <a:solidFill>
                  <a:srgbClr val="462D35"/>
                </a:solidFill>
                <a:latin typeface="Open Sans Bold"/>
              </a:rPr>
              <a:t>RESTYLE</a:t>
            </a:r>
          </a:p>
          <a:p>
            <a:pPr algn="l">
              <a:lnSpc>
                <a:spcPts val="2808"/>
              </a:lnSpc>
            </a:pPr>
          </a:p>
          <a:p>
            <a:pPr algn="l">
              <a:lnSpc>
                <a:spcPts val="2808"/>
              </a:lnSpc>
            </a:pPr>
            <a:r>
              <a:rPr lang="en-US" sz="2600" spc="130">
                <a:solidFill>
                  <a:srgbClr val="462D35"/>
                </a:solidFill>
                <a:latin typeface="Open Sans Bold"/>
              </a:rPr>
              <a:t>NIDHI IYER</a:t>
            </a:r>
          </a:p>
          <a:p>
            <a:pPr algn="l">
              <a:lnSpc>
                <a:spcPts val="2808"/>
              </a:lnSpc>
            </a:pPr>
            <a:r>
              <a:rPr lang="en-US" sz="2600" spc="130">
                <a:solidFill>
                  <a:srgbClr val="462D35"/>
                </a:solidFill>
                <a:latin typeface="Open Sans Bold"/>
              </a:rPr>
              <a:t>SAYALI KADAM</a:t>
            </a:r>
          </a:p>
          <a:p>
            <a:pPr algn="l">
              <a:lnSpc>
                <a:spcPts val="2808"/>
              </a:lnSpc>
            </a:pPr>
            <a:r>
              <a:rPr lang="en-US" sz="2600" spc="130">
                <a:solidFill>
                  <a:srgbClr val="462D35"/>
                </a:solidFill>
                <a:latin typeface="Open Sans Bold"/>
              </a:rPr>
              <a:t>NITHYA SREE RAMIREDDY</a:t>
            </a:r>
          </a:p>
          <a:p>
            <a:pPr algn="l">
              <a:lnSpc>
                <a:spcPts val="2808"/>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ADDA"/>
        </a:solidFill>
      </p:bgPr>
    </p:bg>
    <p:spTree>
      <p:nvGrpSpPr>
        <p:cNvPr id="1" name=""/>
        <p:cNvGrpSpPr/>
        <p:nvPr/>
      </p:nvGrpSpPr>
      <p:grpSpPr>
        <a:xfrm>
          <a:off x="0" y="0"/>
          <a:ext cx="0" cy="0"/>
          <a:chOff x="0" y="0"/>
          <a:chExt cx="0" cy="0"/>
        </a:xfrm>
      </p:grpSpPr>
      <p:sp>
        <p:nvSpPr>
          <p:cNvPr name="Freeform 2" id="2"/>
          <p:cNvSpPr/>
          <p:nvPr/>
        </p:nvSpPr>
        <p:spPr>
          <a:xfrm flipH="false" flipV="false" rot="714957">
            <a:off x="-1053633" y="867744"/>
            <a:ext cx="6857644" cy="9624763"/>
          </a:xfrm>
          <a:custGeom>
            <a:avLst/>
            <a:gdLst/>
            <a:ahLst/>
            <a:cxnLst/>
            <a:rect r="r" b="b" t="t" l="l"/>
            <a:pathLst>
              <a:path h="9624763" w="6857644">
                <a:moveTo>
                  <a:pt x="0" y="0"/>
                </a:moveTo>
                <a:lnTo>
                  <a:pt x="6857643" y="0"/>
                </a:lnTo>
                <a:lnTo>
                  <a:pt x="6857643" y="9624763"/>
                </a:lnTo>
                <a:lnTo>
                  <a:pt x="0" y="96247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09320">
            <a:off x="-3327178" y="-749764"/>
            <a:ext cx="8472518" cy="11283014"/>
          </a:xfrm>
          <a:custGeom>
            <a:avLst/>
            <a:gdLst/>
            <a:ahLst/>
            <a:cxnLst/>
            <a:rect r="r" b="b" t="t" l="l"/>
            <a:pathLst>
              <a:path h="11283014" w="8472518">
                <a:moveTo>
                  <a:pt x="0" y="0"/>
                </a:moveTo>
                <a:lnTo>
                  <a:pt x="8472518" y="0"/>
                </a:lnTo>
                <a:lnTo>
                  <a:pt x="8472518" y="11283015"/>
                </a:lnTo>
                <a:lnTo>
                  <a:pt x="0" y="112830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723769" y="1804300"/>
            <a:ext cx="10078331" cy="1077595"/>
          </a:xfrm>
          <a:prstGeom prst="rect">
            <a:avLst/>
          </a:prstGeom>
        </p:spPr>
        <p:txBody>
          <a:bodyPr anchor="t" rtlCol="false" tIns="0" lIns="0" bIns="0" rIns="0">
            <a:spAutoFit/>
          </a:bodyPr>
          <a:lstStyle/>
          <a:p>
            <a:pPr algn="l">
              <a:lnSpc>
                <a:spcPts val="8359"/>
              </a:lnSpc>
            </a:pPr>
            <a:r>
              <a:rPr lang="en-US" sz="7599" spc="-189">
                <a:solidFill>
                  <a:srgbClr val="462D35"/>
                </a:solidFill>
                <a:latin typeface="Canva Sans"/>
              </a:rPr>
              <a:t>Problem Statement</a:t>
            </a:r>
          </a:p>
        </p:txBody>
      </p:sp>
      <p:sp>
        <p:nvSpPr>
          <p:cNvPr name="TextBox 5" id="5"/>
          <p:cNvSpPr txBox="true"/>
          <p:nvPr/>
        </p:nvSpPr>
        <p:spPr>
          <a:xfrm rot="0">
            <a:off x="6723769" y="3876351"/>
            <a:ext cx="11375096" cy="4657066"/>
          </a:xfrm>
          <a:prstGeom prst="rect">
            <a:avLst/>
          </a:prstGeom>
        </p:spPr>
        <p:txBody>
          <a:bodyPr anchor="t" rtlCol="false" tIns="0" lIns="0" bIns="0" rIns="0">
            <a:spAutoFit/>
          </a:bodyPr>
          <a:lstStyle/>
          <a:p>
            <a:pPr algn="l" marL="0" indent="0" lvl="0">
              <a:lnSpc>
                <a:spcPts val="3711"/>
              </a:lnSpc>
              <a:spcBef>
                <a:spcPct val="0"/>
              </a:spcBef>
            </a:pPr>
            <a:r>
              <a:rPr lang="en-US" sz="2650" strike="noStrike" u="none">
                <a:solidFill>
                  <a:srgbClr val="462D35"/>
                </a:solidFill>
                <a:latin typeface="Canva Sans Bold"/>
              </a:rPr>
              <a:t>Theme: Engagement on a shopping platform</a:t>
            </a:r>
          </a:p>
          <a:p>
            <a:pPr algn="l" marL="0" indent="0" lvl="0">
              <a:lnSpc>
                <a:spcPts val="3711"/>
              </a:lnSpc>
              <a:spcBef>
                <a:spcPct val="0"/>
              </a:spcBef>
            </a:pPr>
          </a:p>
          <a:p>
            <a:pPr algn="l" marL="0" indent="0" lvl="0">
              <a:lnSpc>
                <a:spcPts val="3711"/>
              </a:lnSpc>
              <a:spcBef>
                <a:spcPct val="0"/>
              </a:spcBef>
            </a:pPr>
            <a:r>
              <a:rPr lang="en-US" sz="2650" strike="noStrike" u="none">
                <a:solidFill>
                  <a:srgbClr val="462D35"/>
                </a:solidFill>
                <a:latin typeface="Canva Sans Bold"/>
              </a:rPr>
              <a:t>Many shoppers struggle to visualize how clothes will look on them and to determine which product will flatter their unique coloring. This leads to indecisiveness, unnecessary returns, and a negative shopping experience.</a:t>
            </a:r>
          </a:p>
          <a:p>
            <a:pPr algn="l" marL="0" indent="0" lvl="0">
              <a:lnSpc>
                <a:spcPts val="3711"/>
              </a:lnSpc>
              <a:spcBef>
                <a:spcPct val="0"/>
              </a:spcBef>
            </a:pPr>
          </a:p>
          <a:p>
            <a:pPr algn="l" marL="0" indent="0" lvl="0">
              <a:lnSpc>
                <a:spcPts val="3711"/>
              </a:lnSpc>
              <a:spcBef>
                <a:spcPct val="0"/>
              </a:spcBef>
            </a:pPr>
            <a:r>
              <a:rPr lang="en-US" sz="2650" strike="noStrike" u="none">
                <a:solidFill>
                  <a:srgbClr val="462D35"/>
                </a:solidFill>
                <a:latin typeface="Canva Sans Bold"/>
              </a:rPr>
              <a:t>Can we develop a user-friendly and accessible recommendation system that analyzes a person's unique features and suggests a personalized color palette for clothing, makeup, and other products?</a:t>
            </a:r>
          </a:p>
        </p:txBody>
      </p:sp>
      <p:sp>
        <p:nvSpPr>
          <p:cNvPr name="Freeform 6" id="6"/>
          <p:cNvSpPr/>
          <p:nvPr/>
        </p:nvSpPr>
        <p:spPr>
          <a:xfrm flipH="false" flipV="false" rot="0">
            <a:off x="16925776" y="9585024"/>
            <a:ext cx="1205361" cy="446698"/>
          </a:xfrm>
          <a:custGeom>
            <a:avLst/>
            <a:gdLst/>
            <a:ahLst/>
            <a:cxnLst/>
            <a:rect r="r" b="b" t="t" l="l"/>
            <a:pathLst>
              <a:path h="446698" w="1205361">
                <a:moveTo>
                  <a:pt x="0" y="0"/>
                </a:moveTo>
                <a:lnTo>
                  <a:pt x="1205362" y="0"/>
                </a:lnTo>
                <a:lnTo>
                  <a:pt x="1205362" y="446698"/>
                </a:lnTo>
                <a:lnTo>
                  <a:pt x="0" y="446698"/>
                </a:lnTo>
                <a:lnTo>
                  <a:pt x="0" y="0"/>
                </a:lnTo>
                <a:close/>
              </a:path>
            </a:pathLst>
          </a:custGeom>
          <a:blipFill>
            <a:blip r:embed="rId6"/>
            <a:stretch>
              <a:fillRect l="0" t="0" r="0" b="-3"/>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ADDA"/>
        </a:solidFill>
      </p:bgPr>
    </p:bg>
    <p:spTree>
      <p:nvGrpSpPr>
        <p:cNvPr id="1" name=""/>
        <p:cNvGrpSpPr/>
        <p:nvPr/>
      </p:nvGrpSpPr>
      <p:grpSpPr>
        <a:xfrm>
          <a:off x="0" y="0"/>
          <a:ext cx="0" cy="0"/>
          <a:chOff x="0" y="0"/>
          <a:chExt cx="0" cy="0"/>
        </a:xfrm>
      </p:grpSpPr>
      <p:sp>
        <p:nvSpPr>
          <p:cNvPr name="Freeform 2" id="2"/>
          <p:cNvSpPr/>
          <p:nvPr/>
        </p:nvSpPr>
        <p:spPr>
          <a:xfrm flipH="false" flipV="false" rot="0">
            <a:off x="16944826" y="9585024"/>
            <a:ext cx="1205361" cy="446698"/>
          </a:xfrm>
          <a:custGeom>
            <a:avLst/>
            <a:gdLst/>
            <a:ahLst/>
            <a:cxnLst/>
            <a:rect r="r" b="b" t="t" l="l"/>
            <a:pathLst>
              <a:path h="446698" w="1205361">
                <a:moveTo>
                  <a:pt x="0" y="0"/>
                </a:moveTo>
                <a:lnTo>
                  <a:pt x="1205362" y="0"/>
                </a:lnTo>
                <a:lnTo>
                  <a:pt x="1205362" y="446698"/>
                </a:lnTo>
                <a:lnTo>
                  <a:pt x="0" y="446698"/>
                </a:lnTo>
                <a:lnTo>
                  <a:pt x="0" y="0"/>
                </a:lnTo>
                <a:close/>
              </a:path>
            </a:pathLst>
          </a:custGeom>
          <a:blipFill>
            <a:blip r:embed="rId2"/>
            <a:stretch>
              <a:fillRect l="0" t="0" r="0" b="-3"/>
            </a:stretch>
          </a:blipFill>
        </p:spPr>
      </p:sp>
      <p:sp>
        <p:nvSpPr>
          <p:cNvPr name="Freeform 3" id="3"/>
          <p:cNvSpPr/>
          <p:nvPr/>
        </p:nvSpPr>
        <p:spPr>
          <a:xfrm flipH="false" flipV="false" rot="0">
            <a:off x="440272" y="851906"/>
            <a:ext cx="8250185" cy="8583187"/>
          </a:xfrm>
          <a:custGeom>
            <a:avLst/>
            <a:gdLst/>
            <a:ahLst/>
            <a:cxnLst/>
            <a:rect r="r" b="b" t="t" l="l"/>
            <a:pathLst>
              <a:path h="8583187" w="8250185">
                <a:moveTo>
                  <a:pt x="0" y="0"/>
                </a:moveTo>
                <a:lnTo>
                  <a:pt x="8250185" y="0"/>
                </a:lnTo>
                <a:lnTo>
                  <a:pt x="8250185" y="8583188"/>
                </a:lnTo>
                <a:lnTo>
                  <a:pt x="0" y="8583188"/>
                </a:lnTo>
                <a:lnTo>
                  <a:pt x="0" y="0"/>
                </a:lnTo>
                <a:close/>
              </a:path>
            </a:pathLst>
          </a:custGeom>
          <a:blipFill>
            <a:blip r:embed="rId3"/>
            <a:stretch>
              <a:fillRect l="-2608" t="0" r="-1428" b="0"/>
            </a:stretch>
          </a:blipFill>
        </p:spPr>
      </p:sp>
      <p:sp>
        <p:nvSpPr>
          <p:cNvPr name="TextBox 4" id="4"/>
          <p:cNvSpPr txBox="true"/>
          <p:nvPr/>
        </p:nvSpPr>
        <p:spPr>
          <a:xfrm rot="0">
            <a:off x="9017286" y="851906"/>
            <a:ext cx="8857050" cy="2305050"/>
          </a:xfrm>
          <a:prstGeom prst="rect">
            <a:avLst/>
          </a:prstGeom>
        </p:spPr>
        <p:txBody>
          <a:bodyPr anchor="t" rtlCol="false" tIns="0" lIns="0" bIns="0" rIns="0">
            <a:spAutoFit/>
          </a:bodyPr>
          <a:lstStyle/>
          <a:p>
            <a:pPr algn="l" marL="0" indent="0" lvl="0">
              <a:lnSpc>
                <a:spcPts val="9119"/>
              </a:lnSpc>
            </a:pPr>
            <a:r>
              <a:rPr lang="en-US" sz="7599" strike="noStrike" spc="-189">
                <a:solidFill>
                  <a:srgbClr val="462D35"/>
                </a:solidFill>
                <a:latin typeface="Canva Sans"/>
              </a:rPr>
              <a:t>What is seasonal color analysis?</a:t>
            </a:r>
          </a:p>
        </p:txBody>
      </p:sp>
      <p:sp>
        <p:nvSpPr>
          <p:cNvPr name="TextBox 5" id="5"/>
          <p:cNvSpPr txBox="true"/>
          <p:nvPr/>
        </p:nvSpPr>
        <p:spPr>
          <a:xfrm rot="0">
            <a:off x="8741435" y="3874665"/>
            <a:ext cx="8806072" cy="4590270"/>
          </a:xfrm>
          <a:prstGeom prst="rect">
            <a:avLst/>
          </a:prstGeom>
        </p:spPr>
        <p:txBody>
          <a:bodyPr anchor="t" rtlCol="false" tIns="0" lIns="0" bIns="0" rIns="0">
            <a:spAutoFit/>
          </a:bodyPr>
          <a:lstStyle/>
          <a:p>
            <a:pPr algn="l" marL="483901" indent="-241950" lvl="1">
              <a:lnSpc>
                <a:spcPts val="3361"/>
              </a:lnSpc>
              <a:buFont typeface="Arial"/>
              <a:buChar char="•"/>
            </a:pPr>
            <a:r>
              <a:rPr lang="en-US" sz="2241">
                <a:solidFill>
                  <a:srgbClr val="462D35"/>
                </a:solidFill>
                <a:latin typeface="Canva Sans Bold"/>
              </a:rPr>
              <a:t>Color analysis is a professional method for identifying colors that harmonize with the user's natural coloring (skin tone, hair color, eye color).</a:t>
            </a:r>
          </a:p>
          <a:p>
            <a:pPr algn="l">
              <a:lnSpc>
                <a:spcPts val="3361"/>
              </a:lnSpc>
            </a:pPr>
          </a:p>
          <a:p>
            <a:pPr algn="l" marL="483901" indent="-241950" lvl="1">
              <a:lnSpc>
                <a:spcPts val="3361"/>
              </a:lnSpc>
              <a:buFont typeface="Arial"/>
              <a:buChar char="•"/>
            </a:pPr>
            <a:r>
              <a:rPr lang="en-US" sz="2241">
                <a:solidFill>
                  <a:srgbClr val="462D35"/>
                </a:solidFill>
                <a:latin typeface="Canva Sans Bold"/>
              </a:rPr>
              <a:t>Our goal is to recommend clothes that will actually look good on the user and not just on the model by choosing color palette that flatter each user.</a:t>
            </a:r>
          </a:p>
          <a:p>
            <a:pPr algn="l">
              <a:lnSpc>
                <a:spcPts val="3361"/>
              </a:lnSpc>
            </a:pPr>
          </a:p>
          <a:p>
            <a:pPr algn="l" marL="483901" indent="-241950" lvl="1">
              <a:lnSpc>
                <a:spcPts val="3361"/>
              </a:lnSpc>
              <a:buFont typeface="Arial"/>
              <a:buChar char="•"/>
            </a:pPr>
            <a:r>
              <a:rPr lang="en-US" sz="2241">
                <a:solidFill>
                  <a:srgbClr val="462D35"/>
                </a:solidFill>
                <a:latin typeface="Canva Sans Bold"/>
              </a:rPr>
              <a:t>The 12 Seasons approach is a refined system that builds upon the four-season approach by incorporating additional factors like brightness and depth.</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ADDA"/>
        </a:solidFill>
      </p:bgPr>
    </p:bg>
    <p:spTree>
      <p:nvGrpSpPr>
        <p:cNvPr id="1" name=""/>
        <p:cNvGrpSpPr/>
        <p:nvPr/>
      </p:nvGrpSpPr>
      <p:grpSpPr>
        <a:xfrm>
          <a:off x="0" y="0"/>
          <a:ext cx="0" cy="0"/>
          <a:chOff x="0" y="0"/>
          <a:chExt cx="0" cy="0"/>
        </a:xfrm>
      </p:grpSpPr>
      <p:sp>
        <p:nvSpPr>
          <p:cNvPr name="Freeform 2" id="2"/>
          <p:cNvSpPr/>
          <p:nvPr/>
        </p:nvSpPr>
        <p:spPr>
          <a:xfrm flipH="false" flipV="false" rot="0">
            <a:off x="16944826" y="9585024"/>
            <a:ext cx="1205361" cy="446699"/>
          </a:xfrm>
          <a:custGeom>
            <a:avLst/>
            <a:gdLst/>
            <a:ahLst/>
            <a:cxnLst/>
            <a:rect r="r" b="b" t="t" l="l"/>
            <a:pathLst>
              <a:path h="446699" w="1205361">
                <a:moveTo>
                  <a:pt x="0" y="0"/>
                </a:moveTo>
                <a:lnTo>
                  <a:pt x="1205362" y="0"/>
                </a:lnTo>
                <a:lnTo>
                  <a:pt x="1205362" y="446698"/>
                </a:lnTo>
                <a:lnTo>
                  <a:pt x="0" y="446698"/>
                </a:lnTo>
                <a:lnTo>
                  <a:pt x="0" y="0"/>
                </a:lnTo>
                <a:close/>
              </a:path>
            </a:pathLst>
          </a:custGeom>
          <a:blipFill>
            <a:blip r:embed="rId2"/>
            <a:stretch>
              <a:fillRect l="0" t="0" r="0" b="-3"/>
            </a:stretch>
          </a:blipFill>
        </p:spPr>
      </p:sp>
      <p:grpSp>
        <p:nvGrpSpPr>
          <p:cNvPr name="Group 3" id="3"/>
          <p:cNvGrpSpPr/>
          <p:nvPr/>
        </p:nvGrpSpPr>
        <p:grpSpPr>
          <a:xfrm rot="0">
            <a:off x="1028700" y="1459047"/>
            <a:ext cx="16670394" cy="8125977"/>
            <a:chOff x="0" y="0"/>
            <a:chExt cx="4390557" cy="2140175"/>
          </a:xfrm>
        </p:grpSpPr>
        <p:sp>
          <p:nvSpPr>
            <p:cNvPr name="Freeform 4" id="4"/>
            <p:cNvSpPr/>
            <p:nvPr/>
          </p:nvSpPr>
          <p:spPr>
            <a:xfrm flipH="false" flipV="false" rot="0">
              <a:off x="0" y="0"/>
              <a:ext cx="4390556" cy="2140175"/>
            </a:xfrm>
            <a:custGeom>
              <a:avLst/>
              <a:gdLst/>
              <a:ahLst/>
              <a:cxnLst/>
              <a:rect r="r" b="b" t="t" l="l"/>
              <a:pathLst>
                <a:path h="2140175" w="4390556">
                  <a:moveTo>
                    <a:pt x="23685" y="0"/>
                  </a:moveTo>
                  <a:lnTo>
                    <a:pt x="4366871" y="0"/>
                  </a:lnTo>
                  <a:cubicBezTo>
                    <a:pt x="4373153" y="0"/>
                    <a:pt x="4379177" y="2495"/>
                    <a:pt x="4383619" y="6937"/>
                  </a:cubicBezTo>
                  <a:cubicBezTo>
                    <a:pt x="4388061" y="11379"/>
                    <a:pt x="4390556" y="17403"/>
                    <a:pt x="4390556" y="23685"/>
                  </a:cubicBezTo>
                  <a:lnTo>
                    <a:pt x="4390556" y="2116490"/>
                  </a:lnTo>
                  <a:cubicBezTo>
                    <a:pt x="4390556" y="2129571"/>
                    <a:pt x="4379952" y="2140175"/>
                    <a:pt x="4366871" y="2140175"/>
                  </a:cubicBezTo>
                  <a:lnTo>
                    <a:pt x="23685" y="2140175"/>
                  </a:lnTo>
                  <a:cubicBezTo>
                    <a:pt x="17403" y="2140175"/>
                    <a:pt x="11379" y="2137680"/>
                    <a:pt x="6937" y="2133238"/>
                  </a:cubicBezTo>
                  <a:cubicBezTo>
                    <a:pt x="2495" y="2128796"/>
                    <a:pt x="0" y="2122772"/>
                    <a:pt x="0" y="2116490"/>
                  </a:cubicBezTo>
                  <a:lnTo>
                    <a:pt x="0" y="23685"/>
                  </a:lnTo>
                  <a:cubicBezTo>
                    <a:pt x="0" y="17403"/>
                    <a:pt x="2495" y="11379"/>
                    <a:pt x="6937" y="6937"/>
                  </a:cubicBezTo>
                  <a:cubicBezTo>
                    <a:pt x="11379" y="2495"/>
                    <a:pt x="17403" y="0"/>
                    <a:pt x="23685" y="0"/>
                  </a:cubicBezTo>
                  <a:close/>
                </a:path>
              </a:pathLst>
            </a:custGeom>
            <a:solidFill>
              <a:srgbClr val="FFFFFF"/>
            </a:solidFill>
          </p:spPr>
        </p:sp>
        <p:sp>
          <p:nvSpPr>
            <p:cNvPr name="TextBox 5" id="5"/>
            <p:cNvSpPr txBox="true"/>
            <p:nvPr/>
          </p:nvSpPr>
          <p:spPr>
            <a:xfrm>
              <a:off x="0" y="-38100"/>
              <a:ext cx="4390557" cy="217827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155748" y="1604065"/>
            <a:ext cx="16391759" cy="2434024"/>
            <a:chOff x="0" y="0"/>
            <a:chExt cx="4317171" cy="641060"/>
          </a:xfrm>
        </p:grpSpPr>
        <p:sp>
          <p:nvSpPr>
            <p:cNvPr name="Freeform 7" id="7"/>
            <p:cNvSpPr/>
            <p:nvPr/>
          </p:nvSpPr>
          <p:spPr>
            <a:xfrm flipH="false" flipV="false" rot="0">
              <a:off x="0" y="0"/>
              <a:ext cx="4317171" cy="641060"/>
            </a:xfrm>
            <a:custGeom>
              <a:avLst/>
              <a:gdLst/>
              <a:ahLst/>
              <a:cxnLst/>
              <a:rect r="r" b="b" t="t" l="l"/>
              <a:pathLst>
                <a:path h="641060" w="4317171">
                  <a:moveTo>
                    <a:pt x="24088" y="0"/>
                  </a:moveTo>
                  <a:lnTo>
                    <a:pt x="4293084" y="0"/>
                  </a:lnTo>
                  <a:cubicBezTo>
                    <a:pt x="4299472" y="0"/>
                    <a:pt x="4305599" y="2538"/>
                    <a:pt x="4310116" y="7055"/>
                  </a:cubicBezTo>
                  <a:cubicBezTo>
                    <a:pt x="4314634" y="11572"/>
                    <a:pt x="4317171" y="17699"/>
                    <a:pt x="4317171" y="24088"/>
                  </a:cubicBezTo>
                  <a:lnTo>
                    <a:pt x="4317171" y="616972"/>
                  </a:lnTo>
                  <a:cubicBezTo>
                    <a:pt x="4317171" y="630275"/>
                    <a:pt x="4306387" y="641060"/>
                    <a:pt x="4293084" y="641060"/>
                  </a:cubicBezTo>
                  <a:lnTo>
                    <a:pt x="24088" y="641060"/>
                  </a:lnTo>
                  <a:cubicBezTo>
                    <a:pt x="10784" y="641060"/>
                    <a:pt x="0" y="630275"/>
                    <a:pt x="0" y="616972"/>
                  </a:cubicBezTo>
                  <a:lnTo>
                    <a:pt x="0" y="24088"/>
                  </a:lnTo>
                  <a:cubicBezTo>
                    <a:pt x="0" y="10784"/>
                    <a:pt x="10784" y="0"/>
                    <a:pt x="24088" y="0"/>
                  </a:cubicBezTo>
                  <a:close/>
                </a:path>
              </a:pathLst>
            </a:custGeom>
            <a:solidFill>
              <a:srgbClr val="FFA599"/>
            </a:solidFill>
          </p:spPr>
        </p:sp>
        <p:sp>
          <p:nvSpPr>
            <p:cNvPr name="TextBox 8" id="8"/>
            <p:cNvSpPr txBox="true"/>
            <p:nvPr/>
          </p:nvSpPr>
          <p:spPr>
            <a:xfrm>
              <a:off x="0" y="-38100"/>
              <a:ext cx="4317171" cy="67916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168017" y="4209539"/>
            <a:ext cx="16391759" cy="2605474"/>
            <a:chOff x="0" y="0"/>
            <a:chExt cx="4317171" cy="686215"/>
          </a:xfrm>
        </p:grpSpPr>
        <p:sp>
          <p:nvSpPr>
            <p:cNvPr name="Freeform 10" id="10"/>
            <p:cNvSpPr/>
            <p:nvPr/>
          </p:nvSpPr>
          <p:spPr>
            <a:xfrm flipH="false" flipV="false" rot="0">
              <a:off x="0" y="0"/>
              <a:ext cx="4317171" cy="686215"/>
            </a:xfrm>
            <a:custGeom>
              <a:avLst/>
              <a:gdLst/>
              <a:ahLst/>
              <a:cxnLst/>
              <a:rect r="r" b="b" t="t" l="l"/>
              <a:pathLst>
                <a:path h="686215" w="4317171">
                  <a:moveTo>
                    <a:pt x="24088" y="0"/>
                  </a:moveTo>
                  <a:lnTo>
                    <a:pt x="4293084" y="0"/>
                  </a:lnTo>
                  <a:cubicBezTo>
                    <a:pt x="4299472" y="0"/>
                    <a:pt x="4305599" y="2538"/>
                    <a:pt x="4310116" y="7055"/>
                  </a:cubicBezTo>
                  <a:cubicBezTo>
                    <a:pt x="4314634" y="11572"/>
                    <a:pt x="4317171" y="17699"/>
                    <a:pt x="4317171" y="24088"/>
                  </a:cubicBezTo>
                  <a:lnTo>
                    <a:pt x="4317171" y="662128"/>
                  </a:lnTo>
                  <a:cubicBezTo>
                    <a:pt x="4317171" y="675431"/>
                    <a:pt x="4306387" y="686215"/>
                    <a:pt x="4293084" y="686215"/>
                  </a:cubicBezTo>
                  <a:lnTo>
                    <a:pt x="24088" y="686215"/>
                  </a:lnTo>
                  <a:cubicBezTo>
                    <a:pt x="10784" y="686215"/>
                    <a:pt x="0" y="675431"/>
                    <a:pt x="0" y="662128"/>
                  </a:cubicBezTo>
                  <a:lnTo>
                    <a:pt x="0" y="24088"/>
                  </a:lnTo>
                  <a:cubicBezTo>
                    <a:pt x="0" y="10784"/>
                    <a:pt x="10784" y="0"/>
                    <a:pt x="24088" y="0"/>
                  </a:cubicBezTo>
                  <a:close/>
                </a:path>
              </a:pathLst>
            </a:custGeom>
            <a:solidFill>
              <a:srgbClr val="FFA599"/>
            </a:solidFill>
          </p:spPr>
        </p:sp>
        <p:sp>
          <p:nvSpPr>
            <p:cNvPr name="TextBox 11" id="11"/>
            <p:cNvSpPr txBox="true"/>
            <p:nvPr/>
          </p:nvSpPr>
          <p:spPr>
            <a:xfrm>
              <a:off x="0" y="-38100"/>
              <a:ext cx="4317171" cy="724315"/>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155748" y="6815013"/>
            <a:ext cx="16391759" cy="2605474"/>
            <a:chOff x="0" y="0"/>
            <a:chExt cx="4317171" cy="686215"/>
          </a:xfrm>
        </p:grpSpPr>
        <p:sp>
          <p:nvSpPr>
            <p:cNvPr name="Freeform 13" id="13"/>
            <p:cNvSpPr/>
            <p:nvPr/>
          </p:nvSpPr>
          <p:spPr>
            <a:xfrm flipH="false" flipV="false" rot="0">
              <a:off x="0" y="0"/>
              <a:ext cx="4317171" cy="686215"/>
            </a:xfrm>
            <a:custGeom>
              <a:avLst/>
              <a:gdLst/>
              <a:ahLst/>
              <a:cxnLst/>
              <a:rect r="r" b="b" t="t" l="l"/>
              <a:pathLst>
                <a:path h="686215" w="4317171">
                  <a:moveTo>
                    <a:pt x="24088" y="0"/>
                  </a:moveTo>
                  <a:lnTo>
                    <a:pt x="4293084" y="0"/>
                  </a:lnTo>
                  <a:cubicBezTo>
                    <a:pt x="4299472" y="0"/>
                    <a:pt x="4305599" y="2538"/>
                    <a:pt x="4310116" y="7055"/>
                  </a:cubicBezTo>
                  <a:cubicBezTo>
                    <a:pt x="4314634" y="11572"/>
                    <a:pt x="4317171" y="17699"/>
                    <a:pt x="4317171" y="24088"/>
                  </a:cubicBezTo>
                  <a:lnTo>
                    <a:pt x="4317171" y="662128"/>
                  </a:lnTo>
                  <a:cubicBezTo>
                    <a:pt x="4317171" y="675431"/>
                    <a:pt x="4306387" y="686215"/>
                    <a:pt x="4293084" y="686215"/>
                  </a:cubicBezTo>
                  <a:lnTo>
                    <a:pt x="24088" y="686215"/>
                  </a:lnTo>
                  <a:cubicBezTo>
                    <a:pt x="10784" y="686215"/>
                    <a:pt x="0" y="675431"/>
                    <a:pt x="0" y="662128"/>
                  </a:cubicBezTo>
                  <a:lnTo>
                    <a:pt x="0" y="24088"/>
                  </a:lnTo>
                  <a:cubicBezTo>
                    <a:pt x="0" y="10784"/>
                    <a:pt x="10784" y="0"/>
                    <a:pt x="24088" y="0"/>
                  </a:cubicBezTo>
                  <a:close/>
                </a:path>
              </a:pathLst>
            </a:custGeom>
            <a:solidFill>
              <a:srgbClr val="FFA599"/>
            </a:solidFill>
          </p:spPr>
        </p:sp>
        <p:sp>
          <p:nvSpPr>
            <p:cNvPr name="TextBox 14" id="14"/>
            <p:cNvSpPr txBox="true"/>
            <p:nvPr/>
          </p:nvSpPr>
          <p:spPr>
            <a:xfrm>
              <a:off x="0" y="-38100"/>
              <a:ext cx="4317171" cy="724315"/>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028700" y="1459047"/>
            <a:ext cx="16670394" cy="8125977"/>
            <a:chOff x="0" y="0"/>
            <a:chExt cx="4390557" cy="2140175"/>
          </a:xfrm>
        </p:grpSpPr>
        <p:sp>
          <p:nvSpPr>
            <p:cNvPr name="Freeform 16" id="16"/>
            <p:cNvSpPr/>
            <p:nvPr/>
          </p:nvSpPr>
          <p:spPr>
            <a:xfrm flipH="false" flipV="false" rot="0">
              <a:off x="0" y="0"/>
              <a:ext cx="4390556" cy="2140175"/>
            </a:xfrm>
            <a:custGeom>
              <a:avLst/>
              <a:gdLst/>
              <a:ahLst/>
              <a:cxnLst/>
              <a:rect r="r" b="b" t="t" l="l"/>
              <a:pathLst>
                <a:path h="2140175" w="4390556">
                  <a:moveTo>
                    <a:pt x="23685" y="0"/>
                  </a:moveTo>
                  <a:lnTo>
                    <a:pt x="4366871" y="0"/>
                  </a:lnTo>
                  <a:cubicBezTo>
                    <a:pt x="4373153" y="0"/>
                    <a:pt x="4379177" y="2495"/>
                    <a:pt x="4383619" y="6937"/>
                  </a:cubicBezTo>
                  <a:cubicBezTo>
                    <a:pt x="4388061" y="11379"/>
                    <a:pt x="4390556" y="17403"/>
                    <a:pt x="4390556" y="23685"/>
                  </a:cubicBezTo>
                  <a:lnTo>
                    <a:pt x="4390556" y="2116490"/>
                  </a:lnTo>
                  <a:cubicBezTo>
                    <a:pt x="4390556" y="2129571"/>
                    <a:pt x="4379952" y="2140175"/>
                    <a:pt x="4366871" y="2140175"/>
                  </a:cubicBezTo>
                  <a:lnTo>
                    <a:pt x="23685" y="2140175"/>
                  </a:lnTo>
                  <a:cubicBezTo>
                    <a:pt x="17403" y="2140175"/>
                    <a:pt x="11379" y="2137680"/>
                    <a:pt x="6937" y="2133238"/>
                  </a:cubicBezTo>
                  <a:cubicBezTo>
                    <a:pt x="2495" y="2128796"/>
                    <a:pt x="0" y="2122772"/>
                    <a:pt x="0" y="2116490"/>
                  </a:cubicBezTo>
                  <a:lnTo>
                    <a:pt x="0" y="23685"/>
                  </a:lnTo>
                  <a:cubicBezTo>
                    <a:pt x="0" y="17403"/>
                    <a:pt x="2495" y="11379"/>
                    <a:pt x="6937" y="6937"/>
                  </a:cubicBezTo>
                  <a:cubicBezTo>
                    <a:pt x="11379" y="2495"/>
                    <a:pt x="17403" y="0"/>
                    <a:pt x="23685" y="0"/>
                  </a:cubicBezTo>
                  <a:close/>
                </a:path>
              </a:pathLst>
            </a:custGeom>
            <a:solidFill>
              <a:srgbClr val="2F1820"/>
            </a:solidFill>
          </p:spPr>
        </p:sp>
        <p:sp>
          <p:nvSpPr>
            <p:cNvPr name="TextBox 17" id="17"/>
            <p:cNvSpPr txBox="true"/>
            <p:nvPr/>
          </p:nvSpPr>
          <p:spPr>
            <a:xfrm>
              <a:off x="0" y="-38100"/>
              <a:ext cx="4390557" cy="2178275"/>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1155748" y="1604065"/>
            <a:ext cx="16391759" cy="2605474"/>
            <a:chOff x="0" y="0"/>
            <a:chExt cx="4317171" cy="686215"/>
          </a:xfrm>
        </p:grpSpPr>
        <p:sp>
          <p:nvSpPr>
            <p:cNvPr name="Freeform 19" id="19"/>
            <p:cNvSpPr/>
            <p:nvPr/>
          </p:nvSpPr>
          <p:spPr>
            <a:xfrm flipH="false" flipV="false" rot="0">
              <a:off x="0" y="0"/>
              <a:ext cx="4317171" cy="686215"/>
            </a:xfrm>
            <a:custGeom>
              <a:avLst/>
              <a:gdLst/>
              <a:ahLst/>
              <a:cxnLst/>
              <a:rect r="r" b="b" t="t" l="l"/>
              <a:pathLst>
                <a:path h="686215" w="4317171">
                  <a:moveTo>
                    <a:pt x="24088" y="0"/>
                  </a:moveTo>
                  <a:lnTo>
                    <a:pt x="4293084" y="0"/>
                  </a:lnTo>
                  <a:cubicBezTo>
                    <a:pt x="4299472" y="0"/>
                    <a:pt x="4305599" y="2538"/>
                    <a:pt x="4310116" y="7055"/>
                  </a:cubicBezTo>
                  <a:cubicBezTo>
                    <a:pt x="4314634" y="11572"/>
                    <a:pt x="4317171" y="17699"/>
                    <a:pt x="4317171" y="24088"/>
                  </a:cubicBezTo>
                  <a:lnTo>
                    <a:pt x="4317171" y="662128"/>
                  </a:lnTo>
                  <a:cubicBezTo>
                    <a:pt x="4317171" y="675431"/>
                    <a:pt x="4306387" y="686215"/>
                    <a:pt x="4293084" y="686215"/>
                  </a:cubicBezTo>
                  <a:lnTo>
                    <a:pt x="24088" y="686215"/>
                  </a:lnTo>
                  <a:cubicBezTo>
                    <a:pt x="10784" y="686215"/>
                    <a:pt x="0" y="675431"/>
                    <a:pt x="0" y="662128"/>
                  </a:cubicBezTo>
                  <a:lnTo>
                    <a:pt x="0" y="24088"/>
                  </a:lnTo>
                  <a:cubicBezTo>
                    <a:pt x="0" y="10784"/>
                    <a:pt x="10784" y="0"/>
                    <a:pt x="24088" y="0"/>
                  </a:cubicBezTo>
                  <a:close/>
                </a:path>
              </a:pathLst>
            </a:custGeom>
            <a:solidFill>
              <a:srgbClr val="FFA599"/>
            </a:solidFill>
          </p:spPr>
        </p:sp>
        <p:sp>
          <p:nvSpPr>
            <p:cNvPr name="TextBox 20" id="20"/>
            <p:cNvSpPr txBox="true"/>
            <p:nvPr/>
          </p:nvSpPr>
          <p:spPr>
            <a:xfrm>
              <a:off x="0" y="-38100"/>
              <a:ext cx="4317171" cy="724315"/>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168017" y="4393139"/>
            <a:ext cx="16391759" cy="2259949"/>
            <a:chOff x="0" y="0"/>
            <a:chExt cx="4317171" cy="595213"/>
          </a:xfrm>
        </p:grpSpPr>
        <p:sp>
          <p:nvSpPr>
            <p:cNvPr name="Freeform 22" id="22"/>
            <p:cNvSpPr/>
            <p:nvPr/>
          </p:nvSpPr>
          <p:spPr>
            <a:xfrm flipH="false" flipV="false" rot="0">
              <a:off x="0" y="0"/>
              <a:ext cx="4317171" cy="595213"/>
            </a:xfrm>
            <a:custGeom>
              <a:avLst/>
              <a:gdLst/>
              <a:ahLst/>
              <a:cxnLst/>
              <a:rect r="r" b="b" t="t" l="l"/>
              <a:pathLst>
                <a:path h="595213" w="4317171">
                  <a:moveTo>
                    <a:pt x="24088" y="0"/>
                  </a:moveTo>
                  <a:lnTo>
                    <a:pt x="4293084" y="0"/>
                  </a:lnTo>
                  <a:cubicBezTo>
                    <a:pt x="4299472" y="0"/>
                    <a:pt x="4305599" y="2538"/>
                    <a:pt x="4310116" y="7055"/>
                  </a:cubicBezTo>
                  <a:cubicBezTo>
                    <a:pt x="4314634" y="11572"/>
                    <a:pt x="4317171" y="17699"/>
                    <a:pt x="4317171" y="24088"/>
                  </a:cubicBezTo>
                  <a:lnTo>
                    <a:pt x="4317171" y="571125"/>
                  </a:lnTo>
                  <a:cubicBezTo>
                    <a:pt x="4317171" y="584429"/>
                    <a:pt x="4306387" y="595213"/>
                    <a:pt x="4293084" y="595213"/>
                  </a:cubicBezTo>
                  <a:lnTo>
                    <a:pt x="24088" y="595213"/>
                  </a:lnTo>
                  <a:cubicBezTo>
                    <a:pt x="17699" y="595213"/>
                    <a:pt x="11572" y="592675"/>
                    <a:pt x="7055" y="588158"/>
                  </a:cubicBezTo>
                  <a:cubicBezTo>
                    <a:pt x="2538" y="583641"/>
                    <a:pt x="0" y="577514"/>
                    <a:pt x="0" y="571125"/>
                  </a:cubicBezTo>
                  <a:lnTo>
                    <a:pt x="0" y="24088"/>
                  </a:lnTo>
                  <a:cubicBezTo>
                    <a:pt x="0" y="10784"/>
                    <a:pt x="10784" y="0"/>
                    <a:pt x="24088" y="0"/>
                  </a:cubicBezTo>
                  <a:close/>
                </a:path>
              </a:pathLst>
            </a:custGeom>
            <a:solidFill>
              <a:srgbClr val="FFA599"/>
            </a:solidFill>
          </p:spPr>
        </p:sp>
        <p:sp>
          <p:nvSpPr>
            <p:cNvPr name="TextBox 23" id="23"/>
            <p:cNvSpPr txBox="true"/>
            <p:nvPr/>
          </p:nvSpPr>
          <p:spPr>
            <a:xfrm>
              <a:off x="0" y="-38100"/>
              <a:ext cx="4317171" cy="633313"/>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155748" y="6815013"/>
            <a:ext cx="16391759" cy="2605474"/>
            <a:chOff x="0" y="0"/>
            <a:chExt cx="4317171" cy="686215"/>
          </a:xfrm>
        </p:grpSpPr>
        <p:sp>
          <p:nvSpPr>
            <p:cNvPr name="Freeform 25" id="25"/>
            <p:cNvSpPr/>
            <p:nvPr/>
          </p:nvSpPr>
          <p:spPr>
            <a:xfrm flipH="false" flipV="false" rot="0">
              <a:off x="0" y="0"/>
              <a:ext cx="4317171" cy="686215"/>
            </a:xfrm>
            <a:custGeom>
              <a:avLst/>
              <a:gdLst/>
              <a:ahLst/>
              <a:cxnLst/>
              <a:rect r="r" b="b" t="t" l="l"/>
              <a:pathLst>
                <a:path h="686215" w="4317171">
                  <a:moveTo>
                    <a:pt x="24088" y="0"/>
                  </a:moveTo>
                  <a:lnTo>
                    <a:pt x="4293084" y="0"/>
                  </a:lnTo>
                  <a:cubicBezTo>
                    <a:pt x="4299472" y="0"/>
                    <a:pt x="4305599" y="2538"/>
                    <a:pt x="4310116" y="7055"/>
                  </a:cubicBezTo>
                  <a:cubicBezTo>
                    <a:pt x="4314634" y="11572"/>
                    <a:pt x="4317171" y="17699"/>
                    <a:pt x="4317171" y="24088"/>
                  </a:cubicBezTo>
                  <a:lnTo>
                    <a:pt x="4317171" y="662128"/>
                  </a:lnTo>
                  <a:cubicBezTo>
                    <a:pt x="4317171" y="675431"/>
                    <a:pt x="4306387" y="686215"/>
                    <a:pt x="4293084" y="686215"/>
                  </a:cubicBezTo>
                  <a:lnTo>
                    <a:pt x="24088" y="686215"/>
                  </a:lnTo>
                  <a:cubicBezTo>
                    <a:pt x="10784" y="686215"/>
                    <a:pt x="0" y="675431"/>
                    <a:pt x="0" y="662128"/>
                  </a:cubicBezTo>
                  <a:lnTo>
                    <a:pt x="0" y="24088"/>
                  </a:lnTo>
                  <a:cubicBezTo>
                    <a:pt x="0" y="10784"/>
                    <a:pt x="10784" y="0"/>
                    <a:pt x="24088" y="0"/>
                  </a:cubicBezTo>
                  <a:close/>
                </a:path>
              </a:pathLst>
            </a:custGeom>
            <a:solidFill>
              <a:srgbClr val="FFA599"/>
            </a:solidFill>
          </p:spPr>
        </p:sp>
        <p:sp>
          <p:nvSpPr>
            <p:cNvPr name="TextBox 26" id="26"/>
            <p:cNvSpPr txBox="true"/>
            <p:nvPr/>
          </p:nvSpPr>
          <p:spPr>
            <a:xfrm>
              <a:off x="0" y="-38100"/>
              <a:ext cx="4317171" cy="724315"/>
            </a:xfrm>
            <a:prstGeom prst="rect">
              <a:avLst/>
            </a:prstGeom>
          </p:spPr>
          <p:txBody>
            <a:bodyPr anchor="ctr" rtlCol="false" tIns="50800" lIns="50800" bIns="50800" rIns="50800"/>
            <a:lstStyle/>
            <a:p>
              <a:pPr algn="ctr">
                <a:lnSpc>
                  <a:spcPts val="2659"/>
                </a:lnSpc>
              </a:pPr>
            </a:p>
          </p:txBody>
        </p:sp>
      </p:grpSp>
      <p:sp>
        <p:nvSpPr>
          <p:cNvPr name="Freeform 27" id="27"/>
          <p:cNvSpPr/>
          <p:nvPr/>
        </p:nvSpPr>
        <p:spPr>
          <a:xfrm flipH="false" flipV="false" rot="0">
            <a:off x="1657592" y="2107488"/>
            <a:ext cx="1283214" cy="1283214"/>
          </a:xfrm>
          <a:custGeom>
            <a:avLst/>
            <a:gdLst/>
            <a:ahLst/>
            <a:cxnLst/>
            <a:rect r="r" b="b" t="t" l="l"/>
            <a:pathLst>
              <a:path h="1283214" w="1283214">
                <a:moveTo>
                  <a:pt x="0" y="0"/>
                </a:moveTo>
                <a:lnTo>
                  <a:pt x="1283214" y="0"/>
                </a:lnTo>
                <a:lnTo>
                  <a:pt x="1283214" y="1283214"/>
                </a:lnTo>
                <a:lnTo>
                  <a:pt x="0" y="1283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8" id="28"/>
          <p:cNvSpPr/>
          <p:nvPr/>
        </p:nvSpPr>
        <p:spPr>
          <a:xfrm flipH="false" flipV="false" rot="0">
            <a:off x="7563007" y="2097000"/>
            <a:ext cx="998172" cy="1359598"/>
          </a:xfrm>
          <a:custGeom>
            <a:avLst/>
            <a:gdLst/>
            <a:ahLst/>
            <a:cxnLst/>
            <a:rect r="r" b="b" t="t" l="l"/>
            <a:pathLst>
              <a:path h="1359598" w="998172">
                <a:moveTo>
                  <a:pt x="0" y="0"/>
                </a:moveTo>
                <a:lnTo>
                  <a:pt x="998173" y="0"/>
                </a:lnTo>
                <a:lnTo>
                  <a:pt x="998173" y="1359598"/>
                </a:lnTo>
                <a:lnTo>
                  <a:pt x="0" y="13595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9" id="29"/>
          <p:cNvSpPr/>
          <p:nvPr/>
        </p:nvSpPr>
        <p:spPr>
          <a:xfrm flipH="false" flipV="false" rot="0">
            <a:off x="13052392" y="1710292"/>
            <a:ext cx="1298179" cy="2369289"/>
          </a:xfrm>
          <a:custGeom>
            <a:avLst/>
            <a:gdLst/>
            <a:ahLst/>
            <a:cxnLst/>
            <a:rect r="r" b="b" t="t" l="l"/>
            <a:pathLst>
              <a:path h="2369289" w="1298179">
                <a:moveTo>
                  <a:pt x="0" y="0"/>
                </a:moveTo>
                <a:lnTo>
                  <a:pt x="1298179" y="0"/>
                </a:lnTo>
                <a:lnTo>
                  <a:pt x="1298179" y="2369288"/>
                </a:lnTo>
                <a:lnTo>
                  <a:pt x="0" y="2369288"/>
                </a:lnTo>
                <a:lnTo>
                  <a:pt x="0" y="0"/>
                </a:lnTo>
                <a:close/>
              </a:path>
            </a:pathLst>
          </a:custGeom>
          <a:blipFill>
            <a:blip r:embed="rId7"/>
            <a:stretch>
              <a:fillRect l="0" t="-7430" r="0" b="-7430"/>
            </a:stretch>
          </a:blipFill>
        </p:spPr>
      </p:sp>
      <p:sp>
        <p:nvSpPr>
          <p:cNvPr name="Freeform 30" id="30"/>
          <p:cNvSpPr/>
          <p:nvPr/>
        </p:nvSpPr>
        <p:spPr>
          <a:xfrm flipH="false" flipV="false" rot="0">
            <a:off x="1595151" y="4523279"/>
            <a:ext cx="1436142" cy="998756"/>
          </a:xfrm>
          <a:custGeom>
            <a:avLst/>
            <a:gdLst/>
            <a:ahLst/>
            <a:cxnLst/>
            <a:rect r="r" b="b" t="t" l="l"/>
            <a:pathLst>
              <a:path h="998756" w="1436142">
                <a:moveTo>
                  <a:pt x="0" y="0"/>
                </a:moveTo>
                <a:lnTo>
                  <a:pt x="1436143" y="0"/>
                </a:lnTo>
                <a:lnTo>
                  <a:pt x="1436143" y="998757"/>
                </a:lnTo>
                <a:lnTo>
                  <a:pt x="0" y="998757"/>
                </a:lnTo>
                <a:lnTo>
                  <a:pt x="0" y="0"/>
                </a:lnTo>
                <a:close/>
              </a:path>
            </a:pathLst>
          </a:custGeom>
          <a:blipFill>
            <a:blip r:embed="rId8"/>
            <a:stretch>
              <a:fillRect l="0" t="-13473" r="0" b="-13473"/>
            </a:stretch>
          </a:blipFill>
        </p:spPr>
      </p:sp>
      <p:sp>
        <p:nvSpPr>
          <p:cNvPr name="Freeform 31" id="31"/>
          <p:cNvSpPr/>
          <p:nvPr/>
        </p:nvSpPr>
        <p:spPr>
          <a:xfrm flipH="false" flipV="false" rot="0">
            <a:off x="12474712" y="5254646"/>
            <a:ext cx="1317763" cy="614956"/>
          </a:xfrm>
          <a:custGeom>
            <a:avLst/>
            <a:gdLst/>
            <a:ahLst/>
            <a:cxnLst/>
            <a:rect r="r" b="b" t="t" l="l"/>
            <a:pathLst>
              <a:path h="614956" w="1317763">
                <a:moveTo>
                  <a:pt x="0" y="0"/>
                </a:moveTo>
                <a:lnTo>
                  <a:pt x="1317763" y="0"/>
                </a:lnTo>
                <a:lnTo>
                  <a:pt x="1317763" y="614956"/>
                </a:lnTo>
                <a:lnTo>
                  <a:pt x="0" y="614956"/>
                </a:lnTo>
                <a:lnTo>
                  <a:pt x="0" y="0"/>
                </a:lnTo>
                <a:close/>
              </a:path>
            </a:pathLst>
          </a:custGeom>
          <a:blipFill>
            <a:blip r:embed="rId9"/>
            <a:stretch>
              <a:fillRect l="0" t="0" r="0" b="0"/>
            </a:stretch>
          </a:blipFill>
        </p:spPr>
      </p:sp>
      <p:sp>
        <p:nvSpPr>
          <p:cNvPr name="Freeform 32" id="32"/>
          <p:cNvSpPr/>
          <p:nvPr/>
        </p:nvSpPr>
        <p:spPr>
          <a:xfrm flipH="false" flipV="false" rot="0">
            <a:off x="7347766" y="5667289"/>
            <a:ext cx="1436142" cy="736014"/>
          </a:xfrm>
          <a:custGeom>
            <a:avLst/>
            <a:gdLst/>
            <a:ahLst/>
            <a:cxnLst/>
            <a:rect r="r" b="b" t="t" l="l"/>
            <a:pathLst>
              <a:path h="736014" w="1436142">
                <a:moveTo>
                  <a:pt x="0" y="0"/>
                </a:moveTo>
                <a:lnTo>
                  <a:pt x="1436143" y="0"/>
                </a:lnTo>
                <a:lnTo>
                  <a:pt x="1436143" y="736015"/>
                </a:lnTo>
                <a:lnTo>
                  <a:pt x="0" y="736015"/>
                </a:lnTo>
                <a:lnTo>
                  <a:pt x="0" y="0"/>
                </a:lnTo>
                <a:close/>
              </a:path>
            </a:pathLst>
          </a:custGeom>
          <a:blipFill>
            <a:blip r:embed="rId10"/>
            <a:stretch>
              <a:fillRect l="0" t="-47562" r="0" b="-47562"/>
            </a:stretch>
          </a:blipFill>
        </p:spPr>
      </p:sp>
      <p:sp>
        <p:nvSpPr>
          <p:cNvPr name="Freeform 33" id="33"/>
          <p:cNvSpPr/>
          <p:nvPr/>
        </p:nvSpPr>
        <p:spPr>
          <a:xfrm flipH="false" flipV="false" rot="0">
            <a:off x="7938326" y="4474313"/>
            <a:ext cx="845583" cy="1128897"/>
          </a:xfrm>
          <a:custGeom>
            <a:avLst/>
            <a:gdLst/>
            <a:ahLst/>
            <a:cxnLst/>
            <a:rect r="r" b="b" t="t" l="l"/>
            <a:pathLst>
              <a:path h="1128897" w="845583">
                <a:moveTo>
                  <a:pt x="0" y="0"/>
                </a:moveTo>
                <a:lnTo>
                  <a:pt x="845583" y="0"/>
                </a:lnTo>
                <a:lnTo>
                  <a:pt x="845583" y="1128897"/>
                </a:lnTo>
                <a:lnTo>
                  <a:pt x="0" y="1128897"/>
                </a:lnTo>
                <a:lnTo>
                  <a:pt x="0" y="0"/>
                </a:lnTo>
                <a:close/>
              </a:path>
            </a:pathLst>
          </a:custGeom>
          <a:blipFill>
            <a:blip r:embed="rId11"/>
            <a:stretch>
              <a:fillRect l="0" t="0" r="0" b="0"/>
            </a:stretch>
          </a:blipFill>
        </p:spPr>
      </p:sp>
      <p:sp>
        <p:nvSpPr>
          <p:cNvPr name="Freeform 34" id="34"/>
          <p:cNvSpPr/>
          <p:nvPr/>
        </p:nvSpPr>
        <p:spPr>
          <a:xfrm flipH="false" flipV="false" rot="0">
            <a:off x="1858498" y="7305923"/>
            <a:ext cx="1263283" cy="1601035"/>
          </a:xfrm>
          <a:custGeom>
            <a:avLst/>
            <a:gdLst/>
            <a:ahLst/>
            <a:cxnLst/>
            <a:rect r="r" b="b" t="t" l="l"/>
            <a:pathLst>
              <a:path h="1601035" w="1263283">
                <a:moveTo>
                  <a:pt x="0" y="0"/>
                </a:moveTo>
                <a:lnTo>
                  <a:pt x="1263283" y="0"/>
                </a:lnTo>
                <a:lnTo>
                  <a:pt x="1263283" y="1601035"/>
                </a:lnTo>
                <a:lnTo>
                  <a:pt x="0" y="160103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5" id="35"/>
          <p:cNvSpPr/>
          <p:nvPr/>
        </p:nvSpPr>
        <p:spPr>
          <a:xfrm flipH="false" flipV="false" rot="5577914">
            <a:off x="3021316" y="4005382"/>
            <a:ext cx="1248906" cy="352816"/>
          </a:xfrm>
          <a:custGeom>
            <a:avLst/>
            <a:gdLst/>
            <a:ahLst/>
            <a:cxnLst/>
            <a:rect r="r" b="b" t="t" l="l"/>
            <a:pathLst>
              <a:path h="352816" w="1248906">
                <a:moveTo>
                  <a:pt x="0" y="0"/>
                </a:moveTo>
                <a:lnTo>
                  <a:pt x="1248906" y="0"/>
                </a:lnTo>
                <a:lnTo>
                  <a:pt x="1248906" y="352816"/>
                </a:lnTo>
                <a:lnTo>
                  <a:pt x="0" y="35281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36" id="36"/>
          <p:cNvSpPr/>
          <p:nvPr/>
        </p:nvSpPr>
        <p:spPr>
          <a:xfrm flipH="false" flipV="false" rot="5577914">
            <a:off x="2927941" y="6597168"/>
            <a:ext cx="1345844" cy="380201"/>
          </a:xfrm>
          <a:custGeom>
            <a:avLst/>
            <a:gdLst/>
            <a:ahLst/>
            <a:cxnLst/>
            <a:rect r="r" b="b" t="t" l="l"/>
            <a:pathLst>
              <a:path h="380201" w="1345844">
                <a:moveTo>
                  <a:pt x="0" y="0"/>
                </a:moveTo>
                <a:lnTo>
                  <a:pt x="1345843" y="0"/>
                </a:lnTo>
                <a:lnTo>
                  <a:pt x="1345843" y="380201"/>
                </a:lnTo>
                <a:lnTo>
                  <a:pt x="0" y="38020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37" id="37"/>
          <p:cNvSpPr/>
          <p:nvPr/>
        </p:nvSpPr>
        <p:spPr>
          <a:xfrm flipH="false" flipV="false" rot="-5400000">
            <a:off x="9061246" y="6690010"/>
            <a:ext cx="1283543" cy="362601"/>
          </a:xfrm>
          <a:custGeom>
            <a:avLst/>
            <a:gdLst/>
            <a:ahLst/>
            <a:cxnLst/>
            <a:rect r="r" b="b" t="t" l="l"/>
            <a:pathLst>
              <a:path h="362601" w="1283543">
                <a:moveTo>
                  <a:pt x="0" y="0"/>
                </a:moveTo>
                <a:lnTo>
                  <a:pt x="1283543" y="0"/>
                </a:lnTo>
                <a:lnTo>
                  <a:pt x="1283543" y="362600"/>
                </a:lnTo>
                <a:lnTo>
                  <a:pt x="0" y="3626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38" id="38"/>
          <p:cNvSpPr txBox="true"/>
          <p:nvPr/>
        </p:nvSpPr>
        <p:spPr>
          <a:xfrm rot="0">
            <a:off x="3121781" y="4757383"/>
            <a:ext cx="2301935" cy="1472156"/>
          </a:xfrm>
          <a:prstGeom prst="rect">
            <a:avLst/>
          </a:prstGeom>
        </p:spPr>
        <p:txBody>
          <a:bodyPr anchor="t" rtlCol="false" tIns="0" lIns="0" bIns="0" rIns="0">
            <a:spAutoFit/>
          </a:bodyPr>
          <a:lstStyle/>
          <a:p>
            <a:pPr algn="l">
              <a:lnSpc>
                <a:spcPts val="3907"/>
              </a:lnSpc>
            </a:pPr>
            <a:r>
              <a:rPr lang="en-US" sz="2791" spc="111">
                <a:solidFill>
                  <a:srgbClr val="462D35"/>
                </a:solidFill>
                <a:latin typeface="Didact Gothic"/>
              </a:rPr>
              <a:t>C</a:t>
            </a:r>
            <a:r>
              <a:rPr lang="en-US" sz="2791" spc="111">
                <a:solidFill>
                  <a:srgbClr val="462D35"/>
                </a:solidFill>
                <a:latin typeface="Didact Gothic"/>
              </a:rPr>
              <a:t>olor detection Model</a:t>
            </a:r>
          </a:p>
        </p:txBody>
      </p:sp>
      <p:sp>
        <p:nvSpPr>
          <p:cNvPr name="TextBox 39" id="39"/>
          <p:cNvSpPr txBox="true"/>
          <p:nvPr/>
        </p:nvSpPr>
        <p:spPr>
          <a:xfrm rot="0">
            <a:off x="8913605" y="4757383"/>
            <a:ext cx="1998040" cy="1472156"/>
          </a:xfrm>
          <a:prstGeom prst="rect">
            <a:avLst/>
          </a:prstGeom>
        </p:spPr>
        <p:txBody>
          <a:bodyPr anchor="t" rtlCol="false" tIns="0" lIns="0" bIns="0" rIns="0">
            <a:spAutoFit/>
          </a:bodyPr>
          <a:lstStyle/>
          <a:p>
            <a:pPr algn="l">
              <a:lnSpc>
                <a:spcPts val="3907"/>
              </a:lnSpc>
            </a:pPr>
            <a:r>
              <a:rPr lang="en-US" sz="2791" spc="111">
                <a:solidFill>
                  <a:srgbClr val="462D35"/>
                </a:solidFill>
                <a:latin typeface="Didact Gothic"/>
              </a:rPr>
              <a:t>Color palette generation</a:t>
            </a:r>
          </a:p>
        </p:txBody>
      </p:sp>
      <p:sp>
        <p:nvSpPr>
          <p:cNvPr name="Freeform 40" id="40"/>
          <p:cNvSpPr/>
          <p:nvPr/>
        </p:nvSpPr>
        <p:spPr>
          <a:xfrm flipH="false" flipV="false" rot="0">
            <a:off x="4898688" y="5459612"/>
            <a:ext cx="2037821" cy="575684"/>
          </a:xfrm>
          <a:custGeom>
            <a:avLst/>
            <a:gdLst/>
            <a:ahLst/>
            <a:cxnLst/>
            <a:rect r="r" b="b" t="t" l="l"/>
            <a:pathLst>
              <a:path h="575684" w="2037821">
                <a:moveTo>
                  <a:pt x="0" y="0"/>
                </a:moveTo>
                <a:lnTo>
                  <a:pt x="2037821" y="0"/>
                </a:lnTo>
                <a:lnTo>
                  <a:pt x="2037821" y="575685"/>
                </a:lnTo>
                <a:lnTo>
                  <a:pt x="0" y="57568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41" id="41"/>
          <p:cNvSpPr/>
          <p:nvPr/>
        </p:nvSpPr>
        <p:spPr>
          <a:xfrm flipH="false" flipV="false" rot="0">
            <a:off x="10294016" y="5438664"/>
            <a:ext cx="2037821" cy="575684"/>
          </a:xfrm>
          <a:custGeom>
            <a:avLst/>
            <a:gdLst/>
            <a:ahLst/>
            <a:cxnLst/>
            <a:rect r="r" b="b" t="t" l="l"/>
            <a:pathLst>
              <a:path h="575684" w="2037821">
                <a:moveTo>
                  <a:pt x="0" y="0"/>
                </a:moveTo>
                <a:lnTo>
                  <a:pt x="2037821" y="0"/>
                </a:lnTo>
                <a:lnTo>
                  <a:pt x="2037821" y="575684"/>
                </a:lnTo>
                <a:lnTo>
                  <a:pt x="0" y="57568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42" id="42"/>
          <p:cNvSpPr/>
          <p:nvPr/>
        </p:nvSpPr>
        <p:spPr>
          <a:xfrm flipH="false" flipV="false" rot="-5400000">
            <a:off x="14402004" y="6324553"/>
            <a:ext cx="1268155" cy="358254"/>
          </a:xfrm>
          <a:custGeom>
            <a:avLst/>
            <a:gdLst/>
            <a:ahLst/>
            <a:cxnLst/>
            <a:rect r="r" b="b" t="t" l="l"/>
            <a:pathLst>
              <a:path h="358254" w="1268155">
                <a:moveTo>
                  <a:pt x="0" y="0"/>
                </a:moveTo>
                <a:lnTo>
                  <a:pt x="1268154" y="0"/>
                </a:lnTo>
                <a:lnTo>
                  <a:pt x="1268154" y="358253"/>
                </a:lnTo>
                <a:lnTo>
                  <a:pt x="0" y="35825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43" id="43"/>
          <p:cNvSpPr/>
          <p:nvPr/>
        </p:nvSpPr>
        <p:spPr>
          <a:xfrm flipH="false" flipV="false" rot="2421268">
            <a:off x="10244597" y="4139415"/>
            <a:ext cx="1796274" cy="507447"/>
          </a:xfrm>
          <a:custGeom>
            <a:avLst/>
            <a:gdLst/>
            <a:ahLst/>
            <a:cxnLst/>
            <a:rect r="r" b="b" t="t" l="l"/>
            <a:pathLst>
              <a:path h="507447" w="1796274">
                <a:moveTo>
                  <a:pt x="0" y="0"/>
                </a:moveTo>
                <a:lnTo>
                  <a:pt x="1796274" y="0"/>
                </a:lnTo>
                <a:lnTo>
                  <a:pt x="1796274" y="507448"/>
                </a:lnTo>
                <a:lnTo>
                  <a:pt x="0" y="50744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44" id="44"/>
          <p:cNvSpPr/>
          <p:nvPr/>
        </p:nvSpPr>
        <p:spPr>
          <a:xfrm flipH="false" flipV="false" rot="-5400000">
            <a:off x="14414666" y="4052779"/>
            <a:ext cx="1363336" cy="385142"/>
          </a:xfrm>
          <a:custGeom>
            <a:avLst/>
            <a:gdLst/>
            <a:ahLst/>
            <a:cxnLst/>
            <a:rect r="r" b="b" t="t" l="l"/>
            <a:pathLst>
              <a:path h="385142" w="1363336">
                <a:moveTo>
                  <a:pt x="0" y="0"/>
                </a:moveTo>
                <a:lnTo>
                  <a:pt x="1363336" y="0"/>
                </a:lnTo>
                <a:lnTo>
                  <a:pt x="1363336" y="385143"/>
                </a:lnTo>
                <a:lnTo>
                  <a:pt x="0" y="38514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45" id="45"/>
          <p:cNvSpPr/>
          <p:nvPr/>
        </p:nvSpPr>
        <p:spPr>
          <a:xfrm flipH="false" flipV="false" rot="-1428236">
            <a:off x="589342" y="1259360"/>
            <a:ext cx="2136499" cy="921696"/>
          </a:xfrm>
          <a:custGeom>
            <a:avLst/>
            <a:gdLst/>
            <a:ahLst/>
            <a:cxnLst/>
            <a:rect r="r" b="b" t="t" l="l"/>
            <a:pathLst>
              <a:path h="921696" w="2136499">
                <a:moveTo>
                  <a:pt x="0" y="0"/>
                </a:moveTo>
                <a:lnTo>
                  <a:pt x="2136500" y="0"/>
                </a:lnTo>
                <a:lnTo>
                  <a:pt x="2136500" y="921697"/>
                </a:lnTo>
                <a:lnTo>
                  <a:pt x="0" y="92169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46" id="46"/>
          <p:cNvSpPr/>
          <p:nvPr/>
        </p:nvSpPr>
        <p:spPr>
          <a:xfrm flipH="false" flipV="false" rot="-1428236">
            <a:off x="589342" y="3940999"/>
            <a:ext cx="2136499" cy="921696"/>
          </a:xfrm>
          <a:custGeom>
            <a:avLst/>
            <a:gdLst/>
            <a:ahLst/>
            <a:cxnLst/>
            <a:rect r="r" b="b" t="t" l="l"/>
            <a:pathLst>
              <a:path h="921696" w="2136499">
                <a:moveTo>
                  <a:pt x="0" y="0"/>
                </a:moveTo>
                <a:lnTo>
                  <a:pt x="2136500" y="0"/>
                </a:lnTo>
                <a:lnTo>
                  <a:pt x="2136500" y="921696"/>
                </a:lnTo>
                <a:lnTo>
                  <a:pt x="0" y="92169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47" id="47"/>
          <p:cNvSpPr/>
          <p:nvPr/>
        </p:nvSpPr>
        <p:spPr>
          <a:xfrm flipH="false" flipV="false" rot="0">
            <a:off x="1595151" y="5631170"/>
            <a:ext cx="1455903" cy="970602"/>
          </a:xfrm>
          <a:custGeom>
            <a:avLst/>
            <a:gdLst/>
            <a:ahLst/>
            <a:cxnLst/>
            <a:rect r="r" b="b" t="t" l="l"/>
            <a:pathLst>
              <a:path h="970602" w="1455903">
                <a:moveTo>
                  <a:pt x="0" y="0"/>
                </a:moveTo>
                <a:lnTo>
                  <a:pt x="1455903" y="0"/>
                </a:lnTo>
                <a:lnTo>
                  <a:pt x="1455903" y="970602"/>
                </a:lnTo>
                <a:lnTo>
                  <a:pt x="0" y="970602"/>
                </a:lnTo>
                <a:lnTo>
                  <a:pt x="0" y="0"/>
                </a:lnTo>
                <a:close/>
              </a:path>
            </a:pathLst>
          </a:custGeom>
          <a:blipFill>
            <a:blip r:embed="rId18"/>
            <a:stretch>
              <a:fillRect l="0" t="0" r="0" b="0"/>
            </a:stretch>
          </a:blipFill>
        </p:spPr>
      </p:sp>
      <p:sp>
        <p:nvSpPr>
          <p:cNvPr name="Freeform 48" id="48"/>
          <p:cNvSpPr/>
          <p:nvPr/>
        </p:nvSpPr>
        <p:spPr>
          <a:xfrm flipH="false" flipV="false" rot="-1428236">
            <a:off x="709179" y="6497365"/>
            <a:ext cx="2136499" cy="921696"/>
          </a:xfrm>
          <a:custGeom>
            <a:avLst/>
            <a:gdLst/>
            <a:ahLst/>
            <a:cxnLst/>
            <a:rect r="r" b="b" t="t" l="l"/>
            <a:pathLst>
              <a:path h="921696" w="2136499">
                <a:moveTo>
                  <a:pt x="0" y="0"/>
                </a:moveTo>
                <a:lnTo>
                  <a:pt x="2136499" y="0"/>
                </a:lnTo>
                <a:lnTo>
                  <a:pt x="2136499" y="921696"/>
                </a:lnTo>
                <a:lnTo>
                  <a:pt x="0" y="92169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49" id="49"/>
          <p:cNvSpPr/>
          <p:nvPr/>
        </p:nvSpPr>
        <p:spPr>
          <a:xfrm flipH="false" flipV="false" rot="0">
            <a:off x="12443980" y="4743286"/>
            <a:ext cx="1348495" cy="367465"/>
          </a:xfrm>
          <a:custGeom>
            <a:avLst/>
            <a:gdLst/>
            <a:ahLst/>
            <a:cxnLst/>
            <a:rect r="r" b="b" t="t" l="l"/>
            <a:pathLst>
              <a:path h="367465" w="1348495">
                <a:moveTo>
                  <a:pt x="0" y="0"/>
                </a:moveTo>
                <a:lnTo>
                  <a:pt x="1348495" y="0"/>
                </a:lnTo>
                <a:lnTo>
                  <a:pt x="1348495" y="367465"/>
                </a:lnTo>
                <a:lnTo>
                  <a:pt x="0" y="367465"/>
                </a:lnTo>
                <a:lnTo>
                  <a:pt x="0" y="0"/>
                </a:lnTo>
                <a:close/>
              </a:path>
            </a:pathLst>
          </a:custGeom>
          <a:blipFill>
            <a:blip r:embed="rId19"/>
            <a:stretch>
              <a:fillRect l="0" t="0" r="0" b="0"/>
            </a:stretch>
          </a:blipFill>
        </p:spPr>
      </p:sp>
      <p:sp>
        <p:nvSpPr>
          <p:cNvPr name="TextBox 50" id="50"/>
          <p:cNvSpPr txBox="true"/>
          <p:nvPr/>
        </p:nvSpPr>
        <p:spPr>
          <a:xfrm rot="0">
            <a:off x="2697450" y="403570"/>
            <a:ext cx="9053457" cy="460019"/>
          </a:xfrm>
          <a:prstGeom prst="rect">
            <a:avLst/>
          </a:prstGeom>
        </p:spPr>
        <p:txBody>
          <a:bodyPr anchor="t" rtlCol="false" tIns="0" lIns="0" bIns="0" rIns="0">
            <a:spAutoFit/>
          </a:bodyPr>
          <a:lstStyle/>
          <a:p>
            <a:pPr algn="l">
              <a:lnSpc>
                <a:spcPts val="3574"/>
              </a:lnSpc>
            </a:pPr>
          </a:p>
        </p:txBody>
      </p:sp>
      <p:sp>
        <p:nvSpPr>
          <p:cNvPr name="TextBox 51" id="51"/>
          <p:cNvSpPr txBox="true"/>
          <p:nvPr/>
        </p:nvSpPr>
        <p:spPr>
          <a:xfrm rot="0">
            <a:off x="-2275058" y="2512883"/>
            <a:ext cx="2275058" cy="1552710"/>
          </a:xfrm>
          <a:prstGeom prst="rect">
            <a:avLst/>
          </a:prstGeom>
        </p:spPr>
        <p:txBody>
          <a:bodyPr anchor="t" rtlCol="false" tIns="0" lIns="0" bIns="0" rIns="0">
            <a:spAutoFit/>
          </a:bodyPr>
          <a:lstStyle/>
          <a:p>
            <a:pPr algn="ctr">
              <a:lnSpc>
                <a:spcPts val="4192"/>
              </a:lnSpc>
            </a:pPr>
            <a:r>
              <a:rPr lang="en-US" sz="2994" spc="119">
                <a:solidFill>
                  <a:srgbClr val="462D35"/>
                </a:solidFill>
                <a:latin typeface="Didact Gothic"/>
              </a:rPr>
              <a:t>Add a little bit of body text</a:t>
            </a:r>
          </a:p>
        </p:txBody>
      </p:sp>
      <p:sp>
        <p:nvSpPr>
          <p:cNvPr name="TextBox 52" id="52"/>
          <p:cNvSpPr txBox="true"/>
          <p:nvPr/>
        </p:nvSpPr>
        <p:spPr>
          <a:xfrm rot="0">
            <a:off x="3121781" y="1984442"/>
            <a:ext cx="1998040" cy="1472156"/>
          </a:xfrm>
          <a:prstGeom prst="rect">
            <a:avLst/>
          </a:prstGeom>
        </p:spPr>
        <p:txBody>
          <a:bodyPr anchor="t" rtlCol="false" tIns="0" lIns="0" bIns="0" rIns="0">
            <a:spAutoFit/>
          </a:bodyPr>
          <a:lstStyle/>
          <a:p>
            <a:pPr algn="l">
              <a:lnSpc>
                <a:spcPts val="3907"/>
              </a:lnSpc>
            </a:pPr>
            <a:r>
              <a:rPr lang="en-US" sz="2791" spc="111">
                <a:solidFill>
                  <a:srgbClr val="462D35"/>
                </a:solidFill>
                <a:latin typeface="Didact Gothic"/>
              </a:rPr>
              <a:t>User takes an input image</a:t>
            </a:r>
          </a:p>
        </p:txBody>
      </p:sp>
      <p:sp>
        <p:nvSpPr>
          <p:cNvPr name="TextBox 53" id="53"/>
          <p:cNvSpPr txBox="true"/>
          <p:nvPr/>
        </p:nvSpPr>
        <p:spPr>
          <a:xfrm rot="0">
            <a:off x="8913605" y="2039850"/>
            <a:ext cx="1998040" cy="1472156"/>
          </a:xfrm>
          <a:prstGeom prst="rect">
            <a:avLst/>
          </a:prstGeom>
        </p:spPr>
        <p:txBody>
          <a:bodyPr anchor="t" rtlCol="false" tIns="0" lIns="0" bIns="0" rIns="0">
            <a:spAutoFit/>
          </a:bodyPr>
          <a:lstStyle/>
          <a:p>
            <a:pPr algn="l">
              <a:lnSpc>
                <a:spcPts val="3907"/>
              </a:lnSpc>
            </a:pPr>
            <a:r>
              <a:rPr lang="en-US" sz="2791" spc="111">
                <a:solidFill>
                  <a:srgbClr val="462D35"/>
                </a:solidFill>
                <a:latin typeface="Didact Gothic"/>
              </a:rPr>
              <a:t>Input survey from user</a:t>
            </a:r>
          </a:p>
        </p:txBody>
      </p:sp>
      <p:sp>
        <p:nvSpPr>
          <p:cNvPr name="TextBox 54" id="54"/>
          <p:cNvSpPr txBox="true"/>
          <p:nvPr/>
        </p:nvSpPr>
        <p:spPr>
          <a:xfrm rot="0">
            <a:off x="14705428" y="2039850"/>
            <a:ext cx="1998040" cy="1472156"/>
          </a:xfrm>
          <a:prstGeom prst="rect">
            <a:avLst/>
          </a:prstGeom>
        </p:spPr>
        <p:txBody>
          <a:bodyPr anchor="t" rtlCol="false" tIns="0" lIns="0" bIns="0" rIns="0">
            <a:spAutoFit/>
          </a:bodyPr>
          <a:lstStyle/>
          <a:p>
            <a:pPr algn="l">
              <a:lnSpc>
                <a:spcPts val="3907"/>
              </a:lnSpc>
            </a:pPr>
            <a:r>
              <a:rPr lang="en-US" sz="2791" spc="111">
                <a:solidFill>
                  <a:srgbClr val="462D35"/>
                </a:solidFill>
                <a:latin typeface="Didact Gothic"/>
              </a:rPr>
              <a:t>Output generated on myntra! </a:t>
            </a:r>
          </a:p>
        </p:txBody>
      </p:sp>
      <p:sp>
        <p:nvSpPr>
          <p:cNvPr name="TextBox 55" id="55"/>
          <p:cNvSpPr txBox="true"/>
          <p:nvPr/>
        </p:nvSpPr>
        <p:spPr>
          <a:xfrm rot="0">
            <a:off x="13912020" y="4757383"/>
            <a:ext cx="3347280" cy="976856"/>
          </a:xfrm>
          <a:prstGeom prst="rect">
            <a:avLst/>
          </a:prstGeom>
        </p:spPr>
        <p:txBody>
          <a:bodyPr anchor="t" rtlCol="false" tIns="0" lIns="0" bIns="0" rIns="0">
            <a:spAutoFit/>
          </a:bodyPr>
          <a:lstStyle/>
          <a:p>
            <a:pPr algn="l">
              <a:lnSpc>
                <a:spcPts val="3907"/>
              </a:lnSpc>
            </a:pPr>
            <a:r>
              <a:rPr lang="en-US" sz="2791" spc="111">
                <a:solidFill>
                  <a:srgbClr val="462D35"/>
                </a:solidFill>
                <a:latin typeface="Didact Gothic"/>
              </a:rPr>
              <a:t>Product recommendations</a:t>
            </a:r>
          </a:p>
        </p:txBody>
      </p:sp>
      <p:sp>
        <p:nvSpPr>
          <p:cNvPr name="TextBox 56" id="56"/>
          <p:cNvSpPr txBox="true"/>
          <p:nvPr/>
        </p:nvSpPr>
        <p:spPr>
          <a:xfrm rot="0">
            <a:off x="3289734" y="7534464"/>
            <a:ext cx="1389210" cy="976856"/>
          </a:xfrm>
          <a:prstGeom prst="rect">
            <a:avLst/>
          </a:prstGeom>
        </p:spPr>
        <p:txBody>
          <a:bodyPr anchor="t" rtlCol="false" tIns="0" lIns="0" bIns="0" rIns="0">
            <a:spAutoFit/>
          </a:bodyPr>
          <a:lstStyle/>
          <a:p>
            <a:pPr algn="l">
              <a:lnSpc>
                <a:spcPts val="3907"/>
              </a:lnSpc>
            </a:pPr>
            <a:r>
              <a:rPr lang="en-US" sz="2791" spc="111">
                <a:solidFill>
                  <a:srgbClr val="462D35"/>
                </a:solidFill>
                <a:latin typeface="Didact Gothic"/>
              </a:rPr>
              <a:t>Face dataset</a:t>
            </a:r>
          </a:p>
        </p:txBody>
      </p:sp>
      <p:sp>
        <p:nvSpPr>
          <p:cNvPr name="TextBox 57" id="57"/>
          <p:cNvSpPr txBox="true"/>
          <p:nvPr/>
        </p:nvSpPr>
        <p:spPr>
          <a:xfrm rot="0">
            <a:off x="9085055" y="7477314"/>
            <a:ext cx="2417923" cy="481556"/>
          </a:xfrm>
          <a:prstGeom prst="rect">
            <a:avLst/>
          </a:prstGeom>
        </p:spPr>
        <p:txBody>
          <a:bodyPr anchor="t" rtlCol="false" tIns="0" lIns="0" bIns="0" rIns="0">
            <a:spAutoFit/>
          </a:bodyPr>
          <a:lstStyle/>
          <a:p>
            <a:pPr algn="l">
              <a:lnSpc>
                <a:spcPts val="3907"/>
              </a:lnSpc>
            </a:pPr>
            <a:r>
              <a:rPr lang="en-US" sz="2791" spc="111">
                <a:solidFill>
                  <a:srgbClr val="462D35"/>
                </a:solidFill>
                <a:latin typeface="Didact Gothic"/>
              </a:rPr>
              <a:t>Color dataset</a:t>
            </a:r>
          </a:p>
        </p:txBody>
      </p:sp>
      <p:sp>
        <p:nvSpPr>
          <p:cNvPr name="TextBox 58" id="58"/>
          <p:cNvSpPr txBox="true"/>
          <p:nvPr/>
        </p:nvSpPr>
        <p:spPr>
          <a:xfrm rot="0">
            <a:off x="14705428" y="7286814"/>
            <a:ext cx="2795818" cy="976856"/>
          </a:xfrm>
          <a:prstGeom prst="rect">
            <a:avLst/>
          </a:prstGeom>
        </p:spPr>
        <p:txBody>
          <a:bodyPr anchor="t" rtlCol="false" tIns="0" lIns="0" bIns="0" rIns="0">
            <a:spAutoFit/>
          </a:bodyPr>
          <a:lstStyle/>
          <a:p>
            <a:pPr algn="l">
              <a:lnSpc>
                <a:spcPts val="3907"/>
              </a:lnSpc>
            </a:pPr>
            <a:r>
              <a:rPr lang="en-US" sz="2791" spc="111">
                <a:solidFill>
                  <a:srgbClr val="462D35"/>
                </a:solidFill>
                <a:latin typeface="Didact Gothic"/>
              </a:rPr>
              <a:t>Fashion products dataset</a:t>
            </a:r>
          </a:p>
        </p:txBody>
      </p:sp>
      <p:sp>
        <p:nvSpPr>
          <p:cNvPr name="TextBox 59" id="59"/>
          <p:cNvSpPr txBox="true"/>
          <p:nvPr/>
        </p:nvSpPr>
        <p:spPr>
          <a:xfrm rot="0">
            <a:off x="3825519" y="-78922"/>
            <a:ext cx="10626061" cy="1434886"/>
          </a:xfrm>
          <a:prstGeom prst="rect">
            <a:avLst/>
          </a:prstGeom>
        </p:spPr>
        <p:txBody>
          <a:bodyPr anchor="t" rtlCol="false" tIns="0" lIns="0" bIns="0" rIns="0">
            <a:spAutoFit/>
          </a:bodyPr>
          <a:lstStyle/>
          <a:p>
            <a:pPr algn="ctr">
              <a:lnSpc>
                <a:spcPts val="11736"/>
              </a:lnSpc>
            </a:pPr>
            <a:r>
              <a:rPr lang="en-US" sz="8383" spc="-209">
                <a:solidFill>
                  <a:srgbClr val="462D35"/>
                </a:solidFill>
                <a:latin typeface="Canva Sans"/>
              </a:rPr>
              <a:t>High Level Design</a:t>
            </a:r>
          </a:p>
        </p:txBody>
      </p:sp>
      <p:sp>
        <p:nvSpPr>
          <p:cNvPr name="TextBox 60" id="60"/>
          <p:cNvSpPr txBox="true"/>
          <p:nvPr/>
        </p:nvSpPr>
        <p:spPr>
          <a:xfrm rot="-1505447">
            <a:off x="1291176" y="1529077"/>
            <a:ext cx="720756" cy="560067"/>
          </a:xfrm>
          <a:prstGeom prst="rect">
            <a:avLst/>
          </a:prstGeom>
        </p:spPr>
        <p:txBody>
          <a:bodyPr anchor="t" rtlCol="false" tIns="0" lIns="0" bIns="0" rIns="0">
            <a:spAutoFit/>
          </a:bodyPr>
          <a:lstStyle/>
          <a:p>
            <a:pPr algn="ctr">
              <a:lnSpc>
                <a:spcPts val="2255"/>
              </a:lnSpc>
            </a:pPr>
            <a:r>
              <a:rPr lang="en-US" sz="1610">
                <a:solidFill>
                  <a:srgbClr val="462D35"/>
                </a:solidFill>
                <a:latin typeface="Canva Sans Bold"/>
              </a:rPr>
              <a:t>User layer</a:t>
            </a:r>
          </a:p>
        </p:txBody>
      </p:sp>
      <p:sp>
        <p:nvSpPr>
          <p:cNvPr name="TextBox 61" id="61"/>
          <p:cNvSpPr txBox="true"/>
          <p:nvPr/>
        </p:nvSpPr>
        <p:spPr>
          <a:xfrm rot="-1505447">
            <a:off x="1263938" y="4146926"/>
            <a:ext cx="1162313" cy="560067"/>
          </a:xfrm>
          <a:prstGeom prst="rect">
            <a:avLst/>
          </a:prstGeom>
        </p:spPr>
        <p:txBody>
          <a:bodyPr anchor="t" rtlCol="false" tIns="0" lIns="0" bIns="0" rIns="0">
            <a:spAutoFit/>
          </a:bodyPr>
          <a:lstStyle/>
          <a:p>
            <a:pPr algn="ctr">
              <a:lnSpc>
                <a:spcPts val="2255"/>
              </a:lnSpc>
            </a:pPr>
            <a:r>
              <a:rPr lang="en-US" sz="1610">
                <a:solidFill>
                  <a:srgbClr val="462D35"/>
                </a:solidFill>
                <a:latin typeface="Canva Sans Bold"/>
              </a:rPr>
              <a:t>Application layer</a:t>
            </a:r>
          </a:p>
        </p:txBody>
      </p:sp>
      <p:sp>
        <p:nvSpPr>
          <p:cNvPr name="TextBox 62" id="62"/>
          <p:cNvSpPr txBox="true"/>
          <p:nvPr/>
        </p:nvSpPr>
        <p:spPr>
          <a:xfrm rot="-1505447">
            <a:off x="1271303" y="6689031"/>
            <a:ext cx="1162313" cy="560067"/>
          </a:xfrm>
          <a:prstGeom prst="rect">
            <a:avLst/>
          </a:prstGeom>
        </p:spPr>
        <p:txBody>
          <a:bodyPr anchor="t" rtlCol="false" tIns="0" lIns="0" bIns="0" rIns="0">
            <a:spAutoFit/>
          </a:bodyPr>
          <a:lstStyle/>
          <a:p>
            <a:pPr algn="ctr">
              <a:lnSpc>
                <a:spcPts val="2255"/>
              </a:lnSpc>
            </a:pPr>
            <a:r>
              <a:rPr lang="en-US" sz="1610">
                <a:solidFill>
                  <a:srgbClr val="462D35"/>
                </a:solidFill>
                <a:latin typeface="Canva Sans Bold"/>
              </a:rPr>
              <a:t>Database layer</a:t>
            </a:r>
          </a:p>
        </p:txBody>
      </p:sp>
      <p:sp>
        <p:nvSpPr>
          <p:cNvPr name="Freeform 63" id="63"/>
          <p:cNvSpPr/>
          <p:nvPr/>
        </p:nvSpPr>
        <p:spPr>
          <a:xfrm flipH="false" flipV="false" rot="0">
            <a:off x="7558133" y="7305923"/>
            <a:ext cx="1263283" cy="1601035"/>
          </a:xfrm>
          <a:custGeom>
            <a:avLst/>
            <a:gdLst/>
            <a:ahLst/>
            <a:cxnLst/>
            <a:rect r="r" b="b" t="t" l="l"/>
            <a:pathLst>
              <a:path h="1601035" w="1263283">
                <a:moveTo>
                  <a:pt x="0" y="0"/>
                </a:moveTo>
                <a:lnTo>
                  <a:pt x="1263284" y="0"/>
                </a:lnTo>
                <a:lnTo>
                  <a:pt x="1263284" y="1601035"/>
                </a:lnTo>
                <a:lnTo>
                  <a:pt x="0" y="160103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64" id="64"/>
          <p:cNvSpPr/>
          <p:nvPr/>
        </p:nvSpPr>
        <p:spPr>
          <a:xfrm flipH="false" flipV="false" rot="0">
            <a:off x="13280378" y="7305923"/>
            <a:ext cx="1263283" cy="1601035"/>
          </a:xfrm>
          <a:custGeom>
            <a:avLst/>
            <a:gdLst/>
            <a:ahLst/>
            <a:cxnLst/>
            <a:rect r="r" b="b" t="t" l="l"/>
            <a:pathLst>
              <a:path h="1601035" w="1263283">
                <a:moveTo>
                  <a:pt x="0" y="0"/>
                </a:moveTo>
                <a:lnTo>
                  <a:pt x="1263284" y="0"/>
                </a:lnTo>
                <a:lnTo>
                  <a:pt x="1263284" y="1601035"/>
                </a:lnTo>
                <a:lnTo>
                  <a:pt x="0" y="160103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ADDA"/>
        </a:solidFill>
      </p:bgPr>
    </p:bg>
    <p:spTree>
      <p:nvGrpSpPr>
        <p:cNvPr id="1" name=""/>
        <p:cNvGrpSpPr/>
        <p:nvPr/>
      </p:nvGrpSpPr>
      <p:grpSpPr>
        <a:xfrm>
          <a:off x="0" y="0"/>
          <a:ext cx="0" cy="0"/>
          <a:chOff x="0" y="0"/>
          <a:chExt cx="0" cy="0"/>
        </a:xfrm>
      </p:grpSpPr>
      <p:sp>
        <p:nvSpPr>
          <p:cNvPr name="Freeform 2" id="2"/>
          <p:cNvSpPr/>
          <p:nvPr/>
        </p:nvSpPr>
        <p:spPr>
          <a:xfrm flipH="false" flipV="false" rot="0">
            <a:off x="16944826" y="9585024"/>
            <a:ext cx="1205361" cy="446699"/>
          </a:xfrm>
          <a:custGeom>
            <a:avLst/>
            <a:gdLst/>
            <a:ahLst/>
            <a:cxnLst/>
            <a:rect r="r" b="b" t="t" l="l"/>
            <a:pathLst>
              <a:path h="446699" w="1205361">
                <a:moveTo>
                  <a:pt x="0" y="0"/>
                </a:moveTo>
                <a:lnTo>
                  <a:pt x="1205362" y="0"/>
                </a:lnTo>
                <a:lnTo>
                  <a:pt x="1205362" y="446698"/>
                </a:lnTo>
                <a:lnTo>
                  <a:pt x="0" y="446698"/>
                </a:lnTo>
                <a:lnTo>
                  <a:pt x="0" y="0"/>
                </a:lnTo>
                <a:close/>
              </a:path>
            </a:pathLst>
          </a:custGeom>
          <a:blipFill>
            <a:blip r:embed="rId2"/>
            <a:stretch>
              <a:fillRect l="0" t="0" r="0" b="-3"/>
            </a:stretch>
          </a:blipFill>
        </p:spPr>
      </p:sp>
      <p:sp>
        <p:nvSpPr>
          <p:cNvPr name="Freeform 3" id="3"/>
          <p:cNvSpPr/>
          <p:nvPr/>
        </p:nvSpPr>
        <p:spPr>
          <a:xfrm flipH="false" flipV="false" rot="-5400000">
            <a:off x="6518170" y="5996017"/>
            <a:ext cx="7315200" cy="219456"/>
          </a:xfrm>
          <a:custGeom>
            <a:avLst/>
            <a:gdLst/>
            <a:ahLst/>
            <a:cxnLst/>
            <a:rect r="r" b="b" t="t" l="l"/>
            <a:pathLst>
              <a:path h="219456" w="7315200">
                <a:moveTo>
                  <a:pt x="0" y="0"/>
                </a:moveTo>
                <a:lnTo>
                  <a:pt x="7315200" y="0"/>
                </a:lnTo>
                <a:lnTo>
                  <a:pt x="7315200" y="219456"/>
                </a:lnTo>
                <a:lnTo>
                  <a:pt x="0" y="2194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1073785"/>
            <a:ext cx="14170716" cy="1077595"/>
          </a:xfrm>
          <a:prstGeom prst="rect">
            <a:avLst/>
          </a:prstGeom>
        </p:spPr>
        <p:txBody>
          <a:bodyPr anchor="t" rtlCol="false" tIns="0" lIns="0" bIns="0" rIns="0">
            <a:spAutoFit/>
          </a:bodyPr>
          <a:lstStyle/>
          <a:p>
            <a:pPr algn="l" marL="0" indent="0" lvl="0">
              <a:lnSpc>
                <a:spcPts val="8359"/>
              </a:lnSpc>
              <a:spcBef>
                <a:spcPct val="0"/>
              </a:spcBef>
            </a:pPr>
            <a:r>
              <a:rPr lang="en-US" sz="7599" spc="-189" strike="noStrike" u="none">
                <a:solidFill>
                  <a:srgbClr val="462D35"/>
                </a:solidFill>
                <a:latin typeface="Canva Sans"/>
              </a:rPr>
              <a:t>Solution</a:t>
            </a:r>
          </a:p>
        </p:txBody>
      </p:sp>
      <p:sp>
        <p:nvSpPr>
          <p:cNvPr name="TextBox 5" id="5"/>
          <p:cNvSpPr txBox="true"/>
          <p:nvPr/>
        </p:nvSpPr>
        <p:spPr>
          <a:xfrm rot="0">
            <a:off x="1028700" y="2702191"/>
            <a:ext cx="8253696" cy="7106183"/>
          </a:xfrm>
          <a:prstGeom prst="rect">
            <a:avLst/>
          </a:prstGeom>
        </p:spPr>
        <p:txBody>
          <a:bodyPr anchor="t" rtlCol="false" tIns="0" lIns="0" bIns="0" rIns="0">
            <a:spAutoFit/>
          </a:bodyPr>
          <a:lstStyle/>
          <a:p>
            <a:pPr algn="l">
              <a:lnSpc>
                <a:spcPts val="2595"/>
              </a:lnSpc>
            </a:pPr>
            <a:r>
              <a:rPr lang="en-US" sz="1854" strike="noStrike">
                <a:solidFill>
                  <a:srgbClr val="000000"/>
                </a:solidFill>
                <a:latin typeface="Canva Sans Bold"/>
              </a:rPr>
              <a:t>Image Segmentation for Skin Tone Detection: </a:t>
            </a:r>
          </a:p>
          <a:p>
            <a:pPr algn="l" marL="400285" indent="-200143" lvl="1">
              <a:lnSpc>
                <a:spcPts val="2595"/>
              </a:lnSpc>
              <a:buFont typeface="Arial"/>
              <a:buChar char="•"/>
            </a:pPr>
            <a:r>
              <a:rPr lang="en-US" sz="1854" strike="noStrike">
                <a:solidFill>
                  <a:srgbClr val="000000"/>
                </a:solidFill>
                <a:latin typeface="Canva Sans"/>
              </a:rPr>
              <a:t>After a user uploads a selfie, we employ sophisticated image segmentation techniques using a fine tuned pre trained model like Dlib and DeepLab to accurately identify faces and extract the user's skin, eye and lip color. </a:t>
            </a:r>
          </a:p>
          <a:p>
            <a:pPr algn="l">
              <a:lnSpc>
                <a:spcPts val="2595"/>
              </a:lnSpc>
            </a:pPr>
          </a:p>
          <a:p>
            <a:pPr algn="l">
              <a:lnSpc>
                <a:spcPts val="2595"/>
              </a:lnSpc>
            </a:pPr>
            <a:r>
              <a:rPr lang="en-US" sz="1854" strike="noStrike">
                <a:solidFill>
                  <a:srgbClr val="000000"/>
                </a:solidFill>
                <a:latin typeface="Canva Sans Bold"/>
              </a:rPr>
              <a:t>Seasonal Color Palette Generation: </a:t>
            </a:r>
          </a:p>
          <a:p>
            <a:pPr algn="l" marL="400285" indent="-200143" lvl="1">
              <a:lnSpc>
                <a:spcPts val="2595"/>
              </a:lnSpc>
              <a:buFont typeface="Arial"/>
              <a:buChar char="•"/>
            </a:pPr>
            <a:r>
              <a:rPr lang="en-US" sz="1854" strike="noStrike">
                <a:solidFill>
                  <a:srgbClr val="000000"/>
                </a:solidFill>
                <a:latin typeface="Canva Sans"/>
              </a:rPr>
              <a:t>Using clustering algorithms like K-Means we can categorize tones into different groups.</a:t>
            </a:r>
          </a:p>
          <a:p>
            <a:pPr algn="l">
              <a:lnSpc>
                <a:spcPts val="2595"/>
              </a:lnSpc>
            </a:pPr>
          </a:p>
          <a:p>
            <a:pPr algn="l">
              <a:lnSpc>
                <a:spcPts val="2595"/>
              </a:lnSpc>
            </a:pPr>
            <a:r>
              <a:rPr lang="en-US" sz="1854" strike="noStrike">
                <a:solidFill>
                  <a:srgbClr val="000000"/>
                </a:solidFill>
                <a:latin typeface="Canva Sans Bold"/>
              </a:rPr>
              <a:t>User Survey for Preference Identification: </a:t>
            </a:r>
          </a:p>
          <a:p>
            <a:pPr algn="l" marL="400285" indent="-200143" lvl="1">
              <a:lnSpc>
                <a:spcPts val="2595"/>
              </a:lnSpc>
              <a:buFont typeface="Arial"/>
              <a:buChar char="•"/>
            </a:pPr>
            <a:r>
              <a:rPr lang="en-US" sz="1854" strike="noStrike">
                <a:solidFill>
                  <a:srgbClr val="000000"/>
                </a:solidFill>
                <a:latin typeface="Canva Sans"/>
              </a:rPr>
              <a:t>Since we have a cold start problem, in order t</a:t>
            </a:r>
            <a:r>
              <a:rPr lang="en-US" sz="1854" strike="noStrike">
                <a:solidFill>
                  <a:srgbClr val="000000"/>
                </a:solidFill>
                <a:latin typeface="Canva Sans"/>
              </a:rPr>
              <a:t>o gain deeper insights into the user's preferences, we conduct a survey that captures the user's style preferences, fashion interests, and specific requirements.</a:t>
            </a:r>
          </a:p>
          <a:p>
            <a:pPr algn="l">
              <a:lnSpc>
                <a:spcPts val="2595"/>
              </a:lnSpc>
            </a:pPr>
          </a:p>
          <a:p>
            <a:pPr algn="l">
              <a:lnSpc>
                <a:spcPts val="2595"/>
              </a:lnSpc>
            </a:pPr>
            <a:r>
              <a:rPr lang="en-US" sz="1854" strike="noStrike">
                <a:solidFill>
                  <a:srgbClr val="000000"/>
                </a:solidFill>
                <a:latin typeface="Canva Sans Bold"/>
              </a:rPr>
              <a:t>Integration with Recommendation System: </a:t>
            </a:r>
          </a:p>
          <a:p>
            <a:pPr algn="l" marL="400285" indent="-200143" lvl="1">
              <a:lnSpc>
                <a:spcPts val="2595"/>
              </a:lnSpc>
              <a:buFont typeface="Arial"/>
              <a:buChar char="•"/>
            </a:pPr>
            <a:r>
              <a:rPr lang="en-US" sz="1854" strike="noStrike">
                <a:solidFill>
                  <a:srgbClr val="000000"/>
                </a:solidFill>
                <a:latin typeface="Canva Sans"/>
              </a:rPr>
              <a:t>The results from the user survey, along with the color palette, are fed into our knowledge graph based recommendation system. This system utilizes machine learning algorithms to analyze the input data and generate personalized fashion recommendations.</a:t>
            </a:r>
          </a:p>
          <a:p>
            <a:pPr algn="l">
              <a:lnSpc>
                <a:spcPts val="2595"/>
              </a:lnSpc>
            </a:pPr>
          </a:p>
        </p:txBody>
      </p:sp>
      <p:sp>
        <p:nvSpPr>
          <p:cNvPr name="TextBox 6" id="6"/>
          <p:cNvSpPr txBox="true"/>
          <p:nvPr/>
        </p:nvSpPr>
        <p:spPr>
          <a:xfrm rot="0">
            <a:off x="10712659" y="2525064"/>
            <a:ext cx="7185125" cy="6044767"/>
          </a:xfrm>
          <a:prstGeom prst="rect">
            <a:avLst/>
          </a:prstGeom>
        </p:spPr>
        <p:txBody>
          <a:bodyPr anchor="t" rtlCol="false" tIns="0" lIns="0" bIns="0" rIns="0">
            <a:spAutoFit/>
          </a:bodyPr>
          <a:lstStyle/>
          <a:p>
            <a:pPr algn="l">
              <a:lnSpc>
                <a:spcPts val="3768"/>
              </a:lnSpc>
            </a:pPr>
            <a:r>
              <a:rPr lang="en-US" sz="2692" strike="noStrike" u="none">
                <a:solidFill>
                  <a:srgbClr val="000000"/>
                </a:solidFill>
                <a:latin typeface="Canva Sans Bold"/>
              </a:rPr>
              <a:t>Datasets:</a:t>
            </a:r>
          </a:p>
          <a:p>
            <a:pPr algn="l">
              <a:lnSpc>
                <a:spcPts val="2928"/>
              </a:lnSpc>
            </a:pPr>
          </a:p>
          <a:p>
            <a:pPr algn="l">
              <a:lnSpc>
                <a:spcPts val="2928"/>
              </a:lnSpc>
            </a:pPr>
            <a:r>
              <a:rPr lang="en-US" sz="2092" strike="noStrike" u="none">
                <a:solidFill>
                  <a:srgbClr val="000000"/>
                </a:solidFill>
                <a:latin typeface="Canva Sans"/>
              </a:rPr>
              <a:t>1) </a:t>
            </a:r>
            <a:r>
              <a:rPr lang="en-US" sz="2092" strike="noStrike" u="sng">
                <a:solidFill>
                  <a:srgbClr val="004AAD"/>
                </a:solidFill>
                <a:latin typeface="Canva Sans Bold"/>
                <a:hlinkClick r:id="rId5" tooltip="https://www.kaggle.com/datasets/ashwingupta3012/human-faces/data"/>
              </a:rPr>
              <a:t>Face dataset</a:t>
            </a:r>
            <a:r>
              <a:rPr lang="en-US" sz="2092" strike="noStrike" u="none">
                <a:solidFill>
                  <a:srgbClr val="000000"/>
                </a:solidFill>
                <a:latin typeface="Canva Sans"/>
              </a:rPr>
              <a:t>: </a:t>
            </a:r>
          </a:p>
          <a:p>
            <a:pPr algn="l" marL="451677" indent="-225838" lvl="1">
              <a:lnSpc>
                <a:spcPts val="2928"/>
              </a:lnSpc>
              <a:buFont typeface="Arial"/>
              <a:buChar char="•"/>
            </a:pPr>
            <a:r>
              <a:rPr lang="en-US" sz="2092" strike="noStrike" u="none">
                <a:solidFill>
                  <a:srgbClr val="000000"/>
                </a:solidFill>
                <a:latin typeface="Canva Sans"/>
              </a:rPr>
              <a:t>A collection of 7.2k+ images.</a:t>
            </a:r>
          </a:p>
          <a:p>
            <a:pPr algn="l" marL="451677" indent="-225838" lvl="1">
              <a:lnSpc>
                <a:spcPts val="2928"/>
              </a:lnSpc>
              <a:buFont typeface="Arial"/>
              <a:buChar char="•"/>
            </a:pPr>
            <a:r>
              <a:rPr lang="en-US" sz="2092" strike="noStrike" u="none">
                <a:solidFill>
                  <a:srgbClr val="000000"/>
                </a:solidFill>
                <a:latin typeface="Canva Sans"/>
              </a:rPr>
              <a:t>A mix of all common creeds, races, age groups and profiles to ensure no bias.</a:t>
            </a:r>
          </a:p>
          <a:p>
            <a:pPr algn="l">
              <a:lnSpc>
                <a:spcPts val="2928"/>
              </a:lnSpc>
            </a:pPr>
          </a:p>
          <a:p>
            <a:pPr algn="l">
              <a:lnSpc>
                <a:spcPts val="2928"/>
              </a:lnSpc>
            </a:pPr>
            <a:r>
              <a:rPr lang="en-US" sz="2092" strike="noStrike" u="none">
                <a:solidFill>
                  <a:srgbClr val="000000"/>
                </a:solidFill>
                <a:latin typeface="Canva Sans"/>
              </a:rPr>
              <a:t>2) </a:t>
            </a:r>
            <a:r>
              <a:rPr lang="en-US" sz="2092" strike="noStrike" u="sng">
                <a:solidFill>
                  <a:srgbClr val="004AAD"/>
                </a:solidFill>
                <a:latin typeface="Canva Sans Bold"/>
                <a:hlinkClick r:id="rId6" tooltip="https://www.kaggle.com/datasets/pypiahmad/color-detection-dataset"/>
              </a:rPr>
              <a:t>Color dataset</a:t>
            </a:r>
            <a:r>
              <a:rPr lang="en-US" sz="2092" strike="noStrike" u="none">
                <a:solidFill>
                  <a:srgbClr val="000000"/>
                </a:solidFill>
                <a:latin typeface="Canva Sans Bold"/>
              </a:rPr>
              <a:t>:</a:t>
            </a:r>
            <a:r>
              <a:rPr lang="en-US" sz="2092" strike="noStrike" u="none">
                <a:solidFill>
                  <a:srgbClr val="000000"/>
                </a:solidFill>
                <a:latin typeface="Canva Sans"/>
              </a:rPr>
              <a:t> </a:t>
            </a:r>
          </a:p>
          <a:p>
            <a:pPr algn="l" marL="451677" indent="-225838" lvl="1">
              <a:lnSpc>
                <a:spcPts val="2928"/>
              </a:lnSpc>
              <a:buFont typeface="Arial"/>
              <a:buChar char="•"/>
            </a:pPr>
            <a:r>
              <a:rPr lang="en-US" sz="2092" strike="noStrike" u="none">
                <a:solidFill>
                  <a:srgbClr val="000000"/>
                </a:solidFill>
                <a:latin typeface="Canva Sans"/>
              </a:rPr>
              <a:t> A collection of color names mapped to their respective RGB (Red, Green, Blue) values.</a:t>
            </a:r>
          </a:p>
          <a:p>
            <a:pPr algn="l" marL="451677" indent="-225838" lvl="1">
              <a:lnSpc>
                <a:spcPts val="2928"/>
              </a:lnSpc>
              <a:buFont typeface="Arial"/>
              <a:buChar char="•"/>
            </a:pPr>
            <a:r>
              <a:rPr lang="en-US" sz="2092" strike="noStrike" u="none">
                <a:solidFill>
                  <a:srgbClr val="000000"/>
                </a:solidFill>
                <a:latin typeface="Canva Sans"/>
              </a:rPr>
              <a:t>These colors will be grouped into palates that are mapped to the seasons.</a:t>
            </a:r>
          </a:p>
          <a:p>
            <a:pPr algn="l">
              <a:lnSpc>
                <a:spcPts val="2928"/>
              </a:lnSpc>
            </a:pPr>
          </a:p>
          <a:p>
            <a:pPr algn="l">
              <a:lnSpc>
                <a:spcPts val="2928"/>
              </a:lnSpc>
            </a:pPr>
            <a:r>
              <a:rPr lang="en-US" sz="2092" strike="noStrike" u="none">
                <a:solidFill>
                  <a:srgbClr val="000000"/>
                </a:solidFill>
                <a:latin typeface="Canva Sans"/>
              </a:rPr>
              <a:t>3) </a:t>
            </a:r>
            <a:r>
              <a:rPr lang="en-US" sz="2092" strike="noStrike" u="sng">
                <a:solidFill>
                  <a:srgbClr val="004AAD"/>
                </a:solidFill>
                <a:latin typeface="Canva Sans Bold"/>
                <a:hlinkClick r:id="rId7" tooltip="https://www.kaggle.com/datasets/agrigorev/clothing-dataset-full"/>
              </a:rPr>
              <a:t>Fashion product</a:t>
            </a:r>
            <a:r>
              <a:rPr lang="en-US" sz="2092" strike="noStrike" u="sng">
                <a:solidFill>
                  <a:srgbClr val="004AAD"/>
                </a:solidFill>
                <a:latin typeface="Canva Sans Bold"/>
              </a:rPr>
              <a:t>s</a:t>
            </a:r>
            <a:r>
              <a:rPr lang="en-US" sz="2092" strike="noStrike" u="sng">
                <a:solidFill>
                  <a:srgbClr val="004AAD"/>
                </a:solidFill>
                <a:latin typeface="Canva Sans Bold"/>
                <a:hlinkClick r:id="rId8" tooltip="https://www.kaggle.com/datasets/agrigorev/clothing-dataset-full"/>
              </a:rPr>
              <a:t> dataset</a:t>
            </a:r>
            <a:r>
              <a:rPr lang="en-US" sz="2092" strike="noStrike" u="none">
                <a:solidFill>
                  <a:srgbClr val="000000"/>
                </a:solidFill>
                <a:latin typeface="Canva Sans"/>
              </a:rPr>
              <a:t>: </a:t>
            </a:r>
          </a:p>
          <a:p>
            <a:pPr algn="l" marL="451677" indent="-225838" lvl="1">
              <a:lnSpc>
                <a:spcPts val="2928"/>
              </a:lnSpc>
              <a:buFont typeface="Arial"/>
              <a:buChar char="•"/>
            </a:pPr>
            <a:r>
              <a:rPr lang="en-US" sz="2092" strike="noStrike" u="none">
                <a:solidFill>
                  <a:srgbClr val="000000"/>
                </a:solidFill>
                <a:latin typeface="Canva Sans"/>
              </a:rPr>
              <a:t>Contains over 5,000 images of 20 different classes.</a:t>
            </a:r>
          </a:p>
          <a:p>
            <a:pPr algn="l" marL="451677" indent="-225838" lvl="1">
              <a:lnSpc>
                <a:spcPts val="2928"/>
              </a:lnSpc>
              <a:buFont typeface="Arial"/>
              <a:buChar char="•"/>
            </a:pPr>
            <a:r>
              <a:rPr lang="en-US" sz="2092" strike="noStrike" u="none">
                <a:solidFill>
                  <a:srgbClr val="000000"/>
                </a:solidFill>
                <a:latin typeface="Canva Sans"/>
              </a:rPr>
              <a:t>Is labeled based on type of clothing and age group.</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ADDA"/>
        </a:solidFill>
      </p:bgPr>
    </p:bg>
    <p:spTree>
      <p:nvGrpSpPr>
        <p:cNvPr id="1" name=""/>
        <p:cNvGrpSpPr/>
        <p:nvPr/>
      </p:nvGrpSpPr>
      <p:grpSpPr>
        <a:xfrm>
          <a:off x="0" y="0"/>
          <a:ext cx="0" cy="0"/>
          <a:chOff x="0" y="0"/>
          <a:chExt cx="0" cy="0"/>
        </a:xfrm>
      </p:grpSpPr>
      <p:sp>
        <p:nvSpPr>
          <p:cNvPr name="Freeform 2" id="2"/>
          <p:cNvSpPr/>
          <p:nvPr/>
        </p:nvSpPr>
        <p:spPr>
          <a:xfrm flipH="false" flipV="false" rot="0">
            <a:off x="16944826" y="9585024"/>
            <a:ext cx="1205361" cy="446699"/>
          </a:xfrm>
          <a:custGeom>
            <a:avLst/>
            <a:gdLst/>
            <a:ahLst/>
            <a:cxnLst/>
            <a:rect r="r" b="b" t="t" l="l"/>
            <a:pathLst>
              <a:path h="446699" w="1205361">
                <a:moveTo>
                  <a:pt x="0" y="0"/>
                </a:moveTo>
                <a:lnTo>
                  <a:pt x="1205362" y="0"/>
                </a:lnTo>
                <a:lnTo>
                  <a:pt x="1205362" y="446698"/>
                </a:lnTo>
                <a:lnTo>
                  <a:pt x="0" y="446698"/>
                </a:lnTo>
                <a:lnTo>
                  <a:pt x="0" y="0"/>
                </a:lnTo>
                <a:close/>
              </a:path>
            </a:pathLst>
          </a:custGeom>
          <a:blipFill>
            <a:blip r:embed="rId2"/>
            <a:stretch>
              <a:fillRect l="0" t="0" r="0" b="-3"/>
            </a:stretch>
          </a:blipFill>
        </p:spPr>
      </p:sp>
      <p:sp>
        <p:nvSpPr>
          <p:cNvPr name="TextBox 3" id="3"/>
          <p:cNvSpPr txBox="true"/>
          <p:nvPr/>
        </p:nvSpPr>
        <p:spPr>
          <a:xfrm rot="0">
            <a:off x="1922744" y="1104900"/>
            <a:ext cx="14442513" cy="1077595"/>
          </a:xfrm>
          <a:prstGeom prst="rect">
            <a:avLst/>
          </a:prstGeom>
        </p:spPr>
        <p:txBody>
          <a:bodyPr anchor="t" rtlCol="false" tIns="0" lIns="0" bIns="0" rIns="0">
            <a:spAutoFit/>
          </a:bodyPr>
          <a:lstStyle/>
          <a:p>
            <a:pPr algn="ctr" marL="0" indent="0" lvl="0">
              <a:lnSpc>
                <a:spcPts val="8359"/>
              </a:lnSpc>
              <a:spcBef>
                <a:spcPct val="0"/>
              </a:spcBef>
            </a:pPr>
            <a:r>
              <a:rPr lang="en-US" sz="7599" spc="-189" strike="noStrike" u="none">
                <a:solidFill>
                  <a:srgbClr val="462D35"/>
                </a:solidFill>
                <a:latin typeface="Canva Sans"/>
              </a:rPr>
              <a:t>Benefits</a:t>
            </a:r>
          </a:p>
        </p:txBody>
      </p:sp>
      <p:sp>
        <p:nvSpPr>
          <p:cNvPr name="TextBox 4" id="4"/>
          <p:cNvSpPr txBox="true"/>
          <p:nvPr/>
        </p:nvSpPr>
        <p:spPr>
          <a:xfrm rot="0">
            <a:off x="1028700" y="5891569"/>
            <a:ext cx="7916083" cy="2566670"/>
          </a:xfrm>
          <a:prstGeom prst="rect">
            <a:avLst/>
          </a:prstGeom>
        </p:spPr>
        <p:txBody>
          <a:bodyPr anchor="t" rtlCol="false" tIns="0" lIns="0" bIns="0" rIns="0">
            <a:spAutoFit/>
          </a:bodyPr>
          <a:lstStyle/>
          <a:p>
            <a:pPr algn="l">
              <a:lnSpc>
                <a:spcPts val="3445"/>
              </a:lnSpc>
            </a:pPr>
            <a:r>
              <a:rPr lang="en-US" sz="2650" u="none">
                <a:solidFill>
                  <a:srgbClr val="000000"/>
                </a:solidFill>
                <a:latin typeface="Canva Sans Bold"/>
              </a:rPr>
              <a:t>Integrated Shopping Experience: </a:t>
            </a:r>
          </a:p>
          <a:p>
            <a:pPr algn="l" marL="572136" indent="-286068" lvl="1">
              <a:lnSpc>
                <a:spcPts val="3445"/>
              </a:lnSpc>
              <a:buFont typeface="Arial"/>
              <a:buChar char="•"/>
            </a:pPr>
            <a:r>
              <a:rPr lang="en-US" sz="2650" u="none">
                <a:solidFill>
                  <a:srgbClr val="000000"/>
                </a:solidFill>
                <a:latin typeface="Canva Sans"/>
              </a:rPr>
              <a:t>Unlike many standalone color analysis services, our application integrates directly with a shopping platform, simplifying the process of finding clothes in the recommended colors.</a:t>
            </a:r>
          </a:p>
        </p:txBody>
      </p:sp>
      <p:sp>
        <p:nvSpPr>
          <p:cNvPr name="TextBox 5" id="5"/>
          <p:cNvSpPr txBox="true"/>
          <p:nvPr/>
        </p:nvSpPr>
        <p:spPr>
          <a:xfrm rot="0">
            <a:off x="1028700" y="2914608"/>
            <a:ext cx="7178764" cy="2293303"/>
          </a:xfrm>
          <a:prstGeom prst="rect">
            <a:avLst/>
          </a:prstGeom>
        </p:spPr>
        <p:txBody>
          <a:bodyPr anchor="t" rtlCol="false" tIns="0" lIns="0" bIns="0" rIns="0">
            <a:spAutoFit/>
          </a:bodyPr>
          <a:lstStyle/>
          <a:p>
            <a:pPr algn="l">
              <a:lnSpc>
                <a:spcPts val="3047"/>
              </a:lnSpc>
            </a:pPr>
            <a:r>
              <a:rPr lang="en-US" sz="2650" strike="noStrike" u="none">
                <a:solidFill>
                  <a:srgbClr val="000000"/>
                </a:solidFill>
                <a:latin typeface="Canva Sans Bold"/>
              </a:rPr>
              <a:t>Cost Efficiency: </a:t>
            </a:r>
          </a:p>
          <a:p>
            <a:pPr algn="l" marL="572136" indent="-286068" lvl="1">
              <a:lnSpc>
                <a:spcPts val="3047"/>
              </a:lnSpc>
              <a:buFont typeface="Arial"/>
              <a:buChar char="•"/>
            </a:pPr>
            <a:r>
              <a:rPr lang="en-US" sz="2650" strike="noStrike" u="none">
                <a:solidFill>
                  <a:srgbClr val="000000"/>
                </a:solidFill>
                <a:latin typeface="Canva Sans Bold"/>
              </a:rPr>
              <a:t> </a:t>
            </a:r>
            <a:r>
              <a:rPr lang="en-US" sz="2650" strike="noStrike" u="none">
                <a:solidFill>
                  <a:srgbClr val="000000"/>
                </a:solidFill>
                <a:latin typeface="Canva Sans"/>
              </a:rPr>
              <a:t>Traditional color analysis services range from $50 to $600 or more, making our solution a more accessible and affordable option.</a:t>
            </a:r>
          </a:p>
          <a:p>
            <a:pPr algn="l">
              <a:lnSpc>
                <a:spcPts val="3047"/>
              </a:lnSpc>
            </a:pPr>
          </a:p>
        </p:txBody>
      </p:sp>
      <p:sp>
        <p:nvSpPr>
          <p:cNvPr name="TextBox 6" id="6"/>
          <p:cNvSpPr txBox="true"/>
          <p:nvPr/>
        </p:nvSpPr>
        <p:spPr>
          <a:xfrm rot="0">
            <a:off x="9961058" y="6284235"/>
            <a:ext cx="7298242" cy="2138045"/>
          </a:xfrm>
          <a:prstGeom prst="rect">
            <a:avLst/>
          </a:prstGeom>
        </p:spPr>
        <p:txBody>
          <a:bodyPr anchor="t" rtlCol="false" tIns="0" lIns="0" bIns="0" rIns="0">
            <a:spAutoFit/>
          </a:bodyPr>
          <a:lstStyle/>
          <a:p>
            <a:pPr algn="l">
              <a:lnSpc>
                <a:spcPts val="3444"/>
              </a:lnSpc>
            </a:pPr>
            <a:r>
              <a:rPr lang="en-US" sz="2649" u="none">
                <a:solidFill>
                  <a:srgbClr val="000000"/>
                </a:solidFill>
                <a:latin typeface="Canva Sans Bold"/>
              </a:rPr>
              <a:t>Enhanced Sales and Reduced Returns: </a:t>
            </a:r>
          </a:p>
          <a:p>
            <a:pPr algn="l" marL="572134" indent="-286067" lvl="1">
              <a:lnSpc>
                <a:spcPts val="3444"/>
              </a:lnSpc>
              <a:buFont typeface="Arial"/>
              <a:buChar char="•"/>
            </a:pPr>
            <a:r>
              <a:rPr lang="en-US" sz="2649" u="none">
                <a:solidFill>
                  <a:srgbClr val="000000"/>
                </a:solidFill>
                <a:latin typeface="Canva Sans"/>
              </a:rPr>
              <a:t>By offering personalized product recommendations based on accurate color analysis, we help boost sales and significantly reduce return rates.</a:t>
            </a:r>
          </a:p>
        </p:txBody>
      </p:sp>
      <p:sp>
        <p:nvSpPr>
          <p:cNvPr name="TextBox 7" id="7"/>
          <p:cNvSpPr txBox="true"/>
          <p:nvPr/>
        </p:nvSpPr>
        <p:spPr>
          <a:xfrm rot="0">
            <a:off x="9961058" y="2914608"/>
            <a:ext cx="6618470" cy="2674302"/>
          </a:xfrm>
          <a:prstGeom prst="rect">
            <a:avLst/>
          </a:prstGeom>
        </p:spPr>
        <p:txBody>
          <a:bodyPr anchor="t" rtlCol="false" tIns="0" lIns="0" bIns="0" rIns="0">
            <a:spAutoFit/>
          </a:bodyPr>
          <a:lstStyle/>
          <a:p>
            <a:pPr algn="l">
              <a:lnSpc>
                <a:spcPts val="3047"/>
              </a:lnSpc>
            </a:pPr>
            <a:r>
              <a:rPr lang="en-US" sz="2649" strike="noStrike" u="none">
                <a:solidFill>
                  <a:srgbClr val="000000"/>
                </a:solidFill>
                <a:latin typeface="Canva Sans Bold"/>
              </a:rPr>
              <a:t>Global Accessibility: </a:t>
            </a:r>
          </a:p>
          <a:p>
            <a:pPr algn="l" marL="572134" indent="-286067" lvl="1">
              <a:lnSpc>
                <a:spcPts val="3047"/>
              </a:lnSpc>
              <a:buFont typeface="Arial"/>
              <a:buChar char="•"/>
            </a:pPr>
            <a:r>
              <a:rPr lang="en-US" sz="2649" strike="noStrike" u="none">
                <a:solidFill>
                  <a:srgbClr val="000000"/>
                </a:solidFill>
                <a:latin typeface="Canva Sans"/>
              </a:rPr>
              <a:t>Currently, professional color analysis is primarily available in the USA, a few European countries, Japan, and Korea. Our platform offers a global online alternative that is both reliable and cost-effective.</a:t>
            </a:r>
          </a:p>
        </p:txBody>
      </p:sp>
      <p:sp>
        <p:nvSpPr>
          <p:cNvPr name="Freeform 8" id="8"/>
          <p:cNvSpPr/>
          <p:nvPr/>
        </p:nvSpPr>
        <p:spPr>
          <a:xfrm flipH="false" flipV="false" rot="-5400000">
            <a:off x="5795320" y="5810416"/>
            <a:ext cx="7315200" cy="219456"/>
          </a:xfrm>
          <a:custGeom>
            <a:avLst/>
            <a:gdLst/>
            <a:ahLst/>
            <a:cxnLst/>
            <a:rect r="r" b="b" t="t" l="l"/>
            <a:pathLst>
              <a:path h="219456" w="7315200">
                <a:moveTo>
                  <a:pt x="0" y="0"/>
                </a:moveTo>
                <a:lnTo>
                  <a:pt x="7315200" y="0"/>
                </a:lnTo>
                <a:lnTo>
                  <a:pt x="7315200" y="219456"/>
                </a:lnTo>
                <a:lnTo>
                  <a:pt x="0" y="2194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DAGJfdPv6is</dc:identifier>
  <dcterms:modified xsi:type="dcterms:W3CDTF">2011-08-01T06:04:30Z</dcterms:modified>
  <cp:revision>1</cp:revision>
  <dc:title>ICFAITechSchool_ReStyle</dc:title>
</cp:coreProperties>
</file>