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lIns="45718" tIns="45718" rIns="45718" bIns="45718"/>
          <a:lstStyle/>
          <a:p>
            <a:pPr/>
            <a:r>
              <a:t>Title Text</a:t>
            </a:r>
          </a:p>
        </p:txBody>
      </p:sp>
      <p:sp>
        <p:nvSpPr>
          <p:cNvPr id="93" name="Body Level One…"/>
          <p:cNvSpPr txBox="1"/>
          <p:nvPr>
            <p:ph type="body" idx="1"/>
          </p:nvPr>
        </p:nvSpPr>
        <p:spPr>
          <a:prstGeom prst="rect">
            <a:avLst/>
          </a:prstGeom>
        </p:spPr>
        <p:txBody>
          <a:bodyPr lIns="45718" tIns="45718" rIns="45718" bIns="45718"/>
          <a:lstStyle>
            <a:lvl1pPr marL="214310" indent="-214310">
              <a:spcBef>
                <a:spcPts val="400"/>
              </a:spcBef>
              <a:defRPr sz="2000">
                <a:latin typeface="Times New Roman"/>
                <a:ea typeface="Times New Roman"/>
                <a:cs typeface="Times New Roman"/>
                <a:sym typeface="Times New Roman"/>
              </a:defRPr>
            </a:lvl1pPr>
            <a:lvl2pPr marL="661307" indent="-204107">
              <a:spcBef>
                <a:spcPts val="400"/>
              </a:spcBef>
              <a:defRPr sz="2000">
                <a:latin typeface="Times New Roman"/>
                <a:ea typeface="Times New Roman"/>
                <a:cs typeface="Times New Roman"/>
                <a:sym typeface="Times New Roman"/>
              </a:defRPr>
            </a:lvl2pPr>
            <a:lvl3pPr marL="1104900" indent="-190500">
              <a:spcBef>
                <a:spcPts val="400"/>
              </a:spcBef>
              <a:defRPr sz="2000">
                <a:latin typeface="Times New Roman"/>
                <a:ea typeface="Times New Roman"/>
                <a:cs typeface="Times New Roman"/>
                <a:sym typeface="Times New Roman"/>
              </a:defRPr>
            </a:lvl3pPr>
            <a:lvl4pPr marL="1600200" indent="-228600">
              <a:spcBef>
                <a:spcPts val="400"/>
              </a:spcBef>
              <a:defRPr sz="2000">
                <a:latin typeface="Times New Roman"/>
                <a:ea typeface="Times New Roman"/>
                <a:cs typeface="Times New Roman"/>
                <a:sym typeface="Times New Roman"/>
              </a:defRPr>
            </a:lvl4pPr>
            <a:lvl5pPr marL="2057400" indent="-228600">
              <a:spcBef>
                <a:spcPts val="400"/>
              </a:spcBef>
              <a:defRPr sz="20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xfrm>
            <a:off x="8428181" y="6414762"/>
            <a:ext cx="258620" cy="248302"/>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1"/>
            <a:ext cx="4041775" cy="639765"/>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8" y="1435100"/>
            <a:ext cx="3008316"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457200" y="274638"/>
            <a:ext cx="8229600" cy="1143001"/>
          </a:xfrm>
          <a:prstGeom prst="rect">
            <a:avLst/>
          </a:prstGeom>
        </p:spPr>
        <p:txBody>
          <a:bodyPr/>
          <a:lstStyle/>
          <a:p>
            <a:pPr defTabSz="448055">
              <a:defRPr sz="1300">
                <a:latin typeface="Bell MT"/>
                <a:ea typeface="Bell MT"/>
                <a:cs typeface="Bell MT"/>
                <a:sym typeface="Bell MT"/>
              </a:defRPr>
            </a:pPr>
            <a:br/>
            <a:r>
              <a:rPr b="1"/>
              <a:t>Asha M. Tarsadia Institute of</a:t>
            </a:r>
            <a:br>
              <a:rPr b="1"/>
            </a:br>
            <a:r>
              <a:rPr b="1"/>
              <a:t>Computer Science and Technology</a:t>
            </a:r>
            <a:br>
              <a:rPr b="1"/>
            </a:br>
            <a:br>
              <a:rPr b="1"/>
            </a:br>
          </a:p>
        </p:txBody>
      </p:sp>
      <p:pic>
        <p:nvPicPr>
          <p:cNvPr id="104" name="Picture 8" descr="Picture 8"/>
          <p:cNvPicPr>
            <a:picLocks noChangeAspect="1"/>
          </p:cNvPicPr>
          <p:nvPr/>
        </p:nvPicPr>
        <p:blipFill>
          <a:blip r:embed="rId2">
            <a:extLst/>
          </a:blip>
          <a:stretch>
            <a:fillRect/>
          </a:stretch>
        </p:blipFill>
        <p:spPr>
          <a:xfrm>
            <a:off x="7696200" y="514350"/>
            <a:ext cx="990600" cy="857250"/>
          </a:xfrm>
          <a:prstGeom prst="rect">
            <a:avLst/>
          </a:prstGeom>
          <a:ln w="12700">
            <a:miter lim="400000"/>
          </a:ln>
        </p:spPr>
      </p:pic>
      <p:pic>
        <p:nvPicPr>
          <p:cNvPr id="105" name="Picture 6" descr="Picture 6"/>
          <p:cNvPicPr>
            <a:picLocks noChangeAspect="1"/>
          </p:cNvPicPr>
          <p:nvPr/>
        </p:nvPicPr>
        <p:blipFill>
          <a:blip r:embed="rId3">
            <a:extLst/>
          </a:blip>
          <a:stretch>
            <a:fillRect/>
          </a:stretch>
        </p:blipFill>
        <p:spPr>
          <a:xfrm>
            <a:off x="381000" y="533400"/>
            <a:ext cx="1143000" cy="914400"/>
          </a:xfrm>
          <a:prstGeom prst="rect">
            <a:avLst/>
          </a:prstGeom>
          <a:ln w="12700">
            <a:miter lim="400000"/>
          </a:ln>
        </p:spPr>
      </p:pic>
      <p:sp>
        <p:nvSpPr>
          <p:cNvPr id="106" name="Title 1"/>
          <p:cNvSpPr txBox="1"/>
          <p:nvPr/>
        </p:nvSpPr>
        <p:spPr>
          <a:xfrm>
            <a:off x="45719" y="1828800"/>
            <a:ext cx="9052561" cy="14700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defRPr>
                <a:solidFill>
                  <a:srgbClr val="0070C0"/>
                </a:solidFill>
                <a:latin typeface="Liberation Serif"/>
                <a:ea typeface="Liberation Serif"/>
                <a:cs typeface="Liberation Serif"/>
                <a:sym typeface="Liberation Serif"/>
              </a:defRPr>
            </a:pPr>
            <a:r>
              <a:t>                                </a:t>
            </a:r>
            <a:r>
              <a:rPr sz="4000"/>
              <a:t>  Diamond Price Predictor</a:t>
            </a:r>
          </a:p>
        </p:txBody>
      </p:sp>
      <p:sp>
        <p:nvSpPr>
          <p:cNvPr id="107" name="Subtitle 2"/>
          <p:cNvSpPr txBox="1"/>
          <p:nvPr/>
        </p:nvSpPr>
        <p:spPr>
          <a:xfrm>
            <a:off x="1569719" y="3657600"/>
            <a:ext cx="5928362" cy="3200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ctr" defTabSz="530351">
              <a:spcBef>
                <a:spcPts val="300"/>
              </a:spcBef>
              <a:defRPr b="1" sz="1600">
                <a:latin typeface="Times New Roman"/>
                <a:ea typeface="Times New Roman"/>
                <a:cs typeface="Times New Roman"/>
                <a:sym typeface="Times New Roman"/>
              </a:defRPr>
            </a:pPr>
            <a:r>
              <a:t>Prepared by</a:t>
            </a:r>
          </a:p>
          <a:p>
            <a:pPr algn="ctr" defTabSz="530351">
              <a:defRPr>
                <a:latin typeface="Times New Roman"/>
                <a:ea typeface="Times New Roman"/>
                <a:cs typeface="Times New Roman"/>
                <a:sym typeface="Times New Roman"/>
              </a:defRPr>
            </a:pPr>
            <a:r>
              <a:t>  Patel Nidhi Jigneshkumar</a:t>
            </a:r>
          </a:p>
          <a:p>
            <a:pPr algn="ctr" defTabSz="530351">
              <a:defRPr>
                <a:latin typeface="Times New Roman"/>
                <a:ea typeface="Times New Roman"/>
                <a:cs typeface="Times New Roman"/>
                <a:sym typeface="Times New Roman"/>
              </a:defRPr>
            </a:pPr>
            <a:r>
              <a:t> </a:t>
            </a:r>
            <a:r>
              <a:rPr sz="1600"/>
              <a:t>(202303103510358)</a:t>
            </a:r>
            <a:endParaRPr sz="1600"/>
          </a:p>
          <a:p>
            <a:pPr algn="ctr" defTabSz="530351">
              <a:spcBef>
                <a:spcPts val="200"/>
              </a:spcBef>
              <a:defRPr b="1" sz="1600">
                <a:solidFill>
                  <a:srgbClr val="0F253F"/>
                </a:solidFill>
                <a:latin typeface="Times New Roman"/>
                <a:ea typeface="Times New Roman"/>
                <a:cs typeface="Times New Roman"/>
                <a:sym typeface="Times New Roman"/>
              </a:defRPr>
            </a:pPr>
          </a:p>
          <a:p>
            <a:pPr algn="ctr" defTabSz="530351">
              <a:spcBef>
                <a:spcPts val="300"/>
              </a:spcBef>
              <a:defRPr b="1" sz="1600">
                <a:solidFill>
                  <a:srgbClr val="0F253F"/>
                </a:solidFill>
                <a:latin typeface="Times New Roman"/>
                <a:ea typeface="Times New Roman"/>
                <a:cs typeface="Times New Roman"/>
                <a:sym typeface="Times New Roman"/>
              </a:defRPr>
            </a:pPr>
            <a:r>
              <a:t>Guided by</a:t>
            </a:r>
          </a:p>
          <a:p>
            <a:pPr algn="ctr" defTabSz="530351">
              <a:spcBef>
                <a:spcPts val="300"/>
              </a:spcBef>
              <a:defRPr sz="1600">
                <a:solidFill>
                  <a:srgbClr val="0F253F"/>
                </a:solidFill>
                <a:latin typeface="Times New Roman"/>
                <a:ea typeface="Times New Roman"/>
                <a:cs typeface="Times New Roman"/>
                <a:sym typeface="Times New Roman"/>
              </a:defRPr>
            </a:pPr>
            <a:r>
              <a:t>PROF. URVISHA PATEL</a:t>
            </a:r>
          </a:p>
          <a:p>
            <a:pPr algn="ctr" defTabSz="530351">
              <a:spcBef>
                <a:spcPts val="200"/>
              </a:spcBef>
              <a:defRPr b="1" sz="1600">
                <a:solidFill>
                  <a:srgbClr val="0F253F"/>
                </a:solidFill>
                <a:latin typeface="Times New Roman"/>
                <a:ea typeface="Times New Roman"/>
                <a:cs typeface="Times New Roman"/>
                <a:sym typeface="Times New Roman"/>
              </a:defRPr>
            </a:pPr>
          </a:p>
          <a:p>
            <a:pPr algn="ctr" defTabSz="530351">
              <a:spcBef>
                <a:spcPts val="200"/>
              </a:spcBef>
              <a:defRPr b="1" sz="1600">
                <a:solidFill>
                  <a:srgbClr val="0F253F"/>
                </a:solidFill>
                <a:latin typeface="Times New Roman"/>
                <a:ea typeface="Times New Roman"/>
                <a:cs typeface="Times New Roman"/>
                <a:sym typeface="Times New Roman"/>
              </a:defRPr>
            </a:pPr>
          </a:p>
          <a:p>
            <a:pPr algn="ctr" defTabSz="530351">
              <a:spcBef>
                <a:spcPts val="200"/>
              </a:spcBef>
              <a:defRPr sz="1600">
                <a:solidFill>
                  <a:srgbClr val="0F253F"/>
                </a:solidFill>
                <a:latin typeface="Times New Roman"/>
                <a:ea typeface="Times New Roman"/>
                <a:cs typeface="Times New Roman"/>
                <a:sym typeface="Times New Roman"/>
              </a:defRPr>
            </a:pPr>
          </a:p>
        </p:txBody>
      </p:sp>
      <p:sp>
        <p:nvSpPr>
          <p:cNvPr id="108" name="Title 1"/>
          <p:cNvSpPr txBox="1"/>
          <p:nvPr/>
        </p:nvSpPr>
        <p:spPr>
          <a:xfrm>
            <a:off x="1417319" y="1206434"/>
            <a:ext cx="6309362" cy="4827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2800">
                <a:solidFill>
                  <a:srgbClr val="0F253F"/>
                </a:solidFill>
                <a:latin typeface="Times New Roman"/>
                <a:ea typeface="Times New Roman"/>
                <a:cs typeface="Times New Roman"/>
                <a:sym typeface="Times New Roman"/>
              </a:defRPr>
            </a:lvl1pPr>
          </a:lstStyle>
          <a:p>
            <a:pPr/>
            <a:r>
              <a:t>Computer Science and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457200" y="274638"/>
            <a:ext cx="8229600" cy="1143001"/>
          </a:xfrm>
          <a:prstGeom prst="rect">
            <a:avLst/>
          </a:prstGeom>
        </p:spPr>
        <p:txBody>
          <a:bodyPr/>
          <a:lstStyle/>
          <a:p>
            <a:pPr>
              <a:defRPr b="1" sz="3600">
                <a:latin typeface="Times New Roman"/>
                <a:ea typeface="Times New Roman"/>
                <a:cs typeface="Times New Roman"/>
                <a:sym typeface="Times New Roman"/>
              </a:defRPr>
            </a:pPr>
            <a:r>
              <a:t>Requirement Engineering</a:t>
            </a:r>
            <a:br/>
            <a:r>
              <a:rPr sz="3000">
                <a:solidFill>
                  <a:srgbClr val="C00000"/>
                </a:solidFill>
              </a:rPr>
              <a:t>(Client-side communication)</a:t>
            </a:r>
          </a:p>
        </p:txBody>
      </p:sp>
      <p:sp>
        <p:nvSpPr>
          <p:cNvPr id="139" name="Content Placeholder 2"/>
          <p:cNvSpPr txBox="1"/>
          <p:nvPr>
            <p:ph type="body" idx="1"/>
          </p:nvPr>
        </p:nvSpPr>
        <p:spPr>
          <a:xfrm>
            <a:off x="457200" y="1600200"/>
            <a:ext cx="8229600" cy="4525963"/>
          </a:xfrm>
          <a:prstGeom prst="rect">
            <a:avLst/>
          </a:prstGeom>
        </p:spPr>
        <p:txBody>
          <a:bodyPr/>
          <a:lstStyle/>
          <a:p>
            <a:pPr marL="308608" indent="-308608" defTabSz="822958">
              <a:spcBef>
                <a:spcPts val="600"/>
              </a:spcBef>
              <a:defRPr sz="2500">
                <a:latin typeface="Times New Roman"/>
                <a:ea typeface="Times New Roman"/>
                <a:cs typeface="Times New Roman"/>
                <a:sym typeface="Times New Roman"/>
              </a:defRPr>
            </a:pPr>
            <a:r>
              <a:t>To Make a Web page, who Predict Price of  Diamond on basis of it’s  Shape,  Color,  Carat,  Clarity, </a:t>
            </a:r>
          </a:p>
          <a:p>
            <a:pPr marL="0" indent="0" defTabSz="822958">
              <a:spcBef>
                <a:spcPts val="600"/>
              </a:spcBef>
              <a:buSzTx/>
              <a:buNone/>
              <a:defRPr sz="2500">
                <a:latin typeface="Times New Roman"/>
                <a:ea typeface="Times New Roman"/>
                <a:cs typeface="Times New Roman"/>
                <a:sym typeface="Times New Roman"/>
              </a:defRPr>
            </a:pPr>
            <a:r>
              <a:t>   Diamond origin.</a:t>
            </a:r>
          </a:p>
          <a:p>
            <a:pPr marL="308608" indent="-308608" defTabSz="822958">
              <a:spcBef>
                <a:spcPts val="600"/>
              </a:spcBef>
              <a:defRPr sz="2500"/>
            </a:pPr>
          </a:p>
          <a:p>
            <a:pPr marL="308608" indent="-308608" defTabSz="822958">
              <a:spcBef>
                <a:spcPts val="600"/>
              </a:spcBef>
              <a:defRPr sz="2500">
                <a:latin typeface="Times New Roman"/>
                <a:ea typeface="Times New Roman"/>
                <a:cs typeface="Times New Roman"/>
                <a:sym typeface="Times New Roman"/>
              </a:defRPr>
            </a:pPr>
            <a:r>
              <a:t>So that with the help of this feature client can easily </a:t>
            </a:r>
          </a:p>
          <a:p>
            <a:pPr marL="0" indent="0" defTabSz="822958">
              <a:spcBef>
                <a:spcPts val="600"/>
              </a:spcBef>
              <a:buSzTx/>
              <a:buNone/>
              <a:defRPr sz="2500">
                <a:latin typeface="Times New Roman"/>
                <a:ea typeface="Times New Roman"/>
                <a:cs typeface="Times New Roman"/>
                <a:sym typeface="Times New Roman"/>
              </a:defRPr>
            </a:pPr>
            <a:r>
              <a:t>   Estimate the price of diamond jewellery which are </a:t>
            </a:r>
          </a:p>
          <a:p>
            <a:pPr marL="0" indent="0" defTabSz="822958">
              <a:spcBef>
                <a:spcPts val="600"/>
              </a:spcBef>
              <a:buSzTx/>
              <a:buNone/>
              <a:defRPr sz="2500">
                <a:latin typeface="Times New Roman"/>
                <a:ea typeface="Times New Roman"/>
                <a:cs typeface="Times New Roman"/>
                <a:sym typeface="Times New Roman"/>
              </a:defRPr>
            </a:pPr>
            <a:r>
              <a:t>   going to made </a:t>
            </a:r>
          </a:p>
          <a:p>
            <a:pPr marL="0" indent="0" defTabSz="822958">
              <a:spcBef>
                <a:spcPts val="600"/>
              </a:spcBef>
              <a:buSzTx/>
              <a:buNone/>
              <a:defRPr sz="2500"/>
            </a:pPr>
          </a:p>
          <a:p>
            <a:pPr marL="308608" indent="-308608" defTabSz="822958">
              <a:spcBef>
                <a:spcPts val="600"/>
              </a:spcBef>
              <a:defRPr sz="2500"/>
            </a:pPr>
          </a:p>
          <a:p>
            <a:pPr marL="0" indent="0" defTabSz="822958">
              <a:spcBef>
                <a:spcPts val="600"/>
              </a:spcBef>
              <a:buSzTx/>
              <a:buNone/>
              <a:defRPr sz="2500">
                <a:latin typeface="Times New Roman"/>
                <a:ea typeface="Times New Roman"/>
                <a:cs typeface="Times New Roman"/>
                <a:sym typeface="Times New Roman"/>
              </a:defRPr>
            </a:pPr>
            <a:r>
              <a:t> </a:t>
            </a:r>
          </a:p>
        </p:txBody>
      </p:sp>
      <p:pic>
        <p:nvPicPr>
          <p:cNvPr id="140" name="Picture 4" descr="Picture 4"/>
          <p:cNvPicPr>
            <a:picLocks noChangeAspect="1"/>
          </p:cNvPicPr>
          <p:nvPr/>
        </p:nvPicPr>
        <p:blipFill>
          <a:blip r:embed="rId2">
            <a:extLst/>
          </a:blip>
          <a:stretch>
            <a:fillRect/>
          </a:stretch>
        </p:blipFill>
        <p:spPr>
          <a:xfrm>
            <a:off x="570" y="427"/>
            <a:ext cx="9142859" cy="6857145"/>
          </a:xfrm>
          <a:prstGeom prst="rect">
            <a:avLst/>
          </a:prstGeom>
          <a:ln w="12700">
            <a:miter lim="400000"/>
          </a:ln>
        </p:spPr>
      </p:pic>
      <p:pic>
        <p:nvPicPr>
          <p:cNvPr id="141" name="Picture 6" descr="Picture 6"/>
          <p:cNvPicPr>
            <a:picLocks noChangeAspect="1"/>
          </p:cNvPicPr>
          <p:nvPr/>
        </p:nvPicPr>
        <p:blipFill>
          <a:blip r:embed="rId3">
            <a:extLst/>
          </a:blip>
          <a:stretch>
            <a:fillRect/>
          </a:stretch>
        </p:blipFill>
        <p:spPr>
          <a:xfrm>
            <a:off x="570" y="427"/>
            <a:ext cx="9142859" cy="685714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1"/>
          <p:cNvSpPr txBox="1"/>
          <p:nvPr>
            <p:ph type="title"/>
          </p:nvPr>
        </p:nvSpPr>
        <p:spPr>
          <a:xfrm>
            <a:off x="457200" y="274637"/>
            <a:ext cx="8229600" cy="1143004"/>
          </a:xfrm>
          <a:prstGeom prst="rect">
            <a:avLst/>
          </a:prstGeom>
        </p:spPr>
        <p:txBody>
          <a:bodyPr/>
          <a:lstStyle/>
          <a:p>
            <a:pPr>
              <a:defRPr b="1" sz="3600">
                <a:latin typeface="Times New Roman"/>
                <a:ea typeface="Times New Roman"/>
                <a:cs typeface="Times New Roman"/>
                <a:sym typeface="Times New Roman"/>
              </a:defRPr>
            </a:pPr>
            <a:r>
              <a:t>Requirement Engineering</a:t>
            </a:r>
            <a:br/>
            <a:r>
              <a:rPr sz="3000">
                <a:solidFill>
                  <a:srgbClr val="C00000"/>
                </a:solidFill>
              </a:rPr>
              <a:t>(Functional Requirements)</a:t>
            </a:r>
          </a:p>
        </p:txBody>
      </p:sp>
      <p:sp>
        <p:nvSpPr>
          <p:cNvPr id="144" name="Content Placeholder 2"/>
          <p:cNvSpPr txBox="1"/>
          <p:nvPr>
            <p:ph type="body" idx="1"/>
          </p:nvPr>
        </p:nvSpPr>
        <p:spPr>
          <a:xfrm>
            <a:off x="457200" y="1600200"/>
            <a:ext cx="8229600" cy="4525963"/>
          </a:xfrm>
          <a:prstGeom prst="rect">
            <a:avLst/>
          </a:prstGeom>
        </p:spPr>
        <p:txBody>
          <a:bodyPr/>
          <a:lstStyle/>
          <a:p>
            <a:pPr marL="0" indent="0">
              <a:buSzTx/>
              <a:buNone/>
            </a:pPr>
          </a:p>
        </p:txBody>
      </p:sp>
      <p:graphicFrame>
        <p:nvGraphicFramePr>
          <p:cNvPr id="145" name="Table 3"/>
          <p:cNvGraphicFramePr/>
          <p:nvPr/>
        </p:nvGraphicFramePr>
        <p:xfrm>
          <a:off x="1219200" y="2882900"/>
          <a:ext cx="7086600" cy="18542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94484"/>
                <a:gridCol w="5492116"/>
              </a:tblGrid>
              <a:tr h="370840">
                <a:tc>
                  <a:txBody>
                    <a:bodyPr/>
                    <a:lstStyle/>
                    <a:p>
                      <a:pPr algn="l">
                        <a:defRPr sz="1800"/>
                      </a:pPr>
                      <a:r>
                        <a:rPr b="1">
                          <a:latin typeface="Bell MT"/>
                          <a:ea typeface="Bell MT"/>
                          <a:cs typeface="Bell MT"/>
                          <a:sym typeface="Bell MT"/>
                        </a:rPr>
                        <a:t>FR</a:t>
                      </a:r>
                    </a:p>
                  </a:txBody>
                  <a:tcPr marL="45720" marR="45720" marT="45720" marB="45720" anchor="t" anchorCtr="0" horzOverflow="overflow">
                    <a:solidFill>
                      <a:srgbClr val="E6B9B8"/>
                    </a:solidFill>
                  </a:tcPr>
                </a:tc>
                <a:tc>
                  <a:txBody>
                    <a:bodyPr/>
                    <a:lstStyle/>
                    <a:p>
                      <a:pPr algn="l">
                        <a:defRPr sz="1800"/>
                      </a:pPr>
                      <a:r>
                        <a:rPr b="1">
                          <a:latin typeface="Bell MT"/>
                          <a:ea typeface="Bell MT"/>
                          <a:cs typeface="Bell MT"/>
                          <a:sym typeface="Bell MT"/>
                        </a:rPr>
                        <a:t>Client Requirements</a:t>
                      </a:r>
                    </a:p>
                  </a:txBody>
                  <a:tcPr marL="45720" marR="45720" marT="45720" marB="45720" anchor="t" anchorCtr="0" horzOverflow="overflow">
                    <a:solidFill>
                      <a:srgbClr val="E6B9B8"/>
                    </a:solidFill>
                  </a:tcPr>
                </a:tc>
              </a:tr>
              <a:tr h="370840">
                <a:tc>
                  <a:txBody>
                    <a:bodyPr/>
                    <a:lstStyle/>
                    <a:p>
                      <a:pPr algn="l">
                        <a:defRPr sz="1800"/>
                      </a:pPr>
                      <a:r>
                        <a:rPr b="1">
                          <a:latin typeface="Bell MT"/>
                          <a:ea typeface="Bell MT"/>
                          <a:cs typeface="Bell MT"/>
                          <a:sym typeface="Bell MT"/>
                        </a:rPr>
                        <a:t>Description</a:t>
                      </a:r>
                    </a:p>
                  </a:txBody>
                  <a:tcPr marL="45720" marR="45720" marT="45720" marB="45720" anchor="t" anchorCtr="0" horzOverflow="overflow"/>
                </a:tc>
                <a:tc>
                  <a:txBody>
                    <a:bodyPr/>
                    <a:lstStyle/>
                    <a:p>
                      <a:pPr algn="l">
                        <a:defRPr sz="1800"/>
                      </a:pPr>
                      <a:r>
                        <a:rPr>
                          <a:latin typeface="Bell MT"/>
                          <a:ea typeface="Bell MT"/>
                          <a:cs typeface="Bell MT"/>
                          <a:sym typeface="Bell MT"/>
                        </a:rPr>
                        <a:t>Only user need to open web page.</a:t>
                      </a:r>
                    </a:p>
                  </a:txBody>
                  <a:tcPr marL="45720" marR="45720" marT="45720" marB="45720" anchor="t" anchorCtr="0" horzOverflow="overflow"/>
                </a:tc>
              </a:tr>
              <a:tr h="370840">
                <a:tc>
                  <a:txBody>
                    <a:bodyPr/>
                    <a:lstStyle/>
                    <a:p>
                      <a:pPr algn="l">
                        <a:defRPr sz="1800"/>
                      </a:pPr>
                      <a:r>
                        <a:rPr b="1">
                          <a:latin typeface="Bell MT"/>
                          <a:ea typeface="Bell MT"/>
                          <a:cs typeface="Bell MT"/>
                          <a:sym typeface="Bell MT"/>
                        </a:rPr>
                        <a:t>Actor(s)</a:t>
                      </a:r>
                    </a:p>
                  </a:txBody>
                  <a:tcPr marL="45720" marR="45720" marT="45720" marB="45720" anchor="t" anchorCtr="0" horzOverflow="overflow"/>
                </a:tc>
                <a:tc>
                  <a:txBody>
                    <a:bodyPr/>
                    <a:lstStyle/>
                    <a:p>
                      <a:pPr algn="l">
                        <a:defRPr sz="1800"/>
                      </a:pPr>
                      <a:r>
                        <a:rPr>
                          <a:latin typeface="Bell MT"/>
                          <a:ea typeface="Bell MT"/>
                          <a:cs typeface="Bell MT"/>
                          <a:sym typeface="Bell MT"/>
                        </a:rPr>
                        <a:t>Client</a:t>
                      </a:r>
                    </a:p>
                  </a:txBody>
                  <a:tcPr marL="45720" marR="45720" marT="45720" marB="45720" anchor="t" anchorCtr="0" horzOverflow="overflow"/>
                </a:tc>
              </a:tr>
              <a:tr h="370840">
                <a:tc>
                  <a:txBody>
                    <a:bodyPr/>
                    <a:lstStyle/>
                    <a:p>
                      <a:pPr algn="l">
                        <a:defRPr sz="1800"/>
                      </a:pPr>
                      <a:r>
                        <a:rPr b="1">
                          <a:latin typeface="Bell MT"/>
                          <a:ea typeface="Bell MT"/>
                          <a:cs typeface="Bell MT"/>
                          <a:sym typeface="Bell MT"/>
                        </a:rPr>
                        <a:t>Input(s)</a:t>
                      </a:r>
                    </a:p>
                  </a:txBody>
                  <a:tcPr marL="45720" marR="45720" marT="45720" marB="45720" anchor="t" anchorCtr="0" horzOverflow="overflow"/>
                </a:tc>
                <a:tc>
                  <a:txBody>
                    <a:bodyPr/>
                    <a:lstStyle/>
                    <a:p>
                      <a:pPr algn="l">
                        <a:defRPr sz="1800">
                          <a:latin typeface="Bell MT"/>
                          <a:ea typeface="Bell MT"/>
                          <a:cs typeface="Bell MT"/>
                          <a:sym typeface="Bell MT"/>
                        </a:defRPr>
                      </a:pPr>
                      <a:r>
                        <a:t>Client have to enter Diamond detail such as:</a:t>
                      </a:r>
                    </a:p>
                    <a:p>
                      <a:pPr algn="l">
                        <a:defRPr sz="1800">
                          <a:latin typeface="Bell MT"/>
                          <a:ea typeface="Bell MT"/>
                          <a:cs typeface="Bell MT"/>
                          <a:sym typeface="Bell MT"/>
                        </a:defRPr>
                      </a:pPr>
                      <a:r>
                        <a:t>Diamond origin, Shapes, Carat, Color, Clarity.</a:t>
                      </a:r>
                    </a:p>
                  </a:txBody>
                  <a:tcPr marL="45720" marR="45720" marT="45720" marB="45720" anchor="t" anchorCtr="0" horzOverflow="overflow"/>
                </a:tc>
              </a:tr>
              <a:tr h="370840">
                <a:tc>
                  <a:txBody>
                    <a:bodyPr/>
                    <a:lstStyle/>
                    <a:p>
                      <a:pPr algn="l">
                        <a:defRPr sz="1800"/>
                      </a:pPr>
                      <a:r>
                        <a:rPr b="1">
                          <a:latin typeface="Bell MT"/>
                          <a:ea typeface="Bell MT"/>
                          <a:cs typeface="Bell MT"/>
                          <a:sym typeface="Bell MT"/>
                        </a:rPr>
                        <a:t>Output(s)</a:t>
                      </a:r>
                    </a:p>
                  </a:txBody>
                  <a:tcPr marL="45720" marR="45720" marT="45720" marB="45720" anchor="t" anchorCtr="0" horzOverflow="overflow"/>
                </a:tc>
                <a:tc>
                  <a:txBody>
                    <a:bodyPr/>
                    <a:lstStyle/>
                    <a:p>
                      <a:pPr algn="l">
                        <a:defRPr sz="1800"/>
                      </a:pPr>
                      <a:r>
                        <a:rPr>
                          <a:latin typeface="Bell MT"/>
                          <a:ea typeface="Bell MT"/>
                          <a:cs typeface="Bell MT"/>
                          <a:sym typeface="Bell MT"/>
                        </a:rPr>
                        <a:t>Estimated Price of Diamond.</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457200" y="274638"/>
            <a:ext cx="8229600" cy="1143001"/>
          </a:xfrm>
          <a:prstGeom prst="rect">
            <a:avLst/>
          </a:prstGeom>
        </p:spPr>
        <p:txBody>
          <a:bodyPr/>
          <a:lstStyle/>
          <a:p>
            <a:pPr>
              <a:defRPr b="1" sz="3600">
                <a:latin typeface="Times New Roman"/>
                <a:ea typeface="Times New Roman"/>
                <a:cs typeface="Times New Roman"/>
                <a:sym typeface="Times New Roman"/>
              </a:defRPr>
            </a:pPr>
            <a:r>
              <a:t>Software Development Model</a:t>
            </a:r>
            <a:br/>
            <a:r>
              <a:rPr sz="3000">
                <a:solidFill>
                  <a:srgbClr val="C00000"/>
                </a:solidFill>
              </a:rPr>
              <a:t>(Agile Model)</a:t>
            </a:r>
          </a:p>
        </p:txBody>
      </p:sp>
      <p:sp>
        <p:nvSpPr>
          <p:cNvPr id="148" name="Content Placeholder 2"/>
          <p:cNvSpPr txBox="1"/>
          <p:nvPr>
            <p:ph type="body" idx="1"/>
          </p:nvPr>
        </p:nvSpPr>
        <p:spPr>
          <a:xfrm>
            <a:off x="457200" y="1600200"/>
            <a:ext cx="8229600" cy="4525963"/>
          </a:xfrm>
          <a:prstGeom prst="rect">
            <a:avLst/>
          </a:prstGeom>
        </p:spPr>
        <p:txBody>
          <a:bodyPr/>
          <a:lstStyle/>
          <a:p>
            <a:pPr>
              <a:buFont typeface="Calibri"/>
              <a:buChar char="❖"/>
              <a:defRPr b="1"/>
            </a:pPr>
            <a:r>
              <a:t>  Agile Development Model</a:t>
            </a:r>
          </a:p>
          <a:p>
            <a:pPr marL="0" indent="0">
              <a:buSzTx/>
              <a:buNone/>
              <a:defRPr b="1" sz="2000"/>
            </a:pPr>
          </a:p>
          <a:p>
            <a:pPr>
              <a:spcBef>
                <a:spcPts val="600"/>
              </a:spcBef>
              <a:buFont typeface="Calibri"/>
              <a:buChar char="➢"/>
              <a:defRPr sz="2800"/>
            </a:pPr>
            <a:r>
              <a:t>Agile is ideal for projects like a diamond price calculator because it allows flexibility, iterative progress, and frequent feedback. Since your project might involve changes in design, user experience, and adjustments to features based on client feedback, the Agile model provides continuous improvement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206;p31"/>
          <p:cNvSpPr txBox="1"/>
          <p:nvPr>
            <p:ph type="title"/>
          </p:nvPr>
        </p:nvSpPr>
        <p:spPr>
          <a:xfrm>
            <a:off x="457200" y="274638"/>
            <a:ext cx="8229600" cy="1143001"/>
          </a:xfrm>
          <a:prstGeom prst="rect">
            <a:avLst/>
          </a:prstGeom>
        </p:spPr>
        <p:txBody>
          <a:bodyPr lIns="45699" tIns="45699" rIns="45699" bIns="45699"/>
          <a:lstStyle/>
          <a:p>
            <a:pPr defTabSz="704087">
              <a:defRPr b="1" sz="3600">
                <a:latin typeface="Times New Roman"/>
                <a:ea typeface="Times New Roman"/>
                <a:cs typeface="Times New Roman"/>
                <a:sym typeface="Times New Roman"/>
              </a:defRPr>
            </a:pPr>
            <a:r>
              <a:t>Agile model:</a:t>
            </a:r>
            <a:br/>
          </a:p>
        </p:txBody>
      </p:sp>
      <p:sp>
        <p:nvSpPr>
          <p:cNvPr id="151" name="Google Shape;207;p31"/>
          <p:cNvSpPr txBox="1"/>
          <p:nvPr>
            <p:ph type="body" idx="1"/>
          </p:nvPr>
        </p:nvSpPr>
        <p:spPr>
          <a:xfrm>
            <a:off x="457200" y="1588148"/>
            <a:ext cx="8229600" cy="4804504"/>
          </a:xfrm>
          <a:prstGeom prst="rect">
            <a:avLst/>
          </a:prstGeom>
        </p:spPr>
        <p:txBody>
          <a:bodyPr lIns="45699" tIns="45699" rIns="45699" bIns="45699"/>
          <a:lstStyle/>
          <a:p>
            <a:pPr marL="0" indent="342900">
              <a:spcBef>
                <a:spcPts val="0"/>
              </a:spcBef>
              <a:buSzTx/>
              <a:buNone/>
              <a:defRPr>
                <a:latin typeface="Times New Roman"/>
                <a:ea typeface="Times New Roman"/>
                <a:cs typeface="Times New Roman"/>
                <a:sym typeface="Times New Roman"/>
              </a:defRPr>
            </a:pPr>
          </a:p>
        </p:txBody>
      </p:sp>
      <p:pic>
        <p:nvPicPr>
          <p:cNvPr id="152" name="Google Shape;208;p31" descr="Google Shape;208;p31"/>
          <p:cNvPicPr>
            <a:picLocks noChangeAspect="1"/>
          </p:cNvPicPr>
          <p:nvPr/>
        </p:nvPicPr>
        <p:blipFill>
          <a:blip r:embed="rId2">
            <a:extLst/>
          </a:blip>
          <a:stretch>
            <a:fillRect/>
          </a:stretch>
        </p:blipFill>
        <p:spPr>
          <a:xfrm>
            <a:off x="457200" y="1588148"/>
            <a:ext cx="8229600" cy="480450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457200" y="274638"/>
            <a:ext cx="8229600" cy="1143001"/>
          </a:xfrm>
          <a:prstGeom prst="rect">
            <a:avLst/>
          </a:prstGeom>
        </p:spPr>
        <p:txBody>
          <a:bodyPr/>
          <a:lstStyle/>
          <a:p>
            <a:pPr>
              <a:defRPr b="1" sz="3600">
                <a:latin typeface="Times New Roman"/>
                <a:ea typeface="Times New Roman"/>
                <a:cs typeface="Times New Roman"/>
                <a:sym typeface="Times New Roman"/>
              </a:defRPr>
            </a:pPr>
            <a:r>
              <a:t>Modelling</a:t>
            </a:r>
            <a:br/>
            <a:r>
              <a:rPr sz="3000">
                <a:solidFill>
                  <a:srgbClr val="C00000"/>
                </a:solidFill>
              </a:rPr>
              <a:t>(Developing the use cases)</a:t>
            </a:r>
          </a:p>
        </p:txBody>
      </p:sp>
      <p:sp>
        <p:nvSpPr>
          <p:cNvPr id="155" name="Content Placeholder 2"/>
          <p:cNvSpPr txBox="1"/>
          <p:nvPr>
            <p:ph type="body" idx="1"/>
          </p:nvPr>
        </p:nvSpPr>
        <p:spPr>
          <a:xfrm>
            <a:off x="457200" y="1541772"/>
            <a:ext cx="8229600" cy="5059363"/>
          </a:xfrm>
          <a:prstGeom prst="rect">
            <a:avLst/>
          </a:prstGeom>
        </p:spPr>
        <p:txBody>
          <a:bodyPr/>
          <a:lstStyle/>
          <a:p>
            <a:pPr marL="0" indent="0">
              <a:spcBef>
                <a:spcPts val="600"/>
              </a:spcBef>
              <a:buSzTx/>
              <a:buNone/>
              <a:defRPr b="1" sz="2200"/>
            </a:pPr>
            <a:r>
              <a:t>I. Who are the primary and secondary actors?</a:t>
            </a:r>
          </a:p>
          <a:p>
            <a:pPr marL="342899" indent="-342899">
              <a:spcBef>
                <a:spcPts val="600"/>
              </a:spcBef>
              <a:buFont typeface="Calibri"/>
              <a:buChar char="➢"/>
              <a:defRPr b="1" sz="2200"/>
            </a:pPr>
            <a:r>
              <a:t>Primary Actor</a:t>
            </a:r>
            <a:r>
              <a:rPr b="0"/>
              <a:t>: Customer of Jewellery shop</a:t>
            </a:r>
          </a:p>
          <a:p>
            <a:pPr marL="342899" indent="-342899">
              <a:spcBef>
                <a:spcPts val="600"/>
              </a:spcBef>
              <a:buFont typeface="Calibri"/>
              <a:buChar char="➢"/>
              <a:defRPr b="1" sz="2200"/>
            </a:pPr>
            <a:r>
              <a:t>Secondary Actors</a:t>
            </a:r>
            <a:r>
              <a:rPr b="0" u="sng"/>
              <a:t>:</a:t>
            </a:r>
          </a:p>
          <a:p>
            <a:pPr lvl="1" marL="742950" indent="-285750">
              <a:spcBef>
                <a:spcPts val="500"/>
              </a:spcBef>
              <a:buChar char="•"/>
              <a:defRPr sz="2200"/>
            </a:pPr>
            <a:r>
              <a:t>Dev Diamond Jewellery staff</a:t>
            </a:r>
          </a:p>
          <a:p>
            <a:pPr lvl="1" marL="742950" indent="-285750">
              <a:spcBef>
                <a:spcPts val="500"/>
              </a:spcBef>
              <a:buChar char="•"/>
              <a:defRPr sz="2200"/>
            </a:pPr>
            <a:r>
              <a:t>Admins who maintain the system and database.</a:t>
            </a:r>
          </a:p>
          <a:p>
            <a:pPr marL="0" indent="0">
              <a:spcBef>
                <a:spcPts val="600"/>
              </a:spcBef>
              <a:buSzTx/>
              <a:buNone/>
              <a:defRPr b="1" sz="2200"/>
            </a:pPr>
            <a:r>
              <a:t>II. What are the actor’s goal(s)?</a:t>
            </a:r>
          </a:p>
          <a:p>
            <a:pPr marL="342899" indent="-342899">
              <a:spcBef>
                <a:spcPts val="600"/>
              </a:spcBef>
              <a:buFont typeface="Calibri"/>
              <a:buChar char="➢"/>
              <a:defRPr b="1" sz="2200"/>
            </a:pPr>
            <a:r>
              <a:t> Customer's Goals</a:t>
            </a:r>
            <a:r>
              <a:rPr b="0"/>
              <a:t>: Easily determine the price of a diamond based on the selected shape, carat, color, and clarity.</a:t>
            </a:r>
          </a:p>
          <a:p>
            <a:pPr lvl="1" marL="742950" indent="-285750">
              <a:spcBef>
                <a:spcPts val="500"/>
              </a:spcBef>
              <a:buChar char="•"/>
              <a:defRPr sz="2200"/>
            </a:pPr>
            <a:r>
              <a:t>Gain transparency in pricing and be able to compare options.</a:t>
            </a:r>
          </a:p>
          <a:p>
            <a:pPr marL="342899" indent="-342899">
              <a:spcBef>
                <a:spcPts val="600"/>
              </a:spcBef>
              <a:buFont typeface="Calibri"/>
              <a:buChar char="➢"/>
              <a:defRPr b="1" sz="2200"/>
            </a:pPr>
            <a:r>
              <a:t>Admin’s Goals</a:t>
            </a:r>
            <a:r>
              <a:rPr b="0"/>
              <a:t>: Manage and update pricing algorithms and the catalog of diamond options.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Content Placeholder 2"/>
          <p:cNvSpPr txBox="1"/>
          <p:nvPr>
            <p:ph type="body" idx="1"/>
          </p:nvPr>
        </p:nvSpPr>
        <p:spPr>
          <a:xfrm>
            <a:off x="571500" y="915398"/>
            <a:ext cx="8001000" cy="6324603"/>
          </a:xfrm>
          <a:prstGeom prst="rect">
            <a:avLst/>
          </a:prstGeom>
        </p:spPr>
        <p:txBody>
          <a:bodyPr/>
          <a:lstStyle/>
          <a:p>
            <a:pPr marL="0" indent="0">
              <a:spcBef>
                <a:spcPts val="600"/>
              </a:spcBef>
              <a:buSzTx/>
              <a:buNone/>
              <a:defRPr b="1" sz="2200"/>
            </a:pPr>
            <a:r>
              <a:t>III.   What preconditions should exist before the story begins?</a:t>
            </a:r>
          </a:p>
          <a:p>
            <a:pPr marL="342899" indent="-342899">
              <a:spcBef>
                <a:spcPts val="600"/>
              </a:spcBef>
              <a:defRPr sz="2200"/>
            </a:pPr>
            <a:r>
              <a:t>A database with up-to-date diamond prices, shapes, colors, and clarity details.</a:t>
            </a:r>
          </a:p>
          <a:p>
            <a:pPr marL="342899" indent="-342899">
              <a:spcBef>
                <a:spcPts val="600"/>
              </a:spcBef>
              <a:defRPr sz="2200"/>
            </a:pPr>
            <a:r>
              <a:t>The system backend is properly linked to the front-end form.</a:t>
            </a:r>
          </a:p>
          <a:p>
            <a:pPr marL="0" indent="0">
              <a:spcBef>
                <a:spcPts val="600"/>
              </a:spcBef>
              <a:buSzTx/>
              <a:buNone/>
              <a:defRPr b="1" sz="2200"/>
            </a:pPr>
            <a:r>
              <a:t>IV.   What main tasks or functions are performed by the actor?</a:t>
            </a:r>
          </a:p>
          <a:p>
            <a:pPr marL="342899" indent="-342899">
              <a:spcBef>
                <a:spcPts val="600"/>
              </a:spcBef>
              <a:buFont typeface="Calibri"/>
              <a:buChar char="➢"/>
              <a:defRPr b="1" sz="2200"/>
            </a:pPr>
            <a:r>
              <a:t>Customer Tasks</a:t>
            </a:r>
            <a:r>
              <a:rPr b="0"/>
              <a:t>:</a:t>
            </a:r>
          </a:p>
          <a:p>
            <a:pPr lvl="1" marL="742950" indent="-285750">
              <a:spcBef>
                <a:spcPts val="600"/>
              </a:spcBef>
              <a:buChar char="•"/>
              <a:defRPr sz="2200"/>
            </a:pPr>
            <a:r>
              <a:t>Select diamond specifications (shape, carat, color, clarity).</a:t>
            </a:r>
          </a:p>
          <a:p>
            <a:pPr lvl="1" marL="742950" indent="-285750">
              <a:spcBef>
                <a:spcPts val="600"/>
              </a:spcBef>
              <a:buChar char="•"/>
              <a:defRPr sz="2200"/>
            </a:pPr>
            <a:r>
              <a:t>Click “Calculate” to view the price.</a:t>
            </a:r>
          </a:p>
          <a:p>
            <a:pPr marL="342899" indent="-342899">
              <a:spcBef>
                <a:spcPts val="600"/>
              </a:spcBef>
              <a:buFont typeface="Calibri"/>
              <a:buChar char="➢"/>
              <a:defRPr b="1" sz="2200"/>
            </a:pPr>
            <a:r>
              <a:t>Admin Tasks</a:t>
            </a:r>
            <a:r>
              <a:rPr b="0"/>
              <a:t>:</a:t>
            </a:r>
          </a:p>
          <a:p>
            <a:pPr lvl="1" marL="742950" indent="-285750">
              <a:spcBef>
                <a:spcPts val="600"/>
              </a:spcBef>
              <a:buChar char="•"/>
              <a:defRPr sz="2200"/>
            </a:pPr>
            <a:r>
              <a:t>Update diamond prices or characteristics in the backend.</a:t>
            </a:r>
          </a:p>
          <a:p>
            <a:pPr lvl="1" marL="742950" indent="-285750">
              <a:spcBef>
                <a:spcPts val="600"/>
              </a:spcBef>
              <a:buChar char="•"/>
              <a:defRPr sz="2200"/>
            </a:pPr>
            <a:r>
              <a:t>Ensure the website and database are functioning correctly.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ontent Placeholder 2"/>
          <p:cNvSpPr txBox="1"/>
          <p:nvPr>
            <p:ph type="body" idx="1"/>
          </p:nvPr>
        </p:nvSpPr>
        <p:spPr>
          <a:xfrm>
            <a:off x="457200" y="304798"/>
            <a:ext cx="8229600" cy="5973767"/>
          </a:xfrm>
          <a:prstGeom prst="rect">
            <a:avLst/>
          </a:prstGeom>
        </p:spPr>
        <p:txBody>
          <a:bodyPr/>
          <a:lstStyle/>
          <a:p>
            <a:pPr marL="0" indent="0" defTabSz="841247">
              <a:spcBef>
                <a:spcPts val="500"/>
              </a:spcBef>
              <a:buSzTx/>
              <a:buNone/>
              <a:defRPr b="1" sz="2000"/>
            </a:pPr>
            <a:r>
              <a:t>V. What exceptions might be considered as the story is described?</a:t>
            </a:r>
          </a:p>
          <a:p>
            <a:pPr marL="315468" indent="-315468" defTabSz="841247">
              <a:spcBef>
                <a:spcPts val="400"/>
              </a:spcBef>
              <a:buFont typeface="Calibri"/>
              <a:buChar char="➢"/>
              <a:defRPr b="1" sz="2000"/>
            </a:pPr>
            <a:r>
              <a:t>System Exceptions</a:t>
            </a:r>
            <a:r>
              <a:rPr b="0"/>
              <a:t>:</a:t>
            </a:r>
          </a:p>
          <a:p>
            <a:pPr lvl="1" marL="683512" indent="-262890" defTabSz="841247">
              <a:spcBef>
                <a:spcPts val="400"/>
              </a:spcBef>
              <a:buChar char="•"/>
              <a:defRPr sz="2000"/>
            </a:pPr>
            <a:r>
              <a:t>The database for prices or diamond options is down.</a:t>
            </a:r>
          </a:p>
          <a:p>
            <a:pPr lvl="1" marL="683512" indent="-262890" defTabSz="841247">
              <a:spcBef>
                <a:spcPts val="400"/>
              </a:spcBef>
              <a:buChar char="•"/>
              <a:defRPr sz="2000"/>
            </a:pPr>
            <a:r>
              <a:t>Invalid input (e.g., negative carat value or a non-existing diamond type).</a:t>
            </a:r>
          </a:p>
          <a:p>
            <a:pPr marL="315468" indent="-315468" defTabSz="841247">
              <a:spcBef>
                <a:spcPts val="400"/>
              </a:spcBef>
              <a:buFont typeface="Calibri"/>
              <a:buChar char="➢"/>
              <a:defRPr b="1" sz="2000"/>
            </a:pPr>
            <a:r>
              <a:t>User Exceptions</a:t>
            </a:r>
            <a:r>
              <a:rPr b="0"/>
              <a:t>:</a:t>
            </a:r>
          </a:p>
          <a:p>
            <a:pPr lvl="1" marL="683512" indent="-262890" defTabSz="841247">
              <a:spcBef>
                <a:spcPts val="400"/>
              </a:spcBef>
              <a:buChar char="•"/>
              <a:defRPr sz="2000"/>
            </a:pPr>
            <a:r>
              <a:t>Users selecting incompatible diamond specifications.</a:t>
            </a:r>
          </a:p>
          <a:p>
            <a:pPr lvl="1" marL="683512" indent="-262890" defTabSz="841247">
              <a:spcBef>
                <a:spcPts val="400"/>
              </a:spcBef>
              <a:buChar char="•"/>
              <a:defRPr sz="2000"/>
            </a:pPr>
            <a:r>
              <a:t>Network issues while accessing the system.</a:t>
            </a:r>
          </a:p>
          <a:p>
            <a:pPr marL="0" indent="0" defTabSz="841247">
              <a:spcBef>
                <a:spcPts val="500"/>
              </a:spcBef>
              <a:buSzTx/>
              <a:buNone/>
              <a:defRPr b="1" sz="2000"/>
            </a:pPr>
            <a:r>
              <a:t>VI. What variations in the actor’s interaction are possible?</a:t>
            </a:r>
          </a:p>
          <a:p>
            <a:pPr marL="315468" indent="-315468" defTabSz="841247">
              <a:spcBef>
                <a:spcPts val="400"/>
              </a:spcBef>
              <a:buFont typeface="Calibri"/>
              <a:buChar char="➢"/>
              <a:defRPr b="1" sz="2000"/>
            </a:pPr>
            <a:r>
              <a:t>Customers</a:t>
            </a:r>
            <a:r>
              <a:rPr b="0"/>
              <a:t> can change selections (shape, carat, color, clarity) and recalculate the price.</a:t>
            </a:r>
          </a:p>
          <a:p>
            <a:pPr marL="315468" indent="-315468" defTabSz="841247">
              <a:spcBef>
                <a:spcPts val="400"/>
              </a:spcBef>
              <a:buFont typeface="Calibri"/>
              <a:buChar char="➢"/>
              <a:defRPr b="1" sz="2000"/>
            </a:pPr>
            <a:r>
              <a:t>Admins</a:t>
            </a:r>
            <a:r>
              <a:rPr b="0"/>
              <a:t> can modify diamond prices or add/remove diamonds from the inventory.</a:t>
            </a:r>
          </a:p>
          <a:p>
            <a:pPr marL="0" indent="0" defTabSz="841247">
              <a:spcBef>
                <a:spcPts val="500"/>
              </a:spcBef>
              <a:buSzTx/>
              <a:buNone/>
              <a:defRPr b="1" sz="2000"/>
            </a:pPr>
            <a:r>
              <a:t>VII. What system information will the actor acquire, produce, or change?</a:t>
            </a:r>
          </a:p>
          <a:p>
            <a:pPr marL="315468" indent="-315468" defTabSz="841247">
              <a:spcBef>
                <a:spcPts val="400"/>
              </a:spcBef>
              <a:buFont typeface="Calibri"/>
              <a:buChar char="➢"/>
              <a:defRPr b="1" sz="2000"/>
            </a:pPr>
            <a:r>
              <a:t>Customer</a:t>
            </a:r>
            <a:r>
              <a:rPr b="0"/>
              <a:t>: Receives the diamond price based on their selected options.</a:t>
            </a:r>
          </a:p>
          <a:p>
            <a:pPr marL="315468" indent="-315468" defTabSz="841247">
              <a:spcBef>
                <a:spcPts val="400"/>
              </a:spcBef>
              <a:buFont typeface="Calibri"/>
              <a:buChar char="➢"/>
              <a:defRPr b="1" sz="2000"/>
            </a:pPr>
            <a:r>
              <a:t>Admin</a:t>
            </a:r>
            <a:r>
              <a:rPr b="0"/>
              <a:t>: Updates or adjusts the pricing system, adding or removing data regarding diamonds.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ontent Placeholder 2"/>
          <p:cNvSpPr txBox="1"/>
          <p:nvPr>
            <p:ph type="body" idx="1"/>
          </p:nvPr>
        </p:nvSpPr>
        <p:spPr>
          <a:xfrm>
            <a:off x="457200" y="228600"/>
            <a:ext cx="8229600" cy="6400800"/>
          </a:xfrm>
          <a:prstGeom prst="rect">
            <a:avLst/>
          </a:prstGeom>
        </p:spPr>
        <p:txBody>
          <a:bodyPr/>
          <a:lstStyle/>
          <a:p>
            <a:pPr marL="0" indent="0">
              <a:spcBef>
                <a:spcPts val="600"/>
              </a:spcBef>
              <a:buSzTx/>
              <a:buNone/>
              <a:defRPr b="1" sz="2200"/>
            </a:pPr>
            <a:r>
              <a:t>VIII. Will the actor have to inform the system about changes in the external environment?</a:t>
            </a:r>
          </a:p>
          <a:p>
            <a:pPr marL="342899" indent="-342899">
              <a:spcBef>
                <a:spcPts val="500"/>
              </a:spcBef>
              <a:buFont typeface="Calibri"/>
              <a:buChar char="➢"/>
              <a:defRPr b="1" sz="2200"/>
            </a:pPr>
            <a:r>
              <a:t>Admin</a:t>
            </a:r>
            <a:r>
              <a:rPr b="0"/>
              <a:t>: Yes, the admin will need to update prices based on market changes or new diamond stock availability.</a:t>
            </a:r>
          </a:p>
          <a:p>
            <a:pPr marL="342899" indent="-342899">
              <a:spcBef>
                <a:spcPts val="500"/>
              </a:spcBef>
              <a:buFont typeface="Calibri"/>
              <a:buChar char="➢"/>
              <a:defRPr b="1" sz="2200"/>
            </a:pPr>
            <a:r>
              <a:t>Customer</a:t>
            </a:r>
            <a:r>
              <a:rPr b="0"/>
              <a:t>: No, they only use the tool to get results.</a:t>
            </a:r>
          </a:p>
          <a:p>
            <a:pPr marL="0" indent="0">
              <a:spcBef>
                <a:spcPts val="600"/>
              </a:spcBef>
              <a:buSzTx/>
              <a:buNone/>
              <a:defRPr b="1" sz="2200"/>
            </a:pPr>
            <a:r>
              <a:t>IX. What information does the actor desire from the system?</a:t>
            </a:r>
          </a:p>
          <a:p>
            <a:pPr marL="342899" indent="-342899">
              <a:spcBef>
                <a:spcPts val="500"/>
              </a:spcBef>
              <a:buFont typeface="Calibri"/>
              <a:buChar char="➢"/>
              <a:defRPr b="1" sz="2200"/>
            </a:pPr>
            <a:r>
              <a:t>Customer</a:t>
            </a:r>
            <a:r>
              <a:rPr b="0"/>
              <a:t>: Accurate diamond price based on the selected specifications.</a:t>
            </a:r>
          </a:p>
          <a:p>
            <a:pPr marL="342899" indent="-342899">
              <a:spcBef>
                <a:spcPts val="500"/>
              </a:spcBef>
              <a:buFont typeface="Calibri"/>
              <a:buChar char="➢"/>
              <a:defRPr b="1" sz="2200"/>
            </a:pPr>
            <a:r>
              <a:t>Admin</a:t>
            </a:r>
            <a:r>
              <a:rPr b="0"/>
              <a:t>: Clear analytics on pricing changes and diamond selection trends.</a:t>
            </a:r>
          </a:p>
          <a:p>
            <a:pPr marL="0" indent="0">
              <a:spcBef>
                <a:spcPts val="600"/>
              </a:spcBef>
              <a:buSzTx/>
              <a:buNone/>
              <a:defRPr b="1" sz="2200"/>
            </a:pPr>
            <a:r>
              <a:t>X. Does the actor wish to be informed about unexpected changes?</a:t>
            </a:r>
          </a:p>
          <a:p>
            <a:pPr marL="342899" indent="-342899">
              <a:spcBef>
                <a:spcPts val="500"/>
              </a:spcBef>
              <a:buFont typeface="Calibri"/>
              <a:buChar char="➢"/>
              <a:defRPr b="1" sz="2200"/>
            </a:pPr>
            <a:r>
              <a:t>Customer</a:t>
            </a:r>
            <a:r>
              <a:rPr b="0"/>
              <a:t>: Yes, if there are updates to prices or availability during their interaction (e.g., if the price is temporarily unavailable).</a:t>
            </a:r>
          </a:p>
          <a:p>
            <a:pPr marL="342899" indent="-342899">
              <a:spcBef>
                <a:spcPts val="500"/>
              </a:spcBef>
              <a:buFont typeface="Calibri"/>
              <a:buChar char="➢"/>
              <a:defRPr b="1" sz="2200"/>
            </a:pPr>
            <a:r>
              <a:t>Admin</a:t>
            </a:r>
            <a:r>
              <a:rPr b="0"/>
              <a:t>: Yes, admins need alerts on system issues or database failures to maintain uptime.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3"/>
          <p:cNvSpPr txBox="1"/>
          <p:nvPr>
            <p:ph type="title"/>
          </p:nvPr>
        </p:nvSpPr>
        <p:spPr>
          <a:xfrm>
            <a:off x="457200" y="274638"/>
            <a:ext cx="8229600" cy="1143001"/>
          </a:xfrm>
          <a:prstGeom prst="rect">
            <a:avLst/>
          </a:prstGeom>
        </p:spPr>
        <p:txBody>
          <a:bodyPr/>
          <a:lstStyle/>
          <a:p>
            <a:pPr>
              <a:defRPr b="1" sz="3600">
                <a:latin typeface="Times New Roman"/>
                <a:ea typeface="Times New Roman"/>
                <a:cs typeface="Times New Roman"/>
                <a:sym typeface="Times New Roman"/>
              </a:defRPr>
            </a:pPr>
            <a:r>
              <a:t>Modelling</a:t>
            </a:r>
            <a:br/>
            <a:r>
              <a:rPr sz="3200">
                <a:solidFill>
                  <a:srgbClr val="C00000"/>
                </a:solidFill>
              </a:rPr>
              <a:t>(Use cases)</a:t>
            </a:r>
          </a:p>
        </p:txBody>
      </p:sp>
      <p:graphicFrame>
        <p:nvGraphicFramePr>
          <p:cNvPr id="164" name="Content Placeholder 5"/>
          <p:cNvGraphicFramePr/>
          <p:nvPr/>
        </p:nvGraphicFramePr>
        <p:xfrm>
          <a:off x="609600" y="2057400"/>
          <a:ext cx="8229603" cy="37338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05000"/>
                <a:gridCol w="6324602"/>
              </a:tblGrid>
              <a:tr h="609975">
                <a:tc gridSpan="2">
                  <a:txBody>
                    <a:bodyPr/>
                    <a:lstStyle/>
                    <a:p>
                      <a:pPr algn="l">
                        <a:defRPr sz="1800"/>
                      </a:pPr>
                      <a:r>
                        <a:rPr sz="2800"/>
                        <a:t>Calculating Diamond Price</a:t>
                      </a:r>
                    </a:p>
                  </a:txBody>
                  <a:tcPr marL="45720" marR="45720" marT="45720" marB="45720" anchor="t" anchorCtr="0" horzOverflow="overflow">
                    <a:solidFill>
                      <a:srgbClr val="E6B9B8"/>
                    </a:solidFill>
                  </a:tcPr>
                </a:tc>
                <a:tc hMerge="1">
                  <a:tcPr/>
                </a:tc>
              </a:tr>
              <a:tr h="766961">
                <a:tc>
                  <a:txBody>
                    <a:bodyPr/>
                    <a:lstStyle/>
                    <a:p>
                      <a:pPr algn="l">
                        <a:lnSpc>
                          <a:spcPct val="150000"/>
                        </a:lnSpc>
                        <a:defRPr sz="1800"/>
                      </a:pPr>
                      <a:r>
                        <a:rPr b="1" sz="2000">
                          <a:latin typeface="Bell MT"/>
                          <a:ea typeface="Bell MT"/>
                          <a:cs typeface="Bell MT"/>
                          <a:sym typeface="Bell MT"/>
                        </a:rPr>
                        <a:t>Primary Actor(s)</a:t>
                      </a:r>
                    </a:p>
                  </a:txBody>
                  <a:tcPr marL="45720" marR="45720" marT="45720" marB="45720" anchor="t" anchorCtr="0" horzOverflow="overflow"/>
                </a:tc>
                <a:tc>
                  <a:txBody>
                    <a:bodyPr/>
                    <a:lstStyle/>
                    <a:p>
                      <a:pPr algn="l">
                        <a:lnSpc>
                          <a:spcPct val="150000"/>
                        </a:lnSpc>
                        <a:defRPr sz="1800"/>
                      </a:pPr>
                      <a:r>
                        <a:rPr sz="2400">
                          <a:latin typeface="Bell MT"/>
                          <a:ea typeface="Bell MT"/>
                          <a:cs typeface="Bell MT"/>
                          <a:sym typeface="Bell MT"/>
                        </a:rPr>
                        <a:t>Client</a:t>
                      </a:r>
                    </a:p>
                  </a:txBody>
                  <a:tcPr marL="45720" marR="45720" marT="45720" marB="45720" anchor="t" anchorCtr="0" horzOverflow="overflow"/>
                </a:tc>
              </a:tr>
              <a:tr h="766961">
                <a:tc>
                  <a:txBody>
                    <a:bodyPr/>
                    <a:lstStyle/>
                    <a:p>
                      <a:pPr algn="l">
                        <a:lnSpc>
                          <a:spcPct val="150000"/>
                        </a:lnSpc>
                        <a:defRPr sz="1800"/>
                      </a:pPr>
                      <a:r>
                        <a:rPr b="1" sz="2000">
                          <a:latin typeface="Bell MT"/>
                          <a:ea typeface="Bell MT"/>
                          <a:cs typeface="Bell MT"/>
                          <a:sym typeface="Bell MT"/>
                        </a:rPr>
                        <a:t>Goal of the use case</a:t>
                      </a:r>
                    </a:p>
                  </a:txBody>
                  <a:tcPr marL="45720" marR="45720" marT="45720" marB="45720" anchor="t" anchorCtr="0" horzOverflow="overflow"/>
                </a:tc>
                <a:tc>
                  <a:txBody>
                    <a:bodyPr/>
                    <a:lstStyle/>
                    <a:p>
                      <a:pPr algn="l">
                        <a:lnSpc>
                          <a:spcPct val="150000"/>
                        </a:lnSpc>
                        <a:defRPr sz="1800"/>
                      </a:pPr>
                      <a:r>
                        <a:rPr sz="2000"/>
                        <a:t>To calculate the price of a diamond based on its cut, carat, clarity, and color.</a:t>
                      </a:r>
                    </a:p>
                  </a:txBody>
                  <a:tcPr marL="45720" marR="45720" marT="45720" marB="45720" anchor="t" anchorCtr="0" horzOverflow="overflow"/>
                </a:tc>
              </a:tr>
              <a:tr h="766961">
                <a:tc>
                  <a:txBody>
                    <a:bodyPr/>
                    <a:lstStyle/>
                    <a:p>
                      <a:pPr algn="l">
                        <a:lnSpc>
                          <a:spcPct val="150000"/>
                        </a:lnSpc>
                        <a:defRPr sz="1800"/>
                      </a:pPr>
                      <a:r>
                        <a:rPr b="1" sz="2000">
                          <a:latin typeface="Bell MT"/>
                          <a:ea typeface="Bell MT"/>
                          <a:cs typeface="Bell MT"/>
                          <a:sym typeface="Bell MT"/>
                        </a:rPr>
                        <a:t>Precondition</a:t>
                      </a:r>
                    </a:p>
                  </a:txBody>
                  <a:tcPr marL="45720" marR="45720" marT="45720" marB="45720" anchor="t" anchorCtr="0" horzOverflow="overflow"/>
                </a:tc>
                <a:tc>
                  <a:txBody>
                    <a:bodyPr/>
                    <a:lstStyle/>
                    <a:p>
                      <a:pPr algn="l">
                        <a:lnSpc>
                          <a:spcPct val="150000"/>
                        </a:lnSpc>
                        <a:defRPr sz="1800"/>
                      </a:pPr>
                      <a:r>
                        <a:rPr sz="2000"/>
                        <a:t>The user has information about the diamond they wish to price (cut, carat, clarity, and color).</a:t>
                      </a:r>
                    </a:p>
                  </a:txBody>
                  <a:tcPr marL="45720" marR="45720" marT="45720" marB="45720" anchor="t" anchorCtr="0" horzOverflow="overflow"/>
                </a:tc>
              </a:tr>
              <a:tr h="822942">
                <a:tc>
                  <a:txBody>
                    <a:bodyPr/>
                    <a:lstStyle/>
                    <a:p>
                      <a:pPr algn="l">
                        <a:lnSpc>
                          <a:spcPct val="150000"/>
                        </a:lnSpc>
                        <a:defRPr sz="1800"/>
                      </a:pPr>
                      <a:r>
                        <a:rPr b="1" sz="2000">
                          <a:latin typeface="Bell MT"/>
                          <a:ea typeface="Bell MT"/>
                          <a:cs typeface="Bell MT"/>
                          <a:sym typeface="Bell MT"/>
                        </a:rPr>
                        <a:t>Trigger</a:t>
                      </a:r>
                    </a:p>
                  </a:txBody>
                  <a:tcPr marL="45720" marR="45720" marT="45720" marB="45720" anchor="t" anchorCtr="0" horzOverflow="overflow"/>
                </a:tc>
                <a:tc>
                  <a:txBody>
                    <a:bodyPr/>
                    <a:lstStyle/>
                    <a:p>
                      <a:pPr algn="l">
                        <a:lnSpc>
                          <a:spcPct val="150000"/>
                        </a:lnSpc>
                        <a:defRPr sz="1800"/>
                      </a:pPr>
                      <a:r>
                        <a:rPr sz="2000"/>
                        <a:t>The user wants to know the price of a diamond based on their selected attributes.</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1"/>
          <p:cNvSpPr txBox="1"/>
          <p:nvPr>
            <p:ph type="title"/>
          </p:nvPr>
        </p:nvSpPr>
        <p:spPr>
          <a:xfrm>
            <a:off x="457200" y="274638"/>
            <a:ext cx="8229600" cy="1143001"/>
          </a:xfrm>
          <a:prstGeom prst="rect">
            <a:avLst/>
          </a:prstGeom>
        </p:spPr>
        <p:txBody>
          <a:bodyPr/>
          <a:lstStyle>
            <a:lvl1pPr>
              <a:defRPr b="1" sz="3600">
                <a:latin typeface="Times New Roman"/>
                <a:ea typeface="Times New Roman"/>
                <a:cs typeface="Times New Roman"/>
                <a:sym typeface="Times New Roman"/>
              </a:defRPr>
            </a:lvl1pPr>
          </a:lstStyle>
          <a:p>
            <a:pPr/>
            <a:r>
              <a:t>Others</a:t>
            </a:r>
          </a:p>
        </p:txBody>
      </p:sp>
      <p:sp>
        <p:nvSpPr>
          <p:cNvPr id="167" name="Content Placeholder 2"/>
          <p:cNvSpPr txBox="1"/>
          <p:nvPr>
            <p:ph type="body" idx="1"/>
          </p:nvPr>
        </p:nvSpPr>
        <p:spPr>
          <a:xfrm>
            <a:off x="457200" y="1600200"/>
            <a:ext cx="8229600" cy="4525963"/>
          </a:xfrm>
          <a:prstGeom prst="rect">
            <a:avLst/>
          </a:prstGeom>
        </p:spPr>
        <p:txBody>
          <a:bodyPr/>
          <a:lstStyle/>
          <a:p>
            <a:pPr marL="571500" indent="-571500">
              <a:spcBef>
                <a:spcPts val="600"/>
              </a:spcBef>
              <a:defRPr sz="2800">
                <a:latin typeface="Times New Roman"/>
                <a:ea typeface="Times New Roman"/>
                <a:cs typeface="Times New Roman"/>
                <a:sym typeface="Times New Roman"/>
              </a:defRPr>
            </a:pPr>
            <a:r>
              <a:t>&lt;You can add any other content you found necessary for your project and want to present&gt;</a:t>
            </a:r>
          </a:p>
          <a:p>
            <a:pPr marL="571500" indent="-571500">
              <a:spcBef>
                <a:spcPts val="600"/>
              </a:spcBef>
              <a:defRPr sz="2800">
                <a:latin typeface="Times New Roman"/>
                <a:ea typeface="Times New Roman"/>
                <a:cs typeface="Times New Roman"/>
                <a:sym typeface="Times New Roman"/>
              </a:defRPr>
            </a:pPr>
            <a:r>
              <a:t>&lt;You can add screen shots of development, if started&gt;</a:t>
            </a:r>
          </a:p>
        </p:txBody>
      </p:sp>
      <p:pic>
        <p:nvPicPr>
          <p:cNvPr id="168" name="Picture 4" descr="Picture 4"/>
          <p:cNvPicPr>
            <a:picLocks noChangeAspect="1"/>
          </p:cNvPicPr>
          <p:nvPr/>
        </p:nvPicPr>
        <p:blipFill>
          <a:blip r:embed="rId2">
            <a:extLst/>
          </a:blip>
          <a:stretch>
            <a:fillRect/>
          </a:stretch>
        </p:blipFill>
        <p:spPr>
          <a:xfrm>
            <a:off x="570" y="857"/>
            <a:ext cx="9142859" cy="685714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3"/>
          <p:cNvSpPr txBox="1"/>
          <p:nvPr>
            <p:ph type="title"/>
          </p:nvPr>
        </p:nvSpPr>
        <p:spPr>
          <a:xfrm>
            <a:off x="457200" y="274638"/>
            <a:ext cx="8229600" cy="1143001"/>
          </a:xfrm>
          <a:prstGeom prst="rect">
            <a:avLst/>
          </a:prstGeom>
        </p:spPr>
        <p:txBody>
          <a:bodyPr/>
          <a:lstStyle>
            <a:lvl1pPr>
              <a:defRPr b="1" sz="3600">
                <a:solidFill>
                  <a:srgbClr val="0F253F"/>
                </a:solidFill>
                <a:latin typeface="Times New Roman"/>
                <a:ea typeface="Times New Roman"/>
                <a:cs typeface="Times New Roman"/>
                <a:sym typeface="Times New Roman"/>
              </a:defRPr>
            </a:lvl1pPr>
          </a:lstStyle>
          <a:p>
            <a:pPr/>
            <a:r>
              <a:t>Outline</a:t>
            </a:r>
          </a:p>
        </p:txBody>
      </p:sp>
      <p:sp>
        <p:nvSpPr>
          <p:cNvPr id="111" name="Content Placeholder 4"/>
          <p:cNvSpPr txBox="1"/>
          <p:nvPr>
            <p:ph type="body" idx="1"/>
          </p:nvPr>
        </p:nvSpPr>
        <p:spPr>
          <a:xfrm>
            <a:off x="457200" y="1600200"/>
            <a:ext cx="8229600" cy="4525963"/>
          </a:xfrm>
          <a:prstGeom prst="rect">
            <a:avLst/>
          </a:prstGeom>
        </p:spPr>
        <p:txBody>
          <a:bodyPr/>
          <a:lstStyle/>
          <a:p>
            <a:pPr>
              <a:spcBef>
                <a:spcPts val="600"/>
              </a:spcBef>
              <a:buFont typeface="Times New Roman"/>
              <a:buChar char="➢"/>
              <a:defRPr sz="2800">
                <a:latin typeface="Times New Roman"/>
                <a:ea typeface="Times New Roman"/>
                <a:cs typeface="Times New Roman"/>
                <a:sym typeface="Times New Roman"/>
              </a:defRPr>
            </a:pPr>
            <a:r>
              <a:t>Client Profile</a:t>
            </a:r>
          </a:p>
          <a:p>
            <a:pPr>
              <a:spcBef>
                <a:spcPts val="600"/>
              </a:spcBef>
              <a:buFont typeface="Times New Roman"/>
              <a:buChar char="➢"/>
              <a:defRPr sz="2800">
                <a:latin typeface="Times New Roman"/>
                <a:ea typeface="Times New Roman"/>
                <a:cs typeface="Times New Roman"/>
                <a:sym typeface="Times New Roman"/>
              </a:defRPr>
            </a:pPr>
            <a:r>
              <a:t>Project Introduction</a:t>
            </a:r>
          </a:p>
          <a:p>
            <a:pPr>
              <a:spcBef>
                <a:spcPts val="600"/>
              </a:spcBef>
              <a:buFont typeface="Times New Roman"/>
              <a:buChar char="➢"/>
              <a:defRPr sz="2800">
                <a:latin typeface="Times New Roman"/>
                <a:ea typeface="Times New Roman"/>
                <a:cs typeface="Times New Roman"/>
                <a:sym typeface="Times New Roman"/>
              </a:defRPr>
            </a:pPr>
            <a:r>
              <a:t>Objective(s)</a:t>
            </a:r>
          </a:p>
          <a:p>
            <a:pPr>
              <a:spcBef>
                <a:spcPts val="600"/>
              </a:spcBef>
              <a:buFont typeface="Times New Roman"/>
              <a:buChar char="➢"/>
              <a:defRPr sz="2800">
                <a:latin typeface="Times New Roman"/>
                <a:ea typeface="Times New Roman"/>
                <a:cs typeface="Times New Roman"/>
                <a:sym typeface="Times New Roman"/>
              </a:defRPr>
            </a:pPr>
            <a:r>
              <a:t>Problem Analysis</a:t>
            </a:r>
          </a:p>
          <a:p>
            <a:pPr>
              <a:spcBef>
                <a:spcPts val="600"/>
              </a:spcBef>
              <a:buFont typeface="Times New Roman"/>
              <a:buChar char="➢"/>
              <a:defRPr sz="2800">
                <a:latin typeface="Times New Roman"/>
                <a:ea typeface="Times New Roman"/>
                <a:cs typeface="Times New Roman"/>
                <a:sym typeface="Times New Roman"/>
              </a:defRPr>
            </a:pPr>
            <a:r>
              <a:t>Requirement Engineering</a:t>
            </a:r>
          </a:p>
          <a:p>
            <a:pPr>
              <a:spcBef>
                <a:spcPts val="600"/>
              </a:spcBef>
              <a:buFont typeface="Times New Roman"/>
              <a:buChar char="➢"/>
              <a:defRPr sz="2800">
                <a:latin typeface="Times New Roman"/>
                <a:ea typeface="Times New Roman"/>
                <a:cs typeface="Times New Roman"/>
                <a:sym typeface="Times New Roman"/>
              </a:defRPr>
            </a:pPr>
            <a:r>
              <a:t>Software Development Model</a:t>
            </a:r>
          </a:p>
          <a:p>
            <a:pPr>
              <a:spcBef>
                <a:spcPts val="600"/>
              </a:spcBef>
              <a:buFont typeface="Times New Roman"/>
              <a:buChar char="➢"/>
              <a:defRPr sz="2800">
                <a:latin typeface="Times New Roman"/>
                <a:ea typeface="Times New Roman"/>
                <a:cs typeface="Times New Roman"/>
                <a:sym typeface="Times New Roman"/>
              </a:defRPr>
            </a:pPr>
            <a:r>
              <a:t>Modeling</a:t>
            </a:r>
          </a:p>
          <a:p>
            <a:pPr>
              <a:spcBef>
                <a:spcPts val="600"/>
              </a:spcBef>
              <a:buFont typeface="Times New Roman"/>
              <a:buChar char="➢"/>
              <a:defRPr sz="2800">
                <a:latin typeface="Times New Roman"/>
                <a:ea typeface="Times New Roman"/>
                <a:cs typeface="Times New Roman"/>
                <a:sym typeface="Times New Roman"/>
              </a:defRPr>
            </a:pPr>
            <a:r>
              <a:t>Others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itle 1"/>
          <p:cNvSpPr txBox="1"/>
          <p:nvPr>
            <p:ph type="title"/>
          </p:nvPr>
        </p:nvSpPr>
        <p:spPr>
          <a:xfrm>
            <a:off x="457200" y="274638"/>
            <a:ext cx="8229600" cy="1143001"/>
          </a:xfrm>
          <a:prstGeom prst="rect">
            <a:avLst/>
          </a:prstGeom>
        </p:spPr>
        <p:txBody>
          <a:bodyPr/>
          <a:lstStyle>
            <a:lvl1pPr>
              <a:defRPr b="1" sz="3600">
                <a:latin typeface="Times New Roman"/>
                <a:ea typeface="Times New Roman"/>
                <a:cs typeface="Times New Roman"/>
                <a:sym typeface="Times New Roman"/>
              </a:defRPr>
            </a:lvl1pPr>
          </a:lstStyle>
          <a:p>
            <a:pPr/>
            <a:r>
              <a:t>Client Profile</a:t>
            </a:r>
          </a:p>
        </p:txBody>
      </p:sp>
      <p:sp>
        <p:nvSpPr>
          <p:cNvPr id="114" name="Content Placeholder 2"/>
          <p:cNvSpPr txBox="1"/>
          <p:nvPr>
            <p:ph type="body" idx="1"/>
          </p:nvPr>
        </p:nvSpPr>
        <p:spPr>
          <a:xfrm>
            <a:off x="457200" y="1600200"/>
            <a:ext cx="8229600" cy="4525963"/>
          </a:xfrm>
          <a:prstGeom prst="rect">
            <a:avLst/>
          </a:prstGeom>
        </p:spPr>
        <p:txBody>
          <a:bodyPr/>
          <a:lstStyle/>
          <a:p>
            <a:pPr>
              <a:spcBef>
                <a:spcPts val="600"/>
              </a:spcBef>
              <a:defRPr b="1" sz="2800">
                <a:latin typeface="Times New Roman"/>
                <a:ea typeface="Times New Roman"/>
                <a:cs typeface="Times New Roman"/>
                <a:sym typeface="Times New Roman"/>
              </a:defRPr>
            </a:pPr>
            <a:r>
              <a:t>Company name</a:t>
            </a:r>
            <a:r>
              <a:rPr b="0"/>
              <a:t>: Dev Diamond jewellery</a:t>
            </a:r>
          </a:p>
          <a:p>
            <a:pPr>
              <a:spcBef>
                <a:spcPts val="600"/>
              </a:spcBef>
              <a:defRPr b="1" sz="2800">
                <a:latin typeface="Times New Roman"/>
                <a:ea typeface="Times New Roman"/>
                <a:cs typeface="Times New Roman"/>
                <a:sym typeface="Times New Roman"/>
              </a:defRPr>
            </a:pPr>
            <a:r>
              <a:t>Client name</a:t>
            </a:r>
            <a:r>
              <a:rPr b="0"/>
              <a:t>: Mr. Jigneshkumar Patel</a:t>
            </a:r>
          </a:p>
          <a:p>
            <a:pPr>
              <a:spcBef>
                <a:spcPts val="600"/>
              </a:spcBef>
              <a:defRPr b="1" sz="2800">
                <a:latin typeface="Times New Roman"/>
                <a:ea typeface="Times New Roman"/>
                <a:cs typeface="Times New Roman"/>
                <a:sym typeface="Times New Roman"/>
              </a:defRPr>
            </a:pPr>
            <a:r>
              <a:t>Address</a:t>
            </a:r>
            <a:r>
              <a:rPr b="0"/>
              <a:t>: Shop no.-34 Diamond arcade, 3</a:t>
            </a:r>
            <a:r>
              <a:rPr b="0" baseline="30000"/>
              <a:t>rd</a:t>
            </a:r>
            <a:r>
              <a:rPr b="0"/>
              <a:t> floor,</a:t>
            </a:r>
          </a:p>
          <a:p>
            <a:pPr>
              <a:spcBef>
                <a:spcPts val="600"/>
              </a:spcBef>
              <a:defRPr sz="2800">
                <a:latin typeface="Times New Roman"/>
                <a:ea typeface="Times New Roman"/>
                <a:cs typeface="Times New Roman"/>
                <a:sym typeface="Times New Roman"/>
              </a:defRPr>
            </a:pPr>
            <a:r>
              <a:t>                near mini bazar, Varachha, Surat </a:t>
            </a:r>
          </a:p>
          <a:p>
            <a:pPr>
              <a:spcBef>
                <a:spcPts val="600"/>
              </a:spcBef>
              <a:defRPr b="1" sz="2800">
                <a:latin typeface="Times New Roman"/>
                <a:ea typeface="Times New Roman"/>
                <a:cs typeface="Times New Roman"/>
                <a:sym typeface="Times New Roman"/>
              </a:defRPr>
            </a:pPr>
            <a:r>
              <a:t>Your communication</a:t>
            </a:r>
            <a:r>
              <a:rPr b="0"/>
              <a:t>: communicate in two meeting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xfrm>
            <a:off x="457200" y="274638"/>
            <a:ext cx="8229600" cy="1143001"/>
          </a:xfrm>
          <a:prstGeom prst="rect">
            <a:avLst/>
          </a:prstGeom>
        </p:spPr>
        <p:txBody>
          <a:bodyPr/>
          <a:lstStyle>
            <a:lvl1pPr>
              <a:defRPr b="1" sz="3600">
                <a:latin typeface="Times New Roman"/>
                <a:ea typeface="Times New Roman"/>
                <a:cs typeface="Times New Roman"/>
                <a:sym typeface="Times New Roman"/>
              </a:defRPr>
            </a:lvl1pPr>
          </a:lstStyle>
          <a:p>
            <a:pPr/>
            <a:r>
              <a:t>Project Introduction</a:t>
            </a:r>
          </a:p>
        </p:txBody>
      </p:sp>
      <p:sp>
        <p:nvSpPr>
          <p:cNvPr id="117" name="Content Placeholder 2"/>
          <p:cNvSpPr txBox="1"/>
          <p:nvPr>
            <p:ph type="body" idx="1"/>
          </p:nvPr>
        </p:nvSpPr>
        <p:spPr>
          <a:xfrm>
            <a:off x="457200" y="1417638"/>
            <a:ext cx="8229600" cy="5165724"/>
          </a:xfrm>
          <a:prstGeom prst="rect">
            <a:avLst/>
          </a:prstGeom>
        </p:spPr>
        <p:txBody>
          <a:bodyPr/>
          <a:lstStyle/>
          <a:p>
            <a:pPr>
              <a:spcBef>
                <a:spcPts val="600"/>
              </a:spcBef>
              <a:buFont typeface="Times New Roman"/>
              <a:buChar char="➢"/>
              <a:defRPr sz="2800">
                <a:latin typeface="Times New Roman"/>
                <a:ea typeface="Times New Roman"/>
                <a:cs typeface="Times New Roman"/>
                <a:sym typeface="Times New Roman"/>
              </a:defRPr>
            </a:pPr>
            <a:r>
              <a:t>Basically, It’s a Web page, Who Predict Price of Diamond with help of some basic feature of diamond.</a:t>
            </a:r>
          </a:p>
          <a:p>
            <a:pPr marL="0" indent="0">
              <a:buSzTx/>
              <a:buNone/>
              <a:defRPr sz="2800"/>
            </a:pPr>
          </a:p>
          <a:p>
            <a:pPr>
              <a:spcBef>
                <a:spcPts val="600"/>
              </a:spcBef>
              <a:buFont typeface="Times New Roman"/>
              <a:buChar char="➢"/>
              <a:defRPr sz="2800">
                <a:latin typeface="Times New Roman"/>
                <a:ea typeface="Times New Roman"/>
                <a:cs typeface="Times New Roman"/>
                <a:sym typeface="Times New Roman"/>
              </a:defRPr>
            </a:pPr>
            <a:r>
              <a:t>Here, the Client have to enter Diamond information such as diamond manufacture place, Shape, Carat, Clarity, Color and by clicking on price calculation Button. It will predict the accurate price of diamond.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457200" y="274638"/>
            <a:ext cx="8229600" cy="1143001"/>
          </a:xfrm>
          <a:prstGeom prst="rect">
            <a:avLst/>
          </a:prstGeom>
        </p:spPr>
        <p:txBody>
          <a:bodyPr/>
          <a:lstStyle>
            <a:lvl1pPr>
              <a:defRPr b="1" sz="3600">
                <a:latin typeface="Times New Roman"/>
                <a:ea typeface="Times New Roman"/>
                <a:cs typeface="Times New Roman"/>
                <a:sym typeface="Times New Roman"/>
              </a:defRPr>
            </a:lvl1pPr>
          </a:lstStyle>
          <a:p>
            <a:pPr/>
            <a:r>
              <a:t>Objective(s)</a:t>
            </a:r>
          </a:p>
        </p:txBody>
      </p:sp>
      <p:sp>
        <p:nvSpPr>
          <p:cNvPr id="120" name="Content Placeholder 2"/>
          <p:cNvSpPr txBox="1"/>
          <p:nvPr>
            <p:ph type="body" idx="1"/>
          </p:nvPr>
        </p:nvSpPr>
        <p:spPr>
          <a:xfrm>
            <a:off x="457200" y="1417637"/>
            <a:ext cx="8229600" cy="4906963"/>
          </a:xfrm>
          <a:prstGeom prst="rect">
            <a:avLst/>
          </a:prstGeom>
        </p:spPr>
        <p:txBody>
          <a:bodyPr/>
          <a:lstStyle/>
          <a:p>
            <a:pPr>
              <a:spcBef>
                <a:spcPts val="600"/>
              </a:spcBef>
              <a:buFontTx/>
              <a:buChar char="▪"/>
              <a:defRPr sz="2800">
                <a:latin typeface="Times New Roman"/>
                <a:ea typeface="Times New Roman"/>
                <a:cs typeface="Times New Roman"/>
                <a:sym typeface="Times New Roman"/>
              </a:defRPr>
            </a:pPr>
            <a:r>
              <a:t>The objective of this Web page is to predict accurate price of Diamond that is going to be used in making  Diamond jewellery.</a:t>
            </a:r>
          </a:p>
          <a:p>
            <a:pPr>
              <a:buFontTx/>
              <a:buChar char="▪"/>
              <a:defRPr sz="2800"/>
            </a:pPr>
          </a:p>
          <a:p>
            <a:pPr>
              <a:spcBef>
                <a:spcPts val="600"/>
              </a:spcBef>
              <a:buFontTx/>
              <a:buChar char="▪"/>
              <a:defRPr sz="2800">
                <a:latin typeface="Times New Roman"/>
                <a:ea typeface="Times New Roman"/>
                <a:cs typeface="Times New Roman"/>
                <a:sym typeface="Times New Roman"/>
              </a:defRPr>
            </a:pPr>
            <a:r>
              <a:t>So that, with the help of this predict price client can assume, Estimated costing of jewellery and at any instance of time and tell to customer.</a:t>
            </a:r>
          </a:p>
          <a:p>
            <a:pPr>
              <a:buFontTx/>
              <a:buChar char="▪"/>
              <a:defRPr sz="2800"/>
            </a:pPr>
          </a:p>
          <a:p>
            <a:pPr>
              <a:spcBef>
                <a:spcPts val="600"/>
              </a:spcBef>
              <a:buFontTx/>
              <a:buChar char="▪"/>
              <a:defRPr sz="2800">
                <a:latin typeface="Times New Roman"/>
                <a:ea typeface="Times New Roman"/>
                <a:cs typeface="Times New Roman"/>
                <a:sym typeface="Times New Roman"/>
              </a:defRPr>
            </a:pPr>
            <a:r>
              <a:t>So, the customer can choice diamond jewellery according, to there budget and choices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xfrm>
            <a:off x="457200" y="274638"/>
            <a:ext cx="8229600" cy="1143001"/>
          </a:xfrm>
          <a:prstGeom prst="rect">
            <a:avLst/>
          </a:prstGeom>
        </p:spPr>
        <p:txBody>
          <a:bodyPr/>
          <a:lstStyle/>
          <a:p>
            <a:pPr>
              <a:defRPr b="1" sz="3600">
                <a:latin typeface="Times New Roman"/>
                <a:ea typeface="Times New Roman"/>
                <a:cs typeface="Times New Roman"/>
                <a:sym typeface="Times New Roman"/>
              </a:defRPr>
            </a:pPr>
            <a:r>
              <a:t>Problem Analysis</a:t>
            </a:r>
            <a:br/>
            <a:r>
              <a:rPr sz="3000">
                <a:solidFill>
                  <a:srgbClr val="C00000"/>
                </a:solidFill>
              </a:rPr>
              <a:t>(Understand the problem)</a:t>
            </a:r>
          </a:p>
        </p:txBody>
      </p:sp>
      <p:sp>
        <p:nvSpPr>
          <p:cNvPr id="123" name="Content Placeholder 2"/>
          <p:cNvSpPr txBox="1"/>
          <p:nvPr>
            <p:ph type="body" idx="1"/>
          </p:nvPr>
        </p:nvSpPr>
        <p:spPr>
          <a:xfrm>
            <a:off x="457200" y="1600200"/>
            <a:ext cx="8229600" cy="4525963"/>
          </a:xfrm>
          <a:prstGeom prst="rect">
            <a:avLst/>
          </a:prstGeom>
        </p:spPr>
        <p:txBody>
          <a:bodyPr/>
          <a:lstStyle/>
          <a:p>
            <a:pPr marL="0" indent="0">
              <a:spcBef>
                <a:spcPts val="400"/>
              </a:spcBef>
              <a:buSzTx/>
              <a:buNone/>
              <a:defRPr sz="1800">
                <a:latin typeface="Times New Roman"/>
                <a:ea typeface="Times New Roman"/>
                <a:cs typeface="Times New Roman"/>
                <a:sym typeface="Times New Roman"/>
              </a:defRPr>
            </a:pPr>
            <a:r>
              <a:t>Who are the stockholders in the solution to the problem?</a:t>
            </a:r>
          </a:p>
          <a:p>
            <a:pPr marL="0" indent="0">
              <a:spcBef>
                <a:spcPts val="400"/>
              </a:spcBef>
              <a:buSzTx/>
              <a:buNone/>
              <a:defRPr sz="1800">
                <a:latin typeface="Times New Roman"/>
                <a:ea typeface="Times New Roman"/>
                <a:cs typeface="Times New Roman"/>
                <a:sym typeface="Times New Roman"/>
              </a:defRPr>
            </a:pPr>
            <a:r>
              <a:t> Dev Diamond jewellery owner</a:t>
            </a:r>
          </a:p>
          <a:p>
            <a:pPr marL="0" indent="0">
              <a:buSzTx/>
              <a:buNone/>
              <a:defRPr sz="1800">
                <a:latin typeface="Times New Roman"/>
                <a:ea typeface="Times New Roman"/>
                <a:cs typeface="Times New Roman"/>
                <a:sym typeface="Times New Roman"/>
              </a:defRPr>
            </a:pPr>
          </a:p>
          <a:p>
            <a:pPr>
              <a:spcBef>
                <a:spcPts val="400"/>
              </a:spcBef>
              <a:defRPr sz="1800">
                <a:latin typeface="Times New Roman"/>
                <a:ea typeface="Times New Roman"/>
                <a:cs typeface="Times New Roman"/>
                <a:sym typeface="Times New Roman"/>
              </a:defRPr>
            </a:pPr>
            <a:r>
              <a:t>What are the unknowns?</a:t>
            </a:r>
          </a:p>
          <a:p>
            <a:pPr>
              <a:spcBef>
                <a:spcPts val="400"/>
              </a:spcBef>
              <a:defRPr sz="1800">
                <a:latin typeface="Times New Roman"/>
                <a:ea typeface="Times New Roman"/>
                <a:cs typeface="Times New Roman"/>
                <a:sym typeface="Times New Roman"/>
              </a:defRPr>
            </a:pPr>
            <a:r>
              <a:t>Customer</a:t>
            </a:r>
          </a:p>
          <a:p>
            <a:pPr marL="0" indent="0">
              <a:buSzTx/>
              <a:buNone/>
              <a:defRPr sz="1800">
                <a:latin typeface="Times New Roman"/>
                <a:ea typeface="Times New Roman"/>
                <a:cs typeface="Times New Roman"/>
                <a:sym typeface="Times New Roman"/>
              </a:defRPr>
            </a:pPr>
          </a:p>
          <a:p>
            <a:pPr>
              <a:spcBef>
                <a:spcPts val="400"/>
              </a:spcBef>
              <a:defRPr sz="1800">
                <a:latin typeface="Times New Roman"/>
                <a:ea typeface="Times New Roman"/>
                <a:cs typeface="Times New Roman"/>
                <a:sym typeface="Times New Roman"/>
              </a:defRPr>
            </a:pPr>
            <a:r>
              <a:t>Can the problem be compartmentalized?</a:t>
            </a:r>
          </a:p>
          <a:p>
            <a:pPr>
              <a:spcBef>
                <a:spcPts val="400"/>
              </a:spcBef>
              <a:defRPr sz="1800">
                <a:latin typeface="Times New Roman"/>
                <a:ea typeface="Times New Roman"/>
                <a:cs typeface="Times New Roman"/>
                <a:sym typeface="Times New Roman"/>
              </a:defRPr>
            </a:pPr>
            <a:r>
              <a:t> No</a:t>
            </a:r>
          </a:p>
        </p:txBody>
      </p:sp>
      <p:pic>
        <p:nvPicPr>
          <p:cNvPr id="124" name="Picture 4" descr="Picture 4"/>
          <p:cNvPicPr>
            <a:picLocks noChangeAspect="1"/>
          </p:cNvPicPr>
          <p:nvPr/>
        </p:nvPicPr>
        <p:blipFill>
          <a:blip r:embed="rId2">
            <a:extLst/>
          </a:blip>
          <a:stretch>
            <a:fillRect/>
          </a:stretch>
        </p:blipFill>
        <p:spPr>
          <a:xfrm>
            <a:off x="570" y="427"/>
            <a:ext cx="9142859" cy="6857145"/>
          </a:xfrm>
          <a:prstGeom prst="rect">
            <a:avLst/>
          </a:prstGeom>
          <a:ln w="12700">
            <a:miter lim="400000"/>
          </a:ln>
        </p:spPr>
      </p:pic>
      <p:pic>
        <p:nvPicPr>
          <p:cNvPr id="125" name="Picture 10" descr="Picture 10"/>
          <p:cNvPicPr>
            <a:picLocks noChangeAspect="1"/>
          </p:cNvPicPr>
          <p:nvPr/>
        </p:nvPicPr>
        <p:blipFill>
          <a:blip r:embed="rId3">
            <a:extLst/>
          </a:blip>
          <a:stretch>
            <a:fillRect/>
          </a:stretch>
        </p:blipFill>
        <p:spPr>
          <a:xfrm>
            <a:off x="570" y="427"/>
            <a:ext cx="9142859" cy="6857145"/>
          </a:xfrm>
          <a:prstGeom prst="rect">
            <a:avLst/>
          </a:prstGeom>
          <a:ln w="12700">
            <a:miter lim="400000"/>
          </a:ln>
        </p:spPr>
      </p:pic>
      <p:pic>
        <p:nvPicPr>
          <p:cNvPr id="126" name="Picture 12" descr="Picture 12"/>
          <p:cNvPicPr>
            <a:picLocks noChangeAspect="1"/>
          </p:cNvPicPr>
          <p:nvPr/>
        </p:nvPicPr>
        <p:blipFill>
          <a:blip r:embed="rId4">
            <a:extLst/>
          </a:blip>
          <a:stretch>
            <a:fillRect/>
          </a:stretch>
        </p:blipFill>
        <p:spPr>
          <a:xfrm>
            <a:off x="570" y="427"/>
            <a:ext cx="9142859" cy="685714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457200" y="274638"/>
            <a:ext cx="8229600" cy="1143001"/>
          </a:xfrm>
          <a:prstGeom prst="rect">
            <a:avLst/>
          </a:prstGeom>
        </p:spPr>
        <p:txBody>
          <a:bodyPr/>
          <a:lstStyle/>
          <a:p>
            <a:pPr/>
          </a:p>
        </p:txBody>
      </p:sp>
      <p:pic>
        <p:nvPicPr>
          <p:cNvPr id="129" name="Content Placeholder 4" descr="Content Placeholder 4"/>
          <p:cNvPicPr>
            <a:picLocks noChangeAspect="1"/>
          </p:cNvPicPr>
          <p:nvPr/>
        </p:nvPicPr>
        <p:blipFill>
          <a:blip r:embed="rId2">
            <a:extLst/>
          </a:blip>
          <a:stretch>
            <a:fillRect/>
          </a:stretch>
        </p:blipFill>
        <p:spPr>
          <a:xfrm>
            <a:off x="0" y="-75847"/>
            <a:ext cx="9144000" cy="700969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457200" y="274638"/>
            <a:ext cx="8229600" cy="1143001"/>
          </a:xfrm>
          <a:prstGeom prst="rect">
            <a:avLst/>
          </a:prstGeom>
        </p:spPr>
        <p:txBody>
          <a:bodyPr/>
          <a:lstStyle/>
          <a:p>
            <a:pPr>
              <a:defRPr b="1" sz="3000">
                <a:solidFill>
                  <a:srgbClr val="C00000"/>
                </a:solidFill>
                <a:latin typeface="Times New Roman"/>
                <a:ea typeface="Times New Roman"/>
                <a:cs typeface="Times New Roman"/>
                <a:sym typeface="Times New Roman"/>
              </a:defRPr>
            </a:pPr>
          </a:p>
        </p:txBody>
      </p:sp>
      <p:pic>
        <p:nvPicPr>
          <p:cNvPr id="132" name="Content Placeholder 4" descr="Content Placeholder 4"/>
          <p:cNvPicPr>
            <a:picLocks noChangeAspect="1"/>
          </p:cNvPicPr>
          <p:nvPr/>
        </p:nvPicPr>
        <p:blipFill>
          <a:blip r:embed="rId2">
            <a:extLst/>
          </a:blip>
          <a:stretch>
            <a:fillRect/>
          </a:stretch>
        </p:blipFill>
        <p:spPr>
          <a:xfrm>
            <a:off x="-985311" y="-304800"/>
            <a:ext cx="10434111" cy="776925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457200" y="274638"/>
            <a:ext cx="8229600" cy="1143001"/>
          </a:xfrm>
          <a:prstGeom prst="rect">
            <a:avLst/>
          </a:prstGeom>
        </p:spPr>
        <p:txBody>
          <a:bodyPr/>
          <a:lstStyle/>
          <a:p>
            <a:pPr>
              <a:defRPr b="1" sz="3000">
                <a:solidFill>
                  <a:srgbClr val="C00000"/>
                </a:solidFill>
                <a:latin typeface="Times New Roman"/>
                <a:ea typeface="Times New Roman"/>
                <a:cs typeface="Times New Roman"/>
                <a:sym typeface="Times New Roman"/>
              </a:defRPr>
            </a:pPr>
          </a:p>
        </p:txBody>
      </p:sp>
      <p:sp>
        <p:nvSpPr>
          <p:cNvPr id="135" name="Content Placeholder 2"/>
          <p:cNvSpPr txBox="1"/>
          <p:nvPr>
            <p:ph type="body" idx="1"/>
          </p:nvPr>
        </p:nvSpPr>
        <p:spPr>
          <a:xfrm>
            <a:off x="457200" y="1600200"/>
            <a:ext cx="8229600" cy="4525963"/>
          </a:xfrm>
          <a:prstGeom prst="rect">
            <a:avLst/>
          </a:prstGeom>
        </p:spPr>
        <p:txBody>
          <a:bodyPr/>
          <a:lstStyle/>
          <a:p>
            <a:pPr marL="571500" indent="-571500">
              <a:buFontTx/>
              <a:buAutoNum type="romanUcPeriod" startAt="1"/>
              <a:defRPr sz="2000">
                <a:latin typeface="Times New Roman"/>
                <a:ea typeface="Times New Roman"/>
                <a:cs typeface="Times New Roman"/>
                <a:sym typeface="Times New Roman"/>
              </a:defRPr>
            </a:pPr>
          </a:p>
        </p:txBody>
      </p:sp>
      <p:pic>
        <p:nvPicPr>
          <p:cNvPr id="136" name="Picture 4" descr="Picture 4"/>
          <p:cNvPicPr>
            <a:picLocks noChangeAspect="1"/>
          </p:cNvPicPr>
          <p:nvPr/>
        </p:nvPicPr>
        <p:blipFill>
          <a:blip r:embed="rId2">
            <a:extLst/>
          </a:blip>
          <a:stretch>
            <a:fillRect/>
          </a:stretch>
        </p:blipFill>
        <p:spPr>
          <a:xfrm>
            <a:off x="570" y="427"/>
            <a:ext cx="9448231" cy="708617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