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86" r:id="rId2"/>
    <p:sldId id="257" r:id="rId3"/>
    <p:sldId id="271" r:id="rId4"/>
    <p:sldId id="272" r:id="rId5"/>
    <p:sldId id="273" r:id="rId6"/>
    <p:sldId id="276" r:id="rId7"/>
    <p:sldId id="277" r:id="rId8"/>
    <p:sldId id="274" r:id="rId9"/>
    <p:sldId id="275" r:id="rId10"/>
    <p:sldId id="280" r:id="rId11"/>
    <p:sldId id="281" r:id="rId12"/>
    <p:sldId id="284" r:id="rId13"/>
    <p:sldId id="285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78" r:id="rId23"/>
    <p:sldId id="279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E62"/>
    <a:srgbClr val="113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37425-5A05-CD9D-4437-7E3A3D5D478A}" v="159" dt="2025-06-07T18:20:38.926"/>
    <p1510:client id="{4EDBFA9B-9C60-5FA8-DBA9-63D7514B3685}" v="30" dt="2025-06-07T16:30:42.278"/>
    <p1510:client id="{6382FD8C-7B78-D022-573F-8512B1FE43A9}" v="10" dt="2025-06-07T17:15:32.945"/>
    <p1510:client id="{A5FCEA81-F754-17AD-4952-08A10877B0F1}" v="2" dt="2025-06-08T08:09:03.740"/>
    <p1510:client id="{CC2D1A6D-2C10-49A1-8C7F-9C89D7E58D07}" v="1647" dt="2025-06-07T18:21:18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0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ED56C2-481A-35D8-58DB-EB241525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57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9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94293-FA26-0FE8-268D-4BB72B70D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F80B-D94D-29A7-72C5-45F92FE5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Correlation Analysis</a:t>
            </a: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7D7D44-8962-D705-A573-1B920F05A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579" y="1371480"/>
            <a:ext cx="7631369" cy="519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1600"/>
              <a:t>Pregnancies &amp; Age: 0.544 – Older women tend to have had more pregnancies.</a:t>
            </a:r>
          </a:p>
          <a:p>
            <a:pPr lvl="0"/>
            <a:r>
              <a:rPr lang="en-IN" sz="1600"/>
              <a:t>Skin Thickness &amp; BMI: 0.543 – Logical, as higher BMI often corresponds to more fat under the skin.</a:t>
            </a:r>
          </a:p>
          <a:p>
            <a:pPr lvl="0"/>
            <a:r>
              <a:rPr lang="en-IN" sz="1600"/>
              <a:t>Glucose &amp; Insulin: 0.419– Elevated glucose often corresponds with elevated insulin due to insulin resistance.</a:t>
            </a:r>
          </a:p>
          <a:p>
            <a:pPr lvl="0"/>
            <a:r>
              <a:rPr lang="en-IN" sz="1600"/>
              <a:t>BMI &amp; Blood Pressure: 0.281 – Obesity increases blood pressure.</a:t>
            </a:r>
          </a:p>
          <a:p>
            <a:pPr marL="0" lv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1600" b="1"/>
              <a:t>Weak or Non-significant Correlations:</a:t>
            </a:r>
            <a:endParaRPr lang="en-IN" sz="1600"/>
          </a:p>
          <a:p>
            <a:pPr lvl="0"/>
            <a:r>
              <a:rPr lang="en-IN" sz="1600"/>
              <a:t>Insulin &amp; Blood Pressure: 0.045 – Weak and not significant.</a:t>
            </a:r>
          </a:p>
          <a:p>
            <a:pPr lvl="0"/>
            <a:r>
              <a:rPr lang="en-IN" sz="1600"/>
              <a:t>Pregnancies &amp; Insulin: 0.025 – Very weak.</a:t>
            </a:r>
          </a:p>
          <a:p>
            <a:pPr lvl="0"/>
            <a:r>
              <a:rPr lang="en-IN" sz="1600"/>
              <a:t>Age &amp; BMI: 0.026 – Virtually no relationship.</a:t>
            </a:r>
          </a:p>
          <a:p>
            <a:pPr lvl="0"/>
            <a:r>
              <a:rPr lang="en-IN" sz="1600"/>
              <a:t>Diabetes Pedigree Function &amp; Age: 0.034 – Insignificant.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499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B6B04-BA2A-FC06-7250-BBA60AD43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B882-F502-5F94-CB50-1DF7B67E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Correlation Analysis Conclusion</a:t>
            </a: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AF3F95-1DC0-16A4-CA47-DB3D5EBDF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1690" y="1583282"/>
            <a:ext cx="7631369" cy="276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1600"/>
              <a:t>Glucose is the strongest individual predictor of diabetes in this dataset.</a:t>
            </a:r>
          </a:p>
          <a:p>
            <a:pPr lvl="0"/>
            <a:r>
              <a:rPr lang="en-IN" sz="1600"/>
              <a:t>BMI, age, insulin, and skin thickness also play moderate roles.</a:t>
            </a:r>
          </a:p>
          <a:p>
            <a:pPr lvl="0"/>
            <a:r>
              <a:rPr lang="en-IN" sz="1600"/>
              <a:t>All predictors except insulin and pedigree function show positive and statistically significant correlations with diabetes.</a:t>
            </a:r>
          </a:p>
          <a:p>
            <a:pPr lvl="0"/>
            <a:r>
              <a:rPr lang="en-IN" sz="1600"/>
              <a:t>The predictors are not highly collinear, which is good for regression modelling.</a:t>
            </a:r>
          </a:p>
          <a:p>
            <a:pPr marL="0" lvl="0" indent="0">
              <a:buNone/>
            </a:pPr>
            <a:endParaRPr lang="en-IN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089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00B4-5716-7AF8-C5BC-CC1C9FF9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8C45-92FC-2A59-CABA-1AA96CFA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7D948B-DBEA-E5E6-B28E-31DB6A331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1690" y="1678130"/>
            <a:ext cx="7631369" cy="62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en-IN" sz="2200" b="1"/>
              <a:t>Confusion Matrix</a:t>
            </a:r>
            <a:endParaRPr lang="en-IN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Confusion matrix&#10;">
            <a:extLst>
              <a:ext uri="{FF2B5EF4-FFF2-40B4-BE49-F238E27FC236}">
                <a16:creationId xmlns:a16="http://schemas.microsoft.com/office/drawing/2014/main" id="{42820C2F-19BB-DF71-95CE-E13C690A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58" y="2439448"/>
            <a:ext cx="5318914" cy="2740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F50FE-B6FA-63B9-4F57-A44D14DD6D50}"/>
              </a:ext>
            </a:extLst>
          </p:cNvPr>
          <p:cNvSpPr txBox="1"/>
          <p:nvPr/>
        </p:nvSpPr>
        <p:spPr>
          <a:xfrm>
            <a:off x="646043" y="5377070"/>
            <a:ext cx="693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0: True Negatives(TN) and False Positives(FP)</a:t>
            </a:r>
          </a:p>
          <a:p>
            <a:r>
              <a:rPr lang="en-US"/>
              <a:t>Class 1: False Negatives (FN) and True Positives (TP)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6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D9655-3F39-DF48-6DE7-9FCCEB476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79CE-1B01-B2D6-7E73-462490B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D3C1E-81C9-2BD5-4F78-2853C0475EEA}"/>
              </a:ext>
            </a:extLst>
          </p:cNvPr>
          <p:cNvSpPr txBox="1"/>
          <p:nvPr/>
        </p:nvSpPr>
        <p:spPr>
          <a:xfrm>
            <a:off x="351690" y="1288281"/>
            <a:ext cx="6937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/>
              <a:t>Basic Metrics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TP =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TN = 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FP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FN = 28</a:t>
            </a:r>
          </a:p>
          <a:p>
            <a:r>
              <a:rPr lang="en-US" sz="1600"/>
              <a:t>Total samples = 88 + 12 + 28 + 26 = 154</a:t>
            </a:r>
          </a:p>
          <a:p>
            <a:endParaRPr lang="en-US" sz="1600"/>
          </a:p>
          <a:p>
            <a:r>
              <a:rPr lang="en-US" sz="1600" b="1"/>
              <a:t>2. Accuracy</a:t>
            </a:r>
            <a:endParaRPr lang="en-US" sz="1600"/>
          </a:p>
          <a:p>
            <a:r>
              <a:rPr lang="en-US" sz="1600"/>
              <a:t>Accuracy = (TP + TN) / Total = (26 + 88) / 154 = 74%</a:t>
            </a:r>
          </a:p>
          <a:p>
            <a:endParaRPr lang="en-US" sz="1600"/>
          </a:p>
          <a:p>
            <a:r>
              <a:rPr lang="en-US" sz="1600" b="1"/>
              <a:t>3. Precision (for class 1)</a:t>
            </a:r>
          </a:p>
          <a:p>
            <a:r>
              <a:rPr lang="en-US" sz="1600"/>
              <a:t>Precision = TP / (TP + FP) = 26 / (26 + 12) = 68.4%</a:t>
            </a:r>
          </a:p>
          <a:p>
            <a:endParaRPr lang="en-US" sz="1600"/>
          </a:p>
          <a:p>
            <a:r>
              <a:rPr lang="en-US" sz="1600" b="1"/>
              <a:t>4. Recall (Sensitivity, for class 1)</a:t>
            </a:r>
          </a:p>
          <a:p>
            <a:r>
              <a:rPr lang="en-US" sz="1600"/>
              <a:t>Recall = TP / (TP + FN) = 26 / (26 + 28) = 48.1%</a:t>
            </a:r>
          </a:p>
          <a:p>
            <a:endParaRPr lang="en-US" sz="1600"/>
          </a:p>
          <a:p>
            <a:r>
              <a:rPr lang="en-US" sz="1600" b="1"/>
              <a:t>5. F1 Score (for class 1)</a:t>
            </a:r>
          </a:p>
          <a:p>
            <a:r>
              <a:rPr lang="en-US" sz="1600"/>
              <a:t>F1 = (2 * Precision * Recall) / (Precision + Recall) = 56.5%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69670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9764-57F5-13D3-D868-4E62128D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7FB-E8E3-A82E-0FC2-53BABD81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9F11-5A17-DD93-4FBD-E23C289AADE4}"/>
              </a:ext>
            </a:extLst>
          </p:cNvPr>
          <p:cNvSpPr txBox="1"/>
          <p:nvPr/>
        </p:nvSpPr>
        <p:spPr>
          <a:xfrm>
            <a:off x="351690" y="1646421"/>
            <a:ext cx="693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10579E-C78E-6941-27E8-24352C85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1400201"/>
            <a:ext cx="76927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Interpretations: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 performs well at identifying class 0 (negative class) with 88/100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 struggles with class 1 (positive class) — it misclassifies 28 actual positives as negatives.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High false negatives (28) are concerning especially if class 1 is critical (e.g., diabetic patients being missed).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Recall for class 1 is low, indicating poor sensitivity.</a:t>
            </a:r>
          </a:p>
        </p:txBody>
      </p:sp>
    </p:spTree>
    <p:extLst>
      <p:ext uri="{BB962C8B-B14F-4D97-AF65-F5344CB8AC3E}">
        <p14:creationId xmlns:p14="http://schemas.microsoft.com/office/powerpoint/2010/main" val="39644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4940-CAFA-D3D0-F72B-6746F714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C2A7-C90B-B9BF-694D-9DF28BD1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4E0E6-3C7A-0A97-9793-525279710BAD}"/>
              </a:ext>
            </a:extLst>
          </p:cNvPr>
          <p:cNvSpPr txBox="1"/>
          <p:nvPr/>
        </p:nvSpPr>
        <p:spPr>
          <a:xfrm>
            <a:off x="351690" y="4424108"/>
            <a:ext cx="6937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1. Precision</a:t>
            </a:r>
            <a:r>
              <a:rPr lang="en-US" sz="1600" b="1" baseline="-25000"/>
              <a:t>0</a:t>
            </a:r>
            <a:r>
              <a:rPr lang="en-US" sz="1600" b="1"/>
              <a:t> (for class 0)</a:t>
            </a:r>
          </a:p>
          <a:p>
            <a:r>
              <a:rPr lang="en-US" sz="1600"/>
              <a:t>Precision</a:t>
            </a:r>
            <a:r>
              <a:rPr lang="en-US" sz="1600" baseline="-25000"/>
              <a:t>0</a:t>
            </a:r>
            <a:r>
              <a:rPr lang="en-US" sz="1600"/>
              <a:t> = TP</a:t>
            </a:r>
            <a:r>
              <a:rPr lang="en-US" sz="1600" baseline="-25000"/>
              <a:t>0</a:t>
            </a:r>
            <a:r>
              <a:rPr lang="en-US" sz="1600"/>
              <a:t> / (TP</a:t>
            </a:r>
            <a:r>
              <a:rPr lang="en-US" sz="1600" baseline="-25000"/>
              <a:t>0</a:t>
            </a:r>
            <a:r>
              <a:rPr lang="en-US" sz="1600"/>
              <a:t> + FP</a:t>
            </a:r>
            <a:r>
              <a:rPr lang="en-US" sz="1600" baseline="-25000"/>
              <a:t>0</a:t>
            </a:r>
            <a:r>
              <a:rPr lang="en-US" sz="1600"/>
              <a:t>) = 88 / (88 + 12) = 76%</a:t>
            </a:r>
          </a:p>
          <a:p>
            <a:endParaRPr lang="en-US" sz="1600"/>
          </a:p>
          <a:p>
            <a:r>
              <a:rPr lang="en-US" sz="1600" b="1"/>
              <a:t>2. Recall (Sensitivity, for class 0)</a:t>
            </a:r>
          </a:p>
          <a:p>
            <a:r>
              <a:rPr lang="en-US" sz="1600"/>
              <a:t>Recall</a:t>
            </a:r>
            <a:r>
              <a:rPr lang="en-US" sz="1600" baseline="-25000"/>
              <a:t>0</a:t>
            </a:r>
            <a:r>
              <a:rPr lang="en-US" sz="1600"/>
              <a:t> = TP</a:t>
            </a:r>
            <a:r>
              <a:rPr lang="en-US" sz="1600" baseline="-25000"/>
              <a:t>0</a:t>
            </a:r>
            <a:r>
              <a:rPr lang="en-US" sz="1600"/>
              <a:t> / (TP</a:t>
            </a:r>
            <a:r>
              <a:rPr lang="en-US" sz="1600" baseline="-25000"/>
              <a:t>0</a:t>
            </a:r>
            <a:r>
              <a:rPr lang="en-US" sz="1600"/>
              <a:t> + FN</a:t>
            </a:r>
            <a:r>
              <a:rPr lang="en-US" sz="1600" baseline="-25000"/>
              <a:t>0</a:t>
            </a:r>
            <a:r>
              <a:rPr lang="en-US" sz="1600"/>
              <a:t>) = 88 / (88 + 28) = 88%</a:t>
            </a:r>
          </a:p>
          <a:p>
            <a:endParaRPr lang="en-US" sz="1600"/>
          </a:p>
          <a:p>
            <a:r>
              <a:rPr lang="en-US" sz="1600" b="1"/>
              <a:t>3. F1 Score (for class 0)</a:t>
            </a:r>
          </a:p>
          <a:p>
            <a:r>
              <a:rPr lang="en-US" sz="1600"/>
              <a:t>F1</a:t>
            </a:r>
            <a:r>
              <a:rPr lang="en-US" sz="1600" baseline="-25000"/>
              <a:t>0</a:t>
            </a:r>
            <a:r>
              <a:rPr lang="en-US" sz="1600"/>
              <a:t> = (2 * Precision</a:t>
            </a:r>
            <a:r>
              <a:rPr lang="en-US" sz="1600" baseline="-25000"/>
              <a:t>0</a:t>
            </a:r>
            <a:r>
              <a:rPr lang="en-US" sz="1600"/>
              <a:t> * Recall</a:t>
            </a:r>
            <a:r>
              <a:rPr lang="en-US" sz="1600" baseline="-25000"/>
              <a:t>0</a:t>
            </a:r>
            <a:r>
              <a:rPr lang="en-US" sz="1600"/>
              <a:t>) / (Precision</a:t>
            </a:r>
            <a:r>
              <a:rPr lang="en-US" sz="1600" baseline="-25000"/>
              <a:t>0</a:t>
            </a:r>
            <a:r>
              <a:rPr lang="en-US" sz="1600"/>
              <a:t> + Recall</a:t>
            </a:r>
            <a:r>
              <a:rPr lang="en-US" sz="1600" baseline="-25000"/>
              <a:t>0</a:t>
            </a:r>
            <a:r>
              <a:rPr lang="en-US" sz="1600"/>
              <a:t>) = 81%</a:t>
            </a:r>
            <a:endParaRPr lang="en-IN" sz="1600"/>
          </a:p>
        </p:txBody>
      </p:sp>
      <p:pic>
        <p:nvPicPr>
          <p:cNvPr id="3" name="Picture 2" descr="Classification report heatmap">
            <a:extLst>
              <a:ext uri="{FF2B5EF4-FFF2-40B4-BE49-F238E27FC236}">
                <a16:creationId xmlns:a16="http://schemas.microsoft.com/office/drawing/2014/main" id="{7BCA6FDD-5634-65FE-7F4A-AB85800C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1" y="1236769"/>
            <a:ext cx="4763688" cy="28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F677F-6EE6-B5E5-7A96-1D85BA66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A82B-2AD5-D08F-656B-2BA9A81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13FB99-045E-29E2-E889-336D9AB3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1413063"/>
            <a:ext cx="784727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Average Metrics</a:t>
            </a:r>
          </a:p>
          <a:p>
            <a:endParaRPr lang="en-US" sz="1600" b="1"/>
          </a:p>
          <a:p>
            <a:r>
              <a:rPr lang="en-US" sz="1600"/>
              <a:t>Precision: 0.72</a:t>
            </a:r>
          </a:p>
          <a:p>
            <a:r>
              <a:rPr lang="en-US" sz="1600"/>
              <a:t>Recall: 0.68</a:t>
            </a:r>
          </a:p>
          <a:p>
            <a:r>
              <a:rPr lang="en-US" sz="1600"/>
              <a:t>F1-Score: 0.69</a:t>
            </a:r>
            <a:br>
              <a:rPr lang="en-US" sz="1600"/>
            </a:br>
            <a:r>
              <a:rPr lang="en-US" sz="1600"/>
              <a:t>Gives equal importance to both classes regardless of how many samples each class has.</a:t>
            </a:r>
            <a:endParaRPr lang="en-US" altLang="en-US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/>
              <a:t>Interpretations: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Balanced performance on class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Weak detection of class 1 (low recall = many false negatives).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Macro F1-Score of 0.69 suggests room for improvement, especially in handling minority or harder-to-predict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If class 1 represents a critical class (e.g., disease detection), this performance is not reliable enough and needs fixing.</a:t>
            </a:r>
          </a:p>
        </p:txBody>
      </p:sp>
    </p:spTree>
    <p:extLst>
      <p:ext uri="{BB962C8B-B14F-4D97-AF65-F5344CB8AC3E}">
        <p14:creationId xmlns:p14="http://schemas.microsoft.com/office/powerpoint/2010/main" val="221127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663EC-C93A-2EE9-9C8B-2D7F868A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0529-D17E-9A36-1F41-8C7DABF4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307DC-6DC6-27D4-7F29-A5663E1E2FAC}"/>
              </a:ext>
            </a:extLst>
          </p:cNvPr>
          <p:cNvSpPr txBox="1"/>
          <p:nvPr/>
        </p:nvSpPr>
        <p:spPr>
          <a:xfrm>
            <a:off x="351690" y="4424108"/>
            <a:ext cx="6937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AUC</a:t>
            </a:r>
            <a:r>
              <a:rPr lang="en-US" sz="1600"/>
              <a:t> (Area Under the Curve) = </a:t>
            </a:r>
            <a:r>
              <a:rPr lang="en-US" sz="1600" b="1"/>
              <a:t>0.81</a:t>
            </a:r>
          </a:p>
          <a:p>
            <a:endParaRPr lang="en-US" sz="1600"/>
          </a:p>
          <a:p>
            <a:r>
              <a:rPr lang="en-US" sz="1600"/>
              <a:t>AUC values range from 0.5 (random) to 1.0 (perfect).</a:t>
            </a:r>
          </a:p>
          <a:p>
            <a:r>
              <a:rPr lang="en-US" sz="1600"/>
              <a:t>An AUC of </a:t>
            </a:r>
            <a:r>
              <a:rPr lang="en-US" sz="1600" b="1"/>
              <a:t>0.81</a:t>
            </a:r>
            <a:r>
              <a:rPr lang="en-US" sz="1600"/>
              <a:t> is </a:t>
            </a:r>
            <a:r>
              <a:rPr lang="en-US" sz="1600" b="1"/>
              <a:t>considered good</a:t>
            </a:r>
            <a:r>
              <a:rPr lang="en-US" sz="1600"/>
              <a:t>, indicating the model has a strong ability to distinguish between the two classes.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10BF568-4101-9788-A6C6-4D7F1FF6B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71" y="1139290"/>
            <a:ext cx="4224489" cy="3035145"/>
          </a:xfrm>
        </p:spPr>
      </p:pic>
    </p:spTree>
    <p:extLst>
      <p:ext uri="{BB962C8B-B14F-4D97-AF65-F5344CB8AC3E}">
        <p14:creationId xmlns:p14="http://schemas.microsoft.com/office/powerpoint/2010/main" val="136061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4F67-120B-DE3A-DE75-FFE0768A3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1C70-0E71-FB38-6E6B-614D306D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1114A2-C3D7-E96C-F2CC-50B25632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1595971"/>
            <a:ext cx="787687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/>
              <a:t>Interpretations: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True Positive Rate is consistently higher than the False Positive Rate, across various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model performs much better than random guessing.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AUC = 0.81 means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There is an 81% chance that the model will rank a randomly chosen positive instance higher than a randomly chosen negative one.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ABDE3-C66B-05C1-4628-1FB63385735E}"/>
              </a:ext>
            </a:extLst>
          </p:cNvPr>
          <p:cNvSpPr txBox="1"/>
          <p:nvPr/>
        </p:nvSpPr>
        <p:spPr>
          <a:xfrm>
            <a:off x="351690" y="3900888"/>
            <a:ext cx="76691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Caveats:</a:t>
            </a:r>
          </a:p>
          <a:p>
            <a:pPr>
              <a:buNone/>
            </a:pP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Despite a good AUC, recall for class 1 is still low (0.48) — so threshold tuning may be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AUC is threshold-independent. For high-recall or low-FN use cases (like disease detection), you must choose the right threshold, not just rely on AUC.</a:t>
            </a:r>
          </a:p>
        </p:txBody>
      </p:sp>
    </p:spTree>
    <p:extLst>
      <p:ext uri="{BB962C8B-B14F-4D97-AF65-F5344CB8AC3E}">
        <p14:creationId xmlns:p14="http://schemas.microsoft.com/office/powerpoint/2010/main" val="274219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94478-D498-F3DD-E34F-34519E96B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38FE-FFC2-ED78-6F59-41DE38E6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62975-D724-EDF3-8A4C-8F8C536E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4" y="1547896"/>
            <a:ext cx="3260937" cy="2947433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599FB8A0-7545-A3B2-7206-0D53C04D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4914612"/>
            <a:ext cx="53988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Class 0 (No Diabetes):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Predicted ~115 times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Class 1 (Diabetes):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Predicted ~38 times</a:t>
            </a:r>
          </a:p>
        </p:txBody>
      </p:sp>
    </p:spTree>
    <p:extLst>
      <p:ext uri="{BB962C8B-B14F-4D97-AF65-F5344CB8AC3E}">
        <p14:creationId xmlns:p14="http://schemas.microsoft.com/office/powerpoint/2010/main" val="320894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Introduction</a:t>
            </a: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566B86-39C2-BB80-11BA-3108EDF7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1" y="1406770"/>
            <a:ext cx="7918101" cy="435133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/>
              <a:t>Problem Statement:</a:t>
            </a:r>
            <a:br>
              <a:rPr lang="en-US" altLang="en-US" sz="1600"/>
            </a:br>
            <a:r>
              <a:rPr lang="en-US" altLang="en-US" sz="1600"/>
              <a:t>Diabetes is a chronic disease affecting millions worldwide. Early detection is crucial to prevent complications and manage the condition effectively.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/>
              <a:t>Why We Chose This Topic:</a:t>
            </a:r>
            <a:br>
              <a:rPr lang="en-US" altLang="en-US" sz="1600"/>
            </a:br>
            <a:r>
              <a:rPr lang="en-US" altLang="en-US" sz="1600"/>
              <a:t>Diabetes is a growing global health concern, and we wanted to explore how data-driven approaches can assist in early detection and intervention using machine learning.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/>
              <a:t>Objective:</a:t>
            </a:r>
            <a:br>
              <a:rPr lang="en-US" altLang="en-US" sz="1600"/>
            </a:br>
            <a:r>
              <a:rPr lang="en-US" altLang="en-US" sz="1600"/>
              <a:t>Develop a predictive model to determine the likelihood of a patient having diabetes based on medical diagnostic measurements.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/>
              <a:t>Dataset:</a:t>
            </a:r>
            <a:br>
              <a:rPr lang="en-US" altLang="en-US" sz="1600"/>
            </a:br>
            <a:r>
              <a:rPr lang="en-US" sz="1600"/>
              <a:t>We used the </a:t>
            </a:r>
            <a:r>
              <a:rPr lang="en-US" sz="1600" b="1"/>
              <a:t>Pima Indians Diabetes Dataset</a:t>
            </a:r>
            <a:r>
              <a:rPr lang="en-US" sz="1600"/>
              <a:t>, a widely used benchmark dataset for binary classification problems in healthcare analytics.</a:t>
            </a:r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FE1BD-A707-3A1E-1FA3-8586C612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4855-FAED-EA02-D339-13B59BCF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Model Evaluation</a:t>
            </a: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5D9233-6E09-DDEA-4907-1ABCC2CF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1387452"/>
            <a:ext cx="77785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Interpretations: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/>
              <a:t>Our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</a:rPr>
              <a:t> model predicts “No Diabetes” far more often than “Diabetes”.</a:t>
            </a:r>
            <a:endParaRPr lang="en-US" altLang="en-US" sz="160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</a:rPr>
              <a:t>This is consistent with your earlier confusion matrix and classification report, where:</a:t>
            </a:r>
            <a:endParaRPr lang="en-US" altLang="en-US" sz="160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</a:rPr>
              <a:t>Class 0 had high recall (0.88)</a:t>
            </a:r>
            <a:endParaRPr lang="en-US" altLang="en-US" sz="160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</a:rPr>
              <a:t>Class 1 had low recall (0.48)</a:t>
            </a:r>
            <a:endParaRPr lang="en-US" altLang="en-US" sz="160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</a:rPr>
              <a:t>The model appears to be biased towards the majority class (No Diabetes), leading to under-prediction of diabetes cases.</a:t>
            </a:r>
            <a:endParaRPr lang="en-US" altLang="en-US" sz="160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9E2305-13B5-AA46-8657-D667A6C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4145838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Caveats: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Imbalanced predictions indicate that the model might not be adequately capturing the patterns for the minority class (diabetes).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 medical applications, missing positive cases (false negatives) can be critical, so favoring class 0 is risky.</a:t>
            </a:r>
          </a:p>
        </p:txBody>
      </p:sp>
    </p:spTree>
    <p:extLst>
      <p:ext uri="{BB962C8B-B14F-4D97-AF65-F5344CB8AC3E}">
        <p14:creationId xmlns:p14="http://schemas.microsoft.com/office/powerpoint/2010/main" val="78006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F7F58-B355-3EDD-6EA9-1C0DE4D9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6BB0-6E73-A1B2-B8CA-72046D2F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0" y="371789"/>
            <a:ext cx="7956567" cy="756825"/>
          </a:xfrm>
        </p:spPr>
        <p:txBody>
          <a:bodyPr>
            <a:normAutofit/>
          </a:bodyPr>
          <a:lstStyle/>
          <a:p>
            <a:r>
              <a:rPr lang="en-IN"/>
              <a:t>Key Insights</a:t>
            </a: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A40BFA-BB3E-581B-86A3-7E01CB38E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0" y="1491328"/>
            <a:ext cx="78372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Most predictive features: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Glucose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BMI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Age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strongly influenced diabetes prediction.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/>
              <a:t>Higher glucose levels significantly increased diabetes probability.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2. Model characteristics: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model was simple (likely Naive Bayes) but effective for basic classification.</a:t>
            </a:r>
            <a:endParaRPr lang="en-US" altLang="en-US" sz="160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Demonstrated good AUC (0.81), suggesting strong class separability.</a:t>
            </a:r>
          </a:p>
        </p:txBody>
      </p:sp>
    </p:spTree>
    <p:extLst>
      <p:ext uri="{BB962C8B-B14F-4D97-AF65-F5344CB8AC3E}">
        <p14:creationId xmlns:p14="http://schemas.microsoft.com/office/powerpoint/2010/main" val="306377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8E738-C744-7032-6E63-CC90F3B3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ECD0E-BB2E-CDAF-4FEE-E7C9FB46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7316"/>
            <a:ext cx="9144000" cy="70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4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61" y="2106003"/>
            <a:ext cx="7269480" cy="1325562"/>
          </a:xfrm>
        </p:spPr>
        <p:txBody>
          <a:bodyPr/>
          <a:lstStyle/>
          <a:p>
            <a:r>
              <a:rPr sz="6000" b="1"/>
              <a:t>Thank You</a:t>
            </a:r>
            <a:r>
              <a:rPr lang="en-US" sz="6000" b="1"/>
              <a:t>!</a:t>
            </a:r>
            <a:endParaRPr sz="6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A813E-8B7E-66F8-6B4D-657705F0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AF7E-EBFA-48E5-D8CD-017E5310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Tech Stack</a:t>
            </a:r>
            <a:endParaRPr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3E4E40-3F3A-BE37-E87C-C846254F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1" y="1386349"/>
            <a:ext cx="7681264" cy="4793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Python</a:t>
            </a:r>
          </a:p>
          <a:p>
            <a:r>
              <a:rPr lang="en-IN" err="1"/>
              <a:t>Numpy</a:t>
            </a:r>
          </a:p>
          <a:p>
            <a:r>
              <a:rPr lang="en-IN"/>
              <a:t>Matplotlib</a:t>
            </a:r>
          </a:p>
          <a:p>
            <a:r>
              <a:rPr lang="en-IN"/>
              <a:t>Pandas</a:t>
            </a:r>
          </a:p>
          <a:p>
            <a:r>
              <a:rPr lang="en-IN"/>
              <a:t>Scikit</a:t>
            </a:r>
          </a:p>
          <a:p>
            <a:r>
              <a:rPr lang="en-IN"/>
              <a:t>Seaborn</a:t>
            </a:r>
          </a:p>
          <a:p>
            <a:r>
              <a:rPr lang="en-IN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58084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7814-E408-866C-EF7E-FCBCA70CC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4B77-7B1E-5EF3-2622-AEEA4A84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Data Overview</a:t>
            </a:r>
            <a:endParaRPr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B84E2A1-477F-FBFF-7026-3C86FD5AC8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691" y="2745528"/>
          <a:ext cx="76493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066">
                  <a:extLst>
                    <a:ext uri="{9D8B030D-6E8A-4147-A177-3AD203B41FA5}">
                      <a16:colId xmlns:a16="http://schemas.microsoft.com/office/drawing/2014/main" val="2913341949"/>
                    </a:ext>
                  </a:extLst>
                </a:gridCol>
                <a:gridCol w="4532243">
                  <a:extLst>
                    <a:ext uri="{9D8B030D-6E8A-4147-A177-3AD203B41FA5}">
                      <a16:colId xmlns:a16="http://schemas.microsoft.com/office/drawing/2014/main" val="391615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Pregnancies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number of times pregnant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9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Glucose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plasma glucose concentration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2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Blood pressure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diastolic blood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Skin thickness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triceps skinfold thickness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9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Insulin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serum insulin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0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BMI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body mass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4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Diabetes Pedigree Function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diabetes risk based on family history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2087501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B777E1D3-0D46-BA01-AC2F-6C07E12F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34" y="1395735"/>
            <a:ext cx="362899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Total Records: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768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Features: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Target Variable: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/>
              <a:t>0 = Non diabetic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1 = Diabetic</a:t>
            </a:r>
          </a:p>
        </p:txBody>
      </p:sp>
    </p:spTree>
    <p:extLst>
      <p:ext uri="{BB962C8B-B14F-4D97-AF65-F5344CB8AC3E}">
        <p14:creationId xmlns:p14="http://schemas.microsoft.com/office/powerpoint/2010/main" val="20483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EB45C-67D5-0C2E-7226-526DAE6D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945C-403C-85F4-BE20-69A7D237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Data Preprocessing</a:t>
            </a: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F8C653-7A41-94B3-2F9D-906C45C8A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25" y="1166913"/>
            <a:ext cx="7828014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andling Missing Values: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Certain features had zero values, which are not physiologically plausible. These were treated as missing and imputed with the median of respective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Features Imputed: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Glucose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Blood Pressure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Skin Thickness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Insulin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Standardization: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Applied Standard Scaler to normalize feature values, ensuring each has a mean of 0 and standard deviation of 1. This step is crucial for algorithms sensitive to feature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 Splitting: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Divided the dataset into training and testing sets using an 80/20 split: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Training Set: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614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Testing Set: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154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88664-257F-5C87-4584-95BED548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158-3B66-C677-3440-0DBA3A51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Data Preprocessing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76B427-E851-5EB5-7364-E98F67F7F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60253"/>
              </p:ext>
            </p:extLst>
          </p:nvPr>
        </p:nvGraphicFramePr>
        <p:xfrm>
          <a:off x="426567" y="1444065"/>
          <a:ext cx="7269480" cy="47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594">
                  <a:extLst>
                    <a:ext uri="{9D8B030D-6E8A-4147-A177-3AD203B41FA5}">
                      <a16:colId xmlns:a16="http://schemas.microsoft.com/office/drawing/2014/main" val="257025578"/>
                    </a:ext>
                  </a:extLst>
                </a:gridCol>
                <a:gridCol w="996485">
                  <a:extLst>
                    <a:ext uri="{9D8B030D-6E8A-4147-A177-3AD203B41FA5}">
                      <a16:colId xmlns:a16="http://schemas.microsoft.com/office/drawing/2014/main" val="301595783"/>
                    </a:ext>
                  </a:extLst>
                </a:gridCol>
                <a:gridCol w="959328">
                  <a:extLst>
                    <a:ext uri="{9D8B030D-6E8A-4147-A177-3AD203B41FA5}">
                      <a16:colId xmlns:a16="http://schemas.microsoft.com/office/drawing/2014/main" val="2005958418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1813215371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651294742"/>
                    </a:ext>
                  </a:extLst>
                </a:gridCol>
                <a:gridCol w="1010112">
                  <a:extLst>
                    <a:ext uri="{9D8B030D-6E8A-4147-A177-3AD203B41FA5}">
                      <a16:colId xmlns:a16="http://schemas.microsoft.com/office/drawing/2014/main" val="627419140"/>
                    </a:ext>
                  </a:extLst>
                </a:gridCol>
              </a:tblGrid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S.D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0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574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Pregnancies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3.370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870763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Glucose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121.66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30.438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57094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Blood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72.39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12.097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700427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Skin thickness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29.11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8.791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31475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Insulin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86.383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79594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BMI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32.46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6.875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7821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Diabetes Pedigree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0.331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017781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33.24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11.760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28487"/>
                  </a:ext>
                </a:extLst>
              </a:tr>
              <a:tr h="453395">
                <a:tc>
                  <a:txBody>
                    <a:bodyPr/>
                    <a:lstStyle/>
                    <a:p>
                      <a:r>
                        <a:rPr lang="en-IN"/>
                        <a:t>Diabetes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39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DCD1-754C-D63D-4411-8128A34B1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798A-3CE2-AE6B-B40F-254A4A2B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Insights</a:t>
            </a: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0BA775-106E-30F7-115F-D284425BB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1691" y="1665363"/>
            <a:ext cx="7828014" cy="281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/>
              <a:t>The dataset is imbalanced in terms of diabetes prediction (only 27% positive).</a:t>
            </a:r>
          </a:p>
          <a:p>
            <a:pPr lvl="0"/>
            <a:r>
              <a:rPr lang="en-IN"/>
              <a:t>Health indicators like glucose, BMI, and insulin show wide variability, suggesting a mix of healthy and high-risk individuals.</a:t>
            </a:r>
          </a:p>
          <a:p>
            <a:pPr lvl="0"/>
            <a:r>
              <a:rPr lang="en-IN"/>
              <a:t>Variables such as insulin and skin thickness may have skewed distributions due to high maximum values.</a:t>
            </a:r>
          </a:p>
          <a:p>
            <a:pPr lvl="0"/>
            <a:r>
              <a:rPr lang="en-IN"/>
              <a:t>Mean BMI being in the obese range aligns with the relatively high diabetes rate.</a:t>
            </a:r>
          </a:p>
        </p:txBody>
      </p:sp>
    </p:spTree>
    <p:extLst>
      <p:ext uri="{BB962C8B-B14F-4D97-AF65-F5344CB8AC3E}">
        <p14:creationId xmlns:p14="http://schemas.microsoft.com/office/powerpoint/2010/main" val="282698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AA371-7910-15C7-6836-67C6B77BB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E6C3-94D8-86F1-E8F8-9F2E658E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Model Selection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C69559-F16E-A6C1-9088-2B3E5A92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1" y="1443720"/>
            <a:ext cx="77769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Model Choice: Logistic Regression</a:t>
            </a:r>
          </a:p>
          <a:p>
            <a:endParaRPr lang="en-US" sz="1600" b="1"/>
          </a:p>
          <a:p>
            <a:r>
              <a:rPr lang="en-US" sz="1600"/>
              <a:t>Why Logistic Regression?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It’s a simple, interpretable, and effective algorithm for binary classification tasks like predicting diabetes (0 = Non-Diabetic, 1 = Diabetic).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calculates the probability of the outcome using the logistic (sigmoid) function, making it ideal for health-risk prediction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Logistic Regression was chosen for its speed, low computational cost, and baseline performance before exploring more complex models.</a:t>
            </a: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306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A060-7E83-84AA-4A1B-DC72E9A6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2DED-E03C-B710-D5E9-E0C91E63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371789"/>
            <a:ext cx="7269480" cy="756825"/>
          </a:xfrm>
        </p:spPr>
        <p:txBody>
          <a:bodyPr/>
          <a:lstStyle/>
          <a:p>
            <a:r>
              <a:rPr lang="en-IN"/>
              <a:t>Training the model</a:t>
            </a: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046F13-CDDF-DC63-B598-8A28E92E6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25" y="1633345"/>
            <a:ext cx="763136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model learns the weights for each feature (like Glucose, BMI, Age, etc.) that best separate diabetic and non-diabetic patients.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Logistic Regression internally uses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maximum likelihood estimation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fit the best hyperplane between the two classes.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11F7D-C491-F436-8C87-9F1E050F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48" y="3097161"/>
            <a:ext cx="5472153" cy="35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95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rgbClr val="2C3E5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View</vt:lpstr>
      <vt:lpstr>PowerPoint Presentation</vt:lpstr>
      <vt:lpstr>Introduction</vt:lpstr>
      <vt:lpstr>Tech Stack</vt:lpstr>
      <vt:lpstr>Data Overview</vt:lpstr>
      <vt:lpstr>Data Preprocessing</vt:lpstr>
      <vt:lpstr>Data Preprocessing</vt:lpstr>
      <vt:lpstr>Insights</vt:lpstr>
      <vt:lpstr>Model Selection</vt:lpstr>
      <vt:lpstr>Training the model</vt:lpstr>
      <vt:lpstr>Correlation Analysis</vt:lpstr>
      <vt:lpstr>Correlation Analysis Conclusion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Key Insights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</cp:revision>
  <dcterms:created xsi:type="dcterms:W3CDTF">2013-01-27T09:14:16Z</dcterms:created>
  <dcterms:modified xsi:type="dcterms:W3CDTF">2025-07-17T04:43:56Z</dcterms:modified>
  <cp:category/>
</cp:coreProperties>
</file>