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7"/>
  </p:notesMasterIdLst>
  <p:sldIdLst>
    <p:sldId id="256" r:id="rId2"/>
    <p:sldId id="257" r:id="rId3"/>
    <p:sldId id="264" r:id="rId4"/>
    <p:sldId id="265" r:id="rId5"/>
    <p:sldId id="266" r:id="rId6"/>
    <p:sldId id="267" r:id="rId7"/>
    <p:sldId id="259" r:id="rId8"/>
    <p:sldId id="260" r:id="rId9"/>
    <p:sldId id="261" r:id="rId10"/>
    <p:sldId id="268" r:id="rId11"/>
    <p:sldId id="269" r:id="rId12"/>
    <p:sldId id="270" r:id="rId13"/>
    <p:sldId id="272" r:id="rId14"/>
    <p:sldId id="271"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6881AD-2751-4CC2-B3D9-581AE1274D79}" v="3" dt="2021-02-17T13:50:38.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660"/>
  </p:normalViewPr>
  <p:slideViewPr>
    <p:cSldViewPr>
      <p:cViewPr varScale="1">
        <p:scale>
          <a:sx n="63" d="100"/>
          <a:sy n="63" d="100"/>
        </p:scale>
        <p:origin x="140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0839B-65AB-4523-B37B-CAFD572EDD6F}" type="datetimeFigureOut">
              <a:rPr lang="en-US" smtClean="0"/>
              <a:pPr/>
              <a:t>2/17/2021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24995D-3512-4828-8B26-BB0099E19CD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24995D-3512-4828-8B26-BB0099E19CD4}" type="slidenum">
              <a:rPr lang="en-IN" smtClean="0"/>
              <a:pPr/>
              <a:t>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24995D-3512-4828-8B26-BB0099E19CD4}" type="slidenum">
              <a:rPr lang="en-IN" smtClean="0"/>
              <a:pPr/>
              <a:t>11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24995D-3512-4828-8B26-BB0099E19CD4}"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254DE1B-1D60-4B92-89F9-3AD0CEC94DAD}" type="datetimeFigureOut">
              <a:rPr lang="en-US" smtClean="0"/>
              <a:pPr/>
              <a:t>2/17/2021</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4958934-8FE2-47A9-99F4-B0AE154AE1E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54DE1B-1D60-4B92-89F9-3AD0CEC94DAD}" type="datetimeFigureOut">
              <a:rPr lang="en-US" smtClean="0"/>
              <a:pPr/>
              <a:t>2/17/2021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958934-8FE2-47A9-99F4-B0AE154AE1E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54DE1B-1D60-4B92-89F9-3AD0CEC94DAD}" type="datetimeFigureOut">
              <a:rPr lang="en-US" smtClean="0"/>
              <a:pPr/>
              <a:t>2/17/2021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958934-8FE2-47A9-99F4-B0AE154AE1E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254DE1B-1D60-4B92-89F9-3AD0CEC94DAD}" type="datetimeFigureOut">
              <a:rPr lang="en-US" smtClean="0"/>
              <a:pPr/>
              <a:t>2/17/2021</a:t>
            </a:fld>
            <a:endParaRPr lang="en-IN"/>
          </a:p>
        </p:txBody>
      </p:sp>
      <p:sp>
        <p:nvSpPr>
          <p:cNvPr id="9" name="Slide Number Placeholder 8"/>
          <p:cNvSpPr>
            <a:spLocks noGrp="1"/>
          </p:cNvSpPr>
          <p:nvPr>
            <p:ph type="sldNum" sz="quarter" idx="15"/>
          </p:nvPr>
        </p:nvSpPr>
        <p:spPr/>
        <p:txBody>
          <a:bodyPr rtlCol="0"/>
          <a:lstStyle/>
          <a:p>
            <a:fld id="{34958934-8FE2-47A9-99F4-B0AE154AE1E9}"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254DE1B-1D60-4B92-89F9-3AD0CEC94DAD}" type="datetimeFigureOut">
              <a:rPr lang="en-US" smtClean="0"/>
              <a:pPr/>
              <a:t>2/17/2021</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4958934-8FE2-47A9-99F4-B0AE154AE1E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254DE1B-1D60-4B92-89F9-3AD0CEC94DAD}" type="datetimeFigureOut">
              <a:rPr lang="en-US" smtClean="0"/>
              <a:pPr/>
              <a:t>2/17/2021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958934-8FE2-47A9-99F4-B0AE154AE1E9}"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254DE1B-1D60-4B92-89F9-3AD0CEC94DAD}" type="datetimeFigureOut">
              <a:rPr lang="en-US" smtClean="0"/>
              <a:pPr/>
              <a:t>2/17/2021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958934-8FE2-47A9-99F4-B0AE154AE1E9}"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254DE1B-1D60-4B92-89F9-3AD0CEC94DAD}" type="datetimeFigureOut">
              <a:rPr lang="en-US" smtClean="0"/>
              <a:pPr/>
              <a:t>2/17/2021</a:t>
            </a:fld>
            <a:endParaRPr lang="en-IN"/>
          </a:p>
        </p:txBody>
      </p:sp>
      <p:sp>
        <p:nvSpPr>
          <p:cNvPr id="7" name="Slide Number Placeholder 6"/>
          <p:cNvSpPr>
            <a:spLocks noGrp="1"/>
          </p:cNvSpPr>
          <p:nvPr>
            <p:ph type="sldNum" sz="quarter" idx="11"/>
          </p:nvPr>
        </p:nvSpPr>
        <p:spPr/>
        <p:txBody>
          <a:bodyPr rtlCol="0"/>
          <a:lstStyle/>
          <a:p>
            <a:fld id="{34958934-8FE2-47A9-99F4-B0AE154AE1E9}"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4DE1B-1D60-4B92-89F9-3AD0CEC94DAD}" type="datetimeFigureOut">
              <a:rPr lang="en-US" smtClean="0"/>
              <a:pPr/>
              <a:t>2/17/2021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958934-8FE2-47A9-99F4-B0AE154AE1E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254DE1B-1D60-4B92-89F9-3AD0CEC94DAD}" type="datetimeFigureOut">
              <a:rPr lang="en-US" smtClean="0"/>
              <a:pPr/>
              <a:t>2/17/2021</a:t>
            </a:fld>
            <a:endParaRPr lang="en-IN"/>
          </a:p>
        </p:txBody>
      </p:sp>
      <p:sp>
        <p:nvSpPr>
          <p:cNvPr id="22" name="Slide Number Placeholder 21"/>
          <p:cNvSpPr>
            <a:spLocks noGrp="1"/>
          </p:cNvSpPr>
          <p:nvPr>
            <p:ph type="sldNum" sz="quarter" idx="15"/>
          </p:nvPr>
        </p:nvSpPr>
        <p:spPr/>
        <p:txBody>
          <a:bodyPr rtlCol="0"/>
          <a:lstStyle/>
          <a:p>
            <a:fld id="{34958934-8FE2-47A9-99F4-B0AE154AE1E9}"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254DE1B-1D60-4B92-89F9-3AD0CEC94DAD}" type="datetimeFigureOut">
              <a:rPr lang="en-US" smtClean="0"/>
              <a:pPr/>
              <a:t>2/17/2021</a:t>
            </a:fld>
            <a:endParaRPr lang="en-IN"/>
          </a:p>
        </p:txBody>
      </p:sp>
      <p:sp>
        <p:nvSpPr>
          <p:cNvPr id="18" name="Slide Number Placeholder 17"/>
          <p:cNvSpPr>
            <a:spLocks noGrp="1"/>
          </p:cNvSpPr>
          <p:nvPr>
            <p:ph type="sldNum" sz="quarter" idx="11"/>
          </p:nvPr>
        </p:nvSpPr>
        <p:spPr/>
        <p:txBody>
          <a:bodyPr rtlCol="0"/>
          <a:lstStyle/>
          <a:p>
            <a:fld id="{34958934-8FE2-47A9-99F4-B0AE154AE1E9}"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254DE1B-1D60-4B92-89F9-3AD0CEC94DAD}" type="datetimeFigureOut">
              <a:rPr lang="en-US" smtClean="0"/>
              <a:pPr/>
              <a:t>2/17/2021</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4958934-8FE2-47A9-99F4-B0AE154AE1E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4612" y="1928802"/>
            <a:ext cx="6172200" cy="2652326"/>
          </a:xfrm>
        </p:spPr>
        <p:txBody>
          <a:bodyPr>
            <a:normAutofit fontScale="90000"/>
          </a:bodyPr>
          <a:lstStyle/>
          <a:p>
            <a:pPr algn="r"/>
            <a:r>
              <a:rPr lang="en-IN" sz="5300" dirty="0"/>
              <a:t>DETECTION OF DEPRESSION FROM TWEETS</a:t>
            </a:r>
            <a:br>
              <a:rPr lang="en-IN" dirty="0"/>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normAutofit/>
          </a:bodyPr>
          <a:lstStyle/>
          <a:p>
            <a:pPr algn="ctr"/>
            <a:r>
              <a:rPr lang="en-IN" b="1" dirty="0"/>
              <a:t>COMMON  WORDS </a:t>
            </a:r>
          </a:p>
        </p:txBody>
      </p:sp>
      <p:pic>
        <p:nvPicPr>
          <p:cNvPr id="8" name="Content Placeholder 7"/>
          <p:cNvPicPr>
            <a:picLocks noGrp="1"/>
          </p:cNvPicPr>
          <p:nvPr>
            <p:ph sz="quarter" idx="1"/>
          </p:nvPr>
        </p:nvPicPr>
        <p:blipFill>
          <a:blip r:embed="rId2"/>
          <a:srcRect/>
          <a:stretch>
            <a:fillRect/>
          </a:stretch>
        </p:blipFill>
        <p:spPr bwMode="auto">
          <a:xfrm>
            <a:off x="500034" y="1571612"/>
            <a:ext cx="4286280" cy="3429024"/>
          </a:xfrm>
          <a:prstGeom prst="rect">
            <a:avLst/>
          </a:prstGeom>
          <a:noFill/>
          <a:ln w="9525">
            <a:noFill/>
            <a:miter lim="800000"/>
            <a:headEnd/>
            <a:tailEnd/>
          </a:ln>
        </p:spPr>
      </p:pic>
      <p:pic>
        <p:nvPicPr>
          <p:cNvPr id="9" name="Picture 8"/>
          <p:cNvPicPr/>
          <p:nvPr/>
        </p:nvPicPr>
        <p:blipFill>
          <a:blip r:embed="rId3"/>
          <a:srcRect/>
          <a:stretch>
            <a:fillRect/>
          </a:stretch>
        </p:blipFill>
        <p:spPr bwMode="auto">
          <a:xfrm>
            <a:off x="4429124" y="1428736"/>
            <a:ext cx="4357718" cy="3626492"/>
          </a:xfrm>
          <a:prstGeom prst="rect">
            <a:avLst/>
          </a:prstGeom>
          <a:noFill/>
          <a:ln w="9525">
            <a:noFill/>
            <a:miter lim="800000"/>
            <a:headEnd/>
            <a:tailEnd/>
          </a:ln>
        </p:spPr>
      </p:pic>
      <p:sp>
        <p:nvSpPr>
          <p:cNvPr id="10" name="TextBox 9"/>
          <p:cNvSpPr txBox="1"/>
          <p:nvPr/>
        </p:nvSpPr>
        <p:spPr>
          <a:xfrm>
            <a:off x="928662" y="5072074"/>
            <a:ext cx="7808548" cy="1200329"/>
          </a:xfrm>
          <a:prstGeom prst="rect">
            <a:avLst/>
          </a:prstGeom>
          <a:noFill/>
        </p:spPr>
        <p:txBody>
          <a:bodyPr wrap="none" rtlCol="0">
            <a:spAutoFit/>
          </a:bodyPr>
          <a:lstStyle/>
          <a:p>
            <a:r>
              <a:rPr lang="en-IN" dirty="0"/>
              <a:t>These are the overall common words for </a:t>
            </a:r>
            <a:r>
              <a:rPr lang="en-IN" dirty="0" err="1"/>
              <a:t>selected_text</a:t>
            </a:r>
            <a:r>
              <a:rPr lang="en-IN" dirty="0"/>
              <a:t> and text.</a:t>
            </a:r>
          </a:p>
          <a:p>
            <a:r>
              <a:rPr lang="en-IN" dirty="0"/>
              <a:t>From both graphs, it is clearly seen that most of the common  words in </a:t>
            </a:r>
          </a:p>
          <a:p>
            <a:r>
              <a:rPr lang="en-IN" dirty="0"/>
              <a:t>original text and selected text are similar as </a:t>
            </a:r>
            <a:r>
              <a:rPr lang="en-IN" dirty="0" err="1"/>
              <a:t>selected_text</a:t>
            </a:r>
            <a:r>
              <a:rPr lang="en-IN" dirty="0"/>
              <a:t> resembles to </a:t>
            </a:r>
          </a:p>
          <a:p>
            <a:r>
              <a:rPr lang="en-IN" dirty="0"/>
              <a:t>Original text to </a:t>
            </a:r>
            <a:r>
              <a:rPr lang="en-IN" dirty="0" err="1"/>
              <a:t>alarge</a:t>
            </a:r>
            <a:r>
              <a:rPr lang="en-IN" dirty="0"/>
              <a:t> extent.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39784"/>
          </a:xfrm>
        </p:spPr>
        <p:txBody>
          <a:bodyPr>
            <a:normAutofit/>
          </a:bodyPr>
          <a:lstStyle/>
          <a:p>
            <a:pPr algn="ctr"/>
            <a:r>
              <a:rPr lang="en-IN" b="1" dirty="0"/>
              <a:t>UNIQUE  COMMON  WORDS</a:t>
            </a:r>
          </a:p>
        </p:txBody>
      </p:sp>
      <p:sp>
        <p:nvSpPr>
          <p:cNvPr id="3" name="Content Placeholder 2"/>
          <p:cNvSpPr>
            <a:spLocks noGrp="1"/>
          </p:cNvSpPr>
          <p:nvPr>
            <p:ph sz="quarter" idx="1"/>
          </p:nvPr>
        </p:nvSpPr>
        <p:spPr>
          <a:xfrm>
            <a:off x="457200" y="1428736"/>
            <a:ext cx="7686700" cy="5045216"/>
          </a:xfrm>
        </p:spPr>
        <p:txBody>
          <a:bodyPr/>
          <a:lstStyle/>
          <a:p>
            <a:r>
              <a:rPr lang="en-IN" dirty="0"/>
              <a:t>For positive sentiment:-These are the words people use when they’re feeling good.</a:t>
            </a:r>
          </a:p>
          <a:p>
            <a:pPr>
              <a:buNone/>
            </a:pPr>
            <a:endParaRPr lang="en-IN" dirty="0"/>
          </a:p>
        </p:txBody>
      </p:sp>
      <p:pic>
        <p:nvPicPr>
          <p:cNvPr id="4" name="Picture 3"/>
          <p:cNvPicPr/>
          <p:nvPr/>
        </p:nvPicPr>
        <p:blipFill>
          <a:blip r:embed="rId3"/>
          <a:srcRect/>
          <a:stretch>
            <a:fillRect/>
          </a:stretch>
        </p:blipFill>
        <p:spPr bwMode="auto">
          <a:xfrm>
            <a:off x="428596" y="2571744"/>
            <a:ext cx="4429156" cy="4071966"/>
          </a:xfrm>
          <a:prstGeom prst="rect">
            <a:avLst/>
          </a:prstGeom>
          <a:noFill/>
          <a:ln w="9525">
            <a:noFill/>
            <a:miter lim="800000"/>
            <a:headEnd/>
            <a:tailEnd/>
          </a:ln>
        </p:spPr>
      </p:pic>
      <p:pic>
        <p:nvPicPr>
          <p:cNvPr id="1026" name="Picture 2"/>
          <p:cNvPicPr>
            <a:picLocks noChangeAspect="1" noChangeArrowheads="1"/>
          </p:cNvPicPr>
          <p:nvPr/>
        </p:nvPicPr>
        <p:blipFill>
          <a:blip r:embed="rId4"/>
          <a:srcRect/>
          <a:stretch>
            <a:fillRect/>
          </a:stretch>
        </p:blipFill>
        <p:spPr bwMode="auto">
          <a:xfrm>
            <a:off x="5715008" y="2643182"/>
            <a:ext cx="1785950" cy="3962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39784"/>
          </a:xfrm>
        </p:spPr>
        <p:txBody>
          <a:bodyPr>
            <a:normAutofit/>
          </a:bodyPr>
          <a:lstStyle/>
          <a:p>
            <a:pPr algn="ctr"/>
            <a:r>
              <a:rPr lang="en-IN" b="1" dirty="0"/>
              <a:t>UNIQUE  COMMON  WORDS</a:t>
            </a:r>
          </a:p>
        </p:txBody>
      </p:sp>
      <p:sp>
        <p:nvSpPr>
          <p:cNvPr id="3" name="Content Placeholder 2"/>
          <p:cNvSpPr>
            <a:spLocks noGrp="1"/>
          </p:cNvSpPr>
          <p:nvPr>
            <p:ph sz="quarter" idx="1"/>
          </p:nvPr>
        </p:nvSpPr>
        <p:spPr>
          <a:xfrm>
            <a:off x="457200" y="1428736"/>
            <a:ext cx="7686700" cy="5045216"/>
          </a:xfrm>
        </p:spPr>
        <p:txBody>
          <a:bodyPr/>
          <a:lstStyle/>
          <a:p>
            <a:r>
              <a:rPr lang="en-IN" dirty="0"/>
              <a:t>For Negative sentiment:-These are the words people use when they’re feeling sad and depressed.</a:t>
            </a:r>
          </a:p>
          <a:p>
            <a:pPr>
              <a:buNone/>
            </a:pPr>
            <a:endParaRPr lang="en-IN" dirty="0"/>
          </a:p>
        </p:txBody>
      </p:sp>
      <p:pic>
        <p:nvPicPr>
          <p:cNvPr id="5" name="Picture 4"/>
          <p:cNvPicPr/>
          <p:nvPr/>
        </p:nvPicPr>
        <p:blipFill>
          <a:blip r:embed="rId3"/>
          <a:srcRect/>
          <a:stretch>
            <a:fillRect/>
          </a:stretch>
        </p:blipFill>
        <p:spPr bwMode="auto">
          <a:xfrm>
            <a:off x="285720" y="2428868"/>
            <a:ext cx="4786346" cy="4214842"/>
          </a:xfrm>
          <a:prstGeom prst="rect">
            <a:avLst/>
          </a:prstGeom>
          <a:noFill/>
          <a:ln w="9525">
            <a:noFill/>
            <a:miter lim="800000"/>
            <a:headEnd/>
            <a:tailEnd/>
          </a:ln>
        </p:spPr>
      </p:pic>
      <p:pic>
        <p:nvPicPr>
          <p:cNvPr id="2050" name="Picture 2"/>
          <p:cNvPicPr>
            <a:picLocks noChangeAspect="1" noChangeArrowheads="1"/>
          </p:cNvPicPr>
          <p:nvPr/>
        </p:nvPicPr>
        <p:blipFill>
          <a:blip r:embed="rId4"/>
          <a:srcRect/>
          <a:stretch>
            <a:fillRect/>
          </a:stretch>
        </p:blipFill>
        <p:spPr bwMode="auto">
          <a:xfrm>
            <a:off x="5357818" y="2500306"/>
            <a:ext cx="1643074" cy="40290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08"/>
          </a:xfrm>
        </p:spPr>
        <p:txBody>
          <a:bodyPr>
            <a:normAutofit/>
          </a:bodyPr>
          <a:lstStyle/>
          <a:p>
            <a:pPr algn="ctr"/>
            <a:r>
              <a:rPr lang="en-IN" b="1" dirty="0"/>
              <a:t>UNIQUE  COMMON  WORDS</a:t>
            </a:r>
          </a:p>
        </p:txBody>
      </p:sp>
      <p:sp>
        <p:nvSpPr>
          <p:cNvPr id="3" name="Content Placeholder 2"/>
          <p:cNvSpPr>
            <a:spLocks noGrp="1"/>
          </p:cNvSpPr>
          <p:nvPr>
            <p:ph sz="quarter" idx="1"/>
          </p:nvPr>
        </p:nvSpPr>
        <p:spPr>
          <a:xfrm>
            <a:off x="457200" y="1357298"/>
            <a:ext cx="7686700" cy="5116654"/>
          </a:xfrm>
        </p:spPr>
        <p:txBody>
          <a:bodyPr/>
          <a:lstStyle/>
          <a:p>
            <a:r>
              <a:rPr lang="en-IN" dirty="0"/>
              <a:t>For Neutral sentiment:-These are the words people use when they’re in normal mood.</a:t>
            </a:r>
          </a:p>
          <a:p>
            <a:pPr>
              <a:buNone/>
            </a:pPr>
            <a:r>
              <a:rPr lang="en-IN" dirty="0"/>
              <a:t>    </a:t>
            </a:r>
          </a:p>
          <a:p>
            <a:pPr>
              <a:buNone/>
            </a:pPr>
            <a:endParaRPr lang="en-IN" dirty="0"/>
          </a:p>
        </p:txBody>
      </p:sp>
      <p:pic>
        <p:nvPicPr>
          <p:cNvPr id="6" name="Picture 5"/>
          <p:cNvPicPr/>
          <p:nvPr/>
        </p:nvPicPr>
        <p:blipFill>
          <a:blip r:embed="rId2"/>
          <a:srcRect/>
          <a:stretch>
            <a:fillRect/>
          </a:stretch>
        </p:blipFill>
        <p:spPr bwMode="auto">
          <a:xfrm>
            <a:off x="500034" y="2500306"/>
            <a:ext cx="4572032" cy="4071966"/>
          </a:xfrm>
          <a:prstGeom prst="rect">
            <a:avLst/>
          </a:prstGeom>
          <a:noFill/>
          <a:ln w="9525">
            <a:noFill/>
            <a:miter lim="800000"/>
            <a:headEnd/>
            <a:tailEnd/>
          </a:ln>
        </p:spPr>
      </p:pic>
      <p:pic>
        <p:nvPicPr>
          <p:cNvPr id="3074" name="Picture 2"/>
          <p:cNvPicPr>
            <a:picLocks noChangeAspect="1" noChangeArrowheads="1"/>
          </p:cNvPicPr>
          <p:nvPr/>
        </p:nvPicPr>
        <p:blipFill>
          <a:blip r:embed="rId3"/>
          <a:srcRect/>
          <a:stretch>
            <a:fillRect/>
          </a:stretch>
        </p:blipFill>
        <p:spPr bwMode="auto">
          <a:xfrm>
            <a:off x="5643570" y="2643182"/>
            <a:ext cx="1571636" cy="39909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08"/>
          </a:xfrm>
        </p:spPr>
        <p:txBody>
          <a:bodyPr>
            <a:normAutofit/>
          </a:bodyPr>
          <a:lstStyle/>
          <a:p>
            <a:pPr algn="ctr"/>
            <a:r>
              <a:rPr lang="en-IN" b="1" dirty="0"/>
              <a:t>Modelling With </a:t>
            </a:r>
            <a:r>
              <a:rPr lang="en-IN" b="1" dirty="0" err="1"/>
              <a:t>Ner</a:t>
            </a:r>
            <a:endParaRPr lang="en-IN" b="1" dirty="0"/>
          </a:p>
        </p:txBody>
      </p:sp>
      <p:sp>
        <p:nvSpPr>
          <p:cNvPr id="3" name="Content Placeholder 2"/>
          <p:cNvSpPr>
            <a:spLocks noGrp="1"/>
          </p:cNvSpPr>
          <p:nvPr>
            <p:ph sz="quarter" idx="1"/>
          </p:nvPr>
        </p:nvSpPr>
        <p:spPr>
          <a:xfrm>
            <a:off x="457200" y="1357298"/>
            <a:ext cx="7467600" cy="5116654"/>
          </a:xfrm>
        </p:spPr>
        <p:txBody>
          <a:bodyPr>
            <a:normAutofit/>
          </a:bodyPr>
          <a:lstStyle/>
          <a:p>
            <a:pPr>
              <a:buNone/>
            </a:pPr>
            <a:r>
              <a:rPr lang="en-IN" dirty="0"/>
              <a:t>Model will be trained separately for each</a:t>
            </a:r>
          </a:p>
          <a:p>
            <a:pPr>
              <a:buNone/>
            </a:pPr>
            <a:r>
              <a:rPr lang="en-IN" dirty="0"/>
              <a:t>sentiment. For </a:t>
            </a:r>
            <a:r>
              <a:rPr lang="en-IN" dirty="0" err="1"/>
              <a:t>test_data</a:t>
            </a:r>
            <a:r>
              <a:rPr lang="en-IN" dirty="0"/>
              <a:t> , model will predict </a:t>
            </a:r>
            <a:r>
              <a:rPr lang="en-IN" dirty="0" err="1"/>
              <a:t>selected_text</a:t>
            </a:r>
            <a:r>
              <a:rPr lang="en-IN" dirty="0"/>
              <a:t> and in </a:t>
            </a:r>
            <a:r>
              <a:rPr lang="en-IN" dirty="0" err="1"/>
              <a:t>test_data</a:t>
            </a:r>
            <a:r>
              <a:rPr lang="en-IN" dirty="0"/>
              <a:t> sentiments , text and  </a:t>
            </a:r>
            <a:r>
              <a:rPr lang="en-IN" dirty="0" err="1"/>
              <a:t>text_id</a:t>
            </a:r>
            <a:r>
              <a:rPr lang="en-IN" dirty="0"/>
              <a:t> are the features which are already given.</a:t>
            </a:r>
          </a:p>
          <a:p>
            <a:pPr>
              <a:buNone/>
            </a:pPr>
            <a:r>
              <a:rPr lang="en-IN" dirty="0"/>
              <a:t>   Text will be used as </a:t>
            </a:r>
            <a:r>
              <a:rPr lang="en-IN" dirty="0" err="1"/>
              <a:t>selected_text</a:t>
            </a:r>
            <a:r>
              <a:rPr lang="en-IN" dirty="0"/>
              <a:t> for all neutral tweets due to their high </a:t>
            </a:r>
            <a:r>
              <a:rPr lang="en-IN" dirty="0" err="1"/>
              <a:t>jaccard</a:t>
            </a:r>
            <a:r>
              <a:rPr lang="en-IN" dirty="0"/>
              <a:t> similarity</a:t>
            </a:r>
          </a:p>
          <a:p>
            <a:pPr>
              <a:buNone/>
            </a:pPr>
            <a:r>
              <a:rPr lang="en-IN" dirty="0"/>
              <a:t>   Also text will be used as </a:t>
            </a:r>
            <a:r>
              <a:rPr lang="en-IN" dirty="0" err="1"/>
              <a:t>selected_text</a:t>
            </a:r>
            <a:r>
              <a:rPr lang="en-IN" dirty="0"/>
              <a:t> for all tweets having number of words less than 3 in text as explained before</a:t>
            </a:r>
          </a:p>
          <a:p>
            <a:pPr>
              <a:buNone/>
            </a:pPr>
            <a:r>
              <a:rPr lang="en-IN" dirty="0"/>
              <a:t> It will not </a:t>
            </a:r>
            <a:r>
              <a:rPr lang="en-IN" dirty="0" err="1"/>
              <a:t>preprocess</a:t>
            </a:r>
            <a:r>
              <a:rPr lang="en-IN" dirty="0"/>
              <a:t> the data because the selected text contains raw text</a:t>
            </a:r>
          </a:p>
          <a:p>
            <a:pPr>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t>results</a:t>
            </a:r>
          </a:p>
        </p:txBody>
      </p:sp>
      <p:pic>
        <p:nvPicPr>
          <p:cNvPr id="4098" name="Picture 2"/>
          <p:cNvPicPr>
            <a:picLocks noGrp="1" noChangeAspect="1" noChangeArrowheads="1"/>
          </p:cNvPicPr>
          <p:nvPr>
            <p:ph sz="quarter" idx="1"/>
          </p:nvPr>
        </p:nvPicPr>
        <p:blipFill>
          <a:blip r:embed="rId2"/>
          <a:srcRect/>
          <a:stretch>
            <a:fillRect/>
          </a:stretch>
        </p:blipFill>
        <p:spPr bwMode="auto">
          <a:xfrm>
            <a:off x="2071670" y="3000372"/>
            <a:ext cx="4267200" cy="2928958"/>
          </a:xfrm>
          <a:prstGeom prst="rect">
            <a:avLst/>
          </a:prstGeom>
          <a:noFill/>
          <a:ln w="9525">
            <a:noFill/>
            <a:miter lim="800000"/>
            <a:headEnd/>
            <a:tailEnd/>
          </a:ln>
          <a:effectLst/>
        </p:spPr>
      </p:pic>
      <p:sp>
        <p:nvSpPr>
          <p:cNvPr id="5" name="TextBox 4"/>
          <p:cNvSpPr txBox="1"/>
          <p:nvPr/>
        </p:nvSpPr>
        <p:spPr>
          <a:xfrm>
            <a:off x="642910" y="1857364"/>
            <a:ext cx="8143932" cy="923330"/>
          </a:xfrm>
          <a:prstGeom prst="rect">
            <a:avLst/>
          </a:prstGeom>
          <a:noFill/>
        </p:spPr>
        <p:txBody>
          <a:bodyPr wrap="square" rtlCol="0">
            <a:spAutoFit/>
          </a:bodyPr>
          <a:lstStyle/>
          <a:p>
            <a:r>
              <a:rPr lang="en-IN" dirty="0"/>
              <a:t>As we trained model to predict </a:t>
            </a:r>
            <a:r>
              <a:rPr lang="en-IN" dirty="0" err="1"/>
              <a:t>selected_text</a:t>
            </a:r>
            <a:r>
              <a:rPr lang="en-IN" dirty="0"/>
              <a:t>, this is how it works. We can see that most of </a:t>
            </a:r>
            <a:r>
              <a:rPr lang="en-IN" dirty="0" err="1"/>
              <a:t>selected_text</a:t>
            </a:r>
            <a:r>
              <a:rPr lang="en-IN" dirty="0"/>
              <a:t> are small , easy to read and predict the feelings of person.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1143000"/>
          </a:xfrm>
        </p:spPr>
        <p:txBody>
          <a:bodyPr/>
          <a:lstStyle/>
          <a:p>
            <a:pPr algn="ctr"/>
            <a:r>
              <a:rPr lang="en-IN" b="1" dirty="0"/>
              <a:t>INTRODUCTION</a:t>
            </a:r>
          </a:p>
        </p:txBody>
      </p:sp>
      <p:sp>
        <p:nvSpPr>
          <p:cNvPr id="3" name="Content Placeholder 2"/>
          <p:cNvSpPr>
            <a:spLocks noGrp="1"/>
          </p:cNvSpPr>
          <p:nvPr>
            <p:ph sz="quarter" idx="1"/>
          </p:nvPr>
        </p:nvSpPr>
        <p:spPr/>
        <p:txBody>
          <a:bodyPr>
            <a:normAutofit fontScale="92500"/>
          </a:bodyPr>
          <a:lstStyle/>
          <a:p>
            <a:r>
              <a:rPr lang="en-IN" dirty="0"/>
              <a:t>Depression has become a major problem among people in Today’s times and in this pandemic ratio of Depressed people has been increased.</a:t>
            </a:r>
          </a:p>
          <a:p>
            <a:r>
              <a:rPr lang="en-IN" dirty="0"/>
              <a:t>Most of the people suffering from depression are Youth and most of them use social media.</a:t>
            </a:r>
          </a:p>
          <a:p>
            <a:r>
              <a:rPr lang="en-IN" dirty="0"/>
              <a:t>People uses social media to express their views and share their feelings so it is the good way of knowing someone’s state of mind through their posts.</a:t>
            </a:r>
          </a:p>
          <a:p>
            <a:r>
              <a:rPr lang="en-IN" dirty="0"/>
              <a:t>In this Project , Subtext is made from the original text . Through subtext we’ll find the most common words that people write in their posts and will extract the information about the feelings depicts by  the words  according to sentiments.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pPr algn="ctr"/>
            <a:r>
              <a:rPr lang="en-IN" b="1" dirty="0"/>
              <a:t>LIBRARIES  USED</a:t>
            </a:r>
          </a:p>
        </p:txBody>
      </p:sp>
      <p:sp>
        <p:nvSpPr>
          <p:cNvPr id="3" name="Content Placeholder 2"/>
          <p:cNvSpPr>
            <a:spLocks noGrp="1"/>
          </p:cNvSpPr>
          <p:nvPr>
            <p:ph sz="quarter" idx="1"/>
          </p:nvPr>
        </p:nvSpPr>
        <p:spPr>
          <a:xfrm>
            <a:off x="457200" y="1357298"/>
            <a:ext cx="7467600" cy="5116654"/>
          </a:xfrm>
        </p:spPr>
        <p:txBody>
          <a:bodyPr>
            <a:normAutofit fontScale="55000" lnSpcReduction="20000"/>
          </a:bodyPr>
          <a:lstStyle/>
          <a:p>
            <a:pPr>
              <a:buNone/>
            </a:pPr>
            <a:r>
              <a:rPr lang="en-GB" sz="3600" b="1" dirty="0"/>
              <a:t> </a:t>
            </a:r>
            <a:r>
              <a:rPr lang="en-GB" sz="3600" b="1" dirty="0" err="1">
                <a:latin typeface="Times New Roman" pitchFamily="18" charset="0"/>
                <a:cs typeface="Times New Roman" pitchFamily="18" charset="0"/>
              </a:rPr>
              <a:t>Numpy</a:t>
            </a:r>
            <a:endParaRPr lang="en-IN" sz="3600" b="1" dirty="0">
              <a:latin typeface="Times New Roman" pitchFamily="18" charset="0"/>
              <a:cs typeface="Times New Roman" pitchFamily="18" charset="0"/>
            </a:endParaRPr>
          </a:p>
          <a:p>
            <a:pPr>
              <a:buNone/>
            </a:pPr>
            <a:r>
              <a:rPr lang="en-US" dirty="0"/>
              <a:t>       </a:t>
            </a:r>
            <a:endParaRPr lang="en-IN" dirty="0"/>
          </a:p>
          <a:p>
            <a:r>
              <a:rPr lang="en-IN" sz="2900" dirty="0" err="1">
                <a:cs typeface="Times New Roman" pitchFamily="18" charset="0"/>
              </a:rPr>
              <a:t>NumPy</a:t>
            </a:r>
            <a:r>
              <a:rPr lang="en-IN" sz="2900" dirty="0">
                <a:cs typeface="Times New Roman" pitchFamily="18" charset="0"/>
              </a:rPr>
              <a:t> is a python library used for working with </a:t>
            </a:r>
            <a:r>
              <a:rPr lang="en-IN" sz="2900" dirty="0" err="1">
                <a:cs typeface="Times New Roman" pitchFamily="18" charset="0"/>
              </a:rPr>
              <a:t>arrays.It</a:t>
            </a:r>
            <a:r>
              <a:rPr lang="en-IN" sz="2900" dirty="0">
                <a:cs typeface="Times New Roman" pitchFamily="18" charset="0"/>
              </a:rPr>
              <a:t> also has functions for working in domain of linear algebra, </a:t>
            </a:r>
            <a:r>
              <a:rPr lang="en-IN" sz="2900" dirty="0" err="1">
                <a:cs typeface="Times New Roman" pitchFamily="18" charset="0"/>
              </a:rPr>
              <a:t>fourier</a:t>
            </a:r>
            <a:r>
              <a:rPr lang="en-IN" sz="2900" dirty="0">
                <a:cs typeface="Times New Roman" pitchFamily="18" charset="0"/>
              </a:rPr>
              <a:t> transform, and matrices . </a:t>
            </a:r>
            <a:r>
              <a:rPr lang="en-IN" sz="2900" dirty="0" err="1">
                <a:cs typeface="Times New Roman" pitchFamily="18" charset="0"/>
              </a:rPr>
              <a:t>NumPy</a:t>
            </a:r>
            <a:r>
              <a:rPr lang="en-IN" sz="2900" dirty="0">
                <a:cs typeface="Times New Roman" pitchFamily="18" charset="0"/>
              </a:rPr>
              <a:t> stands for Numerical Python.</a:t>
            </a:r>
          </a:p>
          <a:p>
            <a:r>
              <a:rPr lang="en-IN" sz="2900" dirty="0">
                <a:cs typeface="Times New Roman" pitchFamily="18" charset="0"/>
              </a:rPr>
              <a:t>In Python we have lists that serve the purpose of arrays, but they are slow to process . </a:t>
            </a:r>
            <a:r>
              <a:rPr lang="en-IN" sz="2900" dirty="0" err="1">
                <a:cs typeface="Times New Roman" pitchFamily="18" charset="0"/>
              </a:rPr>
              <a:t>Numpy</a:t>
            </a:r>
            <a:r>
              <a:rPr lang="en-IN" sz="2900" dirty="0">
                <a:cs typeface="Times New Roman" pitchFamily="18" charset="0"/>
              </a:rPr>
              <a:t> aims to provide an array object that is up to 50x faster that traditional Python lists.</a:t>
            </a:r>
          </a:p>
          <a:p>
            <a:pPr>
              <a:buNone/>
            </a:pPr>
            <a:endParaRPr lang="en-IN" sz="2900" dirty="0"/>
          </a:p>
          <a:p>
            <a:pPr>
              <a:buNone/>
            </a:pPr>
            <a:r>
              <a:rPr lang="en-IN" sz="2900" b="1" dirty="0"/>
              <a:t> </a:t>
            </a:r>
          </a:p>
          <a:p>
            <a:pPr>
              <a:buNone/>
            </a:pPr>
            <a:r>
              <a:rPr lang="en-GB" sz="3600" b="1" dirty="0"/>
              <a:t>Pandas</a:t>
            </a:r>
            <a:endParaRPr lang="en-IN" sz="3600" b="1" dirty="0"/>
          </a:p>
          <a:p>
            <a:pPr>
              <a:buNone/>
            </a:pPr>
            <a:endParaRPr lang="en-IN" dirty="0"/>
          </a:p>
          <a:p>
            <a:r>
              <a:rPr lang="en-IN" sz="2900" dirty="0">
                <a:cs typeface="Times New Roman" pitchFamily="18" charset="0"/>
              </a:rPr>
              <a:t>Pandas is an open-source Python Library providing high-performance data manipulation and analysis tool using its powerful data structures.</a:t>
            </a:r>
          </a:p>
          <a:p>
            <a:r>
              <a:rPr lang="en-IN" sz="2900" dirty="0">
                <a:cs typeface="Times New Roman" pitchFamily="18" charset="0"/>
              </a:rPr>
              <a:t>Prior to Pandas, Python was majorly used for data mining and preparation. It had very little contribution towards data analysis. Pandas solved this problem. Using Pandas, we can accomplish five typical steps in the processing and analysis of data, regardless of the origin of data — load, prepare, manipulate, model, and analyze.</a:t>
            </a:r>
          </a:p>
          <a:p>
            <a:endParaRPr lang="en-IN" dirty="0"/>
          </a:p>
          <a:p>
            <a:pPr>
              <a:buNone/>
            </a:pPr>
            <a:r>
              <a:rPr lang="en-GB" b="1" dirty="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285728"/>
            <a:ext cx="8143932" cy="6572272"/>
          </a:xfrm>
        </p:spPr>
        <p:txBody>
          <a:bodyPr>
            <a:normAutofit fontScale="85000" lnSpcReduction="10000"/>
          </a:bodyPr>
          <a:lstStyle/>
          <a:p>
            <a:pPr>
              <a:buNone/>
            </a:pPr>
            <a:r>
              <a:rPr lang="en-GB" b="1" dirty="0"/>
              <a:t>SEABORN </a:t>
            </a:r>
            <a:endParaRPr lang="en-IN" b="1" dirty="0"/>
          </a:p>
          <a:p>
            <a:endParaRPr lang="en-IN" dirty="0"/>
          </a:p>
          <a:p>
            <a:r>
              <a:rPr lang="en-US" sz="1800" dirty="0" err="1"/>
              <a:t>Seaborn</a:t>
            </a:r>
            <a:r>
              <a:rPr lang="en-US" sz="1800" dirty="0"/>
              <a:t> is a library for making statistical graphics in Python. It is built on top of </a:t>
            </a:r>
            <a:r>
              <a:rPr lang="en-US" sz="1800" dirty="0" err="1"/>
              <a:t>matplotlib</a:t>
            </a:r>
            <a:r>
              <a:rPr lang="en-US" sz="1800" dirty="0"/>
              <a:t> and closely integrated with pandas data structures.</a:t>
            </a:r>
            <a:endParaRPr lang="en-IN" sz="1800" dirty="0"/>
          </a:p>
          <a:p>
            <a:r>
              <a:rPr lang="en-US" sz="1800" dirty="0" err="1"/>
              <a:t>Seaborn</a:t>
            </a:r>
            <a:r>
              <a:rPr lang="en-US" sz="1800" dirty="0"/>
              <a:t> aims to make visualization a central part of exploring and understanding data. Its dataset-oriented plotting functions operate on </a:t>
            </a:r>
            <a:r>
              <a:rPr lang="en-US" sz="1800" dirty="0" err="1"/>
              <a:t>dataframes</a:t>
            </a:r>
            <a:r>
              <a:rPr lang="en-US" sz="1800" dirty="0"/>
              <a:t> and arrays containing whole datasets and internally perform the necessary semantic mapping and statistical aggregation to produce informative plots.</a:t>
            </a:r>
          </a:p>
          <a:p>
            <a:pPr>
              <a:buNone/>
            </a:pPr>
            <a:endParaRPr lang="en-IN" sz="1800" dirty="0"/>
          </a:p>
          <a:p>
            <a:pPr>
              <a:buNone/>
            </a:pPr>
            <a:r>
              <a:rPr lang="en-IN" b="1" dirty="0"/>
              <a:t>NLTK(NATURAL LANGUAGE TOOLKIT)</a:t>
            </a:r>
          </a:p>
          <a:p>
            <a:pPr>
              <a:buNone/>
            </a:pPr>
            <a:endParaRPr lang="en-IN" b="1" dirty="0"/>
          </a:p>
          <a:p>
            <a:r>
              <a:rPr lang="en-IN" sz="2100" dirty="0"/>
              <a:t> It provides easy-to-use interfaces to over 50 corpora and lexical resources such as </a:t>
            </a:r>
            <a:r>
              <a:rPr lang="en-IN" sz="2100" dirty="0" err="1"/>
              <a:t>WordNet</a:t>
            </a:r>
            <a:r>
              <a:rPr lang="en-IN" sz="2100" dirty="0"/>
              <a:t>, along with a suite of text processing libraries for classification, tokenization, stemming, tagging, parsing, and semantic reasoning, wrappers for industrial-strength NLP libraries</a:t>
            </a:r>
          </a:p>
          <a:p>
            <a:endParaRPr lang="en-IN" sz="2100" b="1" dirty="0"/>
          </a:p>
          <a:p>
            <a:pPr>
              <a:buNone/>
            </a:pPr>
            <a:r>
              <a:rPr lang="en-IN" sz="2100" b="1" dirty="0"/>
              <a:t>SPACY</a:t>
            </a:r>
          </a:p>
          <a:p>
            <a:pPr>
              <a:buNone/>
            </a:pPr>
            <a:endParaRPr lang="en-IN" sz="2100" b="1" dirty="0"/>
          </a:p>
          <a:p>
            <a:r>
              <a:rPr lang="en-IN" sz="2000" dirty="0" err="1"/>
              <a:t>Spacy</a:t>
            </a:r>
            <a:r>
              <a:rPr lang="en-IN" sz="2000" dirty="0"/>
              <a:t> is a free, open-source library for advanced Natural Language Processing (NLP) in Python.</a:t>
            </a:r>
          </a:p>
          <a:p>
            <a:r>
              <a:rPr lang="en-IN" sz="2000" dirty="0" err="1"/>
              <a:t>spaCy</a:t>
            </a:r>
            <a:r>
              <a:rPr lang="en-IN" sz="2000" dirty="0"/>
              <a:t> is designed specifically for </a:t>
            </a:r>
            <a:r>
              <a:rPr lang="en-IN" sz="2000" b="1" dirty="0"/>
              <a:t>production use</a:t>
            </a:r>
            <a:r>
              <a:rPr lang="en-IN" sz="2000" dirty="0"/>
              <a:t> and helps you build applications that process and “understand” large volumes of text.</a:t>
            </a:r>
            <a:endParaRPr lang="en-IN" sz="2100" dirty="0"/>
          </a:p>
          <a:p>
            <a:pPr>
              <a:buNone/>
            </a:pPr>
            <a:endParaRPr lang="en-IN" sz="2100" b="1" dirty="0"/>
          </a:p>
          <a:p>
            <a:pPr>
              <a:buNone/>
            </a:pPr>
            <a:endParaRPr lang="en-IN" sz="2100" b="1" dirty="0"/>
          </a:p>
          <a:p>
            <a:endParaRPr lang="en-IN" b="1"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7467600" cy="928694"/>
          </a:xfrm>
        </p:spPr>
        <p:txBody>
          <a:bodyPr/>
          <a:lstStyle/>
          <a:p>
            <a:pPr algn="ctr"/>
            <a:r>
              <a:rPr lang="en-IN" b="1" dirty="0"/>
              <a:t>PROJECT DESCRIPTION</a:t>
            </a:r>
          </a:p>
        </p:txBody>
      </p:sp>
      <p:sp>
        <p:nvSpPr>
          <p:cNvPr id="3" name="Content Placeholder 2"/>
          <p:cNvSpPr>
            <a:spLocks noGrp="1"/>
          </p:cNvSpPr>
          <p:nvPr>
            <p:ph sz="quarter" idx="1"/>
          </p:nvPr>
        </p:nvSpPr>
        <p:spPr/>
        <p:txBody>
          <a:bodyPr/>
          <a:lstStyle/>
          <a:p>
            <a:pPr>
              <a:buNone/>
            </a:pPr>
            <a:r>
              <a:rPr lang="en-IN" dirty="0"/>
              <a:t>Data collected consist of twitter comments having</a:t>
            </a:r>
          </a:p>
          <a:p>
            <a:pPr>
              <a:buNone/>
            </a:pPr>
            <a:r>
              <a:rPr lang="en-IN" dirty="0"/>
              <a:t>features </a:t>
            </a:r>
            <a:r>
              <a:rPr lang="en-IN" dirty="0" err="1"/>
              <a:t>selected_text</a:t>
            </a:r>
            <a:r>
              <a:rPr lang="en-IN" dirty="0"/>
              <a:t> , text and </a:t>
            </a:r>
            <a:r>
              <a:rPr lang="en-IN" dirty="0" err="1"/>
              <a:t>text_id</a:t>
            </a:r>
            <a:r>
              <a:rPr lang="en-IN" dirty="0"/>
              <a:t>.</a:t>
            </a:r>
          </a:p>
          <a:p>
            <a:pPr>
              <a:buNone/>
            </a:pPr>
            <a:r>
              <a:rPr lang="en-IN" dirty="0"/>
              <a:t>Data was </a:t>
            </a:r>
            <a:r>
              <a:rPr lang="en-IN" dirty="0" err="1"/>
              <a:t>preprocessed</a:t>
            </a:r>
            <a:r>
              <a:rPr lang="en-IN" dirty="0"/>
              <a:t> by adding features like number of words in text , number of words in </a:t>
            </a:r>
            <a:r>
              <a:rPr lang="en-IN" dirty="0" err="1"/>
              <a:t>selected_text</a:t>
            </a:r>
            <a:r>
              <a:rPr lang="en-IN" dirty="0"/>
              <a:t> and </a:t>
            </a:r>
            <a:r>
              <a:rPr lang="en-IN" dirty="0" err="1"/>
              <a:t>Jaccard_score</a:t>
            </a:r>
            <a:r>
              <a:rPr lang="en-IN" dirty="0"/>
              <a:t>.</a:t>
            </a:r>
          </a:p>
          <a:p>
            <a:pPr>
              <a:buNone/>
            </a:pPr>
            <a:r>
              <a:rPr lang="en-IN" dirty="0"/>
              <a:t>With the help of </a:t>
            </a:r>
            <a:r>
              <a:rPr lang="en-IN" dirty="0" err="1"/>
              <a:t>Jaccard</a:t>
            </a:r>
            <a:r>
              <a:rPr lang="en-IN" dirty="0"/>
              <a:t> score similarity, It will be find that </a:t>
            </a:r>
            <a:r>
              <a:rPr lang="en-IN" dirty="0" err="1"/>
              <a:t>selected_text</a:t>
            </a:r>
            <a:r>
              <a:rPr lang="en-IN" dirty="0"/>
              <a:t> is related to text so we can use </a:t>
            </a:r>
            <a:r>
              <a:rPr lang="en-IN" dirty="0" err="1"/>
              <a:t>selected_text</a:t>
            </a:r>
            <a:r>
              <a:rPr lang="en-IN" dirty="0"/>
              <a:t> for training.</a:t>
            </a:r>
          </a:p>
          <a:p>
            <a:pPr>
              <a:buNone/>
            </a:pPr>
            <a:r>
              <a:rPr lang="en-IN" dirty="0"/>
              <a:t>Model need to be trained separately for positive , negative and neutral tweets. </a:t>
            </a:r>
            <a:r>
              <a:rPr lang="en-IN" dirty="0" err="1"/>
              <a:t>Firstly,Overall</a:t>
            </a:r>
            <a:r>
              <a:rPr lang="en-IN" dirty="0"/>
              <a:t> common words will found and then common words extracted according to sentiments.</a:t>
            </a:r>
          </a:p>
          <a:p>
            <a:pPr>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PROJECT DESCRIPTION (Contd.)</a:t>
            </a:r>
          </a:p>
        </p:txBody>
      </p:sp>
      <p:sp>
        <p:nvSpPr>
          <p:cNvPr id="3" name="Content Placeholder 2"/>
          <p:cNvSpPr>
            <a:spLocks noGrp="1"/>
          </p:cNvSpPr>
          <p:nvPr>
            <p:ph sz="quarter" idx="1"/>
          </p:nvPr>
        </p:nvSpPr>
        <p:spPr/>
        <p:txBody>
          <a:bodyPr/>
          <a:lstStyle/>
          <a:p>
            <a:pPr>
              <a:buNone/>
            </a:pPr>
            <a:r>
              <a:rPr lang="en-IN" dirty="0"/>
              <a:t>From all the common words , all the unique positive , negative and neutral  words were separated . Analysis of common words needs to be done separately for classification. Now with the help of </a:t>
            </a:r>
            <a:r>
              <a:rPr lang="en-IN" dirty="0" err="1"/>
              <a:t>spacy</a:t>
            </a:r>
            <a:r>
              <a:rPr lang="en-IN" dirty="0"/>
              <a:t>, these words will be fitted to the model separately.</a:t>
            </a:r>
          </a:p>
          <a:p>
            <a:pPr>
              <a:buNone/>
            </a:pPr>
            <a:r>
              <a:rPr lang="en-IN" dirty="0"/>
              <a:t>It will predict the  </a:t>
            </a:r>
            <a:r>
              <a:rPr lang="en-IN" dirty="0" err="1"/>
              <a:t>selected_text</a:t>
            </a:r>
            <a:r>
              <a:rPr lang="en-IN" dirty="0"/>
              <a:t>  in terms of common words so that it will easy to extract the hidden message and to know what </a:t>
            </a:r>
            <a:r>
              <a:rPr lang="en-IN" dirty="0" err="1"/>
              <a:t>osomeone</a:t>
            </a:r>
            <a:r>
              <a:rPr lang="en-IN" dirty="0"/>
              <a:t> want to say clearly.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2900" b="1" dirty="0"/>
              <a:t>Conclusion From Comparing length of Original Texts And Subtexts</a:t>
            </a:r>
          </a:p>
        </p:txBody>
      </p:sp>
      <p:pic>
        <p:nvPicPr>
          <p:cNvPr id="1026" name="Picture 2"/>
          <p:cNvPicPr>
            <a:picLocks noGrp="1" noChangeAspect="1" noChangeArrowheads="1"/>
          </p:cNvPicPr>
          <p:nvPr>
            <p:ph sz="quarter" idx="1"/>
          </p:nvPr>
        </p:nvPicPr>
        <p:blipFill>
          <a:blip r:embed="rId3"/>
          <a:srcRect/>
          <a:stretch>
            <a:fillRect/>
          </a:stretch>
        </p:blipFill>
        <p:spPr bwMode="auto">
          <a:xfrm>
            <a:off x="4286248" y="1500174"/>
            <a:ext cx="4397499" cy="2643206"/>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143372" y="4286256"/>
            <a:ext cx="4588254" cy="2285992"/>
          </a:xfrm>
          <a:prstGeom prst="rect">
            <a:avLst/>
          </a:prstGeom>
          <a:noFill/>
          <a:ln w="9525">
            <a:noFill/>
            <a:miter lim="800000"/>
            <a:headEnd/>
            <a:tailEnd/>
          </a:ln>
          <a:effectLst/>
        </p:spPr>
      </p:pic>
      <p:sp>
        <p:nvSpPr>
          <p:cNvPr id="6" name="TextBox 5"/>
          <p:cNvSpPr txBox="1"/>
          <p:nvPr/>
        </p:nvSpPr>
        <p:spPr>
          <a:xfrm>
            <a:off x="642910" y="1857364"/>
            <a:ext cx="3143272" cy="4524315"/>
          </a:xfrm>
          <a:prstGeom prst="rect">
            <a:avLst/>
          </a:prstGeom>
          <a:noFill/>
        </p:spPr>
        <p:txBody>
          <a:bodyPr wrap="square" rtlCol="0">
            <a:spAutoFit/>
          </a:bodyPr>
          <a:lstStyle/>
          <a:p>
            <a:r>
              <a:rPr lang="en-IN" dirty="0"/>
              <a:t>First Graph shows that length of original text of comments is distributed widely but subtext distribution is skewed . Therefore , it will be more easy to use subtext for finding most common words .</a:t>
            </a:r>
          </a:p>
          <a:p>
            <a:r>
              <a:rPr lang="en-IN" dirty="0"/>
              <a:t>Second Graph shows that there is a large variation in difference of number of words of original text and sub text.</a:t>
            </a:r>
          </a:p>
          <a:p>
            <a:endParaRPr lang="en-IN" dirty="0"/>
          </a:p>
          <a:p>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85728"/>
            <a:ext cx="7467600" cy="989034"/>
          </a:xfrm>
        </p:spPr>
        <p:txBody>
          <a:bodyPr>
            <a:noAutofit/>
          </a:bodyPr>
          <a:lstStyle/>
          <a:p>
            <a:pPr algn="ctr"/>
            <a:r>
              <a:rPr lang="en-IN" b="1" dirty="0"/>
              <a:t>Conclusion From </a:t>
            </a:r>
            <a:r>
              <a:rPr lang="en-IN" b="1" dirty="0" err="1"/>
              <a:t>Jaccard</a:t>
            </a:r>
            <a:r>
              <a:rPr lang="en-IN" b="1" dirty="0"/>
              <a:t> Score</a:t>
            </a:r>
          </a:p>
        </p:txBody>
      </p:sp>
      <p:sp>
        <p:nvSpPr>
          <p:cNvPr id="6" name="TextBox 5"/>
          <p:cNvSpPr txBox="1"/>
          <p:nvPr/>
        </p:nvSpPr>
        <p:spPr>
          <a:xfrm>
            <a:off x="571472" y="2285992"/>
            <a:ext cx="3143272" cy="3693319"/>
          </a:xfrm>
          <a:prstGeom prst="rect">
            <a:avLst/>
          </a:prstGeom>
          <a:noFill/>
        </p:spPr>
        <p:txBody>
          <a:bodyPr wrap="square" rtlCol="0">
            <a:spAutoFit/>
          </a:bodyPr>
          <a:lstStyle/>
          <a:p>
            <a:r>
              <a:rPr lang="en-IN" dirty="0"/>
              <a:t>First Graph shows Positive and negative tweets have high kurtosis and thus values are concentrated in two regions narrow and high density</a:t>
            </a:r>
          </a:p>
          <a:p>
            <a:endParaRPr lang="en-IN" dirty="0"/>
          </a:p>
          <a:p>
            <a:r>
              <a:rPr lang="en-IN" dirty="0"/>
              <a:t>Second Graph shows Neutral tweets have a low kurtosis value and their is bump in density near values of 1.</a:t>
            </a:r>
          </a:p>
          <a:p>
            <a:r>
              <a:rPr lang="en-IN" dirty="0"/>
              <a:t> </a:t>
            </a:r>
          </a:p>
        </p:txBody>
      </p:sp>
      <p:pic>
        <p:nvPicPr>
          <p:cNvPr id="2050" name="Picture 2"/>
          <p:cNvPicPr>
            <a:picLocks noChangeAspect="1" noChangeArrowheads="1"/>
          </p:cNvPicPr>
          <p:nvPr/>
        </p:nvPicPr>
        <p:blipFill>
          <a:blip r:embed="rId2"/>
          <a:srcRect/>
          <a:stretch>
            <a:fillRect/>
          </a:stretch>
        </p:blipFill>
        <p:spPr bwMode="auto">
          <a:xfrm>
            <a:off x="4214810" y="1714488"/>
            <a:ext cx="4314504" cy="2219331"/>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00562" y="4357694"/>
            <a:ext cx="3786214" cy="19907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467600" cy="989034"/>
          </a:xfrm>
        </p:spPr>
        <p:txBody>
          <a:bodyPr>
            <a:normAutofit/>
          </a:bodyPr>
          <a:lstStyle/>
          <a:p>
            <a:pPr algn="ctr"/>
            <a:r>
              <a:rPr lang="en-IN" sz="4000" b="1" dirty="0"/>
              <a:t>Conclusion From EDA</a:t>
            </a:r>
          </a:p>
        </p:txBody>
      </p:sp>
      <p:sp>
        <p:nvSpPr>
          <p:cNvPr id="6" name="TextBox 5"/>
          <p:cNvSpPr txBox="1"/>
          <p:nvPr/>
        </p:nvSpPr>
        <p:spPr>
          <a:xfrm>
            <a:off x="1000100" y="1857364"/>
            <a:ext cx="7143800" cy="3970318"/>
          </a:xfrm>
          <a:prstGeom prst="rect">
            <a:avLst/>
          </a:prstGeom>
          <a:noFill/>
        </p:spPr>
        <p:txBody>
          <a:bodyPr wrap="square" rtlCol="0">
            <a:spAutoFit/>
          </a:bodyPr>
          <a:lstStyle/>
          <a:p>
            <a:r>
              <a:rPr lang="en-IN" dirty="0"/>
              <a:t>We can see from the </a:t>
            </a:r>
            <a:r>
              <a:rPr lang="en-IN" dirty="0" err="1"/>
              <a:t>jaccard</a:t>
            </a:r>
            <a:r>
              <a:rPr lang="en-IN" dirty="0"/>
              <a:t> score plot that there is peak for negative and positive plot around score of 1 .That means there is a cluster of tweets where there is a high similarity between text and selected texts ,if we can find those clusters then we can predict text for selected texts for those tweets irrespective of segment.</a:t>
            </a:r>
          </a:p>
          <a:p>
            <a:endParaRPr lang="en-IN" dirty="0"/>
          </a:p>
          <a:p>
            <a:r>
              <a:rPr lang="en-IN" dirty="0"/>
              <a:t>For sentence having words less than three , we can use original text instead of subtext  as for that clusters of words </a:t>
            </a:r>
            <a:r>
              <a:rPr lang="en-IN" dirty="0" err="1"/>
              <a:t>jaccard</a:t>
            </a:r>
            <a:r>
              <a:rPr lang="en-IN" dirty="0"/>
              <a:t> score will be  high as mentioned above.</a:t>
            </a:r>
          </a:p>
          <a:p>
            <a:r>
              <a:rPr lang="en-IN" dirty="0"/>
              <a:t>This information will be used further in model building and it will improve accuracy of our model.</a:t>
            </a:r>
          </a:p>
          <a:p>
            <a:endParaRPr lang="en-IN" dirty="0"/>
          </a:p>
          <a:p>
            <a:r>
              <a:rPr lang="en-IN" dirty="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702</TotalTime>
  <Words>881</Words>
  <Application>Microsoft Office PowerPoint</Application>
  <PresentationFormat>On-screen Show (4:3)</PresentationFormat>
  <Paragraphs>83</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Century Schoolbook</vt:lpstr>
      <vt:lpstr>Times New Roman</vt:lpstr>
      <vt:lpstr>Wingdings</vt:lpstr>
      <vt:lpstr>Wingdings 2</vt:lpstr>
      <vt:lpstr>Oriel</vt:lpstr>
      <vt:lpstr>DETECTION OF DEPRESSION FROM TWEETS </vt:lpstr>
      <vt:lpstr>INTRODUCTION</vt:lpstr>
      <vt:lpstr>LIBRARIES  USED</vt:lpstr>
      <vt:lpstr>PowerPoint Presentation</vt:lpstr>
      <vt:lpstr>PROJECT DESCRIPTION</vt:lpstr>
      <vt:lpstr>PROJECT DESCRIPTION (Contd.)</vt:lpstr>
      <vt:lpstr>Conclusion From Comparing length of Original Texts And Subtexts</vt:lpstr>
      <vt:lpstr>Conclusion From Jaccard Score</vt:lpstr>
      <vt:lpstr>Conclusion From EDA</vt:lpstr>
      <vt:lpstr>COMMON  WORDS </vt:lpstr>
      <vt:lpstr>UNIQUE  COMMON  WORDS</vt:lpstr>
      <vt:lpstr>UNIQUE  COMMON  WORDS</vt:lpstr>
      <vt:lpstr>UNIQUE  COMMON  WORDS</vt:lpstr>
      <vt:lpstr>Modelling With Ner</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PROJECT-1</dc:title>
  <dc:creator>smile</dc:creator>
  <cp:lastModifiedBy>Nidhi Saluja</cp:lastModifiedBy>
  <cp:revision>6</cp:revision>
  <dcterms:created xsi:type="dcterms:W3CDTF">2020-10-12T11:46:34Z</dcterms:created>
  <dcterms:modified xsi:type="dcterms:W3CDTF">2021-02-17T13:51:52Z</dcterms:modified>
</cp:coreProperties>
</file>