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3"/>
    <p:sldMasterId id="2147483683" r:id="rId4"/>
    <p:sldMasterId id="214748368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Proxima Nova"/>
      <p:regular r:id="rId32"/>
      <p:bold r:id="rId33"/>
      <p:italic r:id="rId34"/>
      <p:boldItalic r:id="rId35"/>
    </p:embeddedFont>
    <p:embeddedFont>
      <p:font typeface="Roboto"/>
      <p:regular r:id="rId36"/>
      <p:bold r:id="rId37"/>
      <p:italic r:id="rId38"/>
      <p:boldItalic r:id="rId39"/>
    </p:embeddedFont>
    <p:embeddedFont>
      <p:font typeface="Old Standard TT"/>
      <p:regular r:id="rId40"/>
      <p:bold r:id="rId41"/>
      <p: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ldStandardTT-regular.fntdata"/><Relationship Id="rId20" Type="http://schemas.openxmlformats.org/officeDocument/2006/relationships/slide" Target="slides/slide14.xml"/><Relationship Id="rId42" Type="http://schemas.openxmlformats.org/officeDocument/2006/relationships/font" Target="fonts/OldStandardTT-italic.fntdata"/><Relationship Id="rId41" Type="http://schemas.openxmlformats.org/officeDocument/2006/relationships/font" Target="fonts/OldStandardTT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roximaNova-bold.fntdata"/><Relationship Id="rId10" Type="http://schemas.openxmlformats.org/officeDocument/2006/relationships/slide" Target="slides/slide4.xml"/><Relationship Id="rId32" Type="http://schemas.openxmlformats.org/officeDocument/2006/relationships/font" Target="fonts/ProximaNova-regular.fntdata"/><Relationship Id="rId13" Type="http://schemas.openxmlformats.org/officeDocument/2006/relationships/slide" Target="slides/slide7.xml"/><Relationship Id="rId35" Type="http://schemas.openxmlformats.org/officeDocument/2006/relationships/font" Target="fonts/ProximaNova-boldItalic.fntdata"/><Relationship Id="rId12" Type="http://schemas.openxmlformats.org/officeDocument/2006/relationships/slide" Target="slides/slide6.xml"/><Relationship Id="rId34" Type="http://schemas.openxmlformats.org/officeDocument/2006/relationships/font" Target="fonts/ProximaNova-italic.fntdata"/><Relationship Id="rId15" Type="http://schemas.openxmlformats.org/officeDocument/2006/relationships/slide" Target="slides/slide9.xml"/><Relationship Id="rId37" Type="http://schemas.openxmlformats.org/officeDocument/2006/relationships/font" Target="fonts/Roboto-bold.fntdata"/><Relationship Id="rId14" Type="http://schemas.openxmlformats.org/officeDocument/2006/relationships/slide" Target="slides/slide8.xml"/><Relationship Id="rId36" Type="http://schemas.openxmlformats.org/officeDocument/2006/relationships/font" Target="fonts/Roboto-regular.fntdata"/><Relationship Id="rId17" Type="http://schemas.openxmlformats.org/officeDocument/2006/relationships/slide" Target="slides/slide11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671de278c_0_385:notes"/>
          <p:cNvSpPr txBox="1"/>
          <p:nvPr>
            <p:ph idx="1" type="body"/>
          </p:nvPr>
        </p:nvSpPr>
        <p:spPr>
          <a:xfrm>
            <a:off x="685800" y="4343393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2671de278c_0_385:notes"/>
          <p:cNvSpPr/>
          <p:nvPr>
            <p:ph idx="2" type="sldImg"/>
          </p:nvPr>
        </p:nvSpPr>
        <p:spPr>
          <a:xfrm>
            <a:off x="1140403" y="685776"/>
            <a:ext cx="4578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671de278c_0_58:notes"/>
          <p:cNvSpPr txBox="1"/>
          <p:nvPr>
            <p:ph idx="1" type="body"/>
          </p:nvPr>
        </p:nvSpPr>
        <p:spPr>
          <a:xfrm>
            <a:off x="685800" y="4343393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12671de278c_0_58:notes"/>
          <p:cNvSpPr/>
          <p:nvPr>
            <p:ph idx="2" type="sldImg"/>
          </p:nvPr>
        </p:nvSpPr>
        <p:spPr>
          <a:xfrm>
            <a:off x="1140403" y="685776"/>
            <a:ext cx="4578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671de278c_0_105:notes"/>
          <p:cNvSpPr txBox="1"/>
          <p:nvPr>
            <p:ph idx="1" type="body"/>
          </p:nvPr>
        </p:nvSpPr>
        <p:spPr>
          <a:xfrm>
            <a:off x="685800" y="4343393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2671de278c_0_105:notes"/>
          <p:cNvSpPr/>
          <p:nvPr>
            <p:ph idx="2" type="sldImg"/>
          </p:nvPr>
        </p:nvSpPr>
        <p:spPr>
          <a:xfrm>
            <a:off x="1140403" y="685776"/>
            <a:ext cx="4578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671de278c_0_3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2671de278c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8e768889e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8e768889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67fee60ee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267fee60e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67fee60ee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267fee60e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671de278c_0_159:notes"/>
          <p:cNvSpPr txBox="1"/>
          <p:nvPr>
            <p:ph idx="1" type="body"/>
          </p:nvPr>
        </p:nvSpPr>
        <p:spPr>
          <a:xfrm>
            <a:off x="685800" y="4343393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12671de278c_0_159:notes"/>
          <p:cNvSpPr/>
          <p:nvPr>
            <p:ph idx="2" type="sldImg"/>
          </p:nvPr>
        </p:nvSpPr>
        <p:spPr>
          <a:xfrm>
            <a:off x="1140403" y="685776"/>
            <a:ext cx="4578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671de278c_0_4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2671de278c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93c51420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93c5142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671de278c_0_4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2671de278c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267fee60ee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267fee60e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2671de278c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12671de278c_0_4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2671de278c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12671de278c_0_4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267fee60ee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267fee60e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671de278c_0_389:notes"/>
          <p:cNvSpPr txBox="1"/>
          <p:nvPr>
            <p:ph idx="1" type="body"/>
          </p:nvPr>
        </p:nvSpPr>
        <p:spPr>
          <a:xfrm>
            <a:off x="685800" y="4343393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2671de278c_0_389:notes"/>
          <p:cNvSpPr/>
          <p:nvPr>
            <p:ph idx="2" type="sldImg"/>
          </p:nvPr>
        </p:nvSpPr>
        <p:spPr>
          <a:xfrm>
            <a:off x="1140403" y="685776"/>
            <a:ext cx="4578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671de278c_0_398:notes"/>
          <p:cNvSpPr txBox="1"/>
          <p:nvPr>
            <p:ph idx="1" type="body"/>
          </p:nvPr>
        </p:nvSpPr>
        <p:spPr>
          <a:xfrm>
            <a:off x="685800" y="4343393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2671de278c_0_398:notes"/>
          <p:cNvSpPr/>
          <p:nvPr>
            <p:ph idx="2" type="sldImg"/>
          </p:nvPr>
        </p:nvSpPr>
        <p:spPr>
          <a:xfrm>
            <a:off x="1140403" y="685776"/>
            <a:ext cx="4578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67fee60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267fee60e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12640" y="1893240"/>
            <a:ext cx="8118300" cy="15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12640" y="1893240"/>
            <a:ext cx="8118300" cy="15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12640" y="1893240"/>
            <a:ext cx="8118300" cy="15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12640" y="1893240"/>
            <a:ext cx="8118300" cy="15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OBJECT_1"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1710863"/>
            <a:ext cx="9144000" cy="3432175"/>
          </a:xfrm>
          <a:custGeom>
            <a:rect b="b" l="l" r="r" t="t"/>
            <a:pathLst>
              <a:path extrusionOk="0" h="3432175" w="9144000">
                <a:moveTo>
                  <a:pt x="0" y="3432047"/>
                </a:moveTo>
                <a:lnTo>
                  <a:pt x="9144000" y="3432047"/>
                </a:lnTo>
                <a:lnTo>
                  <a:pt x="9144000" y="0"/>
                </a:lnTo>
                <a:lnTo>
                  <a:pt x="0" y="0"/>
                </a:lnTo>
                <a:lnTo>
                  <a:pt x="0" y="34320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0"/>
            <a:ext cx="9144000" cy="1713230"/>
          </a:xfrm>
          <a:custGeom>
            <a:rect b="b" l="l" r="r" t="t"/>
            <a:pathLst>
              <a:path extrusionOk="0" h="1713230" w="9144000">
                <a:moveTo>
                  <a:pt x="9144000" y="0"/>
                </a:moveTo>
                <a:lnTo>
                  <a:pt x="0" y="0"/>
                </a:lnTo>
                <a:lnTo>
                  <a:pt x="0" y="1712976"/>
                </a:lnTo>
                <a:lnTo>
                  <a:pt x="9144000" y="1712976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" name="Google Shape;62;p14"/>
          <p:cNvSpPr/>
          <p:nvPr/>
        </p:nvSpPr>
        <p:spPr>
          <a:xfrm>
            <a:off x="644651" y="3593727"/>
            <a:ext cx="390525" cy="0"/>
          </a:xfrm>
          <a:custGeom>
            <a:rect b="b" l="l" r="r" t="t"/>
            <a:pathLst>
              <a:path extrusionOk="0" h="120000" w="390525">
                <a:moveTo>
                  <a:pt x="0" y="0"/>
                </a:moveTo>
                <a:lnTo>
                  <a:pt x="390296" y="0"/>
                </a:lnTo>
              </a:path>
            </a:pathLst>
          </a:custGeom>
          <a:noFill/>
          <a:ln cap="flat" cmpd="sng" w="27425">
            <a:solidFill>
              <a:srgbClr val="FFFA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" name="Google Shape;63;p14"/>
          <p:cNvSpPr/>
          <p:nvPr/>
        </p:nvSpPr>
        <p:spPr>
          <a:xfrm>
            <a:off x="3072383" y="170477"/>
            <a:ext cx="2999100" cy="19911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BF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258819" y="2651991"/>
            <a:ext cx="26265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00">
                <a:solidFill>
                  <a:srgbClr val="FFFAE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384551" y="984254"/>
            <a:ext cx="4373100" cy="3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FFFAE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BF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 showMasterSp="0">
  <p:cSld name="Title Only"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0" y="1710863"/>
            <a:ext cx="9144000" cy="3432175"/>
          </a:xfrm>
          <a:custGeom>
            <a:rect b="b" l="l" r="r" t="t"/>
            <a:pathLst>
              <a:path extrusionOk="0" h="3432175" w="9144000">
                <a:moveTo>
                  <a:pt x="0" y="3432047"/>
                </a:moveTo>
                <a:lnTo>
                  <a:pt x="9144000" y="3432047"/>
                </a:lnTo>
                <a:lnTo>
                  <a:pt x="9144000" y="0"/>
                </a:lnTo>
                <a:lnTo>
                  <a:pt x="0" y="0"/>
                </a:lnTo>
                <a:lnTo>
                  <a:pt x="0" y="34320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" name="Google Shape;75;p16"/>
          <p:cNvSpPr/>
          <p:nvPr/>
        </p:nvSpPr>
        <p:spPr>
          <a:xfrm>
            <a:off x="0" y="0"/>
            <a:ext cx="9144000" cy="1713230"/>
          </a:xfrm>
          <a:custGeom>
            <a:rect b="b" l="l" r="r" t="t"/>
            <a:pathLst>
              <a:path extrusionOk="0" h="1713230" w="9144000">
                <a:moveTo>
                  <a:pt x="9144000" y="0"/>
                </a:moveTo>
                <a:lnTo>
                  <a:pt x="0" y="0"/>
                </a:lnTo>
                <a:lnTo>
                  <a:pt x="0" y="1712976"/>
                </a:lnTo>
                <a:lnTo>
                  <a:pt x="9144000" y="1712976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" name="Google Shape;76;p16"/>
          <p:cNvSpPr/>
          <p:nvPr/>
        </p:nvSpPr>
        <p:spPr>
          <a:xfrm>
            <a:off x="644651" y="3593727"/>
            <a:ext cx="390525" cy="0"/>
          </a:xfrm>
          <a:custGeom>
            <a:rect b="b" l="l" r="r" t="t"/>
            <a:pathLst>
              <a:path extrusionOk="0" h="120000" w="390525">
                <a:moveTo>
                  <a:pt x="0" y="0"/>
                </a:moveTo>
                <a:lnTo>
                  <a:pt x="390296" y="0"/>
                </a:lnTo>
              </a:path>
            </a:pathLst>
          </a:custGeom>
          <a:noFill/>
          <a:ln cap="flat" cmpd="sng" w="27425">
            <a:solidFill>
              <a:srgbClr val="FFFA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3258819" y="2651991"/>
            <a:ext cx="26265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00">
                <a:solidFill>
                  <a:srgbClr val="FFFAE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BF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512640" y="1893240"/>
            <a:ext cx="8118300" cy="15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512640" y="1893240"/>
            <a:ext cx="8118300" cy="15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>
            <a:off x="512640" y="1893240"/>
            <a:ext cx="8118300" cy="15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type="title"/>
          </p:nvPr>
        </p:nvSpPr>
        <p:spPr>
          <a:xfrm>
            <a:off x="512640" y="1893240"/>
            <a:ext cx="8118300" cy="15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idx="1" type="subTitle"/>
          </p:nvPr>
        </p:nvSpPr>
        <p:spPr>
          <a:xfrm>
            <a:off x="512640" y="1893240"/>
            <a:ext cx="8118300" cy="70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type="title"/>
          </p:nvPr>
        </p:nvSpPr>
        <p:spPr>
          <a:xfrm>
            <a:off x="512640" y="1893240"/>
            <a:ext cx="8118300" cy="15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title"/>
          </p:nvPr>
        </p:nvSpPr>
        <p:spPr>
          <a:xfrm>
            <a:off x="512640" y="1893240"/>
            <a:ext cx="8118300" cy="15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3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type="title"/>
          </p:nvPr>
        </p:nvSpPr>
        <p:spPr>
          <a:xfrm>
            <a:off x="512640" y="1893240"/>
            <a:ext cx="8118300" cy="15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3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512640" y="1893240"/>
            <a:ext cx="8118300" cy="15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7"/>
          <p:cNvSpPr txBox="1"/>
          <p:nvPr>
            <p:ph idx="1" type="body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7"/>
          <p:cNvSpPr txBox="1"/>
          <p:nvPr>
            <p:ph idx="2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>
            <p:ph type="title"/>
          </p:nvPr>
        </p:nvSpPr>
        <p:spPr>
          <a:xfrm>
            <a:off x="512640" y="1893240"/>
            <a:ext cx="8118300" cy="15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8"/>
          <p:cNvSpPr txBox="1"/>
          <p:nvPr>
            <p:ph idx="4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type="title"/>
          </p:nvPr>
        </p:nvSpPr>
        <p:spPr>
          <a:xfrm>
            <a:off x="512640" y="1893240"/>
            <a:ext cx="8118300" cy="15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" type="body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2" type="body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3" type="body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idx="4" type="body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9"/>
          <p:cNvSpPr txBox="1"/>
          <p:nvPr>
            <p:ph idx="5" type="body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9"/>
          <p:cNvSpPr txBox="1"/>
          <p:nvPr>
            <p:ph idx="6" type="body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>
            <p:ph type="title"/>
          </p:nvPr>
        </p:nvSpPr>
        <p:spPr>
          <a:xfrm>
            <a:off x="3258819" y="2651991"/>
            <a:ext cx="26265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00">
                <a:solidFill>
                  <a:srgbClr val="FFFAE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" type="body"/>
          </p:nvPr>
        </p:nvSpPr>
        <p:spPr>
          <a:xfrm>
            <a:off x="2384551" y="984254"/>
            <a:ext cx="4373100" cy="3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FFFAE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0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 showMasterSp="0">
  <p:cSld name="Title Only"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/>
          <p:nvPr/>
        </p:nvSpPr>
        <p:spPr>
          <a:xfrm>
            <a:off x="0" y="1710863"/>
            <a:ext cx="9144000" cy="3432175"/>
          </a:xfrm>
          <a:custGeom>
            <a:rect b="b" l="l" r="r" t="t"/>
            <a:pathLst>
              <a:path extrusionOk="0" h="3432175" w="9144000">
                <a:moveTo>
                  <a:pt x="0" y="3432047"/>
                </a:moveTo>
                <a:lnTo>
                  <a:pt x="9144000" y="3432047"/>
                </a:lnTo>
                <a:lnTo>
                  <a:pt x="9144000" y="0"/>
                </a:lnTo>
                <a:lnTo>
                  <a:pt x="0" y="0"/>
                </a:lnTo>
                <a:lnTo>
                  <a:pt x="0" y="34320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2" name="Google Shape;142;p31"/>
          <p:cNvSpPr/>
          <p:nvPr/>
        </p:nvSpPr>
        <p:spPr>
          <a:xfrm>
            <a:off x="0" y="0"/>
            <a:ext cx="9144000" cy="1713230"/>
          </a:xfrm>
          <a:custGeom>
            <a:rect b="b" l="l" r="r" t="t"/>
            <a:pathLst>
              <a:path extrusionOk="0" h="1713230" w="9144000">
                <a:moveTo>
                  <a:pt x="9144000" y="0"/>
                </a:moveTo>
                <a:lnTo>
                  <a:pt x="0" y="0"/>
                </a:lnTo>
                <a:lnTo>
                  <a:pt x="0" y="1712976"/>
                </a:lnTo>
                <a:lnTo>
                  <a:pt x="9144000" y="1712976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3" name="Google Shape;143;p31"/>
          <p:cNvSpPr/>
          <p:nvPr/>
        </p:nvSpPr>
        <p:spPr>
          <a:xfrm>
            <a:off x="644651" y="3593727"/>
            <a:ext cx="390525" cy="0"/>
          </a:xfrm>
          <a:custGeom>
            <a:rect b="b" l="l" r="r" t="t"/>
            <a:pathLst>
              <a:path extrusionOk="0" h="120000" w="390525">
                <a:moveTo>
                  <a:pt x="0" y="0"/>
                </a:moveTo>
                <a:lnTo>
                  <a:pt x="390296" y="0"/>
                </a:lnTo>
              </a:path>
            </a:pathLst>
          </a:custGeom>
          <a:noFill/>
          <a:ln cap="flat" cmpd="sng" w="27425">
            <a:solidFill>
              <a:srgbClr val="FFFA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4" name="Google Shape;144;p31"/>
          <p:cNvSpPr txBox="1"/>
          <p:nvPr>
            <p:ph type="title"/>
          </p:nvPr>
        </p:nvSpPr>
        <p:spPr>
          <a:xfrm>
            <a:off x="3258819" y="2651991"/>
            <a:ext cx="26265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00">
                <a:solidFill>
                  <a:srgbClr val="FFFAE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1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512640" y="1893240"/>
            <a:ext cx="8118300" cy="15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/>
          <p:nvPr/>
        </p:nvSpPr>
        <p:spPr>
          <a:xfrm>
            <a:off x="0" y="1710863"/>
            <a:ext cx="9144000" cy="3432175"/>
          </a:xfrm>
          <a:custGeom>
            <a:rect b="b" l="l" r="r" t="t"/>
            <a:pathLst>
              <a:path extrusionOk="0" h="3432175" w="9144000">
                <a:moveTo>
                  <a:pt x="0" y="3432047"/>
                </a:moveTo>
                <a:lnTo>
                  <a:pt x="9144000" y="3432047"/>
                </a:lnTo>
                <a:lnTo>
                  <a:pt x="9144000" y="0"/>
                </a:lnTo>
                <a:lnTo>
                  <a:pt x="0" y="0"/>
                </a:lnTo>
                <a:lnTo>
                  <a:pt x="0" y="34320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8" name="Google Shape;158;p33"/>
          <p:cNvSpPr/>
          <p:nvPr/>
        </p:nvSpPr>
        <p:spPr>
          <a:xfrm>
            <a:off x="0" y="0"/>
            <a:ext cx="9144000" cy="1713230"/>
          </a:xfrm>
          <a:custGeom>
            <a:rect b="b" l="l" r="r" t="t"/>
            <a:pathLst>
              <a:path extrusionOk="0" h="1713230" w="9144000">
                <a:moveTo>
                  <a:pt x="9144000" y="0"/>
                </a:moveTo>
                <a:lnTo>
                  <a:pt x="0" y="0"/>
                </a:lnTo>
                <a:lnTo>
                  <a:pt x="0" y="1712976"/>
                </a:lnTo>
                <a:lnTo>
                  <a:pt x="9144000" y="1712976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" name="Google Shape;159;p33"/>
          <p:cNvSpPr/>
          <p:nvPr/>
        </p:nvSpPr>
        <p:spPr>
          <a:xfrm>
            <a:off x="644651" y="3593727"/>
            <a:ext cx="390525" cy="0"/>
          </a:xfrm>
          <a:custGeom>
            <a:rect b="b" l="l" r="r" t="t"/>
            <a:pathLst>
              <a:path extrusionOk="0" h="120000" w="390525">
                <a:moveTo>
                  <a:pt x="0" y="0"/>
                </a:moveTo>
                <a:lnTo>
                  <a:pt x="390296" y="0"/>
                </a:lnTo>
              </a:path>
            </a:pathLst>
          </a:custGeom>
          <a:noFill/>
          <a:ln cap="flat" cmpd="sng" w="27425">
            <a:solidFill>
              <a:srgbClr val="FFFA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0" name="Google Shape;160;p33"/>
          <p:cNvSpPr/>
          <p:nvPr/>
        </p:nvSpPr>
        <p:spPr>
          <a:xfrm>
            <a:off x="3072383" y="170477"/>
            <a:ext cx="2999100" cy="19911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1" name="Google Shape;161;p3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type="title"/>
          </p:nvPr>
        </p:nvSpPr>
        <p:spPr>
          <a:xfrm>
            <a:off x="3258819" y="2651991"/>
            <a:ext cx="26265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00">
                <a:solidFill>
                  <a:srgbClr val="FFFAE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4"/>
          <p:cNvSpPr txBox="1"/>
          <p:nvPr>
            <p:ph idx="1" type="body"/>
          </p:nvPr>
        </p:nvSpPr>
        <p:spPr>
          <a:xfrm>
            <a:off x="2384551" y="984254"/>
            <a:ext cx="4373100" cy="3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FFFAE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4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rgbClr val="FFFF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/>
          <p:nvPr/>
        </p:nvSpPr>
        <p:spPr>
          <a:xfrm>
            <a:off x="0" y="1710863"/>
            <a:ext cx="9144000" cy="3432175"/>
          </a:xfrm>
          <a:custGeom>
            <a:rect b="b" l="l" r="r" t="t"/>
            <a:pathLst>
              <a:path extrusionOk="0" h="3432175" w="9144000">
                <a:moveTo>
                  <a:pt x="0" y="3432047"/>
                </a:moveTo>
                <a:lnTo>
                  <a:pt x="9144000" y="3432047"/>
                </a:lnTo>
                <a:lnTo>
                  <a:pt x="9144000" y="0"/>
                </a:lnTo>
                <a:lnTo>
                  <a:pt x="0" y="0"/>
                </a:lnTo>
                <a:lnTo>
                  <a:pt x="0" y="34320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2" name="Google Shape;172;p35"/>
          <p:cNvSpPr/>
          <p:nvPr/>
        </p:nvSpPr>
        <p:spPr>
          <a:xfrm>
            <a:off x="0" y="0"/>
            <a:ext cx="9144000" cy="1713230"/>
          </a:xfrm>
          <a:custGeom>
            <a:rect b="b" l="l" r="r" t="t"/>
            <a:pathLst>
              <a:path extrusionOk="0" h="1713230" w="9144000">
                <a:moveTo>
                  <a:pt x="9144000" y="0"/>
                </a:moveTo>
                <a:lnTo>
                  <a:pt x="0" y="0"/>
                </a:lnTo>
                <a:lnTo>
                  <a:pt x="0" y="1712976"/>
                </a:lnTo>
                <a:lnTo>
                  <a:pt x="9144000" y="1712976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3" name="Google Shape;173;p35"/>
          <p:cNvSpPr/>
          <p:nvPr/>
        </p:nvSpPr>
        <p:spPr>
          <a:xfrm>
            <a:off x="644651" y="3593727"/>
            <a:ext cx="390525" cy="0"/>
          </a:xfrm>
          <a:custGeom>
            <a:rect b="b" l="l" r="r" t="t"/>
            <a:pathLst>
              <a:path extrusionOk="0" h="120000" w="390525">
                <a:moveTo>
                  <a:pt x="0" y="0"/>
                </a:moveTo>
                <a:lnTo>
                  <a:pt x="390296" y="0"/>
                </a:lnTo>
              </a:path>
            </a:pathLst>
          </a:custGeom>
          <a:noFill/>
          <a:ln cap="flat" cmpd="sng" w="27425">
            <a:solidFill>
              <a:srgbClr val="FFFA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4" name="Google Shape;174;p35"/>
          <p:cNvSpPr txBox="1"/>
          <p:nvPr>
            <p:ph type="title"/>
          </p:nvPr>
        </p:nvSpPr>
        <p:spPr>
          <a:xfrm>
            <a:off x="3258819" y="2651991"/>
            <a:ext cx="26265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00">
                <a:solidFill>
                  <a:srgbClr val="FFFAE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5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type="ctrTitle"/>
          </p:nvPr>
        </p:nvSpPr>
        <p:spPr>
          <a:xfrm>
            <a:off x="390550" y="511255"/>
            <a:ext cx="8362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6"/>
          <p:cNvSpPr txBox="1"/>
          <p:nvPr>
            <p:ph idx="1" type="subTitle"/>
          </p:nvPr>
        </p:nvSpPr>
        <p:spPr>
          <a:xfrm>
            <a:off x="1371600" y="2880360"/>
            <a:ext cx="6400800" cy="1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type="title"/>
          </p:nvPr>
        </p:nvSpPr>
        <p:spPr>
          <a:xfrm>
            <a:off x="3258819" y="2651991"/>
            <a:ext cx="26265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00">
                <a:solidFill>
                  <a:srgbClr val="FFFAE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457200" y="1183004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2" type="body"/>
          </p:nvPr>
        </p:nvSpPr>
        <p:spPr>
          <a:xfrm>
            <a:off x="4709160" y="1183004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7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12640" y="1893240"/>
            <a:ext cx="8118300" cy="15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512640" y="1893240"/>
            <a:ext cx="8118300" cy="15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12640" y="1893240"/>
            <a:ext cx="8118300" cy="70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12640" y="1893240"/>
            <a:ext cx="8118300" cy="15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12640" y="1893240"/>
            <a:ext cx="8118300" cy="15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12640" y="1893240"/>
            <a:ext cx="8118300" cy="15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3700" cy="171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641880" y="3597480"/>
            <a:ext cx="389880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512640" y="1893240"/>
            <a:ext cx="8118300" cy="152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BF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BF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BF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BF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BF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BF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BF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BF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BF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F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0" y="5045760"/>
            <a:ext cx="9143700" cy="9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11760" y="444960"/>
            <a:ext cx="8520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60" y="1171440"/>
            <a:ext cx="8520000" cy="3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/>
          <p:nvPr/>
        </p:nvSpPr>
        <p:spPr>
          <a:xfrm>
            <a:off x="0" y="0"/>
            <a:ext cx="9144000" cy="5044440"/>
          </a:xfrm>
          <a:custGeom>
            <a:rect b="b" l="l" r="r" t="t"/>
            <a:pathLst>
              <a:path extrusionOk="0" h="5044440" w="9144000">
                <a:moveTo>
                  <a:pt x="0" y="5044440"/>
                </a:moveTo>
                <a:lnTo>
                  <a:pt x="9144000" y="5044440"/>
                </a:lnTo>
                <a:lnTo>
                  <a:pt x="9144000" y="0"/>
                </a:lnTo>
                <a:lnTo>
                  <a:pt x="0" y="0"/>
                </a:lnTo>
                <a:lnTo>
                  <a:pt x="0" y="5044440"/>
                </a:lnTo>
                <a:close/>
              </a:path>
            </a:pathLst>
          </a:custGeom>
          <a:solidFill>
            <a:srgbClr val="FFFA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0" name="Google Shape;150;p32"/>
          <p:cNvSpPr/>
          <p:nvPr/>
        </p:nvSpPr>
        <p:spPr>
          <a:xfrm>
            <a:off x="0" y="5038219"/>
            <a:ext cx="9144000" cy="100964"/>
          </a:xfrm>
          <a:custGeom>
            <a:rect b="b" l="l" r="r" t="t"/>
            <a:pathLst>
              <a:path extrusionOk="0" h="100964" w="9144000">
                <a:moveTo>
                  <a:pt x="9144000" y="0"/>
                </a:moveTo>
                <a:lnTo>
                  <a:pt x="0" y="0"/>
                </a:lnTo>
                <a:lnTo>
                  <a:pt x="0" y="100584"/>
                </a:lnTo>
                <a:lnTo>
                  <a:pt x="9144000" y="100584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1" name="Google Shape;151;p32"/>
          <p:cNvSpPr txBox="1"/>
          <p:nvPr>
            <p:ph type="title"/>
          </p:nvPr>
        </p:nvSpPr>
        <p:spPr>
          <a:xfrm>
            <a:off x="3258819" y="2651991"/>
            <a:ext cx="26265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00" u="none" cap="none" strike="noStrike">
                <a:solidFill>
                  <a:srgbClr val="FFFAE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2" name="Google Shape;152;p32"/>
          <p:cNvSpPr txBox="1"/>
          <p:nvPr>
            <p:ph idx="1" type="body"/>
          </p:nvPr>
        </p:nvSpPr>
        <p:spPr>
          <a:xfrm>
            <a:off x="2384551" y="984254"/>
            <a:ext cx="4373100" cy="3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AE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3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4" name="Google Shape;154;p3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5" name="Google Shape;155;p32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/>
          <p:nvPr/>
        </p:nvSpPr>
        <p:spPr>
          <a:xfrm>
            <a:off x="1238808" y="2540242"/>
            <a:ext cx="6670800" cy="19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A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Engineering Department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080" marR="0" rtl="0" algn="ctr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A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A.P. Shah Institute of Technology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065" marR="5080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A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G.B.Road,Kasarvadavali, Thane(W), Mumbai-400615  UNIVERSITY OF MUMBAI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A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Year 2020-2021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7"/>
          <p:cNvSpPr txBox="1"/>
          <p:nvPr/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1.</a:t>
            </a:r>
            <a:r>
              <a:rPr b="1" lang="en"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5</a:t>
            </a:r>
            <a:r>
              <a:rPr b="1" i="0" lang="en" sz="3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Technology stack</a:t>
            </a:r>
            <a:endParaRPr i="0" sz="30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9" name="Google Shape;249;p47"/>
          <p:cNvSpPr txBox="1"/>
          <p:nvPr/>
        </p:nvSpPr>
        <p:spPr>
          <a:xfrm>
            <a:off x="3919925" y="1171450"/>
            <a:ext cx="4911900" cy="379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17145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18731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project  uses</a:t>
            </a:r>
            <a:r>
              <a:rPr b="1"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PYTHON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language to implement it.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18731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code is implemented in </a:t>
            </a:r>
            <a:r>
              <a:rPr b="1"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Visual Studio.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18731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project is implemented on </a:t>
            </a:r>
            <a:r>
              <a:rPr b="1"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Windows 64-bit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operating system.</a:t>
            </a:r>
            <a:r>
              <a:rPr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</a:t>
            </a:r>
            <a:r>
              <a:rPr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endParaRPr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18731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Opencv tool  is used to create the front end platform</a:t>
            </a:r>
            <a:r>
              <a:rPr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endParaRPr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18731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Google colab is used for testing the model</a:t>
            </a:r>
            <a:r>
              <a:rPr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r>
              <a:rPr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</a:t>
            </a:r>
            <a:r>
              <a:rPr b="0" i="0" lang="e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    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    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8"/>
          <p:cNvSpPr txBox="1"/>
          <p:nvPr/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1.</a:t>
            </a:r>
            <a:r>
              <a:rPr b="1" lang="en" sz="2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6</a:t>
            </a:r>
            <a:r>
              <a:rPr b="1" i="0" lang="en" sz="2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Benefits for environment &amp; Society</a:t>
            </a:r>
            <a:endParaRPr i="0" sz="29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5" name="Google Shape;255;p48"/>
          <p:cNvSpPr txBox="1"/>
          <p:nvPr/>
        </p:nvSpPr>
        <p:spPr>
          <a:xfrm>
            <a:off x="311750" y="1171450"/>
            <a:ext cx="8520000" cy="30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Around </a:t>
            </a: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1% of population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all around the world uses Sign-Language to communicate and convey. This is almost around </a:t>
            </a: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70 million people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which is a very large number. This many people have a way of communication which is </a:t>
            </a:r>
            <a:r>
              <a:rPr i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not understood by or is known to majority of people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in the world.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People are not familiar with Sign Language since it is not that  popular or is not given that much of importance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due to which people who use sign-language are at a disadvantage. Since they might not be able to communicate easily.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project eases  this part out, by providing a platform which </a:t>
            </a:r>
            <a:r>
              <a:rPr i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recognizes sign language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i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converts it into text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it can be used by abled people to get to know what signs are exactly gestured by a person and can reply accordingly.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Sign Interpreters do the same work, but the issues is they charge money and are not handy.</a:t>
            </a:r>
            <a:r>
              <a:rPr i="0" lang="en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</a:t>
            </a:r>
            <a:r>
              <a:rPr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endParaRPr i="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</a:t>
            </a:r>
            <a:endParaRPr i="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   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9"/>
          <p:cNvSpPr txBox="1"/>
          <p:nvPr>
            <p:ph type="title"/>
          </p:nvPr>
        </p:nvSpPr>
        <p:spPr>
          <a:xfrm>
            <a:off x="2625979" y="2651991"/>
            <a:ext cx="38970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Project Design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0"/>
          <p:cNvSpPr txBox="1"/>
          <p:nvPr>
            <p:ph type="title"/>
          </p:nvPr>
        </p:nvSpPr>
        <p:spPr>
          <a:xfrm>
            <a:off x="-90625" y="256875"/>
            <a:ext cx="4690200" cy="413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2.1 Proposed System</a:t>
            </a:r>
            <a:endParaRPr sz="26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6" name="Google Shape;266;p50"/>
          <p:cNvSpPr txBox="1"/>
          <p:nvPr/>
        </p:nvSpPr>
        <p:spPr>
          <a:xfrm>
            <a:off x="278550" y="1003200"/>
            <a:ext cx="838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47688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7" name="Google Shape;26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350" y="1084951"/>
            <a:ext cx="6620100" cy="371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50"/>
          <p:cNvSpPr/>
          <p:nvPr/>
        </p:nvSpPr>
        <p:spPr>
          <a:xfrm>
            <a:off x="602675" y="1007925"/>
            <a:ext cx="7814100" cy="3906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950" y="645375"/>
            <a:ext cx="6463151" cy="397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1"/>
          <p:cNvSpPr/>
          <p:nvPr/>
        </p:nvSpPr>
        <p:spPr>
          <a:xfrm>
            <a:off x="509150" y="540325"/>
            <a:ext cx="7949100" cy="4156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500" y="862450"/>
            <a:ext cx="6362700" cy="39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2"/>
          <p:cNvSpPr txBox="1"/>
          <p:nvPr/>
        </p:nvSpPr>
        <p:spPr>
          <a:xfrm>
            <a:off x="88300" y="218225"/>
            <a:ext cx="251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PREDICTION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1" name="Google Shape;281;p52"/>
          <p:cNvSpPr/>
          <p:nvPr/>
        </p:nvSpPr>
        <p:spPr>
          <a:xfrm>
            <a:off x="800100" y="775675"/>
            <a:ext cx="7232100" cy="4135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3"/>
          <p:cNvSpPr txBox="1"/>
          <p:nvPr/>
        </p:nvSpPr>
        <p:spPr>
          <a:xfrm>
            <a:off x="177425" y="161325"/>
            <a:ext cx="2956800" cy="55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Pre-conditions</a:t>
            </a:r>
            <a:endParaRPr b="1"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7" name="Google Shape;287;p53"/>
          <p:cNvSpPr txBox="1"/>
          <p:nvPr/>
        </p:nvSpPr>
        <p:spPr>
          <a:xfrm>
            <a:off x="713250" y="1392375"/>
            <a:ext cx="67473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Light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No source of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light should fall on the hands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143500" cy="30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5025" y="3190875"/>
            <a:ext cx="3776560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54"/>
          <p:cNvSpPr txBox="1"/>
          <p:nvPr/>
        </p:nvSpPr>
        <p:spPr>
          <a:xfrm>
            <a:off x="5434825" y="311425"/>
            <a:ext cx="22803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ISL for alphabets</a:t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5" name="Google Shape;295;p54"/>
          <p:cNvSpPr txBox="1"/>
          <p:nvPr/>
        </p:nvSpPr>
        <p:spPr>
          <a:xfrm>
            <a:off x="2528325" y="4438488"/>
            <a:ext cx="22803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ISL for numbers</a:t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5"/>
          <p:cNvSpPr txBox="1"/>
          <p:nvPr>
            <p:ph type="title"/>
          </p:nvPr>
        </p:nvSpPr>
        <p:spPr>
          <a:xfrm>
            <a:off x="591718" y="2655035"/>
            <a:ext cx="42138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3.Implementation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18325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56"/>
          <p:cNvSpPr txBox="1"/>
          <p:nvPr/>
        </p:nvSpPr>
        <p:spPr>
          <a:xfrm>
            <a:off x="4561800" y="4317275"/>
            <a:ext cx="4761900" cy="46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Detection Of Signs Of Numbers 0-9</a:t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09400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57"/>
          <p:cNvSpPr txBox="1"/>
          <p:nvPr/>
        </p:nvSpPr>
        <p:spPr>
          <a:xfrm>
            <a:off x="4561800" y="4317275"/>
            <a:ext cx="4761900" cy="46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Detection Of Signs Of Alphabets A-Z</a:t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8"/>
          <p:cNvSpPr txBox="1"/>
          <p:nvPr/>
        </p:nvSpPr>
        <p:spPr>
          <a:xfrm>
            <a:off x="145475" y="259775"/>
            <a:ext cx="634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LITERATURE REVIEW</a:t>
            </a:r>
            <a:endParaRPr sz="28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8" name="Google Shape;318;p58"/>
          <p:cNvSpPr txBox="1"/>
          <p:nvPr/>
        </p:nvSpPr>
        <p:spPr>
          <a:xfrm>
            <a:off x="405225" y="875375"/>
            <a:ext cx="78867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Lionel sir has used Microsoft kinect to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record video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,CNN to train the model and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their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dataset consist of about 20 different italian gestures performed by 27 users.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For preprocessing they have applied threshold to image and removed the background.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During training, dropout and data augmentation are used as main approaches to reduce overfitting.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accuracy on the test set is : 95.68%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alse positive Rate:4.13%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proposed method uses digital image processing techniques and artificial neural network for  recognizing different signs.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Dataset of Indian sign language: Alphabet and numerical  captured with black background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It uses a  skin colour based segmentation  with YCbCr colour space.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training dataset contains 360 images with 10 images of each of the 36 signs.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Recognition accuracy is of  91.11%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Recognizes Indian Sign Language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Dataset : 320 images, 10 each of 32 signs.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For processing : Palm Image Extraction, Sign Detection , Edge Detection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9"/>
          <p:cNvSpPr txBox="1"/>
          <p:nvPr/>
        </p:nvSpPr>
        <p:spPr>
          <a:xfrm>
            <a:off x="311750" y="444950"/>
            <a:ext cx="2985000" cy="412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3.1</a:t>
            </a:r>
            <a:r>
              <a:rPr b="1" i="0" lang="en" sz="2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i="0" sz="29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4" name="Google Shape;324;p59"/>
          <p:cNvSpPr txBox="1"/>
          <p:nvPr/>
        </p:nvSpPr>
        <p:spPr>
          <a:xfrm>
            <a:off x="3500750" y="521150"/>
            <a:ext cx="5331000" cy="4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476885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project successfully detects the signs and converts it to text. </a:t>
            </a:r>
            <a:endParaRPr b="1" i="1"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476885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 future this will be extended to detecting sign language as whole, i.e including </a:t>
            </a:r>
            <a:r>
              <a:rPr b="1"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greetings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b="1"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complete sentences. </a:t>
            </a:r>
            <a:endParaRPr b="1"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476885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 are planning to  make this system dual-side useful, i.e along with abled people, disabled people too would be able to use it. </a:t>
            </a:r>
            <a:r>
              <a:rPr b="1"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Guides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to ISL and videos for basic greeting and useful signs will be included. 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476885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“Reduced communication gap”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is to be achieved.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       </a:t>
            </a:r>
            <a:endParaRPr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   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0"/>
          <p:cNvSpPr txBox="1"/>
          <p:nvPr/>
        </p:nvSpPr>
        <p:spPr>
          <a:xfrm>
            <a:off x="153135" y="173060"/>
            <a:ext cx="8520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References</a:t>
            </a:r>
            <a:endParaRPr i="0" sz="29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0" name="Google Shape;330;p60"/>
          <p:cNvSpPr txBox="1"/>
          <p:nvPr/>
        </p:nvSpPr>
        <p:spPr>
          <a:xfrm>
            <a:off x="312000" y="842127"/>
            <a:ext cx="8520000" cy="3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7150" marR="296545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57150" marR="296545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[1] Lionel Pigou ( B ) , Sander Dieleman, Pieter-Jan Kindermans, and Benjamin Schrauwen ELIS, “Sign Language Recognition Using Convolutional Neural Networks “,Ghent University, Ghent, Belgium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57150" marR="296545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57150" marR="296545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[2] Adithya V. , Vinod P. R. , Usha Gopalakrishnan,”Artificial Neural Network Based Method for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57150" marR="296545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Indian Sign Language Recognition” ,Proceedings of 2013 IEEE Conference on Information and Communication Technologies (ICT 2013)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296545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296545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[3]  P. Subha Rajam Dr. G. Balakrishnan,“Real Time Indian Sign Language Recognition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57150" marR="296545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System to aid Deaf-dumb People”,J.J. College of Engineering &amp; Technology,Trichy, Tamilnadu, India.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57150" marR="296545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571500" marR="47688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</a:t>
            </a:r>
            <a:endParaRPr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1"/>
          <p:cNvSpPr txBox="1"/>
          <p:nvPr/>
        </p:nvSpPr>
        <p:spPr>
          <a:xfrm>
            <a:off x="512640" y="1893240"/>
            <a:ext cx="8118360" cy="1522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2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61"/>
          <p:cNvSpPr txBox="1"/>
          <p:nvPr/>
        </p:nvSpPr>
        <p:spPr>
          <a:xfrm>
            <a:off x="512640" y="3840480"/>
            <a:ext cx="8118360" cy="787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/>
          <p:nvPr/>
        </p:nvSpPr>
        <p:spPr>
          <a:xfrm>
            <a:off x="0" y="1710863"/>
            <a:ext cx="9144000" cy="3432175"/>
          </a:xfrm>
          <a:custGeom>
            <a:rect b="b" l="l" r="r" t="t"/>
            <a:pathLst>
              <a:path extrusionOk="0" h="3432175" w="9144000">
                <a:moveTo>
                  <a:pt x="0" y="3432047"/>
                </a:moveTo>
                <a:lnTo>
                  <a:pt x="9144000" y="3432047"/>
                </a:lnTo>
                <a:lnTo>
                  <a:pt x="9144000" y="0"/>
                </a:lnTo>
                <a:lnTo>
                  <a:pt x="0" y="0"/>
                </a:lnTo>
                <a:lnTo>
                  <a:pt x="0" y="34320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5" name="Google Shape;205;p40"/>
          <p:cNvSpPr/>
          <p:nvPr/>
        </p:nvSpPr>
        <p:spPr>
          <a:xfrm>
            <a:off x="0" y="0"/>
            <a:ext cx="9144000" cy="1713230"/>
          </a:xfrm>
          <a:custGeom>
            <a:rect b="b" l="l" r="r" t="t"/>
            <a:pathLst>
              <a:path extrusionOk="0" h="1713230" w="9144000">
                <a:moveTo>
                  <a:pt x="9144000" y="0"/>
                </a:moveTo>
                <a:lnTo>
                  <a:pt x="0" y="0"/>
                </a:lnTo>
                <a:lnTo>
                  <a:pt x="0" y="1712976"/>
                </a:lnTo>
                <a:lnTo>
                  <a:pt x="9144000" y="1712976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6" name="Google Shape;206;p40"/>
          <p:cNvSpPr/>
          <p:nvPr/>
        </p:nvSpPr>
        <p:spPr>
          <a:xfrm>
            <a:off x="644651" y="3593727"/>
            <a:ext cx="390525" cy="0"/>
          </a:xfrm>
          <a:custGeom>
            <a:rect b="b" l="l" r="r" t="t"/>
            <a:pathLst>
              <a:path extrusionOk="0" h="120000" w="390525">
                <a:moveTo>
                  <a:pt x="0" y="0"/>
                </a:moveTo>
                <a:lnTo>
                  <a:pt x="390296" y="0"/>
                </a:lnTo>
              </a:path>
            </a:pathLst>
          </a:custGeom>
          <a:noFill/>
          <a:ln cap="flat" cmpd="sng" w="27425">
            <a:solidFill>
              <a:srgbClr val="FFFA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7" name="Google Shape;207;p40"/>
          <p:cNvSpPr txBox="1"/>
          <p:nvPr/>
        </p:nvSpPr>
        <p:spPr>
          <a:xfrm>
            <a:off x="3564382" y="345013"/>
            <a:ext cx="18612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A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Project Report 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40"/>
          <p:cNvSpPr txBox="1"/>
          <p:nvPr>
            <p:ph type="title"/>
          </p:nvPr>
        </p:nvSpPr>
        <p:spPr>
          <a:xfrm>
            <a:off x="1685250" y="634467"/>
            <a:ext cx="5773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SIGN LANGUAGE RECOGNITION</a:t>
            </a:r>
            <a:endParaRPr sz="2400"/>
          </a:p>
        </p:txBody>
      </p:sp>
      <p:sp>
        <p:nvSpPr>
          <p:cNvPr id="209" name="Google Shape;209;p40"/>
          <p:cNvSpPr txBox="1"/>
          <p:nvPr>
            <p:ph idx="1" type="body"/>
          </p:nvPr>
        </p:nvSpPr>
        <p:spPr>
          <a:xfrm>
            <a:off x="2384551" y="984254"/>
            <a:ext cx="4373100" cy="3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in partial fulfillment of the degree of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"/>
              <a:t>Bachelor of Engineering(Sem-VI)</a:t>
            </a:r>
            <a:endParaRPr/>
          </a:p>
          <a:p>
            <a:pPr indent="0" lvl="0" marL="190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Computer Engineering</a:t>
            </a:r>
            <a:endParaRPr/>
          </a:p>
          <a:p>
            <a:pPr indent="0" lvl="0" marL="444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</a:t>
            </a:r>
            <a:endParaRPr/>
          </a:p>
          <a:p>
            <a:pPr indent="0" lvl="0" marL="57150" marR="3196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chemeClr val="lt1"/>
                </a:solidFill>
              </a:rPr>
              <a:t>Chirag Hegde (19102035)</a:t>
            </a:r>
            <a:endParaRPr b="1" sz="1450">
              <a:solidFill>
                <a:schemeClr val="lt1"/>
              </a:solidFill>
            </a:endParaRPr>
          </a:p>
          <a:p>
            <a:pPr indent="0" lvl="0" marL="171450" marR="3196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</a:rPr>
              <a:t>Nidhi Singh (19102042)</a:t>
            </a:r>
            <a:endParaRPr sz="1100">
              <a:solidFill>
                <a:schemeClr val="lt1"/>
              </a:solidFill>
            </a:endParaRPr>
          </a:p>
          <a:p>
            <a:pPr indent="0" lvl="0" marL="171450" marR="3196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</a:rPr>
              <a:t> Nidhi Heniya (19102041)</a:t>
            </a:r>
            <a:endParaRPr b="1" sz="1500">
              <a:solidFill>
                <a:schemeClr val="lt1"/>
              </a:solidFill>
            </a:endParaRPr>
          </a:p>
          <a:p>
            <a:pPr indent="0" lvl="0" marL="171450" marR="3196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</a:rPr>
              <a:t> Ishanee Revankar (19102040)</a:t>
            </a:r>
            <a:endParaRPr b="1" sz="1900">
              <a:solidFill>
                <a:schemeClr val="lt1"/>
              </a:solidFill>
            </a:endParaRPr>
          </a:p>
          <a:p>
            <a:pPr indent="0" lvl="0" marL="805180" marR="796925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1850"/>
          </a:p>
          <a:p>
            <a:pPr indent="0" lvl="0" marL="317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 the Guidance of</a:t>
            </a:r>
            <a:endParaRPr/>
          </a:p>
          <a:p>
            <a:pPr indent="0" lvl="0" marL="1905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"/>
              <a:t>Prof. Sofiya Mujawar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title"/>
          </p:nvPr>
        </p:nvSpPr>
        <p:spPr>
          <a:xfrm>
            <a:off x="717295" y="2682433"/>
            <a:ext cx="77088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1.Project Conception and Initiation</a:t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/>
          <p:nvPr/>
        </p:nvSpPr>
        <p:spPr>
          <a:xfrm>
            <a:off x="-67218" y="98450"/>
            <a:ext cx="2588400" cy="612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1.1 Abstract</a:t>
            </a:r>
            <a:endParaRPr i="0" sz="30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0" name="Google Shape;220;p42"/>
          <p:cNvSpPr txBox="1"/>
          <p:nvPr/>
        </p:nvSpPr>
        <p:spPr>
          <a:xfrm>
            <a:off x="311950" y="939650"/>
            <a:ext cx="8520000" cy="40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7150" marR="47688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Sign language is the only way of communication for people with hearing and speaking inability.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47688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facial expression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47688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body movements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for communication.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57150" marR="47688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Sign Language Recognition, </a:t>
            </a: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recognizes ISL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 and converts them into human readable </a:t>
            </a: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english text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 Our focus is on recognizing sign language representing </a:t>
            </a: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0 to 9 numbers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to Z alphabets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by training the machines with static images. 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57150" marR="47688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It is a machine learning project in which the algorithm used is Convolutional Neural Network.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57150" marR="47688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 have created our own dataset containing about 250 black and white images of each symbol.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57150" marR="47688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i="0" lang="en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                           </a:t>
            </a:r>
            <a:endParaRPr i="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                </a:t>
            </a:r>
            <a:endParaRPr i="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/>
        </p:nvSpPr>
        <p:spPr>
          <a:xfrm>
            <a:off x="312000" y="330050"/>
            <a:ext cx="8520000" cy="4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476885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We know that Language is a bridge to communicate with each other.</a:t>
            </a:r>
            <a:endParaRPr b="1"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marR="476885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There are about </a:t>
            </a:r>
            <a:r>
              <a:rPr lang="en" sz="13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7100 number of languages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spoken by people all around the world.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57150" marR="476885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-but these are spoken languages i.e </a:t>
            </a:r>
            <a:r>
              <a:rPr i="1"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verbal languages</a:t>
            </a:r>
            <a:endParaRPr i="1"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marR="476885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apart from these, there also exist many non-verbal languages which are not spoken but rather understood by gestures or scripts-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57150" marR="476885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</a:t>
            </a: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Barielle, Sign Language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57150" marR="476885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Talking about Sign language, it a language used by deaf or people with inability to speak.</a:t>
            </a:r>
            <a:endParaRPr b="1" i="1"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57150" marR="476885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According to the reports there are total of </a:t>
            </a:r>
            <a:r>
              <a:rPr b="1"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300 different Sign Languages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used by around </a:t>
            </a:r>
            <a:r>
              <a:rPr i="1"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70 million people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in the world and that is huge number.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marR="476885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 India itself there are</a:t>
            </a:r>
            <a:r>
              <a:rPr b="1"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6 Crore people 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who use ISL to communicate.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57150" marR="476885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again a big number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57150" marR="476885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-yet we, here in India, don’t have enough programs that supports SL using technology. Considering, integrating modern technology to any field enhances it and makes it x times more efficient.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57150" marR="476885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So, we in this project are trying work on integrating machine-learning to work on SIGN LANGUAGE DETECTION</a:t>
            </a:r>
            <a:endParaRPr b="1"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57150" marR="476885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57150" marR="47688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i="0" lang="en" sz="1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                           </a:t>
            </a:r>
            <a:endParaRPr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                </a:t>
            </a:r>
            <a:endParaRPr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4"/>
          <p:cNvSpPr txBox="1"/>
          <p:nvPr/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1.2 Objectives</a:t>
            </a:r>
            <a:endParaRPr i="0" sz="30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1" name="Google Shape;231;p44"/>
          <p:cNvSpPr txBox="1"/>
          <p:nvPr/>
        </p:nvSpPr>
        <p:spPr>
          <a:xfrm>
            <a:off x="311750" y="1057675"/>
            <a:ext cx="8669400" cy="339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47688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objective of our project is to build a  system which recognizes </a:t>
            </a:r>
            <a:r>
              <a:rPr i="1"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Indian Sign Language.</a:t>
            </a:r>
            <a:endParaRPr i="1"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14300" lvl="0" marL="57150" marR="476885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To </a:t>
            </a:r>
            <a:r>
              <a:rPr b="1"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detect signs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gestured (in ISL).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14300" lvl="0" marL="57150" marR="476885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To</a:t>
            </a:r>
            <a:r>
              <a:rPr b="1"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convert the detected signs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to English language and display them.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14300" lvl="0" marL="57150" marR="476885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To detect signs for </a:t>
            </a:r>
            <a:r>
              <a:rPr b="1"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numbers 0-9 and alphabets A-Z</a:t>
            </a:r>
            <a:endParaRPr b="1"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5"/>
          <p:cNvSpPr txBox="1"/>
          <p:nvPr/>
        </p:nvSpPr>
        <p:spPr>
          <a:xfrm>
            <a:off x="311750" y="444950"/>
            <a:ext cx="3686400" cy="395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1.</a:t>
            </a:r>
            <a:r>
              <a:rPr b="1" lang="e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r>
              <a:rPr b="1" i="0" lang="en" sz="3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Problem      Definition</a:t>
            </a:r>
            <a:endParaRPr i="0" sz="30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7" name="Google Shape;237;p45"/>
          <p:cNvSpPr txBox="1"/>
          <p:nvPr/>
        </p:nvSpPr>
        <p:spPr>
          <a:xfrm>
            <a:off x="4309700" y="444950"/>
            <a:ext cx="4521900" cy="403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Detecting the sign language  for numbers 0-9 and  alphabets in ISL(Indian Sign Language) using Machine Learning.</a:t>
            </a:r>
            <a:endParaRPr b="1"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571500" marR="428625" rtl="0" algn="l">
              <a:lnSpc>
                <a:spcPct val="150000"/>
              </a:lnSpc>
              <a:spcBef>
                <a:spcPts val="11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71500" marR="42862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endParaRPr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6"/>
          <p:cNvSpPr txBox="1"/>
          <p:nvPr/>
        </p:nvSpPr>
        <p:spPr>
          <a:xfrm>
            <a:off x="311760" y="216360"/>
            <a:ext cx="8520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1.</a:t>
            </a:r>
            <a:r>
              <a:rPr b="1" lang="en"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r>
              <a:rPr b="1" i="0" lang="en" sz="3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Scope</a:t>
            </a:r>
            <a:endParaRPr i="0" sz="30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3" name="Google Shape;243;p46"/>
          <p:cNvSpPr txBox="1"/>
          <p:nvPr/>
        </p:nvSpPr>
        <p:spPr>
          <a:xfrm>
            <a:off x="312000" y="930675"/>
            <a:ext cx="8520000" cy="3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47688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Sign Language Recognition is a </a:t>
            </a: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machine-learning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based project.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47688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47688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Once the user </a:t>
            </a: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opens web-cam -&gt; signs a gesture -&gt; the sign is recognized -&gt; corresponding detected sign’s text is displayed.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47688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proposed method uses</a:t>
            </a:r>
            <a:r>
              <a:rPr i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digital image processing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techniques and </a:t>
            </a:r>
            <a:r>
              <a:rPr i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neural networks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for           recognizing different signs. In our project we will be focusing on recognizing hand movements for sign language interpretation.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47688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Mainly steps involved in sign language </a:t>
            </a: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recognition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are </a:t>
            </a:r>
            <a:r>
              <a:rPr i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feature extraction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i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classification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47688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Our proposed method uses </a:t>
            </a: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CNN for gesture recognition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108496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57150" marR="10849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</a:t>
            </a:r>
            <a:endParaRPr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57150" marR="10849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695C"/>
      </a:dk2>
      <a:lt2>
        <a:srgbClr val="057A6F"/>
      </a:lt2>
      <a:accent1>
        <a:srgbClr val="FFFBF0"/>
      </a:accent1>
      <a:accent2>
        <a:srgbClr val="B7B7B7"/>
      </a:accent2>
      <a:accent3>
        <a:srgbClr val="FB8C00"/>
      </a:accent3>
      <a:accent4>
        <a:srgbClr val="A0EBFF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