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326" r:id="rId3"/>
    <p:sldId id="327" r:id="rId4"/>
    <p:sldId id="279" r:id="rId5"/>
    <p:sldId id="329" r:id="rId7"/>
    <p:sldId id="332" r:id="rId8"/>
    <p:sldId id="330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297" r:id="rId18"/>
    <p:sldId id="318" r:id="rId19"/>
    <p:sldId id="275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8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3DCBEA4-D500-4BED-81AA-D99DB99C51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88E0-FEEE-43CF-8B3E-E68D185CD3E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dirty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dirty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dirty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65AEA-00A4-43F6-A685-3E35224EB6C1}" type="slidenum">
              <a:rPr lang="en-US" smtClean="0"/>
            </a:fld>
            <a:endParaRPr lang="en-US" dirty="0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</p:spPr>
        <p:txBody>
          <a:bodyPr lIns="92075" tIns="46038" rIns="92075" bIns="4603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3EFE5-9E41-4E38-98E0-1E5083FD8698}" type="slidenum">
              <a:rPr lang="en-US" smtClean="0"/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9B3D0-1869-45C9-8B3E-D8DB5A4C73C7}" type="slidenum">
              <a:rPr lang="en-US" smtClean="0"/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dirty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dirty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8325-2092-409A-ACF5-CF32955033EC}" type="slidenum">
              <a:rPr lang="en-US" smtClean="0"/>
            </a:fld>
            <a:endParaRPr lang="en-US" dirty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77863"/>
            <a:ext cx="4724400" cy="35433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6588"/>
            <a:ext cx="5162550" cy="4146550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0C59B9-B3EC-4526-8AD1-B667CA5F150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0BF05-3487-44A5-8EB2-0458B418E0A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7CB7C-478E-4382-A27D-D8FF8251E38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3606-6554-4DAE-8180-8083E0ED188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0DA4B-21C4-4668-8DE8-18428A84914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B801-E80A-4B44-AA42-7935876E3F6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973CC-5B11-4E51-83FE-C9378189E36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A7BB-A806-4A78-AEB1-32E3BEC03C0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230A4-3E7C-4F14-A3E6-CA44E695B4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9F637-A3AD-4AE0-91F0-7CEF0D7A58C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4D67F-FB8A-4FD0-8869-2E00F117C7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C9776-36A7-44B8-9459-CCC96DC71B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BC76D-6A0E-42F3-8817-8841DB671D1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F73B6EC-9F70-4732-9D06-10CB73792F9F}" type="slidenum">
              <a:rPr lang="en-US"/>
            </a:fld>
            <a:endParaRPr lang="en-US"/>
          </a:p>
        </p:txBody>
      </p:sp>
      <p:pic>
        <p:nvPicPr>
          <p:cNvPr id="18446" name="Picture 14" descr="logo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29575" y="0"/>
            <a:ext cx="11144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CC0099"/>
                </a:solidFill>
              </a:rPr>
              <a:t>O</a:t>
            </a:r>
            <a:r>
              <a:rPr lang="en-US" sz="3200" dirty="0" smtClean="0">
                <a:solidFill>
                  <a:srgbClr val="333399"/>
                </a:solidFill>
              </a:rPr>
              <a:t>bject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C0099"/>
                </a:solidFill>
              </a:rPr>
              <a:t>O</a:t>
            </a:r>
            <a:r>
              <a:rPr lang="en-US" sz="3200" dirty="0" smtClean="0"/>
              <a:t>riented </a:t>
            </a:r>
            <a:r>
              <a:rPr lang="en-US" sz="3200" dirty="0" smtClean="0">
                <a:solidFill>
                  <a:srgbClr val="CC0099"/>
                </a:solidFill>
              </a:rPr>
              <a:t>S</a:t>
            </a:r>
            <a:r>
              <a:rPr lang="en-US" sz="3200" dirty="0" smtClean="0"/>
              <a:t>ystems </a:t>
            </a:r>
            <a:r>
              <a:rPr lang="en-US" sz="3200" dirty="0" smtClean="0">
                <a:solidFill>
                  <a:srgbClr val="CC0099"/>
                </a:solidFill>
              </a:rPr>
              <a:t>D</a:t>
            </a:r>
            <a:r>
              <a:rPr lang="en-US" sz="3200" dirty="0" smtClean="0"/>
              <a:t>evelopment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239000" cy="2895600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just" eaLnBrk="1" hangingPunct="1"/>
            <a:r>
              <a:rPr lang="en-US" sz="3600" dirty="0" smtClean="0"/>
              <a:t>1.4 Why an Object Orientation ?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O-O systems are :</a:t>
            </a:r>
            <a:endParaRPr lang="en-US" sz="3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Easier to adapt to changing requirements</a:t>
            </a:r>
            <a:endParaRPr lang="en-US" sz="3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Easier to maintain</a:t>
            </a:r>
            <a:endParaRPr lang="en-US" sz="3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More robust &amp; promote greater design &amp;</a:t>
            </a:r>
            <a:endParaRPr lang="en-US" sz="3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Code reuse</a:t>
            </a:r>
            <a:endParaRPr lang="en-US" sz="3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3000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just" eaLnBrk="1" hangingPunct="1"/>
            <a:r>
              <a:rPr lang="en-US" sz="3600" dirty="0" smtClean="0"/>
              <a:t>1.4 Why an Object Orientation ?  	</a:t>
            </a:r>
            <a:r>
              <a:rPr lang="en-US" sz="3000" dirty="0" smtClean="0"/>
              <a:t>(</a:t>
            </a:r>
            <a:r>
              <a:rPr lang="en-US" sz="3000" dirty="0" err="1" smtClean="0"/>
              <a:t>contd</a:t>
            </a:r>
            <a:r>
              <a:rPr lang="en-US" sz="3000" dirty="0" smtClean="0"/>
              <a:t>….)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Reasons why object orientation works: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Higher level of </a:t>
            </a:r>
            <a:r>
              <a:rPr lang="en-US" dirty="0" smtClean="0">
                <a:solidFill>
                  <a:srgbClr val="C00000"/>
                </a:solidFill>
              </a:rPr>
              <a:t>abstraction.</a:t>
            </a:r>
            <a:r>
              <a:rPr lang="en-US" dirty="0" smtClean="0"/>
              <a:t> (At object level)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>
                <a:solidFill>
                  <a:srgbClr val="C00000"/>
                </a:solidFill>
              </a:rPr>
              <a:t>Seamless transition</a:t>
            </a:r>
            <a:r>
              <a:rPr lang="en-US" dirty="0" smtClean="0"/>
              <a:t> among different phases of software development. 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O-O uses same language like </a:t>
            </a:r>
            <a:r>
              <a:rPr lang="en-US" dirty="0" smtClean="0">
                <a:solidFill>
                  <a:srgbClr val="C00000"/>
                </a:solidFill>
              </a:rPr>
              <a:t>UML(</a:t>
            </a:r>
            <a:r>
              <a:rPr lang="en-US" dirty="0" smtClean="0">
                <a:solidFill>
                  <a:srgbClr val="333399"/>
                </a:solidFill>
              </a:rPr>
              <a:t>U</a:t>
            </a:r>
            <a:r>
              <a:rPr lang="en-US" dirty="0" smtClean="0">
                <a:solidFill>
                  <a:srgbClr val="C00000"/>
                </a:solidFill>
              </a:rPr>
              <a:t>nified </a:t>
            </a:r>
            <a:r>
              <a:rPr lang="en-US" dirty="0" smtClean="0">
                <a:solidFill>
                  <a:srgbClr val="333399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odeling </a:t>
            </a:r>
            <a:r>
              <a:rPr lang="en-US" dirty="0" smtClean="0">
                <a:solidFill>
                  <a:srgbClr val="333399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anguage)</a:t>
            </a:r>
            <a:r>
              <a:rPr lang="en-US" dirty="0" smtClean="0"/>
              <a:t> to talk about all phases of software development.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It reduces complexity, redundancy, &amp; creating a robust system.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Encouragement of good programming technique.  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endParaRPr lang="en-US" dirty="0" smtClean="0">
              <a:solidFill>
                <a:srgbClr val="C00000"/>
              </a:solidFill>
            </a:endParaRPr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Promotion of reusability.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1.5 Overview of the UNIFIED APPROACH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Unified Approach(UA)</a:t>
            </a:r>
            <a:r>
              <a:rPr lang="en-US" dirty="0" smtClean="0"/>
              <a:t> is a methodology for software development that is proposed by the author Dr. Ali </a:t>
            </a:r>
            <a:r>
              <a:rPr lang="en-US" dirty="0" err="1" smtClean="0"/>
              <a:t>Bahrami</a:t>
            </a:r>
            <a:r>
              <a:rPr lang="en-US" dirty="0" smtClean="0"/>
              <a:t>. (and used in this book of OOSD)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 UA is based on methodologies by </a:t>
            </a:r>
            <a:r>
              <a:rPr lang="en-US" dirty="0" smtClean="0">
                <a:solidFill>
                  <a:srgbClr val="C00000"/>
                </a:solidFill>
              </a:rPr>
              <a:t>Grady </a:t>
            </a:r>
            <a:r>
              <a:rPr lang="en-US" dirty="0" err="1" smtClean="0">
                <a:solidFill>
                  <a:srgbClr val="C00000"/>
                </a:solidFill>
              </a:rPr>
              <a:t>Booch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Rumbaugh</a:t>
            </a:r>
            <a:r>
              <a:rPr lang="en-US" dirty="0" smtClean="0">
                <a:solidFill>
                  <a:srgbClr val="C00000"/>
                </a:solidFill>
              </a:rPr>
              <a:t> &amp; </a:t>
            </a:r>
            <a:r>
              <a:rPr lang="en-US" dirty="0" err="1" smtClean="0">
                <a:solidFill>
                  <a:srgbClr val="C00000"/>
                </a:solidFill>
              </a:rPr>
              <a:t>Ivar</a:t>
            </a:r>
            <a:r>
              <a:rPr lang="en-US" dirty="0" smtClean="0">
                <a:solidFill>
                  <a:srgbClr val="C00000"/>
                </a:solidFill>
              </a:rPr>
              <a:t> Jacobson, </a:t>
            </a:r>
            <a:r>
              <a:rPr lang="en-US" dirty="0" smtClean="0"/>
              <a:t>tries to combine the best practices, processes &amp; guidelines along with OMG’s (Object Management Group’s)  UML.</a:t>
            </a:r>
            <a:endParaRPr lang="en-US" dirty="0" smtClean="0">
              <a:solidFill>
                <a:srgbClr val="C00000"/>
              </a:solidFill>
            </a:endParaRPr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1.5 Overview of the UNIFIED APPROACH  </a:t>
            </a:r>
            <a:r>
              <a:rPr lang="en-US" sz="3000" dirty="0" smtClean="0"/>
              <a:t>(</a:t>
            </a:r>
            <a:r>
              <a:rPr lang="en-US" sz="3000" dirty="0" err="1" smtClean="0"/>
              <a:t>contd</a:t>
            </a:r>
            <a:r>
              <a:rPr lang="en-US" sz="3000" dirty="0" smtClean="0"/>
              <a:t>….)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 heart of UA is Jacobson’s </a:t>
            </a:r>
            <a:r>
              <a:rPr lang="en-US" dirty="0" smtClean="0">
                <a:solidFill>
                  <a:srgbClr val="C00000"/>
                </a:solidFill>
              </a:rPr>
              <a:t>use-case.</a:t>
            </a:r>
            <a:endParaRPr lang="en-US" dirty="0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Use case represents a typical interaction between a user and a computer system to capture the user’s goals and needs.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This book of OOSD uses a </a:t>
            </a:r>
            <a:r>
              <a:rPr lang="en-US" dirty="0" smtClean="0">
                <a:solidFill>
                  <a:srgbClr val="C00000"/>
                </a:solidFill>
              </a:rPr>
              <a:t>Layered Architecture(LA)</a:t>
            </a:r>
            <a:r>
              <a:rPr lang="en-US" dirty="0" smtClean="0"/>
              <a:t> to develop applications.</a:t>
            </a: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1.5 Overview of the UNIFIED APPROACH  </a:t>
            </a:r>
            <a:r>
              <a:rPr lang="en-US" sz="3000" dirty="0" smtClean="0"/>
              <a:t>(</a:t>
            </a:r>
            <a:r>
              <a:rPr lang="en-US" sz="3000" dirty="0" err="1" smtClean="0"/>
              <a:t>contd</a:t>
            </a:r>
            <a:r>
              <a:rPr lang="en-US" sz="3000" dirty="0" smtClean="0"/>
              <a:t>….)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LA</a:t>
            </a:r>
            <a:r>
              <a:rPr lang="en-US" dirty="0" smtClean="0"/>
              <a:t> is an approach to software development that allows us to create objects,</a:t>
            </a:r>
            <a:endParaRPr lang="en-US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that represents tangible elements of the business, independent of how they are represented to the user through an interface or physically stored in a database.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Layered Approach consists of: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View or UI (User Interfaces) Layer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Business Layer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dirty="0" smtClean="0"/>
              <a:t>Access Layer</a:t>
            </a:r>
            <a:endParaRPr lang="en-US" dirty="0" smtClean="0"/>
          </a:p>
          <a:p>
            <a:pPr marL="1028700" lvl="1" indent="-571500" algn="just" eaLnBrk="1" hangingPunct="1">
              <a:lnSpc>
                <a:spcPct val="90000"/>
              </a:lnSpc>
              <a:buFont typeface="+mj-lt"/>
              <a:buAutoNum type="romanLcPeriod"/>
            </a:pP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17538"/>
            <a:ext cx="5029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Goals for OOSD</a:t>
            </a:r>
            <a:endParaRPr lang="en-US" dirty="0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software development process</a:t>
            </a:r>
            <a:endParaRPr lang="en-US" dirty="0" smtClean="0"/>
          </a:p>
          <a:p>
            <a:pPr eaLnBrk="1" hangingPunct="1"/>
            <a:r>
              <a:rPr lang="en-US" dirty="0" smtClean="0"/>
              <a:t>Building high-quality software</a:t>
            </a:r>
            <a:endParaRPr lang="en-US" dirty="0" smtClean="0"/>
          </a:p>
          <a:p>
            <a:pPr eaLnBrk="1" hangingPunct="1"/>
            <a:r>
              <a:rPr lang="en-US" dirty="0" smtClean="0"/>
              <a:t>Object-oriented systems development</a:t>
            </a:r>
            <a:endParaRPr lang="en-US" dirty="0" smtClean="0"/>
          </a:p>
          <a:p>
            <a:pPr eaLnBrk="1" hangingPunct="1"/>
            <a:r>
              <a:rPr lang="en-US" dirty="0" smtClean="0"/>
              <a:t>Use-case driven systems development</a:t>
            </a:r>
            <a:endParaRPr lang="en-US" dirty="0" smtClean="0"/>
          </a:p>
          <a:p>
            <a:pPr eaLnBrk="1" hangingPunct="1"/>
            <a:r>
              <a:rPr lang="en-US" dirty="0" smtClean="0"/>
              <a:t>Prototyping </a:t>
            </a:r>
            <a:endParaRPr lang="en-US" dirty="0" smtClean="0"/>
          </a:p>
        </p:txBody>
      </p:sp>
      <p:graphicFrame>
        <p:nvGraphicFramePr>
          <p:cNvPr id="1026" name="Object 4"/>
          <p:cNvGraphicFramePr/>
          <p:nvPr/>
        </p:nvGraphicFramePr>
        <p:xfrm>
          <a:off x="519113" y="533400"/>
          <a:ext cx="1231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7391400" imgH="8763000" progId="MS_ClipArt_Gallery.2">
                  <p:embed/>
                </p:oleObj>
              </mc:Choice>
              <mc:Fallback>
                <p:oleObj name="Clip" r:id="rId1" imgW="7391400" imgH="8763000" progId="MS_ClipArt_Gallery.2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13" y="533400"/>
                        <a:ext cx="1231900" cy="146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Summary</a:t>
            </a:r>
            <a:endParaRPr lang="en-US" smtClean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6477000" cy="4459287"/>
          </a:xfrm>
          <a:noFill/>
        </p:spPr>
        <p:txBody>
          <a:bodyPr lIns="92075" tIns="46038" rIns="92075" bIns="46038"/>
          <a:lstStyle/>
          <a:p>
            <a:pPr algn="just" eaLnBrk="1" hangingPunct="1"/>
            <a:r>
              <a:rPr lang="en-US" sz="2800" dirty="0" smtClean="0"/>
              <a:t>The OOSD is an iterative process and is divided into analysis, design, prototyping/implementation, and testing.</a:t>
            </a:r>
            <a:endParaRPr lang="en-US" sz="2800" dirty="0" smtClean="0"/>
          </a:p>
          <a:p>
            <a:pPr algn="just" eaLnBrk="1" hangingPunct="1"/>
            <a:r>
              <a:rPr lang="en-US" sz="2800" dirty="0" smtClean="0"/>
              <a:t>The UA, Layered </a:t>
            </a:r>
            <a:r>
              <a:rPr lang="en-US" sz="2800" dirty="0" err="1" smtClean="0"/>
              <a:t>Architecure</a:t>
            </a:r>
            <a:r>
              <a:rPr lang="en-US" sz="2800" dirty="0" smtClean="0"/>
              <a:t> &amp; UML is used by Dr. Ali </a:t>
            </a:r>
            <a:r>
              <a:rPr lang="en-US" sz="2800" dirty="0" err="1" smtClean="0"/>
              <a:t>Bahrami</a:t>
            </a:r>
            <a:r>
              <a:rPr lang="en-US" sz="2800" dirty="0" smtClean="0"/>
              <a:t> for OOSD.</a:t>
            </a:r>
            <a:endParaRPr lang="en-US" sz="2800" dirty="0" smtClean="0"/>
          </a:p>
          <a:p>
            <a:pPr algn="just" eaLnBrk="1" hangingPunct="1"/>
            <a:r>
              <a:rPr lang="en-US" sz="2800" dirty="0" smtClean="0"/>
              <a:t>(Reference: Object-Oriented Systems Development by Ali </a:t>
            </a:r>
            <a:r>
              <a:rPr lang="en-US" sz="2800" dirty="0" err="1" smtClean="0"/>
              <a:t>Bahrami</a:t>
            </a:r>
            <a:r>
              <a:rPr lang="en-US" sz="2800" dirty="0" smtClean="0"/>
              <a:t>, Tata McGraw-Hill, 2008)</a:t>
            </a:r>
            <a:endParaRPr lang="en-US" sz="2800" dirty="0" smtClean="0"/>
          </a:p>
        </p:txBody>
      </p:sp>
      <p:graphicFrame>
        <p:nvGraphicFramePr>
          <p:cNvPr id="16386" name="Object 5"/>
          <p:cNvGraphicFramePr/>
          <p:nvPr>
            <p:ph sz="half" idx="2"/>
          </p:nvPr>
        </p:nvGraphicFramePr>
        <p:xfrm>
          <a:off x="7086600" y="3962400"/>
          <a:ext cx="18748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1" imgW="12163425" imgH="18688050" progId="MS_ClipArt_Gallery.2">
                  <p:embed/>
                </p:oleObj>
              </mc:Choice>
              <mc:Fallback>
                <p:oleObj name="Clip" r:id="rId1" imgW="12163425" imgH="18688050" progId="MS_ClipArt_Gallery.2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0" y="3962400"/>
                        <a:ext cx="1874838" cy="289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2438400"/>
            <a:ext cx="7010400" cy="769938"/>
          </a:xfrm>
        </p:spPr>
        <p:txBody>
          <a:bodyPr/>
          <a:lstStyle/>
          <a:p>
            <a:pPr eaLnBrk="1" hangingPunct="1"/>
            <a:r>
              <a:rPr lang="en-GB" sz="4800" dirty="0" smtClean="0">
                <a:solidFill>
                  <a:srgbClr val="D60093"/>
                </a:solidFill>
                <a:latin typeface="Century Gothic" panose="020B0502020202020204" pitchFamily="34" charset="0"/>
              </a:rPr>
              <a:t>The Journey of OOSD begins....</a:t>
            </a:r>
            <a:endParaRPr lang="en-GB" sz="4800" dirty="0" smtClean="0">
              <a:solidFill>
                <a:srgbClr val="D60093"/>
              </a:solidFill>
              <a:latin typeface="Century Gothic" panose="020B0502020202020204" pitchFamily="34" charset="0"/>
            </a:endParaRPr>
          </a:p>
        </p:txBody>
      </p:sp>
      <p:sp>
        <p:nvSpPr>
          <p:cNvPr id="17412" name="Rectangle 1027"/>
          <p:cNvSpPr>
            <a:spLocks noChangeArrowheads="1"/>
          </p:cNvSpPr>
          <p:nvPr/>
        </p:nvSpPr>
        <p:spPr bwMode="auto">
          <a:xfrm>
            <a:off x="1143000" y="393858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GB" i="1">
              <a:latin typeface="Arial" panose="020B0604020202020204" pitchFamily="34" charset="0"/>
            </a:endParaRPr>
          </a:p>
        </p:txBody>
      </p:sp>
      <p:pic>
        <p:nvPicPr>
          <p:cNvPr id="17413" name="Picture 1028" descr="bd05584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3429000"/>
            <a:ext cx="228441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0" name="Object 1029"/>
          <p:cNvGraphicFramePr/>
          <p:nvPr/>
        </p:nvGraphicFramePr>
        <p:xfrm>
          <a:off x="6477000" y="3581400"/>
          <a:ext cx="22971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lip" r:id="rId2" imgW="10125075" imgH="16068675" progId="MS_ClipArt_Gallery.2">
                  <p:embed/>
                </p:oleObj>
              </mc:Choice>
              <mc:Fallback>
                <p:oleObj name="Clip" r:id="rId2" imgW="10125075" imgH="16068675" progId="MS_ClipArt_Gallery.2">
                  <p:embed/>
                  <p:pic>
                    <p:nvPicPr>
                      <p:cNvPr id="0" name="Object 10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77000" y="3581400"/>
                        <a:ext cx="2297113" cy="2743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772400" cy="2209800"/>
          </a:xfrm>
        </p:spPr>
        <p:txBody>
          <a:bodyPr/>
          <a:lstStyle/>
          <a:p>
            <a:pPr algn="ctr"/>
            <a:r>
              <a:rPr lang="en-US" dirty="0" smtClean="0"/>
              <a:t>AN OVERVIEW OF OBJECT ORIENTED SYSTEMS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9303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1.1 </a:t>
            </a:r>
            <a:r>
              <a:rPr lang="en-US" sz="4000" dirty="0" smtClean="0">
                <a:solidFill>
                  <a:srgbClr val="333399"/>
                </a:solidFill>
              </a:rPr>
              <a:t>Introduction</a:t>
            </a:r>
            <a:endParaRPr lang="en-US" sz="40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Software development is </a:t>
            </a:r>
            <a:r>
              <a:rPr lang="en-US" dirty="0" smtClean="0">
                <a:solidFill>
                  <a:srgbClr val="C00000"/>
                </a:solidFill>
              </a:rPr>
              <a:t>dynamic </a:t>
            </a:r>
            <a:r>
              <a:rPr lang="en-US" dirty="0" smtClean="0"/>
              <a:t>and always undergoes major changes.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Vast number of </a:t>
            </a:r>
            <a:r>
              <a:rPr lang="en-US" dirty="0" smtClean="0">
                <a:solidFill>
                  <a:srgbClr val="C00000"/>
                </a:solidFill>
              </a:rPr>
              <a:t>Tools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C00000"/>
                </a:solidFill>
              </a:rPr>
              <a:t>Methodologies</a:t>
            </a:r>
            <a:r>
              <a:rPr lang="en-US" dirty="0" smtClean="0"/>
              <a:t> are available for systems development.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Systems Development</a:t>
            </a:r>
            <a:r>
              <a:rPr lang="en-US" dirty="0" smtClean="0"/>
              <a:t> refers to all activities that goes into producing an information systems solution.</a:t>
            </a: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93037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1.1 </a:t>
            </a:r>
            <a:r>
              <a:rPr lang="en-US" sz="3600" dirty="0" smtClean="0">
                <a:solidFill>
                  <a:srgbClr val="333399"/>
                </a:solidFill>
              </a:rPr>
              <a:t>Introduction </a:t>
            </a:r>
            <a:r>
              <a:rPr lang="en-US" sz="3200" dirty="0" smtClean="0">
                <a:solidFill>
                  <a:srgbClr val="333399"/>
                </a:solidFill>
              </a:rPr>
              <a:t>(</a:t>
            </a:r>
            <a:r>
              <a:rPr lang="en-US" sz="3200" dirty="0" err="1" smtClean="0">
                <a:solidFill>
                  <a:srgbClr val="333399"/>
                </a:solidFill>
              </a:rPr>
              <a:t>contd</a:t>
            </a:r>
            <a:r>
              <a:rPr lang="en-US" sz="3200" dirty="0" smtClean="0">
                <a:solidFill>
                  <a:srgbClr val="333399"/>
                </a:solidFill>
              </a:rPr>
              <a:t>….)</a:t>
            </a:r>
            <a:endParaRPr lang="en-US" sz="32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Systems development</a:t>
            </a:r>
            <a:r>
              <a:rPr lang="en-US" dirty="0" smtClean="0"/>
              <a:t> consists of:</a:t>
            </a:r>
            <a:endParaRPr lang="en-US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100" dirty="0" smtClean="0"/>
              <a:t>Analysis</a:t>
            </a:r>
            <a:endParaRPr lang="en-US" sz="31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100" dirty="0" smtClean="0"/>
              <a:t>Design</a:t>
            </a:r>
            <a:endParaRPr lang="en-US" sz="31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100" dirty="0" smtClean="0"/>
              <a:t>Modeling</a:t>
            </a:r>
            <a:endParaRPr lang="en-US" sz="31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100" dirty="0" smtClean="0"/>
              <a:t>Implementation</a:t>
            </a:r>
            <a:endParaRPr lang="en-US" sz="31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100" smtClean="0"/>
              <a:t>Testing  &amp;</a:t>
            </a:r>
            <a:endParaRPr lang="en-US" sz="31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100" dirty="0" smtClean="0"/>
              <a:t>Maintenance</a:t>
            </a:r>
            <a:endParaRPr lang="en-US" sz="31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lvl="1" algn="just" eaLnBrk="1" hangingPunct="1">
              <a:lnSpc>
                <a:spcPct val="90000"/>
              </a:lnSpc>
              <a:buNone/>
            </a:pPr>
            <a:endParaRPr lang="en-US" sz="3000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93037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1.1 </a:t>
            </a:r>
            <a:r>
              <a:rPr lang="en-US" sz="3600" dirty="0" smtClean="0">
                <a:solidFill>
                  <a:srgbClr val="333399"/>
                </a:solidFill>
              </a:rPr>
              <a:t>Introduction </a:t>
            </a:r>
            <a:r>
              <a:rPr lang="en-US" sz="3200" dirty="0" smtClean="0">
                <a:solidFill>
                  <a:srgbClr val="333399"/>
                </a:solidFill>
              </a:rPr>
              <a:t>(</a:t>
            </a:r>
            <a:r>
              <a:rPr lang="en-US" sz="3200" dirty="0" err="1" smtClean="0">
                <a:solidFill>
                  <a:srgbClr val="333399"/>
                </a:solidFill>
              </a:rPr>
              <a:t>contd</a:t>
            </a:r>
            <a:r>
              <a:rPr lang="en-US" sz="3200" dirty="0" smtClean="0">
                <a:solidFill>
                  <a:srgbClr val="333399"/>
                </a:solidFill>
              </a:rPr>
              <a:t>….)</a:t>
            </a:r>
            <a:endParaRPr lang="en-US" sz="32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Software development methodology</a:t>
            </a:r>
            <a:r>
              <a:rPr lang="en-US" dirty="0" smtClean="0"/>
              <a:t> is a series of processes that, if followed can lead to the development of an application.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Unified Approach is the methodology used by Dr. Ali </a:t>
            </a:r>
            <a:r>
              <a:rPr lang="en-US" dirty="0" err="1" smtClean="0"/>
              <a:t>Bahrami</a:t>
            </a:r>
            <a:r>
              <a:rPr lang="en-US" dirty="0" smtClean="0"/>
              <a:t> for learning OOSD.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just" eaLnBrk="1" hangingPunct="1"/>
            <a:r>
              <a:rPr lang="en-US" sz="3600" dirty="0" smtClean="0"/>
              <a:t>1.2 Two Orthogonal Views of the Software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u="sng" dirty="0" smtClean="0">
                <a:solidFill>
                  <a:srgbClr val="C00000"/>
                </a:solidFill>
              </a:rPr>
              <a:t>OOSD Methodology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 smtClean="0">
              <a:solidFill>
                <a:srgbClr val="C00000"/>
              </a:solidFill>
            </a:endParaRPr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Views software in the form of </a:t>
            </a:r>
            <a:r>
              <a:rPr lang="en-US" sz="3000" dirty="0" smtClean="0">
                <a:solidFill>
                  <a:srgbClr val="C00000"/>
                </a:solidFill>
              </a:rPr>
              <a:t>objects</a:t>
            </a:r>
            <a:r>
              <a:rPr lang="en-US" sz="3000" dirty="0" smtClean="0"/>
              <a:t> which are discrete and grouped.</a:t>
            </a:r>
            <a:endParaRPr lang="en-US" sz="3000" dirty="0" smtClean="0"/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OOSD focuses on the object, which combines data and functionality</a:t>
            </a:r>
            <a:endParaRPr lang="en-US" sz="3000" dirty="0" smtClean="0"/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Primary focus is on data.</a:t>
            </a:r>
            <a:endParaRPr lang="en-US" sz="3000" dirty="0" smtClean="0"/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Data security is given utmost attention.</a:t>
            </a:r>
            <a:endParaRPr lang="en-US" sz="30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just" eaLnBrk="1" hangingPunct="1"/>
            <a:r>
              <a:rPr lang="en-US" sz="3600" dirty="0" smtClean="0"/>
              <a:t>1.2 Two Orthogonal Views of the       	 Software  (</a:t>
            </a:r>
            <a:r>
              <a:rPr lang="en-US" sz="3200" dirty="0" err="1" smtClean="0"/>
              <a:t>contd</a:t>
            </a:r>
            <a:r>
              <a:rPr lang="en-US" sz="3200" dirty="0" smtClean="0"/>
              <a:t>….)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u="sng" dirty="0" smtClean="0">
                <a:solidFill>
                  <a:srgbClr val="C00000"/>
                </a:solidFill>
              </a:rPr>
              <a:t>Traditional Development Technique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 smtClean="0">
              <a:solidFill>
                <a:srgbClr val="C00000"/>
              </a:solidFill>
            </a:endParaRPr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/>
              <a:t>Views software as collection of programs or </a:t>
            </a:r>
            <a:r>
              <a:rPr lang="en-US" sz="3000" dirty="0" smtClean="0">
                <a:solidFill>
                  <a:srgbClr val="C00000"/>
                </a:solidFill>
              </a:rPr>
              <a:t>functions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C00000"/>
                </a:solidFill>
              </a:rPr>
              <a:t>isolated data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marL="971550" lvl="1" indent="-514350" algn="just" eaLnBrk="1" hangingPunct="1"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  Algorithm + Data Structure = Program</a:t>
            </a:r>
            <a:endParaRPr lang="en-US" sz="3000" b="1" dirty="0" smtClean="0">
              <a:solidFill>
                <a:srgbClr val="C00000"/>
              </a:solidFill>
            </a:endParaRPr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sz="3000" dirty="0" smtClean="0"/>
              <a:t>It focuses on the functions of the system – What is it doing ?</a:t>
            </a:r>
            <a:endParaRPr lang="en-US" sz="3000" dirty="0" smtClean="0"/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sz="3000" dirty="0" smtClean="0"/>
              <a:t>Primary focus is on function.</a:t>
            </a:r>
            <a:endParaRPr lang="en-US" sz="3000" dirty="0" smtClean="0"/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sz="3000" dirty="0" smtClean="0"/>
              <a:t>Data is free flowing.</a:t>
            </a:r>
            <a:endParaRPr lang="en-US" sz="3000" dirty="0" smtClean="0"/>
          </a:p>
          <a:p>
            <a:pPr marL="971550" lvl="1" indent="-514350" algn="just" eaLnBrk="1" hangingPunct="1">
              <a:lnSpc>
                <a:spcPct val="90000"/>
              </a:lnSpc>
              <a:buFont typeface="+mj-lt"/>
              <a:buAutoNum type="arabicPeriod" startAt="2"/>
            </a:pPr>
            <a:endParaRPr lang="en-US" sz="30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just" eaLnBrk="1" hangingPunct="1"/>
            <a:r>
              <a:rPr lang="en-US" sz="3600" dirty="0" smtClean="0"/>
              <a:t>1.3 OOSD Methodology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3000" dirty="0" smtClean="0"/>
              <a:t>OOSD is a way to develop software by building </a:t>
            </a:r>
            <a:r>
              <a:rPr lang="en-US" sz="3000" dirty="0" smtClean="0">
                <a:solidFill>
                  <a:srgbClr val="C00000"/>
                </a:solidFill>
              </a:rPr>
              <a:t>self-contained modules</a:t>
            </a:r>
            <a:r>
              <a:rPr lang="en-US" sz="3000" dirty="0" smtClean="0"/>
              <a:t> or objects that can be </a:t>
            </a:r>
            <a:r>
              <a:rPr lang="en-US" sz="3000" dirty="0" smtClean="0">
                <a:solidFill>
                  <a:srgbClr val="C00000"/>
                </a:solidFill>
              </a:rPr>
              <a:t>easily replaced, modified and reused.</a:t>
            </a:r>
            <a:endParaRPr lang="en-US" sz="3000" dirty="0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sz="3000" dirty="0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OOSD encourages views of the world as a system of </a:t>
            </a:r>
            <a:r>
              <a:rPr lang="en-US" dirty="0" smtClean="0">
                <a:solidFill>
                  <a:srgbClr val="C00000"/>
                </a:solidFill>
              </a:rPr>
              <a:t>cooperative </a:t>
            </a:r>
            <a:r>
              <a:rPr lang="en-US" dirty="0" smtClean="0">
                <a:solidFill>
                  <a:schemeClr val="bg2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collaborating objects.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1066800"/>
          </a:xfrm>
        </p:spPr>
        <p:txBody>
          <a:bodyPr/>
          <a:lstStyle/>
          <a:p>
            <a:pPr algn="just" eaLnBrk="1" hangingPunct="1"/>
            <a:r>
              <a:rPr lang="en-US" sz="3600" dirty="0" smtClean="0"/>
              <a:t>1.3 OOSD Methodology  </a:t>
            </a:r>
            <a:r>
              <a:rPr lang="en-US" sz="3000" dirty="0" smtClean="0"/>
              <a:t>(</a:t>
            </a:r>
            <a:r>
              <a:rPr lang="en-US" sz="3000" dirty="0" err="1" smtClean="0"/>
              <a:t>contd</a:t>
            </a:r>
            <a:r>
              <a:rPr lang="en-US" sz="3000" dirty="0" smtClean="0"/>
              <a:t>….)</a:t>
            </a: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 an O-O environment software is a collection of discrete objects that </a:t>
            </a:r>
            <a:r>
              <a:rPr lang="en-US" dirty="0" smtClean="0">
                <a:solidFill>
                  <a:srgbClr val="C00000"/>
                </a:solidFill>
              </a:rPr>
              <a:t>encapsulate</a:t>
            </a:r>
            <a:r>
              <a:rPr lang="en-US" dirty="0" smtClean="0"/>
              <a:t> their </a:t>
            </a: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as well as the </a:t>
            </a:r>
            <a:r>
              <a:rPr lang="en-US" dirty="0" smtClean="0">
                <a:solidFill>
                  <a:srgbClr val="C00000"/>
                </a:solidFill>
              </a:rPr>
              <a:t>functionality</a:t>
            </a:r>
            <a:r>
              <a:rPr lang="en-US" dirty="0" smtClean="0"/>
              <a:t>, to </a:t>
            </a:r>
            <a:r>
              <a:rPr lang="en-US" dirty="0" smtClean="0">
                <a:solidFill>
                  <a:srgbClr val="C00000"/>
                </a:solidFill>
              </a:rPr>
              <a:t>model real-world entity</a:t>
            </a:r>
            <a:r>
              <a:rPr lang="en-US" dirty="0" smtClean="0"/>
              <a:t>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 an O-O system everything is an object and each object is </a:t>
            </a:r>
            <a:r>
              <a:rPr lang="en-US" dirty="0" smtClean="0">
                <a:solidFill>
                  <a:srgbClr val="C00000"/>
                </a:solidFill>
              </a:rPr>
              <a:t>responsible for itself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H:\Program Files\Microsoft Office\Templates\Presentation Designs\Blends.pot</Template>
  <TotalTime>0</TotalTime>
  <Words>3844</Words>
  <Application>WPS Presentation</Application>
  <PresentationFormat>On-screen Show (4:3)</PresentationFormat>
  <Paragraphs>129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Tahoma</vt:lpstr>
      <vt:lpstr>Times New Roman</vt:lpstr>
      <vt:lpstr>Century Gothic</vt:lpstr>
      <vt:lpstr>Microsoft YaHei</vt:lpstr>
      <vt:lpstr/>
      <vt:lpstr>Arial Unicode MS</vt:lpstr>
      <vt:lpstr>Liberation Mono</vt:lpstr>
      <vt:lpstr>Blends</vt:lpstr>
      <vt:lpstr>MS_ClipArt_Gallery.2</vt:lpstr>
      <vt:lpstr>MS_ClipArt_Gallery.2</vt:lpstr>
      <vt:lpstr>MS_ClipArt_Gallery.2</vt:lpstr>
      <vt:lpstr>Object Oriented Systems Development </vt:lpstr>
      <vt:lpstr>AN OVERVIEW OF OBJECT ORIENTED SYSTEMS DEVELOPMENT</vt:lpstr>
      <vt:lpstr>1.1 Introduction</vt:lpstr>
      <vt:lpstr>1.1 Introduction (contd….)</vt:lpstr>
      <vt:lpstr>1.1 Introduction (contd….)</vt:lpstr>
      <vt:lpstr>1.2 Two Orthogonal Views of the Software</vt:lpstr>
      <vt:lpstr>1.2 Two Orthogonal Views of the       	 Software  (contd….)</vt:lpstr>
      <vt:lpstr>1.3 OOSD Methodology</vt:lpstr>
      <vt:lpstr>1.3 OOSD Methodology  (contd….)</vt:lpstr>
      <vt:lpstr>1.4 Why an Object Orientation ?</vt:lpstr>
      <vt:lpstr>1.4 Why an Object Orientation ?  	(contd….)</vt:lpstr>
      <vt:lpstr>1.5 Overview of the UNIFIED APPROACH</vt:lpstr>
      <vt:lpstr>1.5 Overview of the UNIFIED APPROACH  (contd….)</vt:lpstr>
      <vt:lpstr>1.5 Overview of the UNIFIED APPROACH  (contd….)</vt:lpstr>
      <vt:lpstr>Goals for OOSD</vt:lpstr>
      <vt:lpstr>Summary</vt:lpstr>
      <vt:lpstr>The Journey of OOSD begins....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Program</dc:title>
  <dc:creator>FIT</dc:creator>
  <cp:lastModifiedBy>nEW u</cp:lastModifiedBy>
  <cp:revision>210</cp:revision>
  <dcterms:created xsi:type="dcterms:W3CDTF">2001-02-20T02:26:00Z</dcterms:created>
  <dcterms:modified xsi:type="dcterms:W3CDTF">2017-12-12T06:31:22Z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