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89" r:id="rId18"/>
    <p:sldId id="292" r:id="rId19"/>
    <p:sldId id="271" r:id="rId20"/>
    <p:sldId id="290" r:id="rId21"/>
    <p:sldId id="293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8" r:id="rId30"/>
    <p:sldId id="279" r:id="rId31"/>
    <p:sldId id="291" r:id="rId32"/>
    <p:sldId id="294" r:id="rId33"/>
    <p:sldId id="295" r:id="rId34"/>
    <p:sldId id="296" r:id="rId35"/>
    <p:sldId id="297" r:id="rId36"/>
    <p:sldId id="318" r:id="rId37"/>
    <p:sldId id="319" r:id="rId38"/>
    <p:sldId id="320" r:id="rId39"/>
    <p:sldId id="324" r:id="rId40"/>
    <p:sldId id="323" r:id="rId41"/>
    <p:sldId id="298" r:id="rId42"/>
    <p:sldId id="321" r:id="rId43"/>
    <p:sldId id="299" r:id="rId44"/>
    <p:sldId id="300" r:id="rId45"/>
    <p:sldId id="302" r:id="rId46"/>
    <p:sldId id="303" r:id="rId47"/>
    <p:sldId id="304" r:id="rId48"/>
    <p:sldId id="313" r:id="rId49"/>
    <p:sldId id="305" r:id="rId50"/>
    <p:sldId id="307" r:id="rId51"/>
    <p:sldId id="308" r:id="rId52"/>
    <p:sldId id="284" r:id="rId53"/>
    <p:sldId id="285" r:id="rId54"/>
    <p:sldId id="314" r:id="rId55"/>
    <p:sldId id="315" r:id="rId56"/>
    <p:sldId id="316" r:id="rId57"/>
    <p:sldId id="312" r:id="rId58"/>
    <p:sldId id="317" r:id="rId59"/>
    <p:sldId id="28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ED32F-A201-4A8A-BC3D-D66C8F676E6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Text Box 1"/>
          <p:cNvSpPr txBox="1">
            <a:spLocks noChangeArrowheads="1"/>
          </p:cNvSpPr>
          <p:nvPr/>
        </p:nvSpPr>
        <p:spPr bwMode="auto">
          <a:xfrm>
            <a:off x="1155686" y="694976"/>
            <a:ext cx="4546629" cy="34280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180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Text Box 1"/>
          <p:cNvSpPr txBox="1">
            <a:spLocks noChangeArrowheads="1"/>
          </p:cNvSpPr>
          <p:nvPr/>
        </p:nvSpPr>
        <p:spPr bwMode="auto">
          <a:xfrm>
            <a:off x="1065592" y="302978"/>
            <a:ext cx="4725263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1155686" y="694976"/>
            <a:ext cx="4546629" cy="34280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179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Text Box 1"/>
          <p:cNvSpPr txBox="1">
            <a:spLocks noChangeArrowheads="1"/>
          </p:cNvSpPr>
          <p:nvPr/>
        </p:nvSpPr>
        <p:spPr bwMode="auto">
          <a:xfrm>
            <a:off x="1065592" y="302978"/>
            <a:ext cx="4725263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Text Box 1"/>
          <p:cNvSpPr txBox="1">
            <a:spLocks noChangeArrowheads="1"/>
          </p:cNvSpPr>
          <p:nvPr/>
        </p:nvSpPr>
        <p:spPr bwMode="auto">
          <a:xfrm>
            <a:off x="1067146" y="302978"/>
            <a:ext cx="4723709" cy="356233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503282" y="4316655"/>
            <a:ext cx="5854542" cy="405896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Text Box 1"/>
          <p:cNvSpPr txBox="1">
            <a:spLocks noChangeArrowheads="1"/>
          </p:cNvSpPr>
          <p:nvPr/>
        </p:nvSpPr>
        <p:spPr bwMode="auto">
          <a:xfrm>
            <a:off x="1155686" y="694976"/>
            <a:ext cx="4546629" cy="34280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186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ext Box 1"/>
          <p:cNvSpPr txBox="1">
            <a:spLocks noChangeArrowheads="1"/>
          </p:cNvSpPr>
          <p:nvPr/>
        </p:nvSpPr>
        <p:spPr bwMode="auto">
          <a:xfrm>
            <a:off x="1155686" y="694976"/>
            <a:ext cx="4546629" cy="342802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187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2486" y="4351013"/>
            <a:ext cx="4737689" cy="3512358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63F53-C940-4E4B-953E-9330E7150B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C26B-04C0-40D8-B485-DA1D446B79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9AD5-3503-44D3-985A-2F5A74A2116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9B73-AE8E-4237-9D64-C4FA7D9B85A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C4C1-F284-4973-8459-4FBAA7C905B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F8A9-3B7E-4621-9704-37EE31104E5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D48-0CA5-4D3A-959A-675425CBA7E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652F2-1FF2-419B-8A8E-7AC5227EC1C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5657-ED8F-4858-93FB-BE17B1C05D0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840F-1063-4B67-B96B-997947B2649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5B-BC7B-492E-930D-6133EE74217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6430-B184-49BC-806F-1CA7658468C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D56C-1794-472D-B8FF-815F5BDCCB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hyperlink" Target="http://www.indianchild.com/Recipes/rice_dishes_recipe/vegetable_biryani_recipe.htm" TargetMode="Externa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BASICS (CH-2)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SCE, KIIT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KIIT                     CSE/IT                   (OOSD)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2.	AN OBJECT ORIENTED PHILOSOPHY </a:t>
            </a:r>
            <a:r>
              <a:rPr lang="en-US" sz="3800" dirty="0" err="1" smtClean="0"/>
              <a:t>contd</a:t>
            </a:r>
            <a:r>
              <a:rPr lang="en-US" sz="3800" dirty="0" smtClean="0"/>
              <a:t>….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smtClean="0"/>
              <a:t>In traditional approach </a:t>
            </a:r>
            <a:r>
              <a:rPr lang="en-US" dirty="0" smtClean="0">
                <a:solidFill>
                  <a:schemeClr val="accent4"/>
                </a:solidFill>
              </a:rPr>
              <a:t>a lot of code </a:t>
            </a:r>
            <a:r>
              <a:rPr lang="en-US" dirty="0" smtClean="0"/>
              <a:t>was written to do all the things that have to be done.</a:t>
            </a:r>
            <a:endParaRPr lang="en-US" dirty="0" smtClean="0"/>
          </a:p>
          <a:p>
            <a:pPr lvl="1" algn="just"/>
            <a:r>
              <a:rPr lang="en-US" dirty="0" smtClean="0"/>
              <a:t>The code is the plan, brick, and mortar for building a structure(</a:t>
            </a:r>
            <a:r>
              <a:rPr lang="en-US" dirty="0" smtClean="0">
                <a:solidFill>
                  <a:schemeClr val="accent4"/>
                </a:solidFill>
              </a:rPr>
              <a:t>Code Centric</a:t>
            </a:r>
            <a:r>
              <a:rPr lang="en-US" dirty="0" smtClean="0"/>
              <a:t>).</a:t>
            </a:r>
            <a:endParaRPr lang="en-US" dirty="0" smtClean="0"/>
          </a:p>
          <a:p>
            <a:pPr lvl="1" algn="just"/>
            <a:r>
              <a:rPr lang="en-US" dirty="0" smtClean="0"/>
              <a:t>Code is the active entity here.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2.	AN OBJECT ORIENTED PHILOSOPHY </a:t>
            </a:r>
            <a:r>
              <a:rPr lang="en-US" sz="3800" dirty="0" err="1" smtClean="0"/>
              <a:t>contd</a:t>
            </a:r>
            <a:r>
              <a:rPr lang="en-US" sz="3800" dirty="0" smtClean="0"/>
              <a:t>….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accent4"/>
                </a:solidFill>
              </a:rPr>
              <a:t>Object-Oriented Systems</a:t>
            </a:r>
            <a:r>
              <a:rPr lang="en-US" dirty="0" smtClean="0"/>
              <a:t>:</a:t>
            </a:r>
            <a:endParaRPr lang="en-US" dirty="0" smtClean="0"/>
          </a:p>
          <a:p>
            <a:pPr lvl="1" algn="just"/>
            <a:r>
              <a:rPr lang="en-US" dirty="0" smtClean="0"/>
              <a:t>Here the </a:t>
            </a:r>
            <a:r>
              <a:rPr lang="en-US" dirty="0" smtClean="0">
                <a:solidFill>
                  <a:schemeClr val="accent4"/>
                </a:solidFill>
              </a:rPr>
              <a:t>algorithm and the data structures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chemeClr val="accent4"/>
                </a:solidFill>
              </a:rPr>
              <a:t>packaged together </a:t>
            </a:r>
            <a:r>
              <a:rPr lang="en-US" dirty="0" smtClean="0"/>
              <a:t>as an </a:t>
            </a:r>
            <a:r>
              <a:rPr lang="en-US" dirty="0" smtClean="0">
                <a:solidFill>
                  <a:schemeClr val="accent4"/>
                </a:solidFill>
              </a:rPr>
              <a:t>object</a:t>
            </a:r>
            <a:r>
              <a:rPr lang="en-US" dirty="0" smtClean="0"/>
              <a:t>, which has a set of attributes or properties.</a:t>
            </a:r>
            <a:endParaRPr lang="en-US" dirty="0" smtClean="0"/>
          </a:p>
          <a:p>
            <a:pPr lvl="1" algn="just"/>
            <a:r>
              <a:rPr lang="en-US" dirty="0" smtClean="0"/>
              <a:t>The state of these attributes is reflected in the values stored in its data structures.</a:t>
            </a:r>
            <a:endParaRPr lang="en-US" dirty="0" smtClean="0"/>
          </a:p>
          <a:p>
            <a:pPr lvl="1" algn="just"/>
            <a:r>
              <a:rPr lang="en-US" dirty="0" smtClean="0"/>
              <a:t>Objects has a collection of methods or procedures</a:t>
            </a:r>
            <a:endParaRPr lang="en-US" dirty="0" smtClean="0"/>
          </a:p>
          <a:p>
            <a:pPr lvl="1" algn="just"/>
            <a:r>
              <a:rPr lang="en-US" dirty="0" smtClean="0"/>
              <a:t>Attributes and methods are equal and inseparable parts of the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2.	AN OBJECT ORIENTED PHILOSOPHY </a:t>
            </a:r>
            <a:r>
              <a:rPr lang="en-US" sz="3800" dirty="0" err="1" smtClean="0"/>
              <a:t>contd</a:t>
            </a:r>
            <a:r>
              <a:rPr lang="en-US" sz="3800" dirty="0" smtClean="0"/>
              <a:t>….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dirty="0" smtClean="0"/>
              <a:t>OOP languages bridge the semantic gap between the ideas of the application and those of the underlying machine  &amp;</a:t>
            </a:r>
            <a:endParaRPr lang="en-US" dirty="0" smtClean="0"/>
          </a:p>
          <a:p>
            <a:pPr lvl="1" algn="just"/>
            <a:r>
              <a:rPr lang="en-US" dirty="0" smtClean="0"/>
              <a:t>Objects represent the application data in a way that is not forced by hardware architecture.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	OBJECTS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term object was first utilized in the </a:t>
            </a:r>
            <a:r>
              <a:rPr lang="en-US" dirty="0" err="1" smtClean="0"/>
              <a:t>Simula</a:t>
            </a:r>
            <a:r>
              <a:rPr lang="en-US" dirty="0" smtClean="0"/>
              <a:t> language.</a:t>
            </a:r>
            <a:endParaRPr lang="en-US" dirty="0" smtClean="0"/>
          </a:p>
          <a:p>
            <a:r>
              <a:rPr lang="en-US" dirty="0" smtClean="0"/>
              <a:t>The term </a:t>
            </a:r>
            <a:r>
              <a:rPr lang="en-US" dirty="0" smtClean="0">
                <a:solidFill>
                  <a:schemeClr val="accent4"/>
                </a:solidFill>
              </a:rPr>
              <a:t>object</a:t>
            </a:r>
            <a:r>
              <a:rPr lang="en-US" dirty="0" smtClean="0"/>
              <a:t> means a combination of data and logic that represent some real world entity.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	OBJECTS 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44976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chemeClr val="accent4"/>
                </a:solidFill>
              </a:rPr>
              <a:t>“data” </a:t>
            </a:r>
            <a:r>
              <a:rPr lang="en-US" dirty="0" smtClean="0"/>
              <a:t>part of this object would be:</a:t>
            </a:r>
            <a:endParaRPr lang="en-US" dirty="0" smtClean="0"/>
          </a:p>
          <a:p>
            <a:pPr lvl="1" algn="just"/>
            <a:r>
              <a:rPr lang="en-US" dirty="0" smtClean="0"/>
              <a:t>Car’s name , color, number of doors, price etc.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chemeClr val="accent4"/>
                </a:solidFill>
              </a:rPr>
              <a:t>“logic” </a:t>
            </a:r>
            <a:r>
              <a:rPr lang="en-US" dirty="0" smtClean="0"/>
              <a:t>part of the object could be collection of program:</a:t>
            </a:r>
            <a:endParaRPr lang="en-US" dirty="0" smtClean="0"/>
          </a:p>
          <a:p>
            <a:pPr lvl="1" algn="just"/>
            <a:r>
              <a:rPr lang="en-US" dirty="0" smtClean="0"/>
              <a:t>Show mileage, change mileage, stop, go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0800" y="1524000"/>
            <a:ext cx="37973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Informally, an object represents an entity, either physical, conceptual, or software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more formal definition:</a:t>
            </a:r>
            <a:endParaRPr lang="en-US" dirty="0" smtClean="0"/>
          </a:p>
          <a:p>
            <a:r>
              <a:rPr lang="en-US" dirty="0" smtClean="0"/>
              <a:t>An object is a concept, abstraction, or thing with sharp boundaries and meaning for an application </a:t>
            </a:r>
            <a:endParaRPr lang="en-US" dirty="0" smtClean="0"/>
          </a:p>
          <a:p>
            <a:r>
              <a:rPr lang="en-US" dirty="0" smtClean="0"/>
              <a:t>An object is something that has:</a:t>
            </a:r>
            <a:endParaRPr lang="en-US" dirty="0" smtClean="0"/>
          </a:p>
          <a:p>
            <a:pPr lvl="1"/>
            <a:r>
              <a:rPr lang="en-US" dirty="0" smtClean="0"/>
              <a:t>State</a:t>
            </a:r>
            <a:endParaRPr lang="en-US" dirty="0" smtClean="0"/>
          </a:p>
          <a:p>
            <a:pPr lvl="1"/>
            <a:r>
              <a:rPr lang="en-US" dirty="0" smtClean="0"/>
              <a:t>Behavior</a:t>
            </a:r>
            <a:endParaRPr lang="en-US" dirty="0" smtClean="0"/>
          </a:p>
          <a:p>
            <a:pPr lvl="1"/>
            <a:r>
              <a:rPr lang="en-US" dirty="0" smtClean="0"/>
              <a:t>Identity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3.	OBJECTS 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developing an object-oriented application, two basic questions always arise: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What objects does the application need ?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What functionality should those object have ?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Programming in an object-oriented system consists of adding new kinds of objects to the system and defining how they behave.</a:t>
            </a:r>
            <a:endParaRPr lang="en-US" dirty="0" smtClean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of objects: Windows, Spreadsheet,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	CLASSES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chemeClr val="accent5"/>
                </a:solidFill>
              </a:rPr>
              <a:t>Classes</a:t>
            </a:r>
            <a:r>
              <a:rPr lang="en-US" dirty="0" smtClean="0"/>
              <a:t> are used to distinguish one type of object from another. </a:t>
            </a:r>
            <a:endParaRPr lang="en-US" dirty="0" smtClean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class eagle or class airplane, class car.</a:t>
            </a:r>
            <a:endParaRPr lang="en-US" dirty="0" smtClean="0"/>
          </a:p>
          <a:p>
            <a:pPr algn="just"/>
            <a:r>
              <a:rPr lang="en-US" dirty="0" smtClean="0"/>
              <a:t>As per O-O systems, a </a:t>
            </a:r>
            <a:r>
              <a:rPr lang="en-US" dirty="0" smtClean="0">
                <a:solidFill>
                  <a:srgbClr val="00B0F0"/>
                </a:solidFill>
              </a:rPr>
              <a:t>class</a:t>
            </a:r>
            <a:r>
              <a:rPr lang="en-US" dirty="0" smtClean="0"/>
              <a:t> is a set of objects that share a common structure and a common behavior; a single object is simply an instance of a class.</a:t>
            </a:r>
            <a:endParaRPr lang="en-US" dirty="0" smtClean="0"/>
          </a:p>
          <a:p>
            <a:pPr algn="just"/>
            <a:r>
              <a:rPr lang="en-US" dirty="0" smtClean="0"/>
              <a:t>A class is a </a:t>
            </a:r>
            <a:r>
              <a:rPr lang="en-US" dirty="0" smtClean="0">
                <a:solidFill>
                  <a:schemeClr val="accent5"/>
                </a:solidFill>
              </a:rPr>
              <a:t>specification</a:t>
            </a:r>
            <a:r>
              <a:rPr lang="en-US" dirty="0" smtClean="0"/>
              <a:t> of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          - structure (instance variables),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          - behavior (methods),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          - inheritance for objects.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755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class represents a </a:t>
            </a:r>
            <a:r>
              <a:rPr lang="en-US" b="1" i="1" dirty="0" smtClean="0"/>
              <a:t>template for several </a:t>
            </a:r>
            <a:r>
              <a:rPr lang="en-US" dirty="0" smtClean="0"/>
              <a:t>objects and describes how these objects are </a:t>
            </a:r>
            <a:r>
              <a:rPr lang="en-US" i="1" dirty="0" smtClean="0"/>
              <a:t>structured internally</a:t>
            </a:r>
            <a:endParaRPr lang="en-US" i="1" dirty="0" smtClean="0"/>
          </a:p>
          <a:p>
            <a:r>
              <a:rPr lang="en-US" dirty="0" smtClean="0"/>
              <a:t>Objects of the same class have the same Objects of the same Class have the same definition both for their operations and their information structure</a:t>
            </a:r>
            <a:endParaRPr lang="en-US" dirty="0" smtClean="0"/>
          </a:p>
          <a:p>
            <a:r>
              <a:rPr lang="en-US" dirty="0" smtClean="0"/>
              <a:t>Class is an </a:t>
            </a:r>
            <a:r>
              <a:rPr lang="en-US" b="1" dirty="0" smtClean="0"/>
              <a:t>implementation of objects</a:t>
            </a:r>
            <a:endParaRPr lang="en-US" b="1" dirty="0" smtClean="0"/>
          </a:p>
          <a:p>
            <a:pPr lvl="1"/>
            <a:r>
              <a:rPr lang="en-US" dirty="0" smtClean="0"/>
              <a:t>An object is an instance of a class</a:t>
            </a:r>
            <a:endParaRPr lang="en-US" dirty="0" smtClean="0"/>
          </a:p>
          <a:p>
            <a:r>
              <a:rPr lang="en-US" dirty="0" smtClean="0"/>
              <a:t>A class is an abstraction in that it:</a:t>
            </a:r>
            <a:endParaRPr lang="en-US" dirty="0" smtClean="0"/>
          </a:p>
          <a:p>
            <a:pPr lvl="1"/>
            <a:r>
              <a:rPr lang="en-US" dirty="0" smtClean="0"/>
              <a:t>Emphasizes relevant characteristics</a:t>
            </a:r>
            <a:endParaRPr lang="en-US" dirty="0" smtClean="0"/>
          </a:p>
          <a:p>
            <a:pPr lvl="1"/>
            <a:r>
              <a:rPr lang="en-US" dirty="0" smtClean="0"/>
              <a:t>Suppresses other characteristics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class is comprised of three sections</a:t>
            </a:r>
            <a:endParaRPr lang="en-US" dirty="0" smtClean="0"/>
          </a:p>
          <a:p>
            <a:pPr lvl="1"/>
            <a:r>
              <a:rPr lang="en-US" dirty="0" smtClean="0"/>
              <a:t>The first section contains the class name</a:t>
            </a:r>
            <a:endParaRPr lang="en-US" dirty="0" smtClean="0"/>
          </a:p>
          <a:p>
            <a:pPr lvl="1"/>
            <a:r>
              <a:rPr lang="en-US" dirty="0" smtClean="0"/>
              <a:t>The second section shows the structure (attributes)</a:t>
            </a:r>
            <a:endParaRPr lang="en-US" dirty="0" smtClean="0"/>
          </a:p>
          <a:p>
            <a:pPr lvl="1"/>
            <a:r>
              <a:rPr lang="en-US" dirty="0" smtClean="0"/>
              <a:t>The third section shows the behavior (operations)</a:t>
            </a:r>
            <a:endParaRPr lang="en-US" dirty="0" smtClean="0"/>
          </a:p>
          <a:p>
            <a:r>
              <a:rPr lang="en-US" dirty="0" smtClean="0"/>
              <a:t>A class is an abstract definition of an object</a:t>
            </a:r>
            <a:endParaRPr lang="en-US" dirty="0" smtClean="0"/>
          </a:p>
          <a:p>
            <a:pPr lvl="1"/>
            <a:r>
              <a:rPr lang="en-US" dirty="0" smtClean="0"/>
              <a:t>It defines the structure and behavior of each object in the class</a:t>
            </a:r>
            <a:endParaRPr lang="en-US" dirty="0" smtClean="0"/>
          </a:p>
          <a:p>
            <a:pPr lvl="1"/>
            <a:r>
              <a:rPr lang="en-US" dirty="0" smtClean="0"/>
              <a:t>It serves as a template for creating objects </a:t>
            </a:r>
            <a:endParaRPr lang="en-US" dirty="0" smtClean="0"/>
          </a:p>
          <a:p>
            <a:r>
              <a:rPr lang="en-US" dirty="0" smtClean="0"/>
              <a:t>Objects are grouped into classes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Discussed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OBJECT ORIENTED PHILOSOPHY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CLASSES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 RESPONDS TO MESSAGES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OBJECT RELATIONSHIP AND ASSOCIATIONS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CONSUMER-PRODUCER ASSOCIATION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AGGREGATION AND OBJECT CONTAINMENT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5.	OBJECT RESPONDS TO MESSAGES</a:t>
            </a:r>
            <a:br>
              <a:rPr lang="en-US" dirty="0" smtClean="0"/>
            </a:b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Object capabilities are determined by the </a:t>
            </a:r>
            <a:r>
              <a:rPr lang="en-US" dirty="0" smtClean="0">
                <a:solidFill>
                  <a:schemeClr val="accent5"/>
                </a:solidFill>
              </a:rPr>
              <a:t>methods</a:t>
            </a:r>
            <a:r>
              <a:rPr lang="en-US" dirty="0" smtClean="0"/>
              <a:t> defined for it.</a:t>
            </a:r>
            <a:endParaRPr lang="en-US" dirty="0" smtClean="0"/>
          </a:p>
          <a:p>
            <a:pPr algn="just"/>
            <a:r>
              <a:rPr lang="en-US" dirty="0" smtClean="0"/>
              <a:t>Methods are conceptually equal to the function definitions used in procedural language.</a:t>
            </a:r>
            <a:endParaRPr lang="en-US" dirty="0" smtClean="0"/>
          </a:p>
          <a:p>
            <a:pPr algn="just"/>
            <a:r>
              <a:rPr lang="en-US" dirty="0" smtClean="0"/>
              <a:t>Objects perform operations in response to messages.</a:t>
            </a:r>
            <a:endParaRPr lang="en-US" dirty="0" smtClean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When you press on the break pedal of a car, you send a stop </a:t>
            </a:r>
            <a:r>
              <a:rPr lang="en-US" i="1" dirty="0" smtClean="0">
                <a:solidFill>
                  <a:schemeClr val="accent5"/>
                </a:solidFill>
              </a:rPr>
              <a:t>message</a:t>
            </a:r>
            <a:r>
              <a:rPr lang="en-US" dirty="0" smtClean="0"/>
              <a:t> to the car object.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	OBJECT RESPONDS TO MESSAGES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smtClean="0">
                <a:solidFill>
                  <a:schemeClr val="accent5"/>
                </a:solidFill>
              </a:rPr>
              <a:t>Messages </a:t>
            </a:r>
            <a:r>
              <a:rPr lang="en-US" dirty="0" smtClean="0"/>
              <a:t>essentially are nonspecific function calls.</a:t>
            </a:r>
            <a:endParaRPr lang="en-US" dirty="0" smtClean="0"/>
          </a:p>
          <a:p>
            <a:pPr algn="just"/>
            <a:r>
              <a:rPr lang="en-US" dirty="0" smtClean="0"/>
              <a:t>A message is different  from a subroutine call; how ?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Since different objects can respond to the same message in different way.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KIIT                     CSE/IT                   (OOSD)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>
                <a:solidFill>
                  <a:schemeClr val="accent5"/>
                </a:solidFill>
              </a:rPr>
              <a:t>Eg</a:t>
            </a:r>
            <a:r>
              <a:rPr lang="en-US" sz="4000" dirty="0" smtClean="0">
                <a:solidFill>
                  <a:schemeClr val="accent5"/>
                </a:solidFill>
              </a:rPr>
              <a:t>: </a:t>
            </a:r>
            <a:r>
              <a:rPr lang="en-US" sz="4000" dirty="0" smtClean="0"/>
              <a:t>Cars, motorcycles &amp; bicycles will all respond to a stop message but differently.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29000" y="1447800"/>
            <a:ext cx="21336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371600"/>
            <a:ext cx="22860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47800"/>
            <a:ext cx="22098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6200000" flipV="1">
            <a:off x="2476500" y="3238500"/>
            <a:ext cx="1828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3390900" y="3924300"/>
            <a:ext cx="1981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28" idx="2"/>
          </p:cNvCxnSpPr>
          <p:nvPr/>
        </p:nvCxnSpPr>
        <p:spPr>
          <a:xfrm flipV="1">
            <a:off x="4267200" y="3095625"/>
            <a:ext cx="2895600" cy="1933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5029200"/>
            <a:ext cx="2514600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Stop Message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	OBJECT RESPONDS TO MESSAGES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accent2"/>
                </a:solidFill>
              </a:rPr>
              <a:t>NOTE</a:t>
            </a:r>
            <a:r>
              <a:rPr lang="en-US" dirty="0" smtClean="0"/>
              <a:t>: Messages makes no assumptions about the class of the receiver or the arguments; they are simply objects.</a:t>
            </a:r>
            <a:endParaRPr lang="en-US" dirty="0" smtClean="0"/>
          </a:p>
          <a:p>
            <a:pPr algn="just"/>
            <a:r>
              <a:rPr lang="en-US" dirty="0" smtClean="0"/>
              <a:t>It is the receiver’s responsibilities to respond to the message appropriately.</a:t>
            </a:r>
            <a:endParaRPr lang="en-US" dirty="0" smtClean="0"/>
          </a:p>
          <a:p>
            <a:pPr algn="just"/>
            <a:r>
              <a:rPr lang="en-US" dirty="0" smtClean="0"/>
              <a:t>This gives </a:t>
            </a:r>
            <a:r>
              <a:rPr lang="en-US" dirty="0" smtClean="0">
                <a:solidFill>
                  <a:schemeClr val="accent2"/>
                </a:solidFill>
              </a:rPr>
              <a:t>flexibility</a:t>
            </a:r>
            <a:r>
              <a:rPr lang="en-US" dirty="0" smtClean="0"/>
              <a:t>, as different objects can respond to the same message in different ways.</a:t>
            </a:r>
            <a:endParaRPr lang="en-US" dirty="0" smtClean="0"/>
          </a:p>
          <a:p>
            <a:pPr algn="just"/>
            <a:r>
              <a:rPr lang="en-US" dirty="0" smtClean="0"/>
              <a:t>This is known as </a:t>
            </a:r>
            <a:r>
              <a:rPr lang="en-US" dirty="0" smtClean="0">
                <a:solidFill>
                  <a:schemeClr val="accent2"/>
                </a:solidFill>
              </a:rPr>
              <a:t>polymorphism. </a:t>
            </a:r>
            <a:r>
              <a:rPr lang="en-US" dirty="0" smtClean="0"/>
              <a:t>It is the main difference between a message and a subroutine call.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Difference Between Message &amp; Method</a:t>
            </a:r>
            <a:endParaRPr lang="en-US" sz="3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019800" y="2133600"/>
            <a:ext cx="277738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33400" y="1828801"/>
            <a:ext cx="21336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1.</a:t>
            </a:r>
            <a:r>
              <a:rPr lang="en-US" dirty="0" smtClean="0"/>
              <a:t>Cook Rice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2.</a:t>
            </a:r>
            <a:r>
              <a:rPr lang="en-US" dirty="0" smtClean="0"/>
              <a:t>Wash All the vegetables.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3. </a:t>
            </a:r>
            <a:r>
              <a:rPr lang="en-US" dirty="0" smtClean="0"/>
              <a:t>Marinate the same with Yogurt &amp; ginger-garlic paste </a:t>
            </a:r>
            <a:br>
              <a:rPr lang="en-US" dirty="0" smtClean="0"/>
            </a:br>
            <a:r>
              <a:rPr lang="en-US" dirty="0" smtClean="0"/>
              <a:t>for about an hour.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4</a:t>
            </a:r>
            <a:r>
              <a:rPr lang="en-US" dirty="0" smtClean="0"/>
              <a:t>Heat a fry-pan with Oil , add Onions etc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5.</a:t>
            </a:r>
            <a:r>
              <a:rPr lang="en-US" dirty="0" smtClean="0"/>
              <a:t>Cover &amp; let it sit for a few minutes before serving.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5626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MESSAGE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324600" y="55626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OBJECT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12192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Instruction</a:t>
            </a:r>
            <a:endParaRPr lang="en-US" sz="28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209800"/>
            <a:ext cx="3124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429000" y="556260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METHOD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95600" y="1447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Way it is Prepared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629400" y="11430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Vegetable </a:t>
            </a:r>
            <a:r>
              <a:rPr lang="en-US" sz="2800" dirty="0" err="1" smtClean="0"/>
              <a:t>Biriyani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	OBJECT RESPONDS TO MESSAGES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other words, </a:t>
            </a:r>
            <a:r>
              <a:rPr lang="en-US" dirty="0" smtClean="0">
                <a:solidFill>
                  <a:schemeClr val="accent2"/>
                </a:solidFill>
              </a:rPr>
              <a:t>message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instruction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chemeClr val="accent2"/>
                </a:solidFill>
              </a:rPr>
              <a:t>method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implementation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Objects respond to messages according to methods in its class.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86200" y="3581400"/>
            <a:ext cx="76200" cy="76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962400" y="3505200"/>
            <a:ext cx="228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5"/>
          </p:cNvCxnSpPr>
          <p:nvPr/>
        </p:nvCxnSpPr>
        <p:spPr>
          <a:xfrm rot="16200000" flipH="1">
            <a:off x="4027441" y="3570240"/>
            <a:ext cx="87359" cy="23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076700" y="36195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6800" y="34290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Car Object</a:t>
            </a:r>
            <a:endParaRPr lang="en-US" sz="2800" dirty="0"/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2819400" y="3619500"/>
            <a:ext cx="1066800" cy="7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14800" y="342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………………………………….……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95800" y="31242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24400" y="3200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Brake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990600" y="45720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 Object</a:t>
            </a:r>
            <a:endParaRPr lang="en-US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43200" y="4724400"/>
            <a:ext cx="1066800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657600" y="4648200"/>
            <a:ext cx="152400" cy="152400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7"/>
          </p:cNvCxnSpPr>
          <p:nvPr/>
        </p:nvCxnSpPr>
        <p:spPr>
          <a:xfrm rot="5400000" flipH="1" flipV="1">
            <a:off x="3940082" y="4419600"/>
            <a:ext cx="98518" cy="40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6"/>
          </p:cNvCxnSpPr>
          <p:nvPr/>
        </p:nvCxnSpPr>
        <p:spPr>
          <a:xfrm>
            <a:off x="3810000" y="4724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4038600" y="4724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14800" y="4495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………………………………….……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8200" y="42672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* 7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	OBJECT RESPONDS TO MESSAGES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message has a name, just like a method, such as cost, set cost, cooking time.</a:t>
            </a: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 smtClean="0">
                <a:solidFill>
                  <a:schemeClr val="accent5"/>
                </a:solidFill>
              </a:rPr>
              <a:t>object understands a message </a:t>
            </a:r>
            <a:r>
              <a:rPr lang="en-US" dirty="0" smtClean="0"/>
              <a:t>when it can match the message to a method that has a </a:t>
            </a:r>
            <a:r>
              <a:rPr lang="en-US" dirty="0" smtClean="0">
                <a:solidFill>
                  <a:schemeClr val="accent5"/>
                </a:solidFill>
              </a:rPr>
              <a:t>same name as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5"/>
                </a:solidFill>
              </a:rPr>
              <a:t>message.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message</a:t>
            </a:r>
            <a:r>
              <a:rPr lang="en-US" dirty="0" smtClean="0"/>
              <a:t> differs from a </a:t>
            </a:r>
            <a:r>
              <a:rPr lang="en-US" dirty="0" smtClean="0">
                <a:solidFill>
                  <a:schemeClr val="accent5"/>
                </a:solidFill>
              </a:rPr>
              <a:t>function</a:t>
            </a:r>
            <a:r>
              <a:rPr lang="en-US" dirty="0" smtClean="0"/>
              <a:t> in that a </a:t>
            </a:r>
            <a:r>
              <a:rPr lang="en-US" dirty="0" smtClean="0">
                <a:solidFill>
                  <a:schemeClr val="accent5"/>
                </a:solidFill>
              </a:rPr>
              <a:t>function</a:t>
            </a:r>
            <a:r>
              <a:rPr lang="en-US" dirty="0" smtClean="0"/>
              <a:t> says “</a:t>
            </a:r>
            <a:r>
              <a:rPr lang="en-US" dirty="0" smtClean="0">
                <a:solidFill>
                  <a:schemeClr val="accent5"/>
                </a:solidFill>
              </a:rPr>
              <a:t>how to do something</a:t>
            </a:r>
            <a:r>
              <a:rPr lang="en-US" dirty="0" smtClean="0"/>
              <a:t>” and a </a:t>
            </a:r>
            <a:r>
              <a:rPr lang="en-US" dirty="0" smtClean="0">
                <a:solidFill>
                  <a:schemeClr val="accent2"/>
                </a:solidFill>
              </a:rPr>
              <a:t>message</a:t>
            </a:r>
            <a:r>
              <a:rPr lang="en-US" dirty="0" smtClean="0"/>
              <a:t> says “</a:t>
            </a:r>
            <a:r>
              <a:rPr lang="en-US" dirty="0" smtClean="0">
                <a:solidFill>
                  <a:schemeClr val="accent2"/>
                </a:solidFill>
              </a:rPr>
              <a:t>what to do</a:t>
            </a:r>
            <a:r>
              <a:rPr lang="en-US" dirty="0" smtClean="0"/>
              <a:t>”.</a:t>
            </a:r>
            <a:endParaRPr lang="en-US" dirty="0" smtClean="0"/>
          </a:p>
          <a:p>
            <a:pPr algn="just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Encapsulation and Information Hiding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 concept of  </a:t>
            </a:r>
            <a:r>
              <a:rPr lang="en-US" sz="2800" b="1" dirty="0" smtClean="0"/>
              <a:t>‘Self-containing’</a:t>
            </a:r>
            <a:endParaRPr lang="en-US" sz="2800" b="1" dirty="0" smtClean="0"/>
          </a:p>
          <a:p>
            <a:r>
              <a:rPr lang="en-US" sz="2800" b="1" dirty="0" smtClean="0"/>
              <a:t> Information hiding – </a:t>
            </a:r>
            <a:r>
              <a:rPr lang="en-US" sz="2800" dirty="0" smtClean="0"/>
              <a:t>is the principle of concealing the data and procedures of an object </a:t>
            </a:r>
            <a:endParaRPr lang="en-US" sz="2800" dirty="0" smtClean="0"/>
          </a:p>
          <a:p>
            <a:r>
              <a:rPr lang="en-US" sz="2800" b="1" dirty="0" smtClean="0"/>
              <a:t>‘internal ’ </a:t>
            </a:r>
            <a:r>
              <a:rPr lang="en-US" sz="2800" dirty="0" smtClean="0"/>
              <a:t>structure is hidden from their surroundings</a:t>
            </a:r>
            <a:endParaRPr lang="en-US" sz="2800" b="1" dirty="0" smtClean="0"/>
          </a:p>
          <a:p>
            <a:r>
              <a:rPr lang="en-US" sz="2800" dirty="0" smtClean="0"/>
              <a:t>Functionality and </a:t>
            </a:r>
            <a:r>
              <a:rPr lang="en-US" sz="2800" dirty="0" err="1" smtClean="0"/>
              <a:t>behaviour</a:t>
            </a:r>
            <a:r>
              <a:rPr lang="en-US" sz="2800" dirty="0" smtClean="0"/>
              <a:t> </a:t>
            </a:r>
            <a:r>
              <a:rPr lang="en-US" sz="2800" dirty="0" err="1" smtClean="0"/>
              <a:t>characterised</a:t>
            </a:r>
            <a:r>
              <a:rPr lang="en-US" sz="2800" dirty="0" smtClean="0"/>
              <a:t> by ‘</a:t>
            </a:r>
            <a:r>
              <a:rPr lang="en-US" sz="2800" b="1" dirty="0" smtClean="0"/>
              <a:t>interfacing’ operations</a:t>
            </a:r>
            <a:endParaRPr lang="en-US" sz="2800" b="1" dirty="0" smtClean="0"/>
          </a:p>
          <a:p>
            <a:r>
              <a:rPr lang="en-US" sz="2800" b="1" dirty="0" smtClean="0"/>
              <a:t>Data Abstraction</a:t>
            </a:r>
            <a:r>
              <a:rPr lang="en-US" sz="2800" dirty="0" smtClean="0"/>
              <a:t> is a benefit of </a:t>
            </a:r>
            <a:r>
              <a:rPr lang="en-US" sz="2800" dirty="0" err="1" smtClean="0"/>
              <a:t>oo</a:t>
            </a:r>
            <a:r>
              <a:rPr lang="en-US" sz="2800" dirty="0" smtClean="0"/>
              <a:t> concept that incorporates encapsulation and polymorphism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Some more O-O Concepts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dirty="0" smtClean="0"/>
              <a:t>Class Hierarchy</a:t>
            </a:r>
            <a:endParaRPr lang="en-US" sz="3000" dirty="0" smtClean="0"/>
          </a:p>
          <a:p>
            <a:pPr lvl="1" algn="just"/>
            <a:r>
              <a:rPr lang="en-US" sz="3000" dirty="0" smtClean="0"/>
              <a:t>Single Inheritance</a:t>
            </a:r>
            <a:endParaRPr lang="en-US" sz="3000" dirty="0" smtClean="0"/>
          </a:p>
          <a:p>
            <a:pPr lvl="1" algn="just"/>
            <a:r>
              <a:rPr lang="en-US" sz="3000" dirty="0" smtClean="0"/>
              <a:t>Multiple Inheritance</a:t>
            </a:r>
            <a:endParaRPr lang="en-US" sz="3000" dirty="0" smtClean="0"/>
          </a:p>
          <a:p>
            <a:pPr lvl="1" algn="just"/>
            <a:r>
              <a:rPr lang="en-US" sz="3000" dirty="0" smtClean="0"/>
              <a:t>Multilevel Inheritance</a:t>
            </a:r>
            <a:endParaRPr lang="en-US" sz="3000" dirty="0" smtClean="0"/>
          </a:p>
          <a:p>
            <a:pPr lvl="1" algn="just"/>
            <a:r>
              <a:rPr lang="en-US" sz="3000" b="1" dirty="0" smtClean="0"/>
              <a:t>Dynamic Inheritance</a:t>
            </a:r>
            <a:r>
              <a:rPr lang="en-US" sz="3000" dirty="0" smtClean="0"/>
              <a:t>: Allows objects to change and evolve over time. It refers to the ability to add, delete, or change parents from objects(or Classes) at run time. </a:t>
            </a:r>
            <a:r>
              <a:rPr lang="en-US" sz="3000" dirty="0" err="1" smtClean="0"/>
              <a:t>Eg</a:t>
            </a:r>
            <a:r>
              <a:rPr lang="en-US" sz="3000" dirty="0" smtClean="0"/>
              <a:t>: Window object changing to an icon and a Vice versa.</a:t>
            </a:r>
            <a:endParaRPr lang="en-US" sz="3000" dirty="0" smtClean="0"/>
          </a:p>
          <a:p>
            <a:pPr algn="just"/>
            <a:r>
              <a:rPr lang="en-US" sz="3000" dirty="0" smtClean="0"/>
              <a:t>Polymorphism</a:t>
            </a:r>
            <a:endParaRPr lang="en-US" sz="30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concept in type theory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common name may denote instances </a:t>
            </a:r>
            <a:r>
              <a:rPr lang="en-US" dirty="0" smtClean="0"/>
              <a:t>of different classes</a:t>
            </a:r>
            <a:endParaRPr lang="en-US" dirty="0" smtClean="0"/>
          </a:p>
          <a:p>
            <a:r>
              <a:rPr lang="en-US" dirty="0" smtClean="0"/>
              <a:t>One type of operation can be implemented in different ways by different classes</a:t>
            </a:r>
            <a:endParaRPr lang="en-US" dirty="0" smtClean="0"/>
          </a:p>
          <a:p>
            <a:r>
              <a:rPr lang="en-US" b="1" i="1" dirty="0" smtClean="0"/>
              <a:t>Overloading in modern OO 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object ?</a:t>
            </a:r>
            <a:endParaRPr lang="en-US" dirty="0" smtClean="0"/>
          </a:p>
          <a:p>
            <a:r>
              <a:rPr lang="en-US" dirty="0" err="1" smtClean="0"/>
              <a:t>Ans</a:t>
            </a:r>
            <a:r>
              <a:rPr lang="en-US" dirty="0" smtClean="0"/>
              <a:t>: A car is an object; a real world entity , identifiably separate from its surroundings.</a:t>
            </a:r>
            <a:endParaRPr lang="en-US" dirty="0" smtClean="0"/>
          </a:p>
          <a:p>
            <a:r>
              <a:rPr lang="en-US" dirty="0" smtClean="0"/>
              <a:t>Car has well defined </a:t>
            </a:r>
            <a:r>
              <a:rPr lang="en-US" dirty="0" smtClean="0">
                <a:solidFill>
                  <a:schemeClr val="accent4"/>
                </a:solidFill>
              </a:rPr>
              <a:t>attributes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Color</a:t>
            </a:r>
            <a:endParaRPr lang="en-US" dirty="0" smtClean="0"/>
          </a:p>
          <a:p>
            <a:pPr lvl="1"/>
            <a:r>
              <a:rPr lang="en-US" dirty="0" smtClean="0"/>
              <a:t>Manufacturer</a:t>
            </a:r>
            <a:endParaRPr lang="en-US" dirty="0" smtClean="0"/>
          </a:p>
          <a:p>
            <a:pPr lvl="1"/>
            <a:r>
              <a:rPr lang="en-US" dirty="0" smtClean="0"/>
              <a:t>Cost </a:t>
            </a:r>
            <a:endParaRPr lang="en-US" dirty="0" smtClean="0"/>
          </a:p>
          <a:p>
            <a:pPr lvl="1"/>
            <a:r>
              <a:rPr lang="en-US" dirty="0" smtClean="0"/>
              <a:t>Owner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Polymorphism?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A very strong tool for allowing system designers to develop </a:t>
            </a:r>
            <a:r>
              <a:rPr lang="en-US" i="1" dirty="0" smtClean="0"/>
              <a:t>flexible systems</a:t>
            </a:r>
            <a:endParaRPr lang="en-US" i="1" dirty="0" smtClean="0"/>
          </a:p>
          <a:p>
            <a:r>
              <a:rPr lang="en-US" dirty="0" smtClean="0"/>
              <a:t>Designer only need to specify </a:t>
            </a:r>
            <a:r>
              <a:rPr lang="en-US" i="1" dirty="0" smtClean="0"/>
              <a:t>what shall </a:t>
            </a:r>
            <a:r>
              <a:rPr lang="en-US" dirty="0" smtClean="0"/>
              <a:t>occur and not occur and not </a:t>
            </a:r>
            <a:r>
              <a:rPr lang="en-US" i="1" dirty="0" smtClean="0"/>
              <a:t>how it shall occur </a:t>
            </a:r>
            <a:endParaRPr lang="en-US" i="1" dirty="0" smtClean="0"/>
          </a:p>
          <a:p>
            <a:r>
              <a:rPr lang="en-US" dirty="0" smtClean="0"/>
              <a:t>To add an object, the modification will only affect the new object, not those using 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“If class B inherits class A, then both operations and the information structure described in class A will become part of class B”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600200" y="1600200"/>
            <a:ext cx="6324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Inheritance?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</a:t>
            </a:r>
            <a:r>
              <a:rPr lang="en-US" b="1" dirty="0" smtClean="0"/>
              <a:t>similarities </a:t>
            </a:r>
            <a:endParaRPr lang="en-US" b="1" dirty="0" smtClean="0"/>
          </a:p>
          <a:p>
            <a:r>
              <a:rPr lang="fr-FR" b="1" dirty="0" err="1" smtClean="0"/>
              <a:t>Reuse</a:t>
            </a:r>
            <a:r>
              <a:rPr lang="fr-FR" b="1" dirty="0" smtClean="0"/>
              <a:t> </a:t>
            </a:r>
            <a:r>
              <a:rPr lang="fr-FR" b="1" dirty="0" err="1" smtClean="0"/>
              <a:t>common</a:t>
            </a:r>
            <a:r>
              <a:rPr lang="fr-FR" b="1" dirty="0" smtClean="0"/>
              <a:t> descriptions</a:t>
            </a:r>
            <a:endParaRPr lang="fr-FR" b="1" dirty="0" smtClean="0"/>
          </a:p>
          <a:p>
            <a:r>
              <a:rPr lang="de-DE" dirty="0" smtClean="0"/>
              <a:t>Software Reuse </a:t>
            </a:r>
            <a:endParaRPr lang="de-DE" dirty="0" smtClean="0"/>
          </a:p>
          <a:p>
            <a:r>
              <a:rPr lang="en-US" dirty="0" smtClean="0"/>
              <a:t>Easy  </a:t>
            </a:r>
            <a:r>
              <a:rPr lang="en-US" b="1" dirty="0" smtClean="0"/>
              <a:t>modification of model by performing </a:t>
            </a:r>
            <a:r>
              <a:rPr lang="en-US" dirty="0" smtClean="0"/>
              <a:t>modification in one place </a:t>
            </a: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b="1" dirty="0" smtClean="0"/>
              <a:t>redundancy , leading to smaller and</a:t>
            </a:r>
            <a:r>
              <a:rPr lang="en-US" dirty="0" smtClean="0"/>
              <a:t> more </a:t>
            </a:r>
            <a:r>
              <a:rPr lang="en-US" b="1" dirty="0" smtClean="0"/>
              <a:t>efficient model, easier to </a:t>
            </a:r>
            <a:r>
              <a:rPr lang="en-US" dirty="0" smtClean="0"/>
              <a:t>understand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6.	OBJECT RELATIONSHIP AND ASSOCIATIONS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i="1" dirty="0" smtClean="0">
                <a:solidFill>
                  <a:schemeClr val="accent2"/>
                </a:solidFill>
              </a:rPr>
              <a:t>ASSOCIATIONS</a:t>
            </a:r>
            <a:r>
              <a:rPr lang="en-US" i="1" dirty="0" smtClean="0"/>
              <a:t> </a:t>
            </a:r>
            <a:r>
              <a:rPr lang="en-US" dirty="0" smtClean="0"/>
              <a:t>represents the relationships between objects and classes.</a:t>
            </a:r>
            <a:endParaRPr lang="en-US" dirty="0" smtClean="0"/>
          </a:p>
          <a:p>
            <a:pPr algn="just"/>
            <a:endParaRPr lang="en-US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>
                <a:solidFill>
                  <a:schemeClr val="accent2"/>
                </a:solidFill>
              </a:rPr>
              <a:t>Cardinality</a:t>
            </a:r>
            <a:r>
              <a:rPr lang="en-US" i="1" dirty="0" smtClean="0"/>
              <a:t> </a:t>
            </a:r>
            <a:r>
              <a:rPr lang="en-US" dirty="0" smtClean="0"/>
              <a:t>specifies how many instances may relate to a single instance of an associated class. </a:t>
            </a:r>
            <a:r>
              <a:rPr lang="en-US" dirty="0" err="1" smtClean="0"/>
              <a:t>Eg</a:t>
            </a:r>
            <a:r>
              <a:rPr lang="en-US" dirty="0" smtClean="0"/>
              <a:t>: one or many, one to many etc</a:t>
            </a:r>
            <a:endParaRPr lang="en-US" dirty="0" smtClean="0"/>
          </a:p>
          <a:p>
            <a:pPr algn="just"/>
            <a:r>
              <a:rPr lang="en-US" i="1" dirty="0" smtClean="0">
                <a:solidFill>
                  <a:schemeClr val="accent2"/>
                </a:solidFill>
              </a:rPr>
              <a:t>Multiplicity</a:t>
            </a:r>
            <a:r>
              <a:rPr lang="en-US" i="1" dirty="0" smtClean="0"/>
              <a:t> </a:t>
            </a:r>
            <a:r>
              <a:rPr lang="en-US" dirty="0" smtClean="0"/>
              <a:t>value (</a:t>
            </a:r>
            <a:r>
              <a:rPr lang="en-US" dirty="0" err="1" smtClean="0"/>
              <a:t>i.e</a:t>
            </a:r>
            <a:r>
              <a:rPr lang="en-US" dirty="0" smtClean="0"/>
              <a:t> the number of objects that participate in the association)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124200"/>
            <a:ext cx="1371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PILOT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124200"/>
            <a:ext cx="2057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AIRPLANES</a:t>
            </a:r>
            <a:endParaRPr lang="en-US" sz="2800" dirty="0"/>
          </a:p>
        </p:txBody>
      </p:sp>
      <p:cxnSp>
        <p:nvCxnSpPr>
          <p:cNvPr id="9" name="Straight Connector 8"/>
          <p:cNvCxnSpPr>
            <a:stCxn id="6" idx="3"/>
            <a:endCxn id="7" idx="1"/>
          </p:cNvCxnSpPr>
          <p:nvPr/>
        </p:nvCxnSpPr>
        <p:spPr>
          <a:xfrm>
            <a:off x="1981200" y="338581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2895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 fly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5800" y="28956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Flown by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Cardinality?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Number of instances of each class involved in the dialogue is specified by cardinality.</a:t>
            </a:r>
            <a:endParaRPr lang="en-US" dirty="0" smtClean="0"/>
          </a:p>
          <a:p>
            <a:r>
              <a:rPr lang="en-US" b="1" dirty="0" smtClean="0"/>
              <a:t>Common multiplicity values:</a:t>
            </a:r>
            <a:endParaRPr lang="en-US" b="1" dirty="0" smtClean="0"/>
          </a:p>
          <a:p>
            <a:r>
              <a:rPr lang="en-US" b="1" dirty="0" smtClean="0"/>
              <a:t>Symbol		Meaning</a:t>
            </a:r>
            <a:endParaRPr lang="en-US" b="1" dirty="0" smtClean="0"/>
          </a:p>
          <a:p>
            <a:r>
              <a:rPr lang="en-US" dirty="0" smtClean="0"/>
              <a:t>1			One and only one</a:t>
            </a:r>
            <a:endParaRPr lang="en-US" dirty="0" smtClean="0"/>
          </a:p>
          <a:p>
            <a:r>
              <a:rPr lang="en-US" dirty="0" smtClean="0"/>
              <a:t>0..1			Zero or one</a:t>
            </a:r>
            <a:endParaRPr lang="en-US" dirty="0" smtClean="0"/>
          </a:p>
          <a:p>
            <a:r>
              <a:rPr lang="en-US" dirty="0" smtClean="0"/>
              <a:t>M…N		From M to N (natural integer)</a:t>
            </a:r>
            <a:endParaRPr lang="en-US" dirty="0" smtClean="0"/>
          </a:p>
          <a:p>
            <a:r>
              <a:rPr lang="en-US" dirty="0" smtClean="0"/>
              <a:t>0..*			From zero to any positive integer</a:t>
            </a:r>
            <a:endParaRPr lang="en-US" dirty="0" smtClean="0"/>
          </a:p>
          <a:p>
            <a:r>
              <a:rPr lang="en-US" dirty="0" smtClean="0"/>
              <a:t>1..*			From one to any positive integer</a:t>
            </a: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r>
              <a:rPr lang="en-US" dirty="0" smtClean="0"/>
              <a:t>Also thought can be given about navigability to every applicable relationship.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6.	OBJECT RELATIONSHIP AND ASSOCIATIONS 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Notations associated in an association: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    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2000" y="236220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733800"/>
            <a:ext cx="2819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7.	CONSUMER-PRODUCER ASSOCIATION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 special form of association also known as </a:t>
            </a:r>
            <a:r>
              <a:rPr lang="en-US" dirty="0" smtClean="0">
                <a:solidFill>
                  <a:schemeClr val="accent2"/>
                </a:solidFill>
              </a:rPr>
              <a:t>client-server</a:t>
            </a:r>
            <a:r>
              <a:rPr lang="en-US" dirty="0" smtClean="0"/>
              <a:t> association or </a:t>
            </a:r>
            <a:r>
              <a:rPr lang="en-US" dirty="0" smtClean="0">
                <a:solidFill>
                  <a:schemeClr val="accent2"/>
                </a:solidFill>
              </a:rPr>
              <a:t>use relationship.</a:t>
            </a:r>
            <a:endParaRPr lang="en-US" dirty="0" smtClean="0">
              <a:solidFill>
                <a:schemeClr val="accent2"/>
              </a:solidFill>
            </a:endParaRPr>
          </a:p>
          <a:p>
            <a:pPr algn="just"/>
            <a:r>
              <a:rPr lang="en-US" dirty="0" smtClean="0"/>
              <a:t>It is viewed as </a:t>
            </a:r>
            <a:r>
              <a:rPr lang="en-US" dirty="0" smtClean="0">
                <a:solidFill>
                  <a:schemeClr val="accent2"/>
                </a:solidFill>
              </a:rPr>
              <a:t>one-way </a:t>
            </a:r>
            <a:r>
              <a:rPr lang="en-US" dirty="0" smtClean="0"/>
              <a:t>interaction.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495800"/>
            <a:ext cx="1828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PrintServer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505980"/>
            <a:ext cx="2057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Item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743200" y="4191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Request for printing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781800" y="5105400"/>
            <a:ext cx="144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CONSUMER object requests service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62000" y="50292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PRODUCER provides service </a:t>
            </a:r>
            <a:endParaRPr lang="en-US" sz="2000" dirty="0"/>
          </a:p>
        </p:txBody>
      </p:sp>
      <p:cxnSp>
        <p:nvCxnSpPr>
          <p:cNvPr id="28" name="Straight Arrow Connector 27"/>
          <p:cNvCxnSpPr>
            <a:stCxn id="9" idx="1"/>
            <a:endCxn id="8" idx="3"/>
          </p:cNvCxnSpPr>
          <p:nvPr/>
        </p:nvCxnSpPr>
        <p:spPr>
          <a:xfrm rot="10800000">
            <a:off x="2362200" y="4757410"/>
            <a:ext cx="4038600" cy="1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701281" y="-191540"/>
            <a:ext cx="7801920" cy="1526561"/>
          </a:xfrm>
        </p:spPr>
        <p:txBody>
          <a:bodyPr/>
          <a:lstStyle/>
          <a:p>
            <a:pPr defTabSz="-635">
              <a:lnSpc>
                <a:spcPct val="92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Association and Link</a:t>
            </a:r>
            <a:endParaRPr lang="en-GB" sz="5400" b="1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5680" y="1147801"/>
            <a:ext cx="8432640" cy="5177343"/>
          </a:xfrm>
        </p:spPr>
        <p:txBody>
          <a:bodyPr/>
          <a:lstStyle/>
          <a:p>
            <a:pPr defTabSz="-635">
              <a:lnSpc>
                <a:spcPct val="92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600" dirty="0"/>
              <a:t>A link:</a:t>
            </a:r>
            <a:endParaRPr lang="en-GB" sz="3600" dirty="0"/>
          </a:p>
          <a:p>
            <a:pPr lvl="1" defTabSz="-635">
              <a:lnSpc>
                <a:spcPct val="92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>
                <a:solidFill>
                  <a:srgbClr val="0000FF"/>
                </a:solidFill>
              </a:rPr>
              <a:t>An instance of an association</a:t>
            </a:r>
            <a:endParaRPr lang="en-GB" sz="3300" dirty="0">
              <a:solidFill>
                <a:srgbClr val="0000FF"/>
              </a:solidFill>
            </a:endParaRPr>
          </a:p>
          <a:p>
            <a:pPr lvl="1" defTabSz="-635">
              <a:lnSpc>
                <a:spcPct val="92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Exists between two or more objects</a:t>
            </a:r>
            <a:endParaRPr lang="en-GB" sz="3300" dirty="0"/>
          </a:p>
          <a:p>
            <a:pPr lvl="1" defTabSz="-635">
              <a:lnSpc>
                <a:spcPct val="92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>
                <a:solidFill>
                  <a:srgbClr val="0000FF"/>
                </a:solidFill>
              </a:rPr>
              <a:t>Dynamically created and destroyed as the run of a system proceeds</a:t>
            </a:r>
            <a:endParaRPr lang="en-GB" sz="3300" dirty="0">
              <a:solidFill>
                <a:srgbClr val="0000FF"/>
              </a:solidFill>
            </a:endParaRPr>
          </a:p>
          <a:p>
            <a:pPr defTabSz="-635">
              <a:lnSpc>
                <a:spcPct val="92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600" dirty="0"/>
              <a:t>For example: </a:t>
            </a:r>
            <a:endParaRPr lang="en-GB" sz="3600" dirty="0"/>
          </a:p>
          <a:p>
            <a:pPr lvl="1" defTabSz="-635">
              <a:lnSpc>
                <a:spcPct val="92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An employee joins an organization. </a:t>
            </a:r>
            <a:endParaRPr lang="en-GB" sz="3300" dirty="0"/>
          </a:p>
          <a:p>
            <a:pPr lvl="1" defTabSz="-635">
              <a:lnSpc>
                <a:spcPct val="92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Leaves that organization and joins a new organization etc.</a:t>
            </a:r>
            <a:endParaRPr lang="en-GB"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 smtClean="0"/>
          </a:p>
          <a:p>
            <a:pPr lvl="1"/>
            <a:r>
              <a:rPr lang="en-US" dirty="0" smtClean="0"/>
              <a:t>Aggregation</a:t>
            </a:r>
            <a:endParaRPr lang="en-US" dirty="0" smtClean="0"/>
          </a:p>
          <a:p>
            <a:pPr lvl="1"/>
            <a:r>
              <a:rPr lang="en-US" dirty="0" smtClean="0"/>
              <a:t>Composition</a:t>
            </a:r>
            <a:endParaRPr lang="en-US" dirty="0" smtClean="0"/>
          </a:p>
          <a:p>
            <a:r>
              <a:rPr lang="en-US" dirty="0" smtClean="0"/>
              <a:t>Dependency</a:t>
            </a:r>
            <a:endParaRPr lang="en-US" dirty="0" smtClean="0"/>
          </a:p>
          <a:p>
            <a:r>
              <a:rPr lang="en-US" dirty="0" smtClean="0"/>
              <a:t>Generalization</a:t>
            </a:r>
            <a:endParaRPr lang="en-US" dirty="0" smtClean="0"/>
          </a:p>
          <a:p>
            <a:r>
              <a:rPr lang="en-US" dirty="0" smtClean="0"/>
              <a:t>Realization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	INTRODUCTION 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has well defined set of things we do with it(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methods</a:t>
            </a:r>
            <a:r>
              <a:rPr lang="en-US" dirty="0" smtClean="0"/>
              <a:t>) :</a:t>
            </a:r>
            <a:endParaRPr lang="en-US" dirty="0" smtClean="0"/>
          </a:p>
          <a:p>
            <a:pPr lvl="1"/>
            <a:r>
              <a:rPr lang="en-US" dirty="0" smtClean="0"/>
              <a:t>Drive it</a:t>
            </a:r>
            <a:endParaRPr lang="en-US" dirty="0" smtClean="0"/>
          </a:p>
          <a:p>
            <a:pPr lvl="1"/>
            <a:r>
              <a:rPr lang="en-US" dirty="0" smtClean="0"/>
              <a:t>Lock it</a:t>
            </a:r>
            <a:endParaRPr lang="en-US" dirty="0" smtClean="0"/>
          </a:p>
          <a:p>
            <a:pPr lvl="1"/>
            <a:r>
              <a:rPr lang="en-US" dirty="0" smtClean="0"/>
              <a:t>Tow it</a:t>
            </a:r>
            <a:endParaRPr lang="en-US" dirty="0" smtClean="0"/>
          </a:p>
          <a:p>
            <a:pPr lvl="1"/>
            <a:r>
              <a:rPr lang="en-US" dirty="0" smtClean="0"/>
              <a:t>Carry passenger</a:t>
            </a:r>
            <a:endParaRPr lang="en-US" dirty="0" smtClean="0"/>
          </a:p>
          <a:p>
            <a:r>
              <a:rPr lang="en-US" dirty="0" smtClean="0"/>
              <a:t>What do object have to do with system development 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dirty="0" smtClean="0">
                <a:latin typeface="Arial" panose="020B0604020202020204" pitchFamily="34" charset="0"/>
              </a:rPr>
              <a:t>These are the most general type of relationship: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It denotes a semantic  connection between two classes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 It shows BI directional connection between two classes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It is a weak coupling as associated classes remain somewhat independent of each other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Example:</a:t>
            </a:r>
            <a:endParaRPr lang="en-US" dirty="0" smtClean="0">
              <a:latin typeface="Arial" panose="020B0604020202020204" pitchFamily="34" charset="0"/>
            </a:endParaRPr>
          </a:p>
          <a:p>
            <a:pPr>
              <a:buFont typeface="Marlett" pitchFamily="2" charset="2"/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86560" y="0"/>
            <a:ext cx="8501760" cy="1496318"/>
          </a:xfrm>
        </p:spPr>
        <p:txBody>
          <a:bodyPr lIns="17961" tIns="46698" rIns="17961" bIns="46698"/>
          <a:lstStyle/>
          <a:p>
            <a:pPr defTabSz="-635"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 Association Relationship</a:t>
            </a:r>
            <a:endParaRPr lang="en-GB" sz="5400" b="1" dirty="0"/>
          </a:p>
        </p:txBody>
      </p:sp>
      <p:grpSp>
        <p:nvGrpSpPr>
          <p:cNvPr id="2" name="Group 10"/>
          <p:cNvGrpSpPr/>
          <p:nvPr/>
        </p:nvGrpSpPr>
        <p:grpSpPr bwMode="auto">
          <a:xfrm>
            <a:off x="424800" y="2392092"/>
            <a:ext cx="8501760" cy="1935563"/>
            <a:chOff x="631" y="2022"/>
            <a:chExt cx="5184" cy="983"/>
          </a:xfrm>
        </p:grpSpPr>
        <p:sp>
          <p:nvSpPr>
            <p:cNvPr id="19458" name="Rectangle 2"/>
            <p:cNvSpPr>
              <a:spLocks noChangeArrowheads="1"/>
            </p:cNvSpPr>
            <p:nvPr/>
          </p:nvSpPr>
          <p:spPr bwMode="auto">
            <a:xfrm>
              <a:off x="631" y="2022"/>
              <a:ext cx="1625" cy="983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Library Member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5041" y="2022"/>
              <a:ext cx="774" cy="983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Book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2256" y="2526"/>
              <a:ext cx="27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 rot="16200000">
              <a:off x="2839" y="2237"/>
              <a:ext cx="358" cy="16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352" y="2237"/>
              <a:ext cx="109" cy="18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3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  <a:endParaRPr lang="en-GB" sz="23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4712" y="2141"/>
              <a:ext cx="142" cy="267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3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*</a:t>
              </a:r>
              <a:endParaRPr lang="en-GB" sz="3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319" y="2237"/>
              <a:ext cx="1198" cy="18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0" tIns="0" rIns="0" bIns="0">
              <a:spAutoFit/>
            </a:bodyPr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3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borrowed by</a:t>
              </a:r>
              <a:endParaRPr lang="en-GB" sz="23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040" y="326915"/>
            <a:ext cx="7801920" cy="1139159"/>
          </a:xfrm>
        </p:spPr>
        <p:txBody>
          <a:bodyPr/>
          <a:lstStyle/>
          <a:p>
            <a:pPr defTabSz="-635">
              <a:lnSpc>
                <a:spcPct val="94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3-ary Association</a:t>
            </a:r>
            <a:endParaRPr lang="en-GB" sz="5400" b="1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839520" y="1768506"/>
            <a:ext cx="7670880" cy="4494712"/>
            <a:chOff x="295" y="1228"/>
            <a:chExt cx="5615" cy="2609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4231" y="1277"/>
              <a:ext cx="1679" cy="485"/>
            </a:xfrm>
            <a:prstGeom prst="rect">
              <a:avLst/>
            </a:prstGeom>
            <a:solidFill>
              <a:srgbClr val="FFFFCC"/>
            </a:solidFill>
            <a:ln w="1260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-635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Skill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295" y="1277"/>
              <a:ext cx="1679" cy="485"/>
            </a:xfrm>
            <a:prstGeom prst="rect">
              <a:avLst/>
            </a:prstGeom>
            <a:solidFill>
              <a:srgbClr val="FFFFCC"/>
            </a:solidFill>
            <a:ln w="12600">
              <a:solidFill>
                <a:srgbClr val="0000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-635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Person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3" name="Group 5"/>
            <p:cNvGrpSpPr/>
            <p:nvPr/>
          </p:nvGrpSpPr>
          <p:grpSpPr bwMode="auto">
            <a:xfrm>
              <a:off x="2177" y="2385"/>
              <a:ext cx="1792" cy="1452"/>
              <a:chOff x="2177" y="2385"/>
              <a:chExt cx="1792" cy="1452"/>
            </a:xfrm>
          </p:grpSpPr>
          <p:sp>
            <p:nvSpPr>
              <p:cNvPr id="20486" name="Rectangle 6"/>
              <p:cNvSpPr>
                <a:spLocks noChangeArrowheads="1"/>
              </p:cNvSpPr>
              <p:nvPr/>
            </p:nvSpPr>
            <p:spPr bwMode="auto">
              <a:xfrm>
                <a:off x="2177" y="2385"/>
                <a:ext cx="1793" cy="485"/>
              </a:xfrm>
              <a:prstGeom prst="rect">
                <a:avLst/>
              </a:prstGeom>
              <a:solidFill>
                <a:srgbClr val="FFFFCC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2900" b="1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Competency</a:t>
                </a:r>
                <a:endPara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/>
            </p:nvSpPr>
            <p:spPr bwMode="auto">
              <a:xfrm>
                <a:off x="2177" y="2870"/>
                <a:ext cx="1793" cy="415"/>
              </a:xfrm>
              <a:prstGeom prst="rect">
                <a:avLst/>
              </a:prstGeom>
              <a:solidFill>
                <a:srgbClr val="FFFFCC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-635">
                  <a:lnSpc>
                    <a:spcPct val="87000"/>
                  </a:lnSpc>
                  <a:tabLst>
                    <a:tab pos="0" algn="l"/>
                    <a:tab pos="414655" algn="l"/>
                    <a:tab pos="829310" algn="l"/>
                    <a:tab pos="1243965" algn="l"/>
                    <a:tab pos="1658620" algn="l"/>
                    <a:tab pos="2073275" algn="l"/>
                    <a:tab pos="2487930" algn="l"/>
                    <a:tab pos="2902585" algn="l"/>
                    <a:tab pos="3317240" algn="l"/>
                    <a:tab pos="3732530" algn="l"/>
                    <a:tab pos="4147185" algn="l"/>
                    <a:tab pos="4561840" algn="l"/>
                    <a:tab pos="4976495" algn="l"/>
                    <a:tab pos="5391150" algn="l"/>
                    <a:tab pos="5805805" algn="l"/>
                    <a:tab pos="6220460" algn="l"/>
                    <a:tab pos="6635115" algn="l"/>
                    <a:tab pos="7049770" algn="l"/>
                    <a:tab pos="7465060" algn="l"/>
                    <a:tab pos="7879715" algn="l"/>
                    <a:tab pos="8294370" algn="l"/>
                  </a:tabLst>
                </a:pPr>
                <a:r>
                  <a:rPr lang="en-GB" sz="2900" b="1" dirty="0">
                    <a:solidFill>
                      <a:srgbClr val="000000"/>
                    </a:solidFill>
                    <a:latin typeface="Comic Sans MS" panose="030F0702030302020204" pitchFamily="66" charset="0"/>
                  </a:rPr>
                  <a:t>level</a:t>
                </a:r>
                <a:endPara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/>
            </p:nvSpPr>
            <p:spPr bwMode="auto">
              <a:xfrm>
                <a:off x="2177" y="3284"/>
                <a:ext cx="1793" cy="554"/>
              </a:xfrm>
              <a:prstGeom prst="rect">
                <a:avLst/>
              </a:prstGeom>
              <a:solidFill>
                <a:srgbClr val="FFFFCC"/>
              </a:solidFill>
              <a:ln w="1260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489" name="AutoShape 9"/>
            <p:cNvCxnSpPr>
              <a:cxnSpLocks noChangeShapeType="1"/>
              <a:stCxn id="20484" idx="3"/>
              <a:endCxn id="20483" idx="1"/>
            </p:cNvCxnSpPr>
            <p:nvPr/>
          </p:nvCxnSpPr>
          <p:spPr bwMode="auto">
            <a:xfrm>
              <a:off x="1974" y="1519"/>
              <a:ext cx="2257" cy="1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miter lim="800000"/>
            </a:ln>
            <a:effectLst/>
          </p:spPr>
        </p:cxnSp>
        <p:cxnSp>
          <p:nvCxnSpPr>
            <p:cNvPr id="20490" name="AutoShape 10"/>
            <p:cNvCxnSpPr>
              <a:cxnSpLocks noChangeShapeType="1"/>
              <a:stCxn id="20486" idx="0"/>
            </p:cNvCxnSpPr>
            <p:nvPr/>
          </p:nvCxnSpPr>
          <p:spPr bwMode="auto">
            <a:xfrm flipV="1">
              <a:off x="3073" y="1485"/>
              <a:ext cx="2" cy="900"/>
            </a:xfrm>
            <a:prstGeom prst="straightConnector1">
              <a:avLst/>
            </a:prstGeom>
            <a:noFill/>
            <a:ln w="57150">
              <a:solidFill>
                <a:srgbClr val="000000"/>
              </a:solidFill>
              <a:prstDash val="lgDash"/>
              <a:miter lim="800000"/>
            </a:ln>
            <a:effectLst/>
          </p:spPr>
        </p:cxn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033" y="1228"/>
              <a:ext cx="277" cy="28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-635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*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4001" y="1228"/>
              <a:ext cx="277" cy="280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-635">
                <a:lnSpc>
                  <a:spcPct val="87000"/>
                </a:lnSpc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*</a:t>
              </a:r>
              <a:endParaRPr lang="en-GB" sz="2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37120" y="182900"/>
            <a:ext cx="7768800" cy="1139159"/>
          </a:xfrm>
        </p:spPr>
        <p:txBody>
          <a:bodyPr lIns="17961" tIns="46698" rIns="17961" bIns="46698"/>
          <a:lstStyle/>
          <a:p>
            <a:pPr defTabSz="-635"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Aggregation Relationship</a:t>
            </a:r>
            <a:endParaRPr lang="en-GB" sz="4900" b="1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6560" y="1286056"/>
            <a:ext cx="8570880" cy="4111631"/>
          </a:xfrm>
        </p:spPr>
        <p:txBody>
          <a:bodyPr lIns="17961" tIns="46698" rIns="17961" bIns="46698"/>
          <a:lstStyle/>
          <a:p>
            <a:pPr marL="306705" indent="-306705" defTabSz="-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Represents whole-part relationship</a:t>
            </a:r>
            <a:endParaRPr lang="en-GB" sz="4000" dirty="0"/>
          </a:p>
          <a:p>
            <a:pPr marL="306705" indent="-306705" defTabSz="-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Represented by a </a:t>
            </a:r>
            <a:r>
              <a:rPr lang="en-GB" sz="4000" dirty="0">
                <a:solidFill>
                  <a:srgbClr val="4C38E2"/>
                </a:solidFill>
              </a:rPr>
              <a:t>diamond</a:t>
            </a:r>
            <a:r>
              <a:rPr lang="en-GB" sz="4000" dirty="0"/>
              <a:t> symbol at the composite end.</a:t>
            </a:r>
            <a:endParaRPr lang="en-GB" sz="4000" dirty="0"/>
          </a:p>
          <a:p>
            <a:pPr marL="306705" indent="-306705" defTabSz="-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Cannot be reflexive(i.e. recursive)</a:t>
            </a:r>
            <a:r>
              <a:rPr lang="ar-SA" sz="4000" dirty="0">
                <a:cs typeface="Arial" panose="020B0604020202020204" pitchFamily="34" charset="0"/>
              </a:rPr>
              <a:t>‏</a:t>
            </a:r>
            <a:endParaRPr lang="en-GB" sz="4000" dirty="0"/>
          </a:p>
          <a:p>
            <a:pPr marL="306705" indent="-306705" defTabSz="-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Not symmetric</a:t>
            </a:r>
            <a:endParaRPr lang="en-GB" sz="4000" dirty="0"/>
          </a:p>
          <a:p>
            <a:pPr marL="306705" indent="-306705" defTabSz="-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4000" dirty="0"/>
              <a:t>It can be transitive</a:t>
            </a:r>
            <a:endParaRPr lang="en-GB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17440" y="70568"/>
            <a:ext cx="8709120" cy="1496317"/>
          </a:xfrm>
        </p:spPr>
        <p:txBody>
          <a:bodyPr lIns="17961" tIns="46698" rIns="17961" bIns="46698"/>
          <a:lstStyle/>
          <a:p>
            <a:pPr defTabSz="-635"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400" b="1" dirty="0"/>
              <a:t> Aggregation Relationship</a:t>
            </a:r>
            <a:endParaRPr lang="en-GB" sz="5400" b="1" dirty="0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55680" y="2115583"/>
            <a:ext cx="8363520" cy="2369048"/>
            <a:chOff x="343" y="1670"/>
            <a:chExt cx="5376" cy="1444"/>
          </a:xfrm>
        </p:grpSpPr>
        <p:sp>
          <p:nvSpPr>
            <p:cNvPr id="23554" name="Rectangle 2"/>
            <p:cNvSpPr>
              <a:spLocks noChangeArrowheads="1"/>
            </p:cNvSpPr>
            <p:nvPr/>
          </p:nvSpPr>
          <p:spPr bwMode="auto">
            <a:xfrm>
              <a:off x="343" y="2137"/>
              <a:ext cx="1046" cy="9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Document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55" name="Rectangle 3"/>
            <p:cNvSpPr>
              <a:spLocks noChangeArrowheads="1"/>
            </p:cNvSpPr>
            <p:nvPr/>
          </p:nvSpPr>
          <p:spPr bwMode="auto">
            <a:xfrm>
              <a:off x="5118" y="2137"/>
              <a:ext cx="601" cy="9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Line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56" name="Text Box 4"/>
            <p:cNvSpPr txBox="1">
              <a:spLocks noChangeArrowheads="1"/>
            </p:cNvSpPr>
            <p:nvPr/>
          </p:nvSpPr>
          <p:spPr bwMode="auto">
            <a:xfrm>
              <a:off x="1684" y="1670"/>
              <a:ext cx="96" cy="891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1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1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1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1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19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  <a:endParaRPr lang="en-GB" sz="19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57" name="Text Box 5"/>
            <p:cNvSpPr txBox="1">
              <a:spLocks noChangeArrowheads="1"/>
            </p:cNvSpPr>
            <p:nvPr/>
          </p:nvSpPr>
          <p:spPr bwMode="auto">
            <a:xfrm>
              <a:off x="2412" y="1997"/>
              <a:ext cx="183" cy="78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42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42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*</a:t>
              </a:r>
              <a:endParaRPr lang="en-GB" sz="42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599" y="2189"/>
              <a:ext cx="1075" cy="925"/>
            </a:xfrm>
            <a:prstGeom prst="rect">
              <a:avLst/>
            </a:prstGeom>
            <a:solidFill>
              <a:srgbClr val="FFFF00"/>
            </a:solidFill>
            <a:ln w="3816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Paragraph</a:t>
              </a:r>
              <a:endParaRPr lang="en-GB" sz="2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59" name="AutoShape 7"/>
            <p:cNvSpPr>
              <a:spLocks noChangeArrowheads="1"/>
            </p:cNvSpPr>
            <p:nvPr/>
          </p:nvSpPr>
          <p:spPr bwMode="auto">
            <a:xfrm>
              <a:off x="1389" y="2525"/>
              <a:ext cx="154" cy="288"/>
            </a:xfrm>
            <a:prstGeom prst="flowChartDecision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0" name="AutoShape 8"/>
            <p:cNvSpPr>
              <a:spLocks noChangeArrowheads="1"/>
            </p:cNvSpPr>
            <p:nvPr/>
          </p:nvSpPr>
          <p:spPr bwMode="auto">
            <a:xfrm>
              <a:off x="3689" y="2525"/>
              <a:ext cx="158" cy="288"/>
            </a:xfrm>
            <a:prstGeom prst="flowChartDecision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 flipV="1">
              <a:off x="1543" y="2667"/>
              <a:ext cx="1056" cy="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 flipV="1">
              <a:off x="3847" y="2647"/>
              <a:ext cx="1271" cy="25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3971" y="2031"/>
              <a:ext cx="115" cy="647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3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23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23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  <a:endParaRPr lang="en-GB" sz="23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4873" y="1902"/>
              <a:ext cx="223" cy="957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endParaRPr lang="en-GB" sz="51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51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*</a:t>
              </a:r>
              <a:endParaRPr lang="en-GB" sz="51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381600" y="152657"/>
            <a:ext cx="7768800" cy="1139160"/>
          </a:xfrm>
        </p:spPr>
        <p:txBody>
          <a:bodyPr lIns="17961" tIns="46698" rIns="17961" bIns="46698"/>
          <a:lstStyle/>
          <a:p>
            <a:pPr defTabSz="-635">
              <a:lnSpc>
                <a:spcPct val="94000"/>
              </a:lnSpc>
              <a:spcBef>
                <a:spcPts val="1235"/>
              </a:spcBef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 Composition Relationship</a:t>
            </a:r>
            <a:endParaRPr lang="en-GB" sz="4900" b="1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632160" y="2737728"/>
            <a:ext cx="7395840" cy="1659054"/>
            <a:chOff x="700" y="1916"/>
            <a:chExt cx="4200" cy="782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700" y="1916"/>
              <a:ext cx="1023" cy="750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40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Order</a:t>
              </a:r>
              <a:endParaRPr lang="en-GB" sz="40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2217" y="1957"/>
              <a:ext cx="151" cy="247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34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1</a:t>
              </a:r>
              <a:endParaRPr lang="en-GB" sz="34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3662" y="1930"/>
              <a:ext cx="173" cy="326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45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*</a:t>
              </a:r>
              <a:endParaRPr lang="en-GB" sz="45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080" y="1948"/>
              <a:ext cx="820" cy="750"/>
            </a:xfrm>
            <a:prstGeom prst="rect">
              <a:avLst/>
            </a:prstGeom>
            <a:solidFill>
              <a:srgbClr val="FFFF00"/>
            </a:solidFill>
            <a:ln w="28440">
              <a:solidFill>
                <a:srgbClr val="000000"/>
              </a:solidFill>
              <a:miter lim="800000"/>
            </a:ln>
            <a:effectLst/>
          </p:spPr>
          <p:txBody>
            <a:bodyPr wrap="none" lIns="100800" tIns="50400" rIns="100800" bIns="50400" anchor="ctr"/>
            <a:lstStyle/>
            <a:p>
              <a:pPr defTabSz="-635"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4000" b="1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Item</a:t>
              </a:r>
              <a:endParaRPr lang="en-GB" sz="4000" b="1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83" name="AutoShape 7"/>
            <p:cNvSpPr>
              <a:spLocks noChangeArrowheads="1"/>
            </p:cNvSpPr>
            <p:nvPr/>
          </p:nvSpPr>
          <p:spPr bwMode="auto">
            <a:xfrm>
              <a:off x="1723" y="2214"/>
              <a:ext cx="330" cy="217"/>
            </a:xfrm>
            <a:prstGeom prst="flowChartDecision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2029" y="2331"/>
              <a:ext cx="2041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440" y="1600009"/>
            <a:ext cx="7770240" cy="761840"/>
          </a:xfrm>
        </p:spPr>
        <p:txBody>
          <a:bodyPr lIns="17961" tIns="46698" rIns="17961" bIns="46698"/>
          <a:lstStyle/>
          <a:p>
            <a:pPr marL="306705" indent="-306705" defTabSz="-635">
              <a:lnSpc>
                <a:spcPct val="94000"/>
              </a:lnSpc>
              <a:spcBef>
                <a:spcPts val="645"/>
              </a:spcBef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sz="3600" dirty="0"/>
              <a:t>Life of item is same as the order</a:t>
            </a:r>
            <a:endParaRPr lang="en-GB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Relationships: Composition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form of aggregation with strong ownership and coincident lifetimes</a:t>
            </a:r>
            <a:endParaRPr lang="en-US" dirty="0" smtClean="0"/>
          </a:p>
          <a:p>
            <a:pPr>
              <a:buFont typeface="Marlett" pitchFamily="2" charset="2"/>
              <a:buNone/>
            </a:pPr>
            <a:r>
              <a:rPr lang="en-US" dirty="0" smtClean="0"/>
              <a:t>The parts cannot survive the whole/aggregate</a:t>
            </a:r>
            <a:endParaRPr lang="en-US" dirty="0" smtClean="0"/>
          </a:p>
          <a:p>
            <a:pPr>
              <a:buFont typeface="Marlett" pitchFamily="2" charset="2"/>
              <a:buNone/>
            </a:pPr>
            <a:r>
              <a:rPr lang="en-US" dirty="0" smtClean="0">
                <a:latin typeface="Arial" panose="020B0604020202020204" pitchFamily="34" charset="0"/>
              </a:rPr>
              <a:t>This  is a strong form of aggregation  </a:t>
            </a:r>
            <a:endParaRPr lang="en-US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It expresses the stronger coupling between the classes</a:t>
            </a:r>
            <a:endParaRPr lang="en-US" dirty="0" smtClean="0">
              <a:latin typeface="Arial" panose="020B0604020202020204" pitchFamily="34" charset="0"/>
            </a:endParaRPr>
          </a:p>
          <a:p>
            <a:pPr lvl="1" eaLnBrk="1" hangingPunct="1"/>
            <a:endParaRPr lang="en-US" dirty="0" smtClean="0"/>
          </a:p>
          <a:p>
            <a:pPr lvl="1"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body"/>
          </p:nvPr>
        </p:nvSpPr>
        <p:spPr>
          <a:xfrm>
            <a:off x="632160" y="1493437"/>
            <a:ext cx="8156160" cy="4411183"/>
          </a:xfrm>
        </p:spPr>
        <p:txBody>
          <a:bodyPr lIns="17961" tIns="46698" rIns="17961" bIns="46698" anchor="t"/>
          <a:lstStyle/>
          <a:p>
            <a:pPr marL="306705" indent="-306705" algn="l" defTabSz="-635">
              <a:lnSpc>
                <a:spcPct val="9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dirty="0"/>
              <a:t>An aggregate object contains other objects.</a:t>
            </a:r>
            <a:endParaRPr lang="en-GB" dirty="0"/>
          </a:p>
          <a:p>
            <a:pPr marL="306705" indent="-306705" algn="l" defTabSz="-635">
              <a:lnSpc>
                <a:spcPct val="94000"/>
              </a:lnSpc>
              <a:spcBef>
                <a:spcPts val="645"/>
              </a:spcBef>
              <a:spcAft>
                <a:spcPts val="1245"/>
              </a:spcAft>
              <a:buFont typeface="Wingdings" panose="05000000000000000000" pitchFamily="2" charset="2"/>
              <a:buChar char="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dirty="0"/>
              <a:t>Aggregation limited to </a:t>
            </a:r>
            <a:r>
              <a:rPr lang="en-GB" sz="4900" dirty="0">
                <a:solidFill>
                  <a:srgbClr val="4C38E2"/>
                </a:solidFill>
              </a:rPr>
              <a:t>tree hierarchy</a:t>
            </a:r>
            <a:r>
              <a:rPr lang="en-GB" dirty="0"/>
              <a:t>:</a:t>
            </a:r>
            <a:endParaRPr lang="en-GB" dirty="0"/>
          </a:p>
          <a:p>
            <a:pPr marL="669925" lvl="1" indent="-254635" algn="l" defTabSz="-635">
              <a:lnSpc>
                <a:spcPct val="94000"/>
              </a:lnSpc>
              <a:spcBef>
                <a:spcPts val="645"/>
              </a:spcBef>
              <a:spcAft>
                <a:spcPts val="985"/>
              </a:spcAft>
              <a:buSzPct val="75000"/>
              <a:buFont typeface="Symbol" panose="05050102010706020507" pitchFamily="18" charset="2"/>
              <a:buChar char=""/>
              <a:tabLst>
                <a:tab pos="335280" algn="l"/>
                <a:tab pos="749935" algn="l"/>
                <a:tab pos="1164590" algn="l"/>
                <a:tab pos="1579245" algn="l"/>
                <a:tab pos="1993900" algn="l"/>
                <a:tab pos="2408555" algn="l"/>
                <a:tab pos="2823845" algn="l"/>
                <a:tab pos="3238500" algn="l"/>
                <a:tab pos="3653155" algn="l"/>
                <a:tab pos="4067810" algn="l"/>
                <a:tab pos="4482465" algn="l"/>
                <a:tab pos="4897120" algn="l"/>
                <a:tab pos="5311775" algn="l"/>
                <a:tab pos="5726430" algn="l"/>
                <a:tab pos="6141085" algn="l"/>
                <a:tab pos="6556375" algn="l"/>
                <a:tab pos="6971030" algn="l"/>
                <a:tab pos="7385685" algn="l"/>
                <a:tab pos="7800340" algn="l"/>
                <a:tab pos="8214995" algn="l"/>
              </a:tabLst>
            </a:pPr>
            <a:r>
              <a:rPr lang="en-GB" dirty="0"/>
              <a:t>No circular inclusion relation.</a:t>
            </a:r>
            <a:endParaRPr lang="en-GB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48320" y="1"/>
            <a:ext cx="8995680" cy="1340781"/>
          </a:xfrm>
        </p:spPr>
        <p:txBody>
          <a:bodyPr lIns="17961" tIns="46698" rIns="17961" bIns="46698" anchor="ctr">
            <a:normAutofit fontScale="90000"/>
          </a:bodyPr>
          <a:lstStyle/>
          <a:p>
            <a:pPr marL="0" indent="0" algn="ctr" defTabSz="-635">
              <a:lnSpc>
                <a:spcPct val="94000"/>
              </a:lnSpc>
              <a:spcBef>
                <a:spcPts val="1235"/>
              </a:spcBef>
              <a:spcAft>
                <a:spcPct val="0"/>
              </a:spcAft>
              <a:buNone/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5500" dirty="0"/>
              <a:t>Aggregation</a:t>
            </a:r>
            <a:br>
              <a:rPr lang="en-GB" sz="4100" dirty="0"/>
            </a:br>
            <a:r>
              <a:rPr lang="en-GB" sz="4100" dirty="0"/>
              <a:t>                                 </a:t>
            </a:r>
            <a:r>
              <a:rPr lang="en-GB" sz="2200" dirty="0"/>
              <a:t>cont…</a:t>
            </a:r>
            <a:r>
              <a:rPr lang="en-GB" sz="4000" dirty="0"/>
              <a:t> </a:t>
            </a:r>
            <a:endParaRPr lang="en-GB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80" y="-27363"/>
            <a:ext cx="8432640" cy="1247172"/>
          </a:xfrm>
        </p:spPr>
        <p:txBody>
          <a:bodyPr/>
          <a:lstStyle/>
          <a:p>
            <a:pPr defTabSz="-635">
              <a:lnSpc>
                <a:spcPct val="94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sz="4900" b="1" dirty="0"/>
              <a:t>Aggregation vs. Composition</a:t>
            </a:r>
            <a:endParaRPr lang="en-GB" sz="4900" b="1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40" y="1147801"/>
            <a:ext cx="8778240" cy="5344401"/>
          </a:xfrm>
        </p:spPr>
        <p:txBody>
          <a:bodyPr/>
          <a:lstStyle/>
          <a:p>
            <a:pPr defTabSz="-635">
              <a:lnSpc>
                <a:spcPct val="94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600" dirty="0"/>
              <a:t>Composition:</a:t>
            </a:r>
            <a:endParaRPr lang="en-GB" sz="3600" dirty="0"/>
          </a:p>
          <a:p>
            <a:pPr lvl="1" defTabSz="-635">
              <a:lnSpc>
                <a:spcPct val="94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Composite and components have the same life.</a:t>
            </a:r>
            <a:endParaRPr lang="en-GB" sz="3300" dirty="0"/>
          </a:p>
          <a:p>
            <a:pPr defTabSz="-635">
              <a:lnSpc>
                <a:spcPct val="94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600" dirty="0"/>
              <a:t>Aggregation:</a:t>
            </a:r>
            <a:endParaRPr lang="en-GB" sz="3600" dirty="0"/>
          </a:p>
          <a:p>
            <a:pPr lvl="1" defTabSz="-635">
              <a:lnSpc>
                <a:spcPct val="94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/>
              <a:t>Lifelines are different.</a:t>
            </a:r>
            <a:endParaRPr lang="en-GB" sz="3300" dirty="0"/>
          </a:p>
          <a:p>
            <a:pPr defTabSz="-635">
              <a:lnSpc>
                <a:spcPct val="94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600" dirty="0"/>
              <a:t>Consider an </a:t>
            </a:r>
            <a:r>
              <a:rPr lang="en-GB" sz="3600" dirty="0">
                <a:solidFill>
                  <a:srgbClr val="3333CC"/>
                </a:solidFill>
              </a:rPr>
              <a:t>order</a:t>
            </a:r>
            <a:r>
              <a:rPr lang="en-GB" sz="3600" dirty="0"/>
              <a:t> object:</a:t>
            </a:r>
            <a:endParaRPr lang="en-GB" sz="3600" dirty="0"/>
          </a:p>
          <a:p>
            <a:pPr lvl="1" defTabSz="-635">
              <a:lnSpc>
                <a:spcPct val="94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>
                <a:solidFill>
                  <a:srgbClr val="3333CC"/>
                </a:solidFill>
              </a:rPr>
              <a:t>Aggregation:</a:t>
            </a:r>
            <a:r>
              <a:rPr lang="en-GB" sz="3300" dirty="0"/>
              <a:t> If order items can be changed or deleted after placing the order.</a:t>
            </a:r>
            <a:endParaRPr lang="en-GB" sz="3300" dirty="0"/>
          </a:p>
          <a:p>
            <a:pPr lvl="1" defTabSz="-635">
              <a:lnSpc>
                <a:spcPct val="94000"/>
              </a:lnSpc>
              <a:tabLst>
                <a:tab pos="411480" algn="l"/>
                <a:tab pos="826135" algn="l"/>
                <a:tab pos="1240790" algn="l"/>
                <a:tab pos="1655445" algn="l"/>
                <a:tab pos="2070735" algn="l"/>
                <a:tab pos="2485390" algn="l"/>
                <a:tab pos="2900045" algn="l"/>
                <a:tab pos="3314700" algn="l"/>
                <a:tab pos="3729355" algn="l"/>
                <a:tab pos="4144010" algn="l"/>
                <a:tab pos="4558665" algn="l"/>
                <a:tab pos="4973320" algn="l"/>
                <a:tab pos="5387975" algn="l"/>
                <a:tab pos="5803265" algn="l"/>
                <a:tab pos="6217920" algn="l"/>
                <a:tab pos="6632575" algn="l"/>
                <a:tab pos="7047230" algn="l"/>
                <a:tab pos="7461885" algn="l"/>
                <a:tab pos="7876540" algn="l"/>
                <a:tab pos="8291195" algn="l"/>
              </a:tabLst>
            </a:pPr>
            <a:r>
              <a:rPr lang="en-GB" sz="3300" dirty="0">
                <a:solidFill>
                  <a:srgbClr val="3333CC"/>
                </a:solidFill>
              </a:rPr>
              <a:t>Composition:</a:t>
            </a:r>
            <a:r>
              <a:rPr lang="en-GB" sz="3300" dirty="0"/>
              <a:t> Otherwise.</a:t>
            </a:r>
            <a:endParaRPr lang="en-GB" sz="33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80" y="180020"/>
            <a:ext cx="8501760" cy="1143480"/>
          </a:xfrm>
        </p:spPr>
        <p:txBody>
          <a:bodyPr/>
          <a:lstStyle/>
          <a:p>
            <a:pPr defTabSz="-635">
              <a:lnSpc>
                <a:spcPct val="94000"/>
              </a:lnSpc>
              <a:tabLst>
                <a:tab pos="0" algn="l"/>
                <a:tab pos="414655" algn="l"/>
                <a:tab pos="829310" algn="l"/>
                <a:tab pos="1243965" algn="l"/>
                <a:tab pos="1658620" algn="l"/>
                <a:tab pos="2073275" algn="l"/>
                <a:tab pos="2487930" algn="l"/>
                <a:tab pos="2902585" algn="l"/>
                <a:tab pos="3317240" algn="l"/>
                <a:tab pos="3732530" algn="l"/>
                <a:tab pos="4147185" algn="l"/>
                <a:tab pos="4561840" algn="l"/>
                <a:tab pos="4976495" algn="l"/>
                <a:tab pos="5391150" algn="l"/>
                <a:tab pos="5805805" algn="l"/>
                <a:tab pos="6220460" algn="l"/>
                <a:tab pos="6635115" algn="l"/>
                <a:tab pos="7049770" algn="l"/>
                <a:tab pos="7465060" algn="l"/>
                <a:tab pos="7879715" algn="l"/>
                <a:tab pos="8294370" algn="l"/>
              </a:tabLst>
            </a:pPr>
            <a:r>
              <a:rPr lang="en-GB" b="1" dirty="0"/>
              <a:t>Composition versus Aggregation</a:t>
            </a:r>
            <a:endParaRPr lang="en-GB" b="1" dirty="0"/>
          </a:p>
        </p:txBody>
      </p:sp>
      <p:grpSp>
        <p:nvGrpSpPr>
          <p:cNvPr id="2" name="Group 18"/>
          <p:cNvGrpSpPr/>
          <p:nvPr/>
        </p:nvGrpSpPr>
        <p:grpSpPr bwMode="auto">
          <a:xfrm>
            <a:off x="217440" y="1355183"/>
            <a:ext cx="9192960" cy="4147635"/>
            <a:chOff x="0" y="1229"/>
            <a:chExt cx="5997" cy="2592"/>
          </a:xfrm>
        </p:grpSpPr>
        <p:sp>
          <p:nvSpPr>
            <p:cNvPr id="28675" name="Rectangle 3"/>
            <p:cNvSpPr>
              <a:spLocks noChangeArrowheads="1"/>
            </p:cNvSpPr>
            <p:nvPr/>
          </p:nvSpPr>
          <p:spPr bwMode="auto">
            <a:xfrm>
              <a:off x="48" y="1527"/>
              <a:ext cx="1261" cy="550"/>
            </a:xfrm>
            <a:prstGeom prst="rect">
              <a:avLst/>
            </a:prstGeom>
            <a:solidFill>
              <a:srgbClr val="00CC99"/>
            </a:solidFill>
            <a:ln w="9360">
              <a:solidFill>
                <a:srgbClr val="FFFF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-635">
                <a:buClr>
                  <a:srgbClr val="EBFE5C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36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Order</a:t>
              </a:r>
              <a:endParaRPr lang="en-GB" sz="3600" b="1" dirty="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2534" y="1495"/>
              <a:ext cx="1261" cy="550"/>
            </a:xfrm>
            <a:prstGeom prst="rect">
              <a:avLst/>
            </a:prstGeom>
            <a:solidFill>
              <a:srgbClr val="00CC99"/>
            </a:solidFill>
            <a:ln w="9360">
              <a:solidFill>
                <a:srgbClr val="FFFF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-635">
                <a:buClr>
                  <a:srgbClr val="EBFE5C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36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Item</a:t>
              </a:r>
              <a:endParaRPr lang="en-GB" sz="3600" b="1" dirty="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77" name="AutoShape 5"/>
            <p:cNvSpPr>
              <a:spLocks noChangeArrowheads="1"/>
            </p:cNvSpPr>
            <p:nvPr/>
          </p:nvSpPr>
          <p:spPr bwMode="auto">
            <a:xfrm>
              <a:off x="1309" y="1669"/>
              <a:ext cx="312" cy="172"/>
            </a:xfrm>
            <a:prstGeom prst="diamond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1610" y="1763"/>
              <a:ext cx="937" cy="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1369" y="1229"/>
              <a:ext cx="216" cy="232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-635">
                <a:spcBef>
                  <a:spcPts val="1135"/>
                </a:spcBef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FF"/>
                  </a:solidFill>
                </a:rPr>
                <a:t>1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2185" y="1339"/>
              <a:ext cx="217" cy="482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-635">
                <a:spcBef>
                  <a:spcPts val="1815"/>
                </a:spcBef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44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*</a:t>
              </a:r>
              <a:endParaRPr lang="en-GB" sz="44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0" y="3271"/>
              <a:ext cx="1261" cy="550"/>
            </a:xfrm>
            <a:prstGeom prst="rect">
              <a:avLst/>
            </a:prstGeom>
            <a:solidFill>
              <a:srgbClr val="00CC99"/>
            </a:solidFill>
            <a:ln w="9360">
              <a:solidFill>
                <a:srgbClr val="FFFF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-635">
                <a:buClr>
                  <a:srgbClr val="EBFE5C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36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Order</a:t>
              </a:r>
              <a:endParaRPr lang="en-GB" sz="3600" b="1" dirty="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2486" y="3240"/>
              <a:ext cx="1262" cy="549"/>
            </a:xfrm>
            <a:prstGeom prst="rect">
              <a:avLst/>
            </a:prstGeom>
            <a:solidFill>
              <a:srgbClr val="00CC99"/>
            </a:solidFill>
            <a:ln w="9360">
              <a:solidFill>
                <a:srgbClr val="FFFF00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defTabSz="-635">
                <a:buClr>
                  <a:srgbClr val="EBFE5C"/>
                </a:buClr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36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Item</a:t>
              </a:r>
              <a:endParaRPr lang="en-GB" sz="3600" b="1" dirty="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83" name="AutoShape 11"/>
            <p:cNvSpPr>
              <a:spLocks noChangeArrowheads="1"/>
            </p:cNvSpPr>
            <p:nvPr/>
          </p:nvSpPr>
          <p:spPr bwMode="auto">
            <a:xfrm>
              <a:off x="1261" y="3412"/>
              <a:ext cx="312" cy="172"/>
            </a:xfrm>
            <a:prstGeom prst="diamond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1562" y="3506"/>
              <a:ext cx="93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1321" y="2972"/>
              <a:ext cx="216" cy="232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-635">
                <a:spcBef>
                  <a:spcPts val="1135"/>
                </a:spcBef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b="1" dirty="0">
                  <a:solidFill>
                    <a:srgbClr val="0000FF"/>
                  </a:solidFill>
                </a:rPr>
                <a:t>1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2138" y="3082"/>
              <a:ext cx="216" cy="482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-635">
                <a:spcBef>
                  <a:spcPts val="1815"/>
                </a:spcBef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44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*</a:t>
              </a:r>
              <a:endParaRPr lang="en-GB" sz="44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3943" y="1565"/>
              <a:ext cx="1814" cy="405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-635">
                <a:spcBef>
                  <a:spcPts val="1360"/>
                </a:spcBef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36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Composition</a:t>
              </a:r>
              <a:endParaRPr lang="en-GB" sz="36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3991" y="3197"/>
              <a:ext cx="2006" cy="405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-635">
                <a:spcBef>
                  <a:spcPts val="1360"/>
                </a:spcBef>
                <a:tabLst>
                  <a:tab pos="0" algn="l"/>
                  <a:tab pos="414655" algn="l"/>
                  <a:tab pos="829310" algn="l"/>
                  <a:tab pos="1243965" algn="l"/>
                  <a:tab pos="1658620" algn="l"/>
                  <a:tab pos="2073275" algn="l"/>
                  <a:tab pos="2487930" algn="l"/>
                  <a:tab pos="2902585" algn="l"/>
                  <a:tab pos="3317240" algn="l"/>
                  <a:tab pos="3732530" algn="l"/>
                  <a:tab pos="4147185" algn="l"/>
                  <a:tab pos="4561840" algn="l"/>
                  <a:tab pos="4976495" algn="l"/>
                  <a:tab pos="5391150" algn="l"/>
                  <a:tab pos="5805805" algn="l"/>
                  <a:tab pos="6220460" algn="l"/>
                  <a:tab pos="6635115" algn="l"/>
                  <a:tab pos="7049770" algn="l"/>
                  <a:tab pos="7465060" algn="l"/>
                  <a:tab pos="7879715" algn="l"/>
                  <a:tab pos="8294370" algn="l"/>
                </a:tabLst>
              </a:pPr>
              <a:r>
                <a:rPr lang="en-GB" sz="3600" b="1" dirty="0">
                  <a:solidFill>
                    <a:srgbClr val="0000FF"/>
                  </a:solidFill>
                  <a:latin typeface="Comic Sans MS" panose="030F0702030302020204" pitchFamily="66" charset="0"/>
                </a:rPr>
                <a:t>Aggregation</a:t>
              </a:r>
              <a:endParaRPr lang="en-GB" sz="3600" b="1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	INTRODUCTION </a:t>
            </a:r>
            <a:r>
              <a:rPr lang="en-US" sz="4000" dirty="0" err="1" smtClean="0"/>
              <a:t>contd</a:t>
            </a:r>
            <a:r>
              <a:rPr lang="en-US" sz="4000" dirty="0" smtClean="0"/>
              <a:t>….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Properties </a:t>
            </a:r>
            <a:r>
              <a:rPr lang="en-US" dirty="0" smtClean="0"/>
              <a:t>or</a:t>
            </a:r>
            <a:r>
              <a:rPr lang="en-US" dirty="0" smtClean="0">
                <a:solidFill>
                  <a:schemeClr val="accent4"/>
                </a:solidFill>
              </a:rPr>
              <a:t> attributes </a:t>
            </a:r>
            <a:r>
              <a:rPr lang="en-US" dirty="0" smtClean="0"/>
              <a:t>describe the state (data) of an object.</a:t>
            </a:r>
            <a:endParaRPr lang="en-US" dirty="0" smtClean="0"/>
          </a:p>
          <a:p>
            <a:r>
              <a:rPr lang="en-US" dirty="0" smtClean="0">
                <a:solidFill>
                  <a:schemeClr val="accent4"/>
                </a:solidFill>
              </a:rPr>
              <a:t>Methods (procedures) </a:t>
            </a:r>
            <a:r>
              <a:rPr lang="en-US" dirty="0" smtClean="0"/>
              <a:t>defines its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8.	AGGREGATION AND OBJECT CONTAINMENT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Some objects may be composed of and may contain other objects.</a:t>
            </a:r>
            <a:endParaRPr lang="en-US" dirty="0" smtClean="0"/>
          </a:p>
          <a:p>
            <a:pPr algn="just"/>
            <a:r>
              <a:rPr lang="en-US" dirty="0" smtClean="0"/>
              <a:t>Since each object has an identity, one object can refer to other objects.</a:t>
            </a:r>
            <a:endParaRPr lang="en-US" dirty="0" smtClean="0"/>
          </a:p>
          <a:p>
            <a:pPr algn="just"/>
            <a:r>
              <a:rPr lang="en-US" dirty="0" smtClean="0"/>
              <a:t>This is known as </a:t>
            </a:r>
            <a:r>
              <a:rPr lang="en-US" i="1" dirty="0" smtClean="0">
                <a:solidFill>
                  <a:schemeClr val="accent2"/>
                </a:solidFill>
              </a:rPr>
              <a:t>AGGREGATION</a:t>
            </a:r>
            <a:r>
              <a:rPr lang="en-US" dirty="0" smtClean="0"/>
              <a:t>, where an attribute can be an object itself.</a:t>
            </a:r>
            <a:endParaRPr lang="en-US" dirty="0" smtClean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: A car object is an aggregation of engine, seat, wheels, and other objects.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8.	AGGREGATION AND OBJECT CONTAINMENT </a:t>
            </a:r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Fig: A</a:t>
            </a:r>
            <a:r>
              <a:rPr lang="en-US" dirty="0" smtClean="0"/>
              <a:t> car object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showing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aggregation.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3810000" y="3200400"/>
            <a:ext cx="152400" cy="22860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5181600" y="3200400"/>
            <a:ext cx="152400" cy="22860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4495800" y="3200400"/>
            <a:ext cx="152400" cy="228600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1981200"/>
            <a:ext cx="1828800" cy="1219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657600" y="27432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57600" y="2971800"/>
            <a:ext cx="1828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57400" y="4343400"/>
            <a:ext cx="1219200" cy="152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Engine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21" idx="0"/>
            <a:endCxn id="8" idx="2"/>
          </p:cNvCxnSpPr>
          <p:nvPr/>
        </p:nvCxnSpPr>
        <p:spPr>
          <a:xfrm rot="5400000" flipH="1" flipV="1">
            <a:off x="2819400" y="3276600"/>
            <a:ext cx="914400" cy="1219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962400" y="4343400"/>
            <a:ext cx="1219200" cy="152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Seat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057400" y="5638800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057400" y="5334000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62400" y="5334000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962400" y="5638800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91200" y="4343400"/>
            <a:ext cx="1219200" cy="1524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Wheel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791200" y="5334000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91200" y="5638800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9" idx="0"/>
            <a:endCxn id="9" idx="2"/>
          </p:cNvCxnSpPr>
          <p:nvPr/>
        </p:nvCxnSpPr>
        <p:spPr>
          <a:xfrm rot="16200000" flipV="1">
            <a:off x="5372100" y="3314700"/>
            <a:ext cx="914400" cy="114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4" idx="0"/>
            <a:endCxn id="10" idx="2"/>
          </p:cNvCxnSpPr>
          <p:nvPr/>
        </p:nvCxnSpPr>
        <p:spPr>
          <a:xfrm rot="5400000" flipH="1" flipV="1">
            <a:off x="4114800" y="3886200"/>
            <a:ext cx="91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Relationships: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relationship between two model elements where a change in one </a:t>
            </a:r>
            <a:r>
              <a:rPr lang="en-US" b="1" u="sng" dirty="0" smtClean="0"/>
              <a:t>may</a:t>
            </a:r>
            <a:r>
              <a:rPr lang="en-US" dirty="0" smtClean="0"/>
              <a:t> cause a change in the other</a:t>
            </a:r>
            <a:endParaRPr lang="en-US" dirty="0" smtClean="0"/>
          </a:p>
          <a:p>
            <a:r>
              <a:rPr lang="en-US" dirty="0" smtClean="0"/>
              <a:t>Non-structural, “using” relationship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Relationships: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relationship among classes where one class shares the structure and/or behavior of one or more classes</a:t>
            </a:r>
            <a:endParaRPr lang="en-US" dirty="0" smtClean="0"/>
          </a:p>
          <a:p>
            <a:r>
              <a:rPr lang="en-US" dirty="0" smtClean="0"/>
              <a:t>Defines a hierarchy of abstractions in which a subclass inherits from one or more </a:t>
            </a:r>
            <a:r>
              <a:rPr lang="en-US" dirty="0" err="1" smtClean="0"/>
              <a:t>superclasses</a:t>
            </a:r>
            <a:endParaRPr lang="en-US" dirty="0" smtClean="0"/>
          </a:p>
          <a:p>
            <a:pPr lvl="1"/>
            <a:r>
              <a:rPr lang="en-US" dirty="0" smtClean="0"/>
              <a:t>Single inheritance</a:t>
            </a:r>
            <a:endParaRPr lang="en-US" dirty="0" smtClean="0"/>
          </a:p>
          <a:p>
            <a:pPr lvl="1"/>
            <a:r>
              <a:rPr lang="en-US" dirty="0" smtClean="0"/>
              <a:t>Multiple inheritance</a:t>
            </a:r>
            <a:endParaRPr lang="en-US" dirty="0" smtClean="0"/>
          </a:p>
          <a:p>
            <a:r>
              <a:rPr lang="en-US" dirty="0" smtClean="0"/>
              <a:t>Generalization is an “is-a-kind of” relationship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Relationships: Realization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classifier serves as the contract that the other classifier agrees to carry out</a:t>
            </a:r>
            <a:endParaRPr lang="en-US" dirty="0" smtClean="0"/>
          </a:p>
          <a:p>
            <a:r>
              <a:rPr lang="en-US" dirty="0" smtClean="0"/>
              <a:t>Found between:</a:t>
            </a:r>
            <a:endParaRPr lang="en-US" dirty="0" smtClean="0"/>
          </a:p>
          <a:p>
            <a:pPr lvl="1"/>
            <a:r>
              <a:rPr lang="en-US" dirty="0" smtClean="0"/>
              <a:t>Interfaces and the classifiers that realize them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Relationship Between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is an abstract definition of an object</a:t>
            </a:r>
            <a:endParaRPr lang="en-US" dirty="0" smtClean="0"/>
          </a:p>
          <a:p>
            <a:pPr lvl="1"/>
            <a:r>
              <a:rPr lang="en-US" dirty="0" smtClean="0"/>
              <a:t>It defines the structure and behavior of </a:t>
            </a:r>
            <a:r>
              <a:rPr lang="en-US" smtClean="0"/>
              <a:t>each object </a:t>
            </a:r>
            <a:r>
              <a:rPr lang="en-US" dirty="0" smtClean="0"/>
              <a:t>in the class</a:t>
            </a:r>
            <a:endParaRPr lang="en-US" dirty="0" smtClean="0"/>
          </a:p>
          <a:p>
            <a:pPr lvl="1"/>
            <a:r>
              <a:rPr lang="en-US" dirty="0" smtClean="0"/>
              <a:t>It serves as a template for creating objects </a:t>
            </a:r>
            <a:endParaRPr lang="en-US" dirty="0" smtClean="0"/>
          </a:p>
          <a:p>
            <a:r>
              <a:rPr lang="en-US" dirty="0" smtClean="0"/>
              <a:t>Objects are grouped into classes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Object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single paradigm</a:t>
            </a:r>
            <a:endParaRPr lang="en-US" dirty="0" smtClean="0"/>
          </a:p>
          <a:p>
            <a:r>
              <a:rPr lang="en-US" dirty="0" smtClean="0"/>
              <a:t>Facilitates architectural and code reuse</a:t>
            </a:r>
            <a:endParaRPr lang="en-US" dirty="0" smtClean="0"/>
          </a:p>
          <a:p>
            <a:r>
              <a:rPr lang="en-US" dirty="0" smtClean="0"/>
              <a:t>Models more closely reflect the real world</a:t>
            </a:r>
            <a:endParaRPr lang="en-US" dirty="0" smtClean="0"/>
          </a:p>
          <a:p>
            <a:pPr lvl="1"/>
            <a:r>
              <a:rPr lang="en-US" dirty="0" smtClean="0"/>
              <a:t>More accurately describe corporate data and processes</a:t>
            </a:r>
            <a:endParaRPr lang="en-US" dirty="0" smtClean="0"/>
          </a:p>
          <a:p>
            <a:pPr lvl="1"/>
            <a:r>
              <a:rPr lang="en-US" dirty="0" smtClean="0"/>
              <a:t>Decomposed based on natural partitioning</a:t>
            </a:r>
            <a:endParaRPr lang="en-US" dirty="0" smtClean="0"/>
          </a:p>
          <a:p>
            <a:pPr lvl="1"/>
            <a:r>
              <a:rPr lang="en-US" dirty="0" smtClean="0"/>
              <a:t>Easier to understand and maintain</a:t>
            </a:r>
            <a:endParaRPr lang="en-US" dirty="0" smtClean="0"/>
          </a:p>
          <a:p>
            <a:r>
              <a:rPr lang="en-US" dirty="0" smtClean="0"/>
              <a:t>Stability</a:t>
            </a:r>
            <a:endParaRPr lang="en-US" dirty="0" smtClean="0"/>
          </a:p>
          <a:p>
            <a:pPr lvl="1"/>
            <a:r>
              <a:rPr lang="en-US" dirty="0" smtClean="0"/>
              <a:t>A small change in requirements does not mean massive changes in the system under development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Self Study of  A PAY ROLL PROGRAM of both Structured Approach and O-O Approach.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 smtClean="0"/>
              <a:t>2.	AN OBJECT ORIENTED PHILOSOPHY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difference comes among them are :</a:t>
            </a:r>
            <a:endParaRPr lang="en-US" dirty="0" smtClean="0"/>
          </a:p>
          <a:p>
            <a:pPr lvl="1" algn="just"/>
            <a:r>
              <a:rPr lang="en-US" dirty="0" smtClean="0"/>
              <a:t>The ease of description</a:t>
            </a:r>
            <a:endParaRPr lang="en-US" dirty="0" smtClean="0"/>
          </a:p>
          <a:p>
            <a:pPr lvl="1" algn="just"/>
            <a:r>
              <a:rPr lang="en-US" dirty="0" smtClean="0"/>
              <a:t>Reusability</a:t>
            </a:r>
            <a:endParaRPr lang="en-US" dirty="0" smtClean="0"/>
          </a:p>
          <a:p>
            <a:pPr lvl="1" algn="just"/>
            <a:r>
              <a:rPr lang="en-US" dirty="0" smtClean="0"/>
              <a:t>Extensibility</a:t>
            </a:r>
            <a:endParaRPr lang="en-US" dirty="0" smtClean="0"/>
          </a:p>
          <a:p>
            <a:pPr lvl="1" algn="just"/>
            <a:r>
              <a:rPr lang="en-US" dirty="0" smtClean="0"/>
              <a:t>Readability</a:t>
            </a:r>
            <a:endParaRPr lang="en-US" dirty="0" smtClean="0"/>
          </a:p>
          <a:p>
            <a:pPr lvl="1" algn="just"/>
            <a:r>
              <a:rPr lang="en-US" dirty="0" smtClean="0"/>
              <a:t>Computational efficiency</a:t>
            </a:r>
            <a:endParaRPr lang="en-US" dirty="0" smtClean="0"/>
          </a:p>
          <a:p>
            <a:pPr lvl="1" algn="just"/>
            <a:r>
              <a:rPr lang="en-US" dirty="0" smtClean="0"/>
              <a:t>Ability to maintain the description</a:t>
            </a:r>
            <a:endParaRPr lang="en-US" dirty="0" smtClean="0"/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2.	AN OBJECT ORIENTED PHILOSOPHY </a:t>
            </a:r>
            <a:r>
              <a:rPr lang="en-US" sz="3800" dirty="0" err="1" smtClean="0"/>
              <a:t>contd</a:t>
            </a:r>
            <a:r>
              <a:rPr lang="en-US" sz="3800" dirty="0" smtClean="0"/>
              <a:t>….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has been said that one should speak:</a:t>
            </a:r>
            <a:endParaRPr lang="en-US" dirty="0" smtClean="0"/>
          </a:p>
          <a:p>
            <a:pPr lvl="1" algn="just"/>
            <a:r>
              <a:rPr lang="en-US" dirty="0" smtClean="0"/>
              <a:t>English for business</a:t>
            </a:r>
            <a:endParaRPr lang="en-US" dirty="0" smtClean="0"/>
          </a:p>
          <a:p>
            <a:pPr lvl="1" algn="just"/>
            <a:r>
              <a:rPr lang="en-US" dirty="0" smtClean="0"/>
              <a:t>German for engineering</a:t>
            </a:r>
            <a:endParaRPr lang="en-US" dirty="0" smtClean="0"/>
          </a:p>
          <a:p>
            <a:pPr lvl="1" algn="just"/>
            <a:r>
              <a:rPr lang="en-US" dirty="0" smtClean="0"/>
              <a:t>Persian for poetry</a:t>
            </a:r>
            <a:endParaRPr lang="en-US" dirty="0" smtClean="0"/>
          </a:p>
          <a:p>
            <a:pPr algn="just"/>
            <a:r>
              <a:rPr lang="en-US" dirty="0" smtClean="0"/>
              <a:t>A similar quip can be made for programming languages.</a:t>
            </a:r>
            <a:endParaRPr lang="en-US" dirty="0" smtClean="0"/>
          </a:p>
          <a:p>
            <a:pPr algn="just"/>
            <a:r>
              <a:rPr lang="en-US" dirty="0" smtClean="0"/>
              <a:t>Traditional languages were more machine dependant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2.	AN OBJECT ORIENTED PHILOSOPHY </a:t>
            </a:r>
            <a:r>
              <a:rPr lang="en-US" sz="3800" dirty="0" err="1" smtClean="0"/>
              <a:t>contd</a:t>
            </a:r>
            <a:r>
              <a:rPr lang="en-US" sz="3800" dirty="0" smtClean="0"/>
              <a:t>….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Fundamental characteristic of </a:t>
            </a:r>
            <a:r>
              <a:rPr lang="en-US" dirty="0" smtClean="0">
                <a:solidFill>
                  <a:schemeClr val="accent4"/>
                </a:solidFill>
              </a:rPr>
              <a:t>OOP</a:t>
            </a:r>
            <a:r>
              <a:rPr lang="en-US" dirty="0" smtClean="0"/>
              <a:t> is that it allows the base concepts of the language to be extended to include ideas and terms closer to those of its application.</a:t>
            </a:r>
            <a:endParaRPr lang="en-US" dirty="0" smtClean="0"/>
          </a:p>
          <a:p>
            <a:pPr algn="just"/>
            <a:r>
              <a:rPr lang="en-US" dirty="0" smtClean="0"/>
              <a:t>New data types can be defined in terms of existing data types.</a:t>
            </a:r>
            <a:endParaRPr lang="en-US" dirty="0" smtClean="0"/>
          </a:p>
          <a:p>
            <a:pPr algn="just"/>
            <a:r>
              <a:rPr lang="en-US" dirty="0" smtClean="0"/>
              <a:t>FUNDAMENTAL DIFFERENCE BETWEEN THE OBJECT ORIENTED SYSTEMS AND TRADITIONAL SYSTEMS ARE: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2.	AN OBJECT ORIENTED PHILOSOPHY </a:t>
            </a:r>
            <a:r>
              <a:rPr lang="en-US" sz="3800" dirty="0" err="1" smtClean="0"/>
              <a:t>contd</a:t>
            </a:r>
            <a:r>
              <a:rPr lang="en-US" sz="3800" dirty="0" smtClean="0"/>
              <a:t>….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Traditional Systems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Most traditional development methodologies are either </a:t>
            </a:r>
            <a:r>
              <a:rPr lang="en-US" dirty="0" smtClean="0">
                <a:solidFill>
                  <a:schemeClr val="accent4"/>
                </a:solidFill>
              </a:rPr>
              <a:t>algorithm centric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4"/>
                </a:solidFill>
              </a:rPr>
              <a:t>data centric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In an </a:t>
            </a:r>
            <a:r>
              <a:rPr lang="en-US" dirty="0" smtClean="0">
                <a:solidFill>
                  <a:schemeClr val="accent4"/>
                </a:solidFill>
              </a:rPr>
              <a:t>algorithm centric </a:t>
            </a:r>
            <a:r>
              <a:rPr lang="en-US" dirty="0" smtClean="0"/>
              <a:t>methodology you can think of an algorithm that can accomplish the task, then build data structures for that algorithm to use.</a:t>
            </a:r>
            <a:endParaRPr lang="en-US" dirty="0" smtClean="0"/>
          </a:p>
          <a:p>
            <a:pPr lvl="1"/>
            <a:r>
              <a:rPr lang="en-US" dirty="0" smtClean="0"/>
              <a:t>In a </a:t>
            </a:r>
            <a:r>
              <a:rPr lang="en-US" dirty="0" smtClean="0">
                <a:solidFill>
                  <a:schemeClr val="accent4"/>
                </a:solidFill>
              </a:rPr>
              <a:t>data centric </a:t>
            </a:r>
            <a:r>
              <a:rPr lang="en-US" dirty="0" smtClean="0"/>
              <a:t>methodology, you think how to structure the data, then build the algorithm around that structure.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KIIT                     CSE/IT                   (OOSD)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E8F8-88D2-4DAE-8CEE-016E1DE04D60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15834</Words>
  <Application>WPS Presentation</Application>
  <PresentationFormat>On-screen Show (4:3)</PresentationFormat>
  <Paragraphs>740</Paragraphs>
  <Slides>57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Arial</vt:lpstr>
      <vt:lpstr>SimSun</vt:lpstr>
      <vt:lpstr>Wingdings</vt:lpstr>
      <vt:lpstr>Monotype Sorts</vt:lpstr>
      <vt:lpstr>Marlett</vt:lpstr>
      <vt:lpstr>Comic Sans MS</vt:lpstr>
      <vt:lpstr>Symbol</vt:lpstr>
      <vt:lpstr>Calibri</vt:lpstr>
      <vt:lpstr>Microsoft YaHei</vt:lpstr>
      <vt:lpstr>Wingdings</vt:lpstr>
      <vt:lpstr>Office Theme</vt:lpstr>
      <vt:lpstr>OBJECT BASICS (CH-2)</vt:lpstr>
      <vt:lpstr>Topics to be Discussed</vt:lpstr>
      <vt:lpstr>INTRODUCTION </vt:lpstr>
      <vt:lpstr>1.	INTRODUCTION contd….</vt:lpstr>
      <vt:lpstr>1.	INTRODUCTION contd….</vt:lpstr>
      <vt:lpstr>2.	AN OBJECT ORIENTED PHILOSOPHY </vt:lpstr>
      <vt:lpstr>2.	AN OBJECT ORIENTED PHILOSOPHY contd….</vt:lpstr>
      <vt:lpstr>2.	AN OBJECT ORIENTED PHILOSOPHY contd….</vt:lpstr>
      <vt:lpstr>2.	AN OBJECT ORIENTED PHILOSOPHY contd….</vt:lpstr>
      <vt:lpstr>2.	AN OBJECT ORIENTED PHILOSOPHY contd….</vt:lpstr>
      <vt:lpstr>2.	AN OBJECT ORIENTED PHILOSOPHY contd….</vt:lpstr>
      <vt:lpstr>2.	AN OBJECT ORIENTED PHILOSOPHY contd….</vt:lpstr>
      <vt:lpstr>3.	OBJECTS </vt:lpstr>
      <vt:lpstr>3.	OBJECTS contd….</vt:lpstr>
      <vt:lpstr>What is an Object?</vt:lpstr>
      <vt:lpstr>3.	OBJECTS contd….</vt:lpstr>
      <vt:lpstr>4.	CLASSES </vt:lpstr>
      <vt:lpstr>What is a class?</vt:lpstr>
      <vt:lpstr>Class</vt:lpstr>
      <vt:lpstr> 5.	OBJECT RESPONDS TO MESSAGES  </vt:lpstr>
      <vt:lpstr>5.	OBJECT RESPONDS TO MESSAGES contd….</vt:lpstr>
      <vt:lpstr>Eg: Cars, motorcycles &amp; bicycles will all respond to a stop message but differently. </vt:lpstr>
      <vt:lpstr>5.	OBJECT RESPONDS TO MESSAGES contd….</vt:lpstr>
      <vt:lpstr>Difference Between Message &amp; Method</vt:lpstr>
      <vt:lpstr>5.	OBJECT RESPONDS TO MESSAGES contd….</vt:lpstr>
      <vt:lpstr>5.	OBJECT RESPONDS TO MESSAGES contd….</vt:lpstr>
      <vt:lpstr>Encapsulation and Information Hiding</vt:lpstr>
      <vt:lpstr>Some more O-O Concepts</vt:lpstr>
      <vt:lpstr>Polymorphism</vt:lpstr>
      <vt:lpstr>Why Polymorphism?</vt:lpstr>
      <vt:lpstr>Inheritance</vt:lpstr>
      <vt:lpstr>Inheritance</vt:lpstr>
      <vt:lpstr>Why Inheritance?</vt:lpstr>
      <vt:lpstr> 6.	OBJECT RELATIONSHIP AND ASSOCIATIONS </vt:lpstr>
      <vt:lpstr>What is Cardinality?</vt:lpstr>
      <vt:lpstr>6.	OBJECT RELATIONSHIP AND ASSOCIATIONS  contd….</vt:lpstr>
      <vt:lpstr> 7.	CONSUMER-PRODUCER ASSOCIATION </vt:lpstr>
      <vt:lpstr>Association and Link</vt:lpstr>
      <vt:lpstr>Relationships</vt:lpstr>
      <vt:lpstr>ASSOCIATION</vt:lpstr>
      <vt:lpstr> Association Relationship</vt:lpstr>
      <vt:lpstr>3-ary Association</vt:lpstr>
      <vt:lpstr>Aggregation Relationship</vt:lpstr>
      <vt:lpstr> Aggregation Relationship</vt:lpstr>
      <vt:lpstr> Composition Relationship</vt:lpstr>
      <vt:lpstr>Relationships: Composition</vt:lpstr>
      <vt:lpstr>Aggregation                                  cont… </vt:lpstr>
      <vt:lpstr>Aggregation vs. Composition</vt:lpstr>
      <vt:lpstr>Composition versus Aggregation</vt:lpstr>
      <vt:lpstr> 8.	AGGREGATION AND OBJECT CONTAINMENT </vt:lpstr>
      <vt:lpstr>8.	AGGREGATION AND OBJECT CONTAINMENT contd….</vt:lpstr>
      <vt:lpstr>Relationships: Dependency</vt:lpstr>
      <vt:lpstr>Relationships: Generalization</vt:lpstr>
      <vt:lpstr>Relationships: Realization</vt:lpstr>
      <vt:lpstr>The Relationship Between Classes and Objects</vt:lpstr>
      <vt:lpstr>Strengths of Object Orientation</vt:lpstr>
      <vt:lpstr>CASE STUDY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BASICS (CH-2)</dc:title>
  <dc:creator>Administrator</dc:creator>
  <cp:lastModifiedBy>nEW u</cp:lastModifiedBy>
  <cp:revision>222</cp:revision>
  <dcterms:created xsi:type="dcterms:W3CDTF">2009-01-11T17:17:00Z</dcterms:created>
  <dcterms:modified xsi:type="dcterms:W3CDTF">2016-12-09T11:06:54Z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