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9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1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81CC1-A7FA-4E51-AA93-EB4A47335B2C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3DFE0-2D8F-4A47-8B1F-664DC120C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3DFE0-2D8F-4A47-8B1F-664DC120C6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8AC7-564F-4FD4-8D8F-611BBF9BB16D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EACB-F3EC-4E35-927A-938427988F5A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3EC7-3167-42B6-9861-3352D0D3CFB8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886-1C54-45DF-BC06-AC90676F0CBD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1F64-E3AA-48FB-BD18-29C82A6641CE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C342-6839-4140-B831-5EEBF9D5D6E3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58E3-C5BB-4187-9D2C-B1E69BB66718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CD9-11F5-4991-BEE5-765A91F0AD8A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C9B5-F42B-4793-B0BC-218C26DCE64D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CC19-A0E5-4AA9-842C-3ACB32592AAE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0CE5-61B6-4FD3-BCFC-C944A8C314CB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8EDA-E3F6-436F-9779-D8AA8BDFB879}" type="datetime1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FEBE-024F-45F7-A3C3-A34CE847C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763000" cy="2743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Object-Oriented Systems Development Life Cycle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/>
              <a:t>CH-3)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School of Computer Engineering,</a:t>
            </a:r>
          </a:p>
          <a:p>
            <a:r>
              <a:rPr lang="en-US" dirty="0" smtClean="0"/>
              <a:t>KIIT University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3.2	THE SOFTWARE DEVELOPMENT PROCESS    </a:t>
            </a:r>
            <a:r>
              <a:rPr lang="en-US" sz="40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process can be divided into small, interacting phases – </a:t>
            </a:r>
            <a:r>
              <a:rPr lang="en-US" dirty="0" smtClean="0">
                <a:solidFill>
                  <a:srgbClr val="C00000"/>
                </a:solidFill>
              </a:rPr>
              <a:t>subprocesses.</a:t>
            </a:r>
          </a:p>
          <a:p>
            <a:pPr algn="just"/>
            <a:r>
              <a:rPr lang="en-US" dirty="0" smtClean="0"/>
              <a:t>Each subprocess must have the following:</a:t>
            </a:r>
          </a:p>
          <a:p>
            <a:pPr lvl="1" algn="just"/>
            <a:r>
              <a:rPr lang="en-US" dirty="0" smtClean="0"/>
              <a:t>A description in terms how it works</a:t>
            </a:r>
          </a:p>
          <a:p>
            <a:pPr lvl="1" algn="just"/>
            <a:r>
              <a:rPr lang="en-US" dirty="0" smtClean="0"/>
              <a:t>Specification of the input required for the process</a:t>
            </a:r>
          </a:p>
          <a:p>
            <a:pPr lvl="1" algn="just"/>
            <a:r>
              <a:rPr lang="en-US" dirty="0" smtClean="0"/>
              <a:t>Specification of the output to be produced</a:t>
            </a:r>
          </a:p>
          <a:p>
            <a:pPr algn="just"/>
            <a:r>
              <a:rPr lang="en-US" dirty="0" smtClean="0"/>
              <a:t>Software development process can be viewed as a </a:t>
            </a:r>
            <a:r>
              <a:rPr lang="en-US" dirty="0" smtClean="0">
                <a:solidFill>
                  <a:srgbClr val="C00000"/>
                </a:solidFill>
              </a:rPr>
              <a:t>series of transformation </a:t>
            </a:r>
            <a:r>
              <a:rPr lang="en-US" i="1" dirty="0" smtClean="0"/>
              <a:t>where:</a:t>
            </a:r>
          </a:p>
          <a:p>
            <a:pPr algn="just"/>
            <a:r>
              <a:rPr lang="en-US" dirty="0" smtClean="0"/>
              <a:t>The output of one transformation becomes the input of the subsequent transformation.</a:t>
            </a:r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3.2	THE SOFTWARE DEVELOPMENT PROCESS    contd</a:t>
            </a:r>
            <a:r>
              <a:rPr lang="en-US" sz="4000" dirty="0" smtClean="0"/>
              <a:t>..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28600" y="1143000"/>
            <a:ext cx="8667750" cy="5175250"/>
            <a:chOff x="460" y="772"/>
            <a:chExt cx="5144" cy="3369"/>
          </a:xfrm>
        </p:grpSpPr>
        <p:sp>
          <p:nvSpPr>
            <p:cNvPr id="6" name="Rectangle 4" descr="50%"/>
            <p:cNvSpPr>
              <a:spLocks noChangeArrowheads="1"/>
            </p:cNvSpPr>
            <p:nvPr/>
          </p:nvSpPr>
          <p:spPr bwMode="auto">
            <a:xfrm>
              <a:off x="3698" y="3000"/>
              <a:ext cx="1906" cy="1108"/>
            </a:xfrm>
            <a:prstGeom prst="rect">
              <a:avLst/>
            </a:prstGeom>
            <a:pattFill prst="pct50">
              <a:fgClr>
                <a:srgbClr val="FFFFFF"/>
              </a:fgClr>
              <a:bgClr>
                <a:srgbClr val="00000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644" y="2948"/>
              <a:ext cx="1893" cy="10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 descr="50%"/>
            <p:cNvSpPr>
              <a:spLocks noChangeArrowheads="1"/>
            </p:cNvSpPr>
            <p:nvPr/>
          </p:nvSpPr>
          <p:spPr bwMode="auto">
            <a:xfrm>
              <a:off x="513" y="3032"/>
              <a:ext cx="1906" cy="1109"/>
            </a:xfrm>
            <a:prstGeom prst="rect">
              <a:avLst/>
            </a:prstGeom>
            <a:pattFill prst="pct50">
              <a:fgClr>
                <a:srgbClr val="FFFFFF"/>
              </a:fgClr>
              <a:bgClr>
                <a:srgbClr val="00000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60" y="2981"/>
              <a:ext cx="1893" cy="10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 descr="50%"/>
            <p:cNvSpPr>
              <a:spLocks noChangeArrowheads="1"/>
            </p:cNvSpPr>
            <p:nvPr/>
          </p:nvSpPr>
          <p:spPr bwMode="auto">
            <a:xfrm>
              <a:off x="3674" y="823"/>
              <a:ext cx="1906" cy="1109"/>
            </a:xfrm>
            <a:prstGeom prst="rect">
              <a:avLst/>
            </a:prstGeom>
            <a:pattFill prst="pct50">
              <a:fgClr>
                <a:srgbClr val="FFFFFF"/>
              </a:fgClr>
              <a:bgClr>
                <a:srgbClr val="00000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20" y="772"/>
              <a:ext cx="1893" cy="10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419" y="1306"/>
              <a:ext cx="1074" cy="48"/>
            </a:xfrm>
            <a:custGeom>
              <a:avLst/>
              <a:gdLst>
                <a:gd name="T0" fmla="*/ 0 w 1074"/>
                <a:gd name="T1" fmla="*/ 0 h 48"/>
                <a:gd name="T2" fmla="*/ 1073 w 1074"/>
                <a:gd name="T3" fmla="*/ 0 h 48"/>
                <a:gd name="T4" fmla="*/ 1073 w 1074"/>
                <a:gd name="T5" fmla="*/ 47 h 48"/>
                <a:gd name="T6" fmla="*/ 0 w 1074"/>
                <a:gd name="T7" fmla="*/ 47 h 48"/>
                <a:gd name="T8" fmla="*/ 0 w 1074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4"/>
                <a:gd name="T16" fmla="*/ 0 h 48"/>
                <a:gd name="T17" fmla="*/ 1074 w 1074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4" h="48">
                  <a:moveTo>
                    <a:pt x="0" y="0"/>
                  </a:moveTo>
                  <a:lnTo>
                    <a:pt x="1073" y="0"/>
                  </a:lnTo>
                  <a:lnTo>
                    <a:pt x="1073" y="47"/>
                  </a:lnTo>
                  <a:lnTo>
                    <a:pt x="0" y="4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449" y="1250"/>
              <a:ext cx="183" cy="159"/>
            </a:xfrm>
            <a:custGeom>
              <a:avLst/>
              <a:gdLst>
                <a:gd name="T0" fmla="*/ 182 w 183"/>
                <a:gd name="T1" fmla="*/ 79 h 159"/>
                <a:gd name="T2" fmla="*/ 0 w 183"/>
                <a:gd name="T3" fmla="*/ 158 h 159"/>
                <a:gd name="T4" fmla="*/ 38 w 183"/>
                <a:gd name="T5" fmla="*/ 79 h 159"/>
                <a:gd name="T6" fmla="*/ 0 w 183"/>
                <a:gd name="T7" fmla="*/ 0 h 159"/>
                <a:gd name="T8" fmla="*/ 182 w 183"/>
                <a:gd name="T9" fmla="*/ 79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159"/>
                <a:gd name="T17" fmla="*/ 183 w 183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159">
                  <a:moveTo>
                    <a:pt x="182" y="79"/>
                  </a:moveTo>
                  <a:lnTo>
                    <a:pt x="0" y="158"/>
                  </a:lnTo>
                  <a:lnTo>
                    <a:pt x="38" y="79"/>
                  </a:lnTo>
                  <a:lnTo>
                    <a:pt x="0" y="0"/>
                  </a:lnTo>
                  <a:lnTo>
                    <a:pt x="182" y="7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338" y="3645"/>
              <a:ext cx="1155" cy="47"/>
            </a:xfrm>
            <a:custGeom>
              <a:avLst/>
              <a:gdLst>
                <a:gd name="T0" fmla="*/ 0 w 1155"/>
                <a:gd name="T1" fmla="*/ 0 h 47"/>
                <a:gd name="T2" fmla="*/ 1154 w 1155"/>
                <a:gd name="T3" fmla="*/ 0 h 47"/>
                <a:gd name="T4" fmla="*/ 1154 w 1155"/>
                <a:gd name="T5" fmla="*/ 46 h 47"/>
                <a:gd name="T6" fmla="*/ 0 w 1155"/>
                <a:gd name="T7" fmla="*/ 46 h 47"/>
                <a:gd name="T8" fmla="*/ 0 w 1155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5"/>
                <a:gd name="T16" fmla="*/ 0 h 47"/>
                <a:gd name="T17" fmla="*/ 1155 w 1155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5" h="47">
                  <a:moveTo>
                    <a:pt x="0" y="0"/>
                  </a:moveTo>
                  <a:lnTo>
                    <a:pt x="1154" y="0"/>
                  </a:lnTo>
                  <a:lnTo>
                    <a:pt x="1154" y="46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449" y="3588"/>
              <a:ext cx="183" cy="159"/>
            </a:xfrm>
            <a:custGeom>
              <a:avLst/>
              <a:gdLst>
                <a:gd name="T0" fmla="*/ 182 w 183"/>
                <a:gd name="T1" fmla="*/ 79 h 159"/>
                <a:gd name="T2" fmla="*/ 0 w 183"/>
                <a:gd name="T3" fmla="*/ 158 h 159"/>
                <a:gd name="T4" fmla="*/ 38 w 183"/>
                <a:gd name="T5" fmla="*/ 79 h 159"/>
                <a:gd name="T6" fmla="*/ 0 w 183"/>
                <a:gd name="T7" fmla="*/ 0 h 159"/>
                <a:gd name="T8" fmla="*/ 182 w 183"/>
                <a:gd name="T9" fmla="*/ 79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159"/>
                <a:gd name="T17" fmla="*/ 183 w 183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159">
                  <a:moveTo>
                    <a:pt x="182" y="79"/>
                  </a:moveTo>
                  <a:lnTo>
                    <a:pt x="0" y="158"/>
                  </a:lnTo>
                  <a:lnTo>
                    <a:pt x="38" y="79"/>
                  </a:lnTo>
                  <a:lnTo>
                    <a:pt x="0" y="0"/>
                  </a:lnTo>
                  <a:lnTo>
                    <a:pt x="182" y="7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456" y="2842"/>
              <a:ext cx="145" cy="159"/>
            </a:xfrm>
            <a:custGeom>
              <a:avLst/>
              <a:gdLst>
                <a:gd name="T0" fmla="*/ 72 w 145"/>
                <a:gd name="T1" fmla="*/ 158 h 159"/>
                <a:gd name="T2" fmla="*/ 0 w 145"/>
                <a:gd name="T3" fmla="*/ 0 h 159"/>
                <a:gd name="T4" fmla="*/ 72 w 145"/>
                <a:gd name="T5" fmla="*/ 36 h 159"/>
                <a:gd name="T6" fmla="*/ 144 w 145"/>
                <a:gd name="T7" fmla="*/ 0 h 159"/>
                <a:gd name="T8" fmla="*/ 72 w 145"/>
                <a:gd name="T9" fmla="*/ 158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9"/>
                <a:gd name="T17" fmla="*/ 145 w 145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9">
                  <a:moveTo>
                    <a:pt x="72" y="158"/>
                  </a:moveTo>
                  <a:lnTo>
                    <a:pt x="0" y="0"/>
                  </a:lnTo>
                  <a:lnTo>
                    <a:pt x="72" y="36"/>
                  </a:lnTo>
                  <a:lnTo>
                    <a:pt x="144" y="0"/>
                  </a:lnTo>
                  <a:lnTo>
                    <a:pt x="72" y="15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509" y="1886"/>
              <a:ext cx="3056" cy="999"/>
            </a:xfrm>
            <a:custGeom>
              <a:avLst/>
              <a:gdLst>
                <a:gd name="T0" fmla="*/ 3055 w 3056"/>
                <a:gd name="T1" fmla="*/ 0 h 999"/>
                <a:gd name="T2" fmla="*/ 3055 w 3056"/>
                <a:gd name="T3" fmla="*/ 575 h 999"/>
                <a:gd name="T4" fmla="*/ 38 w 3056"/>
                <a:gd name="T5" fmla="*/ 575 h 999"/>
                <a:gd name="T6" fmla="*/ 38 w 3056"/>
                <a:gd name="T7" fmla="*/ 998 h 999"/>
                <a:gd name="T8" fmla="*/ 0 w 3056"/>
                <a:gd name="T9" fmla="*/ 998 h 999"/>
                <a:gd name="T10" fmla="*/ 0 w 3056"/>
                <a:gd name="T11" fmla="*/ 538 h 999"/>
                <a:gd name="T12" fmla="*/ 3017 w 3056"/>
                <a:gd name="T13" fmla="*/ 538 h 999"/>
                <a:gd name="T14" fmla="*/ 3017 w 3056"/>
                <a:gd name="T15" fmla="*/ 0 h 999"/>
                <a:gd name="T16" fmla="*/ 3055 w 3056"/>
                <a:gd name="T17" fmla="*/ 0 h 9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56"/>
                <a:gd name="T28" fmla="*/ 0 h 999"/>
                <a:gd name="T29" fmla="*/ 3056 w 3056"/>
                <a:gd name="T30" fmla="*/ 999 h 99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56" h="999">
                  <a:moveTo>
                    <a:pt x="3055" y="0"/>
                  </a:moveTo>
                  <a:lnTo>
                    <a:pt x="3055" y="575"/>
                  </a:lnTo>
                  <a:lnTo>
                    <a:pt x="38" y="575"/>
                  </a:lnTo>
                  <a:lnTo>
                    <a:pt x="38" y="998"/>
                  </a:lnTo>
                  <a:lnTo>
                    <a:pt x="0" y="998"/>
                  </a:lnTo>
                  <a:lnTo>
                    <a:pt x="0" y="538"/>
                  </a:lnTo>
                  <a:lnTo>
                    <a:pt x="3017" y="538"/>
                  </a:lnTo>
                  <a:lnTo>
                    <a:pt x="3017" y="0"/>
                  </a:lnTo>
                  <a:lnTo>
                    <a:pt x="3055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974" y="1736"/>
              <a:ext cx="54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500" b="1">
                  <a:solidFill>
                    <a:srgbClr val="000000"/>
                  </a:solidFill>
                  <a:latin typeface="Times New Roman" pitchFamily="18" charset="0"/>
                </a:rPr>
                <a:t>Need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785" y="917"/>
              <a:ext cx="7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Problem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091" y="1209"/>
              <a:ext cx="8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Statements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800" y="1655"/>
              <a:ext cx="6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Analysis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86" y="3144"/>
              <a:ext cx="5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Design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849" y="3386"/>
              <a:ext cx="1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Implementation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692" y="3756"/>
              <a:ext cx="5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Detail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632" y="3126"/>
              <a:ext cx="6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System 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015" y="3446"/>
              <a:ext cx="7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Software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489" y="3747"/>
              <a:ext cx="6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Product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396" y="1061"/>
              <a:ext cx="12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Transformation 1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391" y="2045"/>
              <a:ext cx="12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Transformation 2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305" y="3367"/>
              <a:ext cx="12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Transformation 3</a:t>
              </a:r>
            </a:p>
          </p:txBody>
        </p:sp>
        <p:sp>
          <p:nvSpPr>
            <p:cNvPr id="31" name="Rectangle 29" descr="50%"/>
            <p:cNvSpPr>
              <a:spLocks noChangeArrowheads="1"/>
            </p:cNvSpPr>
            <p:nvPr/>
          </p:nvSpPr>
          <p:spPr bwMode="auto">
            <a:xfrm>
              <a:off x="566" y="940"/>
              <a:ext cx="1906" cy="1109"/>
            </a:xfrm>
            <a:prstGeom prst="rect">
              <a:avLst/>
            </a:prstGeom>
            <a:pattFill prst="pct50">
              <a:fgClr>
                <a:srgbClr val="FFFFFF"/>
              </a:fgClr>
              <a:bgClr>
                <a:srgbClr val="00000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12" y="887"/>
              <a:ext cx="1893" cy="10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23" y="1013"/>
              <a:ext cx="131" cy="127"/>
            </a:xfrm>
            <a:custGeom>
              <a:avLst/>
              <a:gdLst>
                <a:gd name="T0" fmla="*/ 0 w 131"/>
                <a:gd name="T1" fmla="*/ 64 h 127"/>
                <a:gd name="T2" fmla="*/ 5 w 131"/>
                <a:gd name="T3" fmla="*/ 37 h 127"/>
                <a:gd name="T4" fmla="*/ 19 w 131"/>
                <a:gd name="T5" fmla="*/ 19 h 127"/>
                <a:gd name="T6" fmla="*/ 39 w 131"/>
                <a:gd name="T7" fmla="*/ 4 h 127"/>
                <a:gd name="T8" fmla="*/ 67 w 131"/>
                <a:gd name="T9" fmla="*/ 0 h 127"/>
                <a:gd name="T10" fmla="*/ 91 w 131"/>
                <a:gd name="T11" fmla="*/ 4 h 127"/>
                <a:gd name="T12" fmla="*/ 110 w 131"/>
                <a:gd name="T13" fmla="*/ 19 h 127"/>
                <a:gd name="T14" fmla="*/ 125 w 131"/>
                <a:gd name="T15" fmla="*/ 37 h 127"/>
                <a:gd name="T16" fmla="*/ 130 w 131"/>
                <a:gd name="T17" fmla="*/ 64 h 127"/>
                <a:gd name="T18" fmla="*/ 125 w 131"/>
                <a:gd name="T19" fmla="*/ 88 h 127"/>
                <a:gd name="T20" fmla="*/ 110 w 131"/>
                <a:gd name="T21" fmla="*/ 106 h 127"/>
                <a:gd name="T22" fmla="*/ 91 w 131"/>
                <a:gd name="T23" fmla="*/ 121 h 127"/>
                <a:gd name="T24" fmla="*/ 67 w 131"/>
                <a:gd name="T25" fmla="*/ 126 h 127"/>
                <a:gd name="T26" fmla="*/ 39 w 131"/>
                <a:gd name="T27" fmla="*/ 121 h 127"/>
                <a:gd name="T28" fmla="*/ 19 w 131"/>
                <a:gd name="T29" fmla="*/ 106 h 127"/>
                <a:gd name="T30" fmla="*/ 5 w 131"/>
                <a:gd name="T31" fmla="*/ 88 h 127"/>
                <a:gd name="T32" fmla="*/ 0 w 131"/>
                <a:gd name="T33" fmla="*/ 64 h 1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1"/>
                <a:gd name="T52" fmla="*/ 0 h 127"/>
                <a:gd name="T53" fmla="*/ 131 w 131"/>
                <a:gd name="T54" fmla="*/ 127 h 1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1" h="127">
                  <a:moveTo>
                    <a:pt x="0" y="64"/>
                  </a:moveTo>
                  <a:lnTo>
                    <a:pt x="5" y="37"/>
                  </a:lnTo>
                  <a:lnTo>
                    <a:pt x="19" y="19"/>
                  </a:lnTo>
                  <a:lnTo>
                    <a:pt x="39" y="4"/>
                  </a:lnTo>
                  <a:lnTo>
                    <a:pt x="67" y="0"/>
                  </a:lnTo>
                  <a:lnTo>
                    <a:pt x="91" y="4"/>
                  </a:lnTo>
                  <a:lnTo>
                    <a:pt x="110" y="19"/>
                  </a:lnTo>
                  <a:lnTo>
                    <a:pt x="125" y="37"/>
                  </a:lnTo>
                  <a:lnTo>
                    <a:pt x="130" y="64"/>
                  </a:lnTo>
                  <a:lnTo>
                    <a:pt x="125" y="88"/>
                  </a:lnTo>
                  <a:lnTo>
                    <a:pt x="110" y="106"/>
                  </a:lnTo>
                  <a:lnTo>
                    <a:pt x="91" y="121"/>
                  </a:lnTo>
                  <a:lnTo>
                    <a:pt x="67" y="126"/>
                  </a:lnTo>
                  <a:lnTo>
                    <a:pt x="39" y="121"/>
                  </a:lnTo>
                  <a:lnTo>
                    <a:pt x="19" y="106"/>
                  </a:lnTo>
                  <a:lnTo>
                    <a:pt x="5" y="88"/>
                  </a:lnTo>
                  <a:lnTo>
                    <a:pt x="0" y="64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689" y="1143"/>
              <a:ext cx="8" cy="2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533" y="1414"/>
              <a:ext cx="152" cy="2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677" y="1414"/>
              <a:ext cx="162" cy="2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508" y="1208"/>
              <a:ext cx="351" cy="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016" y="1228"/>
              <a:ext cx="781" cy="172"/>
            </a:xfrm>
            <a:custGeom>
              <a:avLst/>
              <a:gdLst>
                <a:gd name="T0" fmla="*/ 0 w 781"/>
                <a:gd name="T1" fmla="*/ 83 h 172"/>
                <a:gd name="T2" fmla="*/ 9 w 781"/>
                <a:gd name="T3" fmla="*/ 64 h 172"/>
                <a:gd name="T4" fmla="*/ 29 w 781"/>
                <a:gd name="T5" fmla="*/ 50 h 172"/>
                <a:gd name="T6" fmla="*/ 67 w 781"/>
                <a:gd name="T7" fmla="*/ 36 h 172"/>
                <a:gd name="T8" fmla="*/ 115 w 781"/>
                <a:gd name="T9" fmla="*/ 22 h 172"/>
                <a:gd name="T10" fmla="*/ 172 w 781"/>
                <a:gd name="T11" fmla="*/ 13 h 172"/>
                <a:gd name="T12" fmla="*/ 239 w 781"/>
                <a:gd name="T13" fmla="*/ 3 h 172"/>
                <a:gd name="T14" fmla="*/ 316 w 781"/>
                <a:gd name="T15" fmla="*/ 0 h 172"/>
                <a:gd name="T16" fmla="*/ 469 w 781"/>
                <a:gd name="T17" fmla="*/ 0 h 172"/>
                <a:gd name="T18" fmla="*/ 541 w 781"/>
                <a:gd name="T19" fmla="*/ 3 h 172"/>
                <a:gd name="T20" fmla="*/ 608 w 781"/>
                <a:gd name="T21" fmla="*/ 13 h 172"/>
                <a:gd name="T22" fmla="*/ 666 w 781"/>
                <a:gd name="T23" fmla="*/ 22 h 172"/>
                <a:gd name="T24" fmla="*/ 713 w 781"/>
                <a:gd name="T25" fmla="*/ 36 h 172"/>
                <a:gd name="T26" fmla="*/ 752 w 781"/>
                <a:gd name="T27" fmla="*/ 50 h 172"/>
                <a:gd name="T28" fmla="*/ 771 w 781"/>
                <a:gd name="T29" fmla="*/ 64 h 172"/>
                <a:gd name="T30" fmla="*/ 780 w 781"/>
                <a:gd name="T31" fmla="*/ 83 h 172"/>
                <a:gd name="T32" fmla="*/ 771 w 781"/>
                <a:gd name="T33" fmla="*/ 101 h 172"/>
                <a:gd name="T34" fmla="*/ 752 w 781"/>
                <a:gd name="T35" fmla="*/ 114 h 172"/>
                <a:gd name="T36" fmla="*/ 713 w 781"/>
                <a:gd name="T37" fmla="*/ 129 h 172"/>
                <a:gd name="T38" fmla="*/ 666 w 781"/>
                <a:gd name="T39" fmla="*/ 142 h 172"/>
                <a:gd name="T40" fmla="*/ 608 w 781"/>
                <a:gd name="T41" fmla="*/ 156 h 172"/>
                <a:gd name="T42" fmla="*/ 541 w 781"/>
                <a:gd name="T43" fmla="*/ 161 h 172"/>
                <a:gd name="T44" fmla="*/ 469 w 781"/>
                <a:gd name="T45" fmla="*/ 171 h 172"/>
                <a:gd name="T46" fmla="*/ 316 w 781"/>
                <a:gd name="T47" fmla="*/ 171 h 172"/>
                <a:gd name="T48" fmla="*/ 239 w 781"/>
                <a:gd name="T49" fmla="*/ 161 h 172"/>
                <a:gd name="T50" fmla="*/ 172 w 781"/>
                <a:gd name="T51" fmla="*/ 156 h 172"/>
                <a:gd name="T52" fmla="*/ 115 w 781"/>
                <a:gd name="T53" fmla="*/ 142 h 172"/>
                <a:gd name="T54" fmla="*/ 67 w 781"/>
                <a:gd name="T55" fmla="*/ 129 h 172"/>
                <a:gd name="T56" fmla="*/ 29 w 781"/>
                <a:gd name="T57" fmla="*/ 114 h 172"/>
                <a:gd name="T58" fmla="*/ 9 w 781"/>
                <a:gd name="T59" fmla="*/ 101 h 172"/>
                <a:gd name="T60" fmla="*/ 0 w 781"/>
                <a:gd name="T61" fmla="*/ 83 h 17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81"/>
                <a:gd name="T94" fmla="*/ 0 h 172"/>
                <a:gd name="T95" fmla="*/ 781 w 781"/>
                <a:gd name="T96" fmla="*/ 172 h 17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81" h="172">
                  <a:moveTo>
                    <a:pt x="0" y="83"/>
                  </a:moveTo>
                  <a:lnTo>
                    <a:pt x="9" y="64"/>
                  </a:lnTo>
                  <a:lnTo>
                    <a:pt x="29" y="50"/>
                  </a:lnTo>
                  <a:lnTo>
                    <a:pt x="67" y="36"/>
                  </a:lnTo>
                  <a:lnTo>
                    <a:pt x="115" y="22"/>
                  </a:lnTo>
                  <a:lnTo>
                    <a:pt x="172" y="13"/>
                  </a:lnTo>
                  <a:lnTo>
                    <a:pt x="239" y="3"/>
                  </a:lnTo>
                  <a:lnTo>
                    <a:pt x="316" y="0"/>
                  </a:lnTo>
                  <a:lnTo>
                    <a:pt x="469" y="0"/>
                  </a:lnTo>
                  <a:lnTo>
                    <a:pt x="541" y="3"/>
                  </a:lnTo>
                  <a:lnTo>
                    <a:pt x="608" y="13"/>
                  </a:lnTo>
                  <a:lnTo>
                    <a:pt x="666" y="22"/>
                  </a:lnTo>
                  <a:lnTo>
                    <a:pt x="713" y="36"/>
                  </a:lnTo>
                  <a:lnTo>
                    <a:pt x="752" y="50"/>
                  </a:lnTo>
                  <a:lnTo>
                    <a:pt x="771" y="64"/>
                  </a:lnTo>
                  <a:lnTo>
                    <a:pt x="780" y="83"/>
                  </a:lnTo>
                  <a:lnTo>
                    <a:pt x="771" y="101"/>
                  </a:lnTo>
                  <a:lnTo>
                    <a:pt x="752" y="114"/>
                  </a:lnTo>
                  <a:lnTo>
                    <a:pt x="713" y="129"/>
                  </a:lnTo>
                  <a:lnTo>
                    <a:pt x="666" y="142"/>
                  </a:lnTo>
                  <a:lnTo>
                    <a:pt x="608" y="156"/>
                  </a:lnTo>
                  <a:lnTo>
                    <a:pt x="541" y="161"/>
                  </a:lnTo>
                  <a:lnTo>
                    <a:pt x="469" y="171"/>
                  </a:lnTo>
                  <a:lnTo>
                    <a:pt x="316" y="171"/>
                  </a:lnTo>
                  <a:lnTo>
                    <a:pt x="239" y="161"/>
                  </a:lnTo>
                  <a:lnTo>
                    <a:pt x="172" y="156"/>
                  </a:lnTo>
                  <a:lnTo>
                    <a:pt x="115" y="142"/>
                  </a:lnTo>
                  <a:lnTo>
                    <a:pt x="67" y="129"/>
                  </a:lnTo>
                  <a:lnTo>
                    <a:pt x="29" y="114"/>
                  </a:lnTo>
                  <a:lnTo>
                    <a:pt x="9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982" y="981"/>
              <a:ext cx="782" cy="173"/>
            </a:xfrm>
            <a:custGeom>
              <a:avLst/>
              <a:gdLst>
                <a:gd name="T0" fmla="*/ 0 w 782"/>
                <a:gd name="T1" fmla="*/ 83 h 173"/>
                <a:gd name="T2" fmla="*/ 10 w 782"/>
                <a:gd name="T3" fmla="*/ 65 h 173"/>
                <a:gd name="T4" fmla="*/ 29 w 782"/>
                <a:gd name="T5" fmla="*/ 51 h 173"/>
                <a:gd name="T6" fmla="*/ 67 w 782"/>
                <a:gd name="T7" fmla="*/ 36 h 173"/>
                <a:gd name="T8" fmla="*/ 115 w 782"/>
                <a:gd name="T9" fmla="*/ 23 h 173"/>
                <a:gd name="T10" fmla="*/ 173 w 782"/>
                <a:gd name="T11" fmla="*/ 13 h 173"/>
                <a:gd name="T12" fmla="*/ 240 w 782"/>
                <a:gd name="T13" fmla="*/ 4 h 173"/>
                <a:gd name="T14" fmla="*/ 316 w 782"/>
                <a:gd name="T15" fmla="*/ 0 h 173"/>
                <a:gd name="T16" fmla="*/ 470 w 782"/>
                <a:gd name="T17" fmla="*/ 0 h 173"/>
                <a:gd name="T18" fmla="*/ 542 w 782"/>
                <a:gd name="T19" fmla="*/ 4 h 173"/>
                <a:gd name="T20" fmla="*/ 609 w 782"/>
                <a:gd name="T21" fmla="*/ 13 h 173"/>
                <a:gd name="T22" fmla="*/ 666 w 782"/>
                <a:gd name="T23" fmla="*/ 23 h 173"/>
                <a:gd name="T24" fmla="*/ 714 w 782"/>
                <a:gd name="T25" fmla="*/ 36 h 173"/>
                <a:gd name="T26" fmla="*/ 752 w 782"/>
                <a:gd name="T27" fmla="*/ 51 h 173"/>
                <a:gd name="T28" fmla="*/ 771 w 782"/>
                <a:gd name="T29" fmla="*/ 65 h 173"/>
                <a:gd name="T30" fmla="*/ 781 w 782"/>
                <a:gd name="T31" fmla="*/ 83 h 173"/>
                <a:gd name="T32" fmla="*/ 771 w 782"/>
                <a:gd name="T33" fmla="*/ 102 h 173"/>
                <a:gd name="T34" fmla="*/ 752 w 782"/>
                <a:gd name="T35" fmla="*/ 116 h 173"/>
                <a:gd name="T36" fmla="*/ 714 w 782"/>
                <a:gd name="T37" fmla="*/ 130 h 173"/>
                <a:gd name="T38" fmla="*/ 666 w 782"/>
                <a:gd name="T39" fmla="*/ 143 h 173"/>
                <a:gd name="T40" fmla="*/ 609 w 782"/>
                <a:gd name="T41" fmla="*/ 158 h 173"/>
                <a:gd name="T42" fmla="*/ 542 w 782"/>
                <a:gd name="T43" fmla="*/ 162 h 173"/>
                <a:gd name="T44" fmla="*/ 470 w 782"/>
                <a:gd name="T45" fmla="*/ 172 h 173"/>
                <a:gd name="T46" fmla="*/ 316 w 782"/>
                <a:gd name="T47" fmla="*/ 172 h 173"/>
                <a:gd name="T48" fmla="*/ 240 w 782"/>
                <a:gd name="T49" fmla="*/ 162 h 173"/>
                <a:gd name="T50" fmla="*/ 173 w 782"/>
                <a:gd name="T51" fmla="*/ 158 h 173"/>
                <a:gd name="T52" fmla="*/ 115 w 782"/>
                <a:gd name="T53" fmla="*/ 143 h 173"/>
                <a:gd name="T54" fmla="*/ 67 w 782"/>
                <a:gd name="T55" fmla="*/ 130 h 173"/>
                <a:gd name="T56" fmla="*/ 29 w 782"/>
                <a:gd name="T57" fmla="*/ 116 h 173"/>
                <a:gd name="T58" fmla="*/ 10 w 782"/>
                <a:gd name="T59" fmla="*/ 102 h 173"/>
                <a:gd name="T60" fmla="*/ 0 w 782"/>
                <a:gd name="T61" fmla="*/ 83 h 17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82"/>
                <a:gd name="T94" fmla="*/ 0 h 173"/>
                <a:gd name="T95" fmla="*/ 782 w 782"/>
                <a:gd name="T96" fmla="*/ 173 h 17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82" h="173">
                  <a:moveTo>
                    <a:pt x="0" y="83"/>
                  </a:moveTo>
                  <a:lnTo>
                    <a:pt x="10" y="65"/>
                  </a:lnTo>
                  <a:lnTo>
                    <a:pt x="29" y="51"/>
                  </a:lnTo>
                  <a:lnTo>
                    <a:pt x="67" y="36"/>
                  </a:lnTo>
                  <a:lnTo>
                    <a:pt x="115" y="23"/>
                  </a:lnTo>
                  <a:lnTo>
                    <a:pt x="173" y="13"/>
                  </a:lnTo>
                  <a:lnTo>
                    <a:pt x="240" y="4"/>
                  </a:lnTo>
                  <a:lnTo>
                    <a:pt x="316" y="0"/>
                  </a:lnTo>
                  <a:lnTo>
                    <a:pt x="470" y="0"/>
                  </a:lnTo>
                  <a:lnTo>
                    <a:pt x="542" y="4"/>
                  </a:lnTo>
                  <a:lnTo>
                    <a:pt x="609" y="13"/>
                  </a:lnTo>
                  <a:lnTo>
                    <a:pt x="666" y="23"/>
                  </a:lnTo>
                  <a:lnTo>
                    <a:pt x="714" y="36"/>
                  </a:lnTo>
                  <a:lnTo>
                    <a:pt x="752" y="51"/>
                  </a:lnTo>
                  <a:lnTo>
                    <a:pt x="771" y="65"/>
                  </a:lnTo>
                  <a:lnTo>
                    <a:pt x="781" y="83"/>
                  </a:lnTo>
                  <a:lnTo>
                    <a:pt x="771" y="102"/>
                  </a:lnTo>
                  <a:lnTo>
                    <a:pt x="752" y="116"/>
                  </a:lnTo>
                  <a:lnTo>
                    <a:pt x="714" y="130"/>
                  </a:lnTo>
                  <a:lnTo>
                    <a:pt x="666" y="143"/>
                  </a:lnTo>
                  <a:lnTo>
                    <a:pt x="609" y="158"/>
                  </a:lnTo>
                  <a:lnTo>
                    <a:pt x="542" y="162"/>
                  </a:lnTo>
                  <a:lnTo>
                    <a:pt x="470" y="172"/>
                  </a:lnTo>
                  <a:lnTo>
                    <a:pt x="316" y="172"/>
                  </a:lnTo>
                  <a:lnTo>
                    <a:pt x="240" y="162"/>
                  </a:lnTo>
                  <a:lnTo>
                    <a:pt x="173" y="158"/>
                  </a:lnTo>
                  <a:lnTo>
                    <a:pt x="115" y="143"/>
                  </a:lnTo>
                  <a:lnTo>
                    <a:pt x="67" y="130"/>
                  </a:lnTo>
                  <a:lnTo>
                    <a:pt x="29" y="116"/>
                  </a:lnTo>
                  <a:lnTo>
                    <a:pt x="10" y="102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V="1">
              <a:off x="762" y="1121"/>
              <a:ext cx="210" cy="1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763" y="1321"/>
              <a:ext cx="195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926" y="1404"/>
              <a:ext cx="12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What are the uses </a:t>
              </a: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926" y="1572"/>
              <a:ext cx="10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of the system.?</a:t>
              </a: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893" y="1720"/>
              <a:ext cx="5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Needs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3.2	THE SOFTWARE DEVELOPMENT PROCESS    </a:t>
            </a:r>
            <a:r>
              <a:rPr lang="en-US" sz="40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Transformation 1 (Analysis): </a:t>
            </a:r>
            <a:r>
              <a:rPr lang="en-US" dirty="0" smtClean="0"/>
              <a:t>Translates the users’ need into systems requirements &amp; responsibilities.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Transformation 2 (Design): </a:t>
            </a:r>
            <a:r>
              <a:rPr lang="en-US" dirty="0" smtClean="0"/>
              <a:t>Begins with a problem statement and ends with a detail design that can be transformed into an operational system.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Transformation 3 (Implementation): </a:t>
            </a:r>
            <a:r>
              <a:rPr lang="en-US" dirty="0" smtClean="0"/>
              <a:t>Refines the detail design into the system deployment that will satisfy the users’ needs.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3.2	THE SOFTWARE DEVELOPMENT PROCESS    </a:t>
            </a:r>
            <a:r>
              <a:rPr lang="en-US" sz="4000" dirty="0" smtClean="0"/>
              <a:t>contd..</a:t>
            </a:r>
            <a:endParaRPr lang="en-US" dirty="0"/>
          </a:p>
        </p:txBody>
      </p:sp>
      <p:graphicFrame>
        <p:nvGraphicFramePr>
          <p:cNvPr id="1026" name="Object 3"/>
          <p:cNvGraphicFramePr>
            <a:graphicFrameLocks/>
          </p:cNvGraphicFramePr>
          <p:nvPr>
            <p:ph idx="1"/>
          </p:nvPr>
        </p:nvGraphicFramePr>
        <p:xfrm>
          <a:off x="852488" y="1600200"/>
          <a:ext cx="7439025" cy="4525963"/>
        </p:xfrm>
        <a:graphic>
          <a:graphicData uri="http://schemas.openxmlformats.org/presentationml/2006/ole">
            <p:oleObj spid="_x0000_s1026" name="Drawing" r:id="rId3" imgW="7783200" imgH="4735440" progId="">
              <p:embed/>
            </p:oleObj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4191000"/>
            <a:ext cx="289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Ex: </a:t>
            </a:r>
            <a:r>
              <a:rPr lang="en-US" sz="2800" dirty="0" smtClean="0">
                <a:solidFill>
                  <a:srgbClr val="C00000"/>
                </a:solidFill>
              </a:rPr>
              <a:t>The traditional Waterfall software development process.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3.3	BUILDING HIGH-QUALITY SOFTWARE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754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To achieve high quality in software we need to be able to answer the following questions:</a:t>
            </a:r>
          </a:p>
          <a:p>
            <a:pPr algn="just"/>
            <a:r>
              <a:rPr lang="en-US" dirty="0" smtClean="0"/>
              <a:t>How do we determine the system is ready for delivery ?</a:t>
            </a:r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Is it now an operational system that satisfies users’ need ?</a:t>
            </a:r>
          </a:p>
          <a:p>
            <a:pPr algn="just"/>
            <a:r>
              <a:rPr lang="en-US" dirty="0" smtClean="0">
                <a:solidFill>
                  <a:schemeClr val="accent5"/>
                </a:solidFill>
              </a:rPr>
              <a:t>Is it correct and operating as we thought it should ?</a:t>
            </a:r>
          </a:p>
          <a:p>
            <a:pPr algn="just"/>
            <a:r>
              <a:rPr lang="en-US" dirty="0" smtClean="0">
                <a:solidFill>
                  <a:srgbClr val="FF00FF"/>
                </a:solidFill>
              </a:rPr>
              <a:t>Does it pass an evaluation process 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3.3	BUILDING HIGH-QUALITY SOFTWARE </a:t>
            </a:r>
            <a:r>
              <a:rPr lang="en-US" sz="4000" dirty="0" smtClean="0"/>
              <a:t>contd..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Two basic </a:t>
            </a:r>
            <a:r>
              <a:rPr lang="en-US" smtClean="0">
                <a:solidFill>
                  <a:srgbClr val="C00000"/>
                </a:solidFill>
              </a:rPr>
              <a:t>approaches for </a:t>
            </a:r>
            <a:r>
              <a:rPr lang="en-US" dirty="0" smtClean="0">
                <a:solidFill>
                  <a:srgbClr val="C00000"/>
                </a:solidFill>
              </a:rPr>
              <a:t>system testing:</a:t>
            </a:r>
          </a:p>
          <a:p>
            <a:pPr lvl="1" algn="just"/>
            <a:r>
              <a:rPr lang="en-US" dirty="0" smtClean="0"/>
              <a:t>We can test a system according to how it has been </a:t>
            </a:r>
            <a:r>
              <a:rPr lang="en-US" dirty="0" smtClean="0">
                <a:solidFill>
                  <a:srgbClr val="C00000"/>
                </a:solidFill>
              </a:rPr>
              <a:t>built</a:t>
            </a:r>
            <a:r>
              <a:rPr lang="en-US" dirty="0" smtClean="0"/>
              <a:t>   </a:t>
            </a:r>
            <a:r>
              <a:rPr lang="en-US" b="1" i="1" dirty="0" smtClean="0"/>
              <a:t>or </a:t>
            </a:r>
            <a:r>
              <a:rPr lang="en-US" i="1" dirty="0" smtClean="0"/>
              <a:t>alternatively</a:t>
            </a:r>
          </a:p>
          <a:p>
            <a:pPr lvl="1" algn="just"/>
            <a:r>
              <a:rPr lang="en-US" dirty="0" smtClean="0"/>
              <a:t>What it should </a:t>
            </a:r>
            <a:r>
              <a:rPr lang="en-US" dirty="0" smtClean="0">
                <a:solidFill>
                  <a:srgbClr val="C00000"/>
                </a:solidFill>
              </a:rPr>
              <a:t>do</a:t>
            </a:r>
            <a:r>
              <a:rPr lang="en-US" dirty="0" smtClean="0"/>
              <a:t> ?</a:t>
            </a:r>
          </a:p>
          <a:p>
            <a:pPr algn="just"/>
            <a:r>
              <a:rPr lang="en-US" dirty="0" err="1" smtClean="0">
                <a:solidFill>
                  <a:srgbClr val="C00000"/>
                </a:solidFill>
              </a:rPr>
              <a:t>Blums</a:t>
            </a:r>
            <a:r>
              <a:rPr lang="en-US" dirty="0" smtClean="0">
                <a:solidFill>
                  <a:srgbClr val="C00000"/>
                </a:solidFill>
              </a:rPr>
              <a:t> four quality measures for systems evaluation:</a:t>
            </a:r>
          </a:p>
          <a:p>
            <a:pPr lvl="1" algn="just"/>
            <a:r>
              <a:rPr lang="en-US" dirty="0" smtClean="0"/>
              <a:t>CORRESPONDENCE</a:t>
            </a:r>
          </a:p>
          <a:p>
            <a:pPr lvl="1" algn="just"/>
            <a:r>
              <a:rPr lang="en-US" dirty="0" smtClean="0"/>
              <a:t>CORRECTNESS</a:t>
            </a:r>
          </a:p>
          <a:p>
            <a:pPr lvl="1" algn="just"/>
            <a:r>
              <a:rPr lang="en-US" dirty="0" smtClean="0"/>
              <a:t>VERIFICATION   </a:t>
            </a:r>
            <a:r>
              <a:rPr lang="en-US" b="1" i="1" dirty="0" smtClean="0"/>
              <a:t>&amp;</a:t>
            </a:r>
          </a:p>
          <a:p>
            <a:pPr lvl="1" algn="just"/>
            <a:r>
              <a:rPr lang="en-US" dirty="0" smtClean="0"/>
              <a:t>VALIDATION</a:t>
            </a:r>
          </a:p>
          <a:p>
            <a:pPr lvl="1"/>
            <a:endParaRPr lang="en-US" dirty="0" smtClean="0"/>
          </a:p>
          <a:p>
            <a:pPr lvl="1"/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3.3	BUILDING HIGH-QUALITY SOFTWARE </a:t>
            </a:r>
            <a:r>
              <a:rPr lang="en-US" sz="40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CORRESPONDENCE :</a:t>
            </a:r>
            <a:r>
              <a:rPr lang="en-US" dirty="0" smtClean="0"/>
              <a:t> Measures how well the delivered system matches the needs of the operational environment, as described in the original requirements statement.</a:t>
            </a:r>
          </a:p>
          <a:p>
            <a:pPr marL="342900" lvl="1" indent="-342900"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VALIDATION : </a:t>
            </a:r>
            <a:r>
              <a:rPr lang="en-US" dirty="0" smtClean="0"/>
              <a:t>It is the task of predicting correspondence . </a:t>
            </a:r>
          </a:p>
          <a:p>
            <a:pPr marL="342900" lvl="1" indent="-342900"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CORRECTNESS : </a:t>
            </a:r>
            <a:r>
              <a:rPr lang="en-US" dirty="0" smtClean="0"/>
              <a:t>Measures the consistency of the product requirements </a:t>
            </a:r>
            <a:r>
              <a:rPr lang="en-US" dirty="0" err="1" smtClean="0"/>
              <a:t>w.r.t</a:t>
            </a:r>
            <a:r>
              <a:rPr lang="en-US" dirty="0" smtClean="0"/>
              <a:t> the design specification.</a:t>
            </a:r>
          </a:p>
          <a:p>
            <a:pPr marL="342900" lvl="1" indent="-342900"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VERIFICATION : </a:t>
            </a:r>
            <a:r>
              <a:rPr lang="en-US" dirty="0" smtClean="0"/>
              <a:t>It is the exercise of determining correctness.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3.3	BUILDING HIGH-QUALITY SOFTWARE </a:t>
            </a:r>
            <a:r>
              <a:rPr lang="en-US" sz="40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VALIDATION : </a:t>
            </a:r>
            <a:r>
              <a:rPr lang="en-US" i="1" dirty="0" smtClean="0">
                <a:solidFill>
                  <a:schemeClr val="accent4"/>
                </a:solidFill>
              </a:rPr>
              <a:t>Am I building the </a:t>
            </a:r>
            <a:r>
              <a:rPr lang="en-US" i="1" dirty="0" smtClean="0">
                <a:solidFill>
                  <a:srgbClr val="C00000"/>
                </a:solidFill>
              </a:rPr>
              <a:t>right</a:t>
            </a:r>
            <a:r>
              <a:rPr lang="en-US" i="1" dirty="0" smtClean="0">
                <a:solidFill>
                  <a:schemeClr val="accent4"/>
                </a:solidFill>
              </a:rPr>
              <a:t> product </a:t>
            </a:r>
            <a:r>
              <a:rPr lang="en-US" dirty="0" smtClean="0"/>
              <a:t>?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VERIFICATION : </a:t>
            </a:r>
            <a:r>
              <a:rPr lang="en-US" i="1" dirty="0" smtClean="0">
                <a:solidFill>
                  <a:schemeClr val="accent4"/>
                </a:solidFill>
              </a:rPr>
              <a:t>Am I building the </a:t>
            </a:r>
            <a:r>
              <a:rPr lang="en-US" i="1" dirty="0" smtClean="0">
                <a:solidFill>
                  <a:srgbClr val="C00000"/>
                </a:solidFill>
              </a:rPr>
              <a:t>product</a:t>
            </a:r>
            <a:r>
              <a:rPr lang="en-US" i="1" dirty="0" smtClean="0">
                <a:solidFill>
                  <a:schemeClr val="accent4"/>
                </a:solidFill>
              </a:rPr>
              <a:t> right</a:t>
            </a:r>
            <a:r>
              <a:rPr lang="en-US" dirty="0" smtClean="0"/>
              <a:t> ?</a:t>
            </a:r>
          </a:p>
          <a:p>
            <a:pPr algn="just"/>
            <a:r>
              <a:rPr lang="en-US" dirty="0" smtClean="0"/>
              <a:t>Validation begins as soon as the project starts.</a:t>
            </a:r>
          </a:p>
          <a:p>
            <a:pPr algn="just"/>
            <a:r>
              <a:rPr lang="en-US" dirty="0" smtClean="0"/>
              <a:t>Verification can begin only after specification has been accepted.</a:t>
            </a:r>
          </a:p>
          <a:p>
            <a:r>
              <a:rPr lang="en-US" dirty="0" smtClean="0"/>
              <a:t>Both are independent of each other.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3.3	BUILDING HIGH-QUALITY SOFTWARE </a:t>
            </a:r>
            <a:r>
              <a:rPr lang="en-US" sz="4000" dirty="0" smtClean="0"/>
              <a:t>contd..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524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Correspondence </a:t>
            </a:r>
            <a:r>
              <a:rPr lang="en-US" dirty="0" smtClean="0"/>
              <a:t>measures how well the delivered system corresponds to the needs of the operational environment.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27651" name="Object 4"/>
          <p:cNvGraphicFramePr>
            <a:graphicFrameLocks/>
          </p:cNvGraphicFramePr>
          <p:nvPr/>
        </p:nvGraphicFramePr>
        <p:xfrm>
          <a:off x="990600" y="3124200"/>
          <a:ext cx="7162800" cy="3048000"/>
        </p:xfrm>
        <a:graphic>
          <a:graphicData uri="http://schemas.openxmlformats.org/presentationml/2006/ole">
            <p:oleObj spid="_x0000_s27651" name="Drawing" r:id="rId3" imgW="5871960" imgH="2862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3.3	BUILDING HIGH-QUALITY SOFTWARE </a:t>
            </a:r>
            <a:r>
              <a:rPr lang="en-US" sz="4000" dirty="0" smtClean="0"/>
              <a:t>contd..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001000" cy="1524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algn="just" eaLnBrk="1" hangingPunct="1"/>
            <a:r>
              <a:rPr lang="en-US" dirty="0" smtClean="0">
                <a:solidFill>
                  <a:schemeClr val="accent1"/>
                </a:solidFill>
              </a:rPr>
              <a:t>Correctness </a:t>
            </a:r>
            <a:r>
              <a:rPr lang="en-US" dirty="0" smtClean="0"/>
              <a:t> measures the consistency of the product requirements with respect to the design specification.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8674" name="Object 4"/>
          <p:cNvGraphicFramePr>
            <a:graphicFrameLocks/>
          </p:cNvGraphicFramePr>
          <p:nvPr/>
        </p:nvGraphicFramePr>
        <p:xfrm>
          <a:off x="838200" y="3124200"/>
          <a:ext cx="7467600" cy="3155950"/>
        </p:xfrm>
        <a:graphic>
          <a:graphicData uri="http://schemas.openxmlformats.org/presentationml/2006/ole">
            <p:oleObj spid="_x0000_s28674" name="Drawing" r:id="rId3" imgW="5803560" imgH="3155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3.1	INTRODUCTION</a:t>
            </a:r>
          </a:p>
          <a:p>
            <a:r>
              <a:rPr lang="en-US" dirty="0" smtClean="0"/>
              <a:t>3.2	THE SOFTWARE DEVELOPMENT PROCESS</a:t>
            </a:r>
          </a:p>
          <a:p>
            <a:r>
              <a:rPr lang="en-US" dirty="0" smtClean="0"/>
              <a:t>3.3	BUILDING HIGH-QUALITY SOFTWARE</a:t>
            </a:r>
          </a:p>
          <a:p>
            <a:r>
              <a:rPr lang="en-US" dirty="0" smtClean="0"/>
              <a:t>3.4	OOSD: A USE CASE DRIVEN APPROACH</a:t>
            </a:r>
          </a:p>
          <a:p>
            <a:pPr lvl="1"/>
            <a:r>
              <a:rPr lang="en-US" dirty="0" smtClean="0"/>
              <a:t>3.4.1	OOA – A USE CASE DRIVEN</a:t>
            </a:r>
          </a:p>
          <a:p>
            <a:pPr lvl="1"/>
            <a:r>
              <a:rPr lang="en-US" dirty="0" smtClean="0"/>
              <a:t>3.4.2	OOD </a:t>
            </a:r>
          </a:p>
          <a:p>
            <a:pPr lvl="1"/>
            <a:r>
              <a:rPr lang="en-US" dirty="0" smtClean="0"/>
              <a:t>3.4.3	PROTOTYPING</a:t>
            </a:r>
          </a:p>
          <a:p>
            <a:pPr lvl="1"/>
            <a:r>
              <a:rPr lang="en-US" dirty="0" smtClean="0"/>
              <a:t>3.4.4	IMPLEMENTATION-COMPONENT BASED DEVELOPMENT</a:t>
            </a:r>
          </a:p>
          <a:p>
            <a:pPr lvl="1"/>
            <a:r>
              <a:rPr lang="en-US" dirty="0" smtClean="0"/>
              <a:t>3.4.5	INCREMENTAL TESTING </a:t>
            </a:r>
          </a:p>
          <a:p>
            <a:r>
              <a:rPr lang="en-US" dirty="0" smtClean="0"/>
              <a:t>3.5	REUSABILITY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School of Computer Engineering                   KIIT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3.3	BUILDING HIGH-QUALITY SOFTWARE </a:t>
            </a:r>
            <a:r>
              <a:rPr lang="en-US" sz="40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i="1" dirty="0" smtClean="0">
                <a:solidFill>
                  <a:schemeClr val="accent4"/>
                </a:solidFill>
              </a:rPr>
              <a:t>Validation </a:t>
            </a:r>
            <a:r>
              <a:rPr lang="en-US" dirty="0" smtClean="0"/>
              <a:t>- "Am I building the right product?“</a:t>
            </a:r>
          </a:p>
          <a:p>
            <a:pPr algn="just"/>
            <a:r>
              <a:rPr lang="en-US" i="1" dirty="0" smtClean="0">
                <a:solidFill>
                  <a:schemeClr val="accent4"/>
                </a:solidFill>
              </a:rPr>
              <a:t>Verification</a:t>
            </a:r>
            <a:r>
              <a:rPr lang="en-US" dirty="0" smtClean="0"/>
              <a:t>- "Am I building the product right?"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29698" name="Object 4"/>
          <p:cNvGraphicFramePr>
            <a:graphicFrameLocks/>
          </p:cNvGraphicFramePr>
          <p:nvPr/>
        </p:nvGraphicFramePr>
        <p:xfrm>
          <a:off x="990600" y="2819400"/>
          <a:ext cx="7391400" cy="3746500"/>
        </p:xfrm>
        <a:graphic>
          <a:graphicData uri="http://schemas.openxmlformats.org/presentationml/2006/ole">
            <p:oleObj spid="_x0000_s29698" name="Drawing" r:id="rId3" imgW="5270400" imgH="2984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3.4  O-O  SYSTEMS DEVELOPMENT: A USE CASE DRIVEN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O-O software development life cycle (SDLC) consists of three macro processes: </a:t>
            </a:r>
          </a:p>
          <a:p>
            <a:pPr lvl="1" algn="just"/>
            <a:r>
              <a:rPr lang="en-US" dirty="0" smtClean="0"/>
              <a:t>Object-Oriented Analysis</a:t>
            </a:r>
          </a:p>
          <a:p>
            <a:pPr lvl="1" algn="just"/>
            <a:r>
              <a:rPr lang="en-US" dirty="0" smtClean="0"/>
              <a:t>Object-Oriented Design</a:t>
            </a:r>
          </a:p>
          <a:p>
            <a:pPr lvl="1" algn="just"/>
            <a:r>
              <a:rPr lang="en-US" dirty="0" smtClean="0"/>
              <a:t>Object-Oriented Implementation</a:t>
            </a:r>
          </a:p>
          <a:p>
            <a:pPr algn="just"/>
            <a:r>
              <a:rPr lang="en-US" dirty="0" smtClean="0"/>
              <a:t>The use case model can be employed  throughout most activities.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3.4  O-O  SYSTEMS DEVELOPMENT: A USE CASE DRIVEN APPROACH </a:t>
            </a:r>
            <a:r>
              <a:rPr lang="en-US" sz="3600" dirty="0" smtClean="0"/>
              <a:t>contd..</a:t>
            </a:r>
            <a:endParaRPr lang="en-US" sz="3600" dirty="0"/>
          </a:p>
        </p:txBody>
      </p:sp>
      <p:graphicFrame>
        <p:nvGraphicFramePr>
          <p:cNvPr id="34818" name="Object 3"/>
          <p:cNvGraphicFramePr>
            <a:graphicFrameLocks/>
          </p:cNvGraphicFramePr>
          <p:nvPr>
            <p:ph idx="1"/>
          </p:nvPr>
        </p:nvGraphicFramePr>
        <p:xfrm>
          <a:off x="1644650" y="1600200"/>
          <a:ext cx="5854700" cy="4525963"/>
        </p:xfrm>
        <a:graphic>
          <a:graphicData uri="http://schemas.openxmlformats.org/presentationml/2006/ole">
            <p:oleObj spid="_x0000_s34818" name="Drawing" r:id="rId3" imgW="5922720" imgH="4578120" progId="">
              <p:embed/>
            </p:oleObj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5562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(Transformation 3)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5486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(Transformation 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2667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(Transformation 1)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5943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Fig: OBJECT ORIENTED SYSTEM DEVELOPMENT APPROACH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3.4  O-O  SYSTEMS DEVELOPMENT: A USE CASE DRIVEN APPROACH </a:t>
            </a:r>
            <a:r>
              <a:rPr lang="en-US" sz="36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can produce designs that are traceable across :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Implementation  &amp;</a:t>
            </a:r>
          </a:p>
          <a:p>
            <a:pPr lvl="1"/>
            <a:r>
              <a:rPr lang="en-US" dirty="0" smtClean="0"/>
              <a:t>Testing</a:t>
            </a:r>
          </a:p>
          <a:p>
            <a:pPr lvl="1">
              <a:buNone/>
            </a:pPr>
            <a:r>
              <a:rPr lang="en-US" dirty="0" smtClean="0"/>
              <a:t>(Shown by Life Cycle Model of Jacobson, Ericsson and Jacobson in next slide..)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Life Cycle Model of Jacobson, Ericsson and Jacobson</a:t>
            </a:r>
            <a:endParaRPr lang="en-US" dirty="0"/>
          </a:p>
        </p:txBody>
      </p:sp>
      <p:graphicFrame>
        <p:nvGraphicFramePr>
          <p:cNvPr id="36866" name="Object 3"/>
          <p:cNvGraphicFramePr>
            <a:graphicFrameLocks/>
          </p:cNvGraphicFramePr>
          <p:nvPr>
            <p:ph idx="1"/>
          </p:nvPr>
        </p:nvGraphicFramePr>
        <p:xfrm>
          <a:off x="457200" y="1935163"/>
          <a:ext cx="8001000" cy="3976687"/>
        </p:xfrm>
        <a:graphic>
          <a:graphicData uri="http://schemas.openxmlformats.org/presentationml/2006/ole">
            <p:oleObj spid="_x0000_s36866" name="Drawing" r:id="rId3" imgW="5513040" imgH="2739960" progId="">
              <p:embed/>
            </p:oleObj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3.4  O-O  SYSTEMS DEVELOPMENT: A USE CASE DRIVEN APPROACH </a:t>
            </a:r>
            <a:r>
              <a:rPr lang="en-US" sz="36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OOSD-By use case are:</a:t>
            </a:r>
          </a:p>
          <a:p>
            <a:pPr lvl="1"/>
            <a:r>
              <a:rPr lang="en-US" dirty="0" smtClean="0"/>
              <a:t>All design decisions can be traced back directly to user requirements.</a:t>
            </a:r>
          </a:p>
          <a:p>
            <a:pPr lvl="1"/>
            <a:r>
              <a:rPr lang="en-US" dirty="0" smtClean="0"/>
              <a:t>Usage scenarios can become test scenarios.</a:t>
            </a:r>
          </a:p>
          <a:p>
            <a:pPr lvl="1"/>
            <a:r>
              <a:rPr lang="en-US" dirty="0" smtClean="0"/>
              <a:t>Views problem as a system of cooperating objects.</a:t>
            </a:r>
          </a:p>
          <a:p>
            <a:pPr lvl="1"/>
            <a:r>
              <a:rPr lang="en-US" dirty="0" smtClean="0"/>
              <a:t>Advocates incremental development.</a:t>
            </a:r>
          </a:p>
          <a:p>
            <a:pPr lvl="1"/>
            <a:r>
              <a:rPr lang="en-US" dirty="0" smtClean="0"/>
              <a:t>Helps in identifying objects.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3.4.1 </a:t>
            </a:r>
            <a:r>
              <a:rPr lang="en-US" sz="3600" dirty="0" smtClean="0">
                <a:solidFill>
                  <a:srgbClr val="C00000"/>
                </a:solidFill>
              </a:rPr>
              <a:t>O</a:t>
            </a:r>
            <a:r>
              <a:rPr lang="en-US" sz="3600" dirty="0" smtClean="0"/>
              <a:t>bject </a:t>
            </a:r>
            <a:r>
              <a:rPr lang="en-US" sz="3600" dirty="0" smtClean="0">
                <a:solidFill>
                  <a:srgbClr val="C00000"/>
                </a:solidFill>
              </a:rPr>
              <a:t>O</a:t>
            </a:r>
            <a:r>
              <a:rPr lang="en-US" sz="3600" dirty="0" smtClean="0"/>
              <a:t>riented </a:t>
            </a:r>
            <a:r>
              <a:rPr lang="en-US" sz="3600" dirty="0" smtClean="0">
                <a:solidFill>
                  <a:srgbClr val="C00000"/>
                </a:solidFill>
              </a:rPr>
              <a:t>A</a:t>
            </a:r>
            <a:r>
              <a:rPr lang="en-US" sz="3600" dirty="0" smtClean="0"/>
              <a:t>nalysis – Use Case Driven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O-O A</a:t>
            </a:r>
            <a:r>
              <a:rPr lang="en-US" dirty="0" smtClean="0"/>
              <a:t>nalysis concerns with determining the system requirements and identifying classes and their relationships to other classes in the problem domain.</a:t>
            </a:r>
          </a:p>
          <a:p>
            <a:pPr algn="just"/>
            <a:r>
              <a:rPr lang="en-US" dirty="0" smtClean="0"/>
              <a:t>Use case &amp; Scenarios </a:t>
            </a:r>
          </a:p>
          <a:p>
            <a:pPr algn="just"/>
            <a:r>
              <a:rPr lang="en-US" dirty="0" smtClean="0"/>
              <a:t>Use case modeling</a:t>
            </a:r>
          </a:p>
          <a:p>
            <a:pPr algn="just"/>
            <a:r>
              <a:rPr lang="en-US" dirty="0" smtClean="0"/>
              <a:t>Documentation (80:20 Rule can be applied)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80:20 Rule</a:t>
            </a:r>
            <a:r>
              <a:rPr lang="en-US" dirty="0" smtClean="0"/>
              <a:t>: 80% of the work can be done with 20% of the documentation.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3.4.2 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riented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goal of </a:t>
            </a:r>
            <a:r>
              <a:rPr lang="en-US" sz="3600" i="1" dirty="0" smtClean="0"/>
              <a:t>object-oriented design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rgbClr val="C00000"/>
                </a:solidFill>
              </a:rPr>
              <a:t>OOD</a:t>
            </a:r>
            <a:r>
              <a:rPr lang="en-US" sz="3600" dirty="0" smtClean="0"/>
              <a:t>) is to design:</a:t>
            </a:r>
          </a:p>
          <a:p>
            <a:pPr lvl="1"/>
            <a:r>
              <a:rPr lang="en-US" sz="3200" dirty="0" smtClean="0"/>
              <a:t>The classes identified during the analysis phase, </a:t>
            </a:r>
          </a:p>
          <a:p>
            <a:pPr lvl="1"/>
            <a:r>
              <a:rPr lang="en-US" sz="3200" dirty="0" smtClean="0"/>
              <a:t>The user interface and </a:t>
            </a:r>
          </a:p>
          <a:p>
            <a:pPr lvl="1"/>
            <a:r>
              <a:rPr lang="en-US" sz="3200" dirty="0" smtClean="0"/>
              <a:t>Data access.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3.4.2 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riented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esign </a:t>
            </a:r>
            <a:r>
              <a:rPr lang="en-US" sz="36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OOD activities include: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Design and refine classes.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Design and refine attributes. 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Design and refine methods.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Design and refine structures.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Design and refine associations.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Design User Interface or View layer classes.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 Design data Access Layer classes.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3.4.2 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riented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esign </a:t>
            </a:r>
            <a:r>
              <a:rPr lang="en-US" sz="36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Guidelines for </a:t>
            </a:r>
            <a:r>
              <a:rPr lang="en-US" dirty="0" smtClean="0">
                <a:solidFill>
                  <a:srgbClr val="C00000"/>
                </a:solidFill>
              </a:rPr>
              <a:t>OOD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Reuse</a:t>
            </a:r>
            <a:r>
              <a:rPr lang="en-US" dirty="0" smtClean="0"/>
              <a:t>, rather than build, a new class. Know the existing classes.</a:t>
            </a:r>
          </a:p>
          <a:p>
            <a:pPr lvl="1"/>
            <a:r>
              <a:rPr lang="en-US" dirty="0" smtClean="0"/>
              <a:t>Design large number of </a:t>
            </a:r>
            <a:r>
              <a:rPr lang="en-US" dirty="0" smtClean="0">
                <a:solidFill>
                  <a:srgbClr val="C00000"/>
                </a:solidFill>
              </a:rPr>
              <a:t>simple classes</a:t>
            </a:r>
            <a:r>
              <a:rPr lang="en-US" dirty="0" smtClean="0"/>
              <a:t>, rather than small number of complex classes.</a:t>
            </a:r>
          </a:p>
          <a:p>
            <a:pPr lvl="1"/>
            <a:r>
              <a:rPr lang="en-US" dirty="0" smtClean="0"/>
              <a:t>Design Methods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Critique </a:t>
            </a:r>
            <a:r>
              <a:rPr lang="en-US" dirty="0" smtClean="0"/>
              <a:t>what you have proposed. If possible go back and refine the classes.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	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“</a:t>
            </a:r>
            <a:r>
              <a:rPr lang="en-US" i="1" dirty="0" smtClean="0">
                <a:solidFill>
                  <a:srgbClr val="7030A0"/>
                </a:solidFill>
              </a:rPr>
              <a:t>He who does not lay his foundations beforehand may by great abilities do so afterwards, although with great trouble to the architect and danger to the building</a:t>
            </a:r>
            <a:r>
              <a:rPr lang="en-US" dirty="0" smtClean="0"/>
              <a:t>”.</a:t>
            </a:r>
          </a:p>
          <a:p>
            <a:pPr lvl="7">
              <a:buNone/>
            </a:pPr>
            <a:r>
              <a:rPr lang="en-US" dirty="0"/>
              <a:t>	</a:t>
            </a:r>
          </a:p>
          <a:p>
            <a:pPr lvl="7">
              <a:buNone/>
            </a:pPr>
            <a:r>
              <a:rPr lang="en-US" sz="2800" dirty="0" smtClean="0"/>
              <a:t>NICCOLO MACHIAVELLI-</a:t>
            </a:r>
          </a:p>
          <a:p>
            <a:pPr lvl="7">
              <a:buNone/>
            </a:pPr>
            <a:r>
              <a:rPr lang="en-US" sz="2800" dirty="0" smtClean="0"/>
              <a:t> The Prince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3.4.3 	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/>
              <a:t>A Prototype enables you to fully understand how easy or difficult it will be to implement some of the features of the system.  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It can also give users a chance to comment on the usability and usefulness of the design.</a:t>
            </a:r>
          </a:p>
          <a:p>
            <a:r>
              <a:rPr lang="en-US" dirty="0" smtClean="0"/>
              <a:t>Types of Prototype are :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>
                <a:solidFill>
                  <a:srgbClr val="C00000"/>
                </a:solidFill>
              </a:rPr>
              <a:t>horizontal prototype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a simulation of the interface. (</a:t>
            </a:r>
            <a:r>
              <a:rPr lang="en-US" dirty="0" err="1" smtClean="0"/>
              <a:t>i.e</a:t>
            </a:r>
            <a:r>
              <a:rPr lang="en-US" dirty="0" smtClean="0"/>
              <a:t> UI)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>
                <a:solidFill>
                  <a:srgbClr val="C00000"/>
                </a:solidFill>
              </a:rPr>
              <a:t>vertical prototype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a subset of the system features with complete functionality.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3.4.3 	Prototyping  </a:t>
            </a:r>
            <a:r>
              <a:rPr lang="en-US" sz="36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analysis prototype </a:t>
            </a:r>
            <a:r>
              <a:rPr lang="en-US" dirty="0" smtClean="0"/>
              <a:t> is an aid for exploring the problem domain. Proof of a concept but its code not used in real implementation.</a:t>
            </a:r>
          </a:p>
          <a:p>
            <a:pPr algn="just"/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domain prototype </a:t>
            </a:r>
            <a:r>
              <a:rPr lang="en-US" dirty="0" smtClean="0"/>
              <a:t>is an aid for the incremental development of the ultimate software. Can be evolved into a deliverable product.</a:t>
            </a:r>
          </a:p>
          <a:p>
            <a:pPr algn="just"/>
            <a:r>
              <a:rPr lang="en-US" dirty="0" smtClean="0"/>
              <a:t>Finally a threefold review can be done.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3.4.4 Implementation: Component - Based Development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Reduce cost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C00000"/>
                </a:solidFill>
              </a:rPr>
              <a:t>Time to market </a:t>
            </a:r>
            <a:r>
              <a:rPr lang="en-US" dirty="0" smtClean="0"/>
              <a:t>is the need.</a:t>
            </a:r>
          </a:p>
          <a:p>
            <a:pPr algn="just"/>
            <a:r>
              <a:rPr lang="en-US" dirty="0" smtClean="0"/>
              <a:t>CASE Tools (Modeling, Methodology &amp; Automated code generation)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Component Based Development</a:t>
            </a:r>
            <a:r>
              <a:rPr lang="en-US" dirty="0" smtClean="0"/>
              <a:t>: (Assemble prebuilt, pretested, reusable software components.)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software components </a:t>
            </a:r>
            <a:r>
              <a:rPr lang="en-US" dirty="0" smtClean="0"/>
              <a:t>are the functional unit of a program, building blocks offering a collection of reusable services. (</a:t>
            </a:r>
            <a:r>
              <a:rPr lang="en-US" dirty="0" err="1" smtClean="0"/>
              <a:t>eg</a:t>
            </a:r>
            <a:r>
              <a:rPr lang="en-US" dirty="0" smtClean="0"/>
              <a:t>: SOA etc)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3.4.4 Implementation: Component - Based Development   </a:t>
            </a:r>
            <a:r>
              <a:rPr lang="en-US" sz="4000" dirty="0" smtClean="0"/>
              <a:t>contd..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RAD</a:t>
            </a:r>
            <a:r>
              <a:rPr lang="en-US" dirty="0" smtClean="0"/>
              <a:t> (Rapid Application Development) is a set of tools and techniques that can be used to build an application faster than typically possible with traditional methods.</a:t>
            </a:r>
          </a:p>
          <a:p>
            <a:pPr lvl="1" algn="just"/>
            <a:r>
              <a:rPr lang="en-US" dirty="0" smtClean="0"/>
              <a:t>It is for quicker delivery, quality is sacrificed.</a:t>
            </a:r>
          </a:p>
          <a:p>
            <a:pPr lvl="1" algn="just"/>
            <a:r>
              <a:rPr lang="en-US" dirty="0" smtClean="0"/>
              <a:t>It supports prototyping</a:t>
            </a:r>
          </a:p>
          <a:p>
            <a:pPr lvl="1" algn="just"/>
            <a:r>
              <a:rPr lang="en-US" dirty="0" smtClean="0"/>
              <a:t>Reduces time to market</a:t>
            </a:r>
          </a:p>
          <a:p>
            <a:pPr lvl="1" algn="just"/>
            <a:r>
              <a:rPr lang="en-US" dirty="0" smtClean="0"/>
              <a:t>It compliments SDLC, does not replace it.</a:t>
            </a:r>
          </a:p>
          <a:p>
            <a:pPr lvl="1" algn="just"/>
            <a:r>
              <a:rPr lang="en-US" dirty="0" smtClean="0"/>
              <a:t>Visual tools are used.</a:t>
            </a:r>
          </a:p>
          <a:p>
            <a:pPr lvl="1"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3.4.5 Incremental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Software development and all of its activities including testing are an iterative process.</a:t>
            </a:r>
          </a:p>
          <a:p>
            <a:pPr algn="just"/>
            <a:r>
              <a:rPr lang="en-US" dirty="0" smtClean="0"/>
              <a:t>Testing is important to ensure that the software meets its requirements and user’s needs.</a:t>
            </a:r>
            <a:endParaRPr lang="en-US" b="1" dirty="0" smtClean="0">
              <a:latin typeface="Times New Roman" pitchFamily="18" charset="0"/>
            </a:endParaRPr>
          </a:p>
          <a:p>
            <a:pPr algn="just"/>
            <a:r>
              <a:rPr lang="en-US" dirty="0" smtClean="0"/>
              <a:t>Testing will also discover bugs/errors that </a:t>
            </a:r>
            <a:r>
              <a:rPr lang="en-US" smtClean="0"/>
              <a:t>are prevailing </a:t>
            </a:r>
            <a:r>
              <a:rPr lang="en-US" dirty="0" smtClean="0"/>
              <a:t>in </a:t>
            </a:r>
            <a:r>
              <a:rPr lang="en-US" smtClean="0"/>
              <a:t>the software.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3.4.5 Incremental Testing  </a:t>
            </a:r>
            <a:r>
              <a:rPr lang="en-US" sz="3600" dirty="0" smtClean="0"/>
              <a:t>contd..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Two important types of testing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Usability Testing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More on the Interfaces of the system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Eg</a:t>
            </a:r>
            <a:r>
              <a:rPr lang="en-US" dirty="0" smtClean="0"/>
              <a:t> - Questionnaires to targeted users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Feedback from targeted users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Functionality Testing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More on the features of the system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Eg</a:t>
            </a:r>
            <a:r>
              <a:rPr lang="en-US" dirty="0" smtClean="0"/>
              <a:t> – Test Plan (includes test cases)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Testing on Expected and Actual Outcome of the system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	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Benefits of Reuse ?</a:t>
            </a:r>
          </a:p>
          <a:p>
            <a:pPr lvl="1"/>
            <a:r>
              <a:rPr lang="en-US" dirty="0" smtClean="0"/>
              <a:t>Increased reliability</a:t>
            </a:r>
          </a:p>
          <a:p>
            <a:pPr lvl="1"/>
            <a:r>
              <a:rPr lang="en-US" dirty="0" smtClean="0"/>
              <a:t>Reduced time &amp; cost for development</a:t>
            </a:r>
          </a:p>
          <a:p>
            <a:pPr lvl="1"/>
            <a:r>
              <a:rPr lang="en-US" dirty="0" smtClean="0"/>
              <a:t>Improved consistency</a:t>
            </a:r>
          </a:p>
          <a:p>
            <a:r>
              <a:rPr lang="en-US" dirty="0" smtClean="0"/>
              <a:t>The reuse strategy are :</a:t>
            </a:r>
          </a:p>
          <a:p>
            <a:pPr lvl="1"/>
            <a:r>
              <a:rPr lang="en-US" dirty="0" smtClean="0"/>
              <a:t>Information hiding (Encapsulation)</a:t>
            </a:r>
          </a:p>
          <a:p>
            <a:pPr lvl="1"/>
            <a:r>
              <a:rPr lang="en-US" dirty="0" smtClean="0"/>
              <a:t>Conformance to naming standard</a:t>
            </a:r>
          </a:p>
          <a:p>
            <a:pPr lvl="1"/>
            <a:r>
              <a:rPr lang="en-US" dirty="0" smtClean="0"/>
              <a:t>Encouragement to strategic management of reuse as opposed to constant redevelopment.</a:t>
            </a:r>
          </a:p>
          <a:p>
            <a:pPr lvl="1"/>
            <a:r>
              <a:rPr lang="en-US" dirty="0" smtClean="0"/>
              <a:t>Establishing target of a % of the objects  in the project to be reused.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OOSD Promotes: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riented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nalysis – Use Case Driven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riented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esign</a:t>
            </a:r>
          </a:p>
          <a:p>
            <a:pPr lvl="1"/>
            <a:r>
              <a:rPr lang="en-US" dirty="0" smtClean="0"/>
              <a:t>Prototyping</a:t>
            </a:r>
          </a:p>
          <a:p>
            <a:pPr lvl="1"/>
            <a:r>
              <a:rPr lang="en-US" dirty="0" smtClean="0"/>
              <a:t>Implementation: Component - Based Development</a:t>
            </a:r>
          </a:p>
          <a:p>
            <a:pPr lvl="1"/>
            <a:r>
              <a:rPr lang="en-US" dirty="0" smtClean="0"/>
              <a:t>Incremental Testing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	INTRODUCTION </a:t>
            </a:r>
            <a:r>
              <a:rPr lang="en-US" sz="4000" dirty="0" smtClean="0"/>
              <a:t>contd..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essence of the </a:t>
            </a:r>
            <a:r>
              <a:rPr lang="en-US" b="1" i="1" dirty="0" smtClean="0">
                <a:solidFill>
                  <a:srgbClr val="C00000"/>
                </a:solidFill>
              </a:rPr>
              <a:t>software development process </a:t>
            </a:r>
            <a:r>
              <a:rPr lang="en-US" dirty="0" smtClean="0"/>
              <a:t>that consists of :</a:t>
            </a:r>
          </a:p>
          <a:p>
            <a:pPr lvl="1" algn="just"/>
            <a:r>
              <a:rPr lang="en-US" dirty="0" smtClean="0"/>
              <a:t>Analysis</a:t>
            </a:r>
          </a:p>
          <a:p>
            <a:pPr lvl="1" algn="just"/>
            <a:r>
              <a:rPr lang="en-US" dirty="0" smtClean="0"/>
              <a:t>Design</a:t>
            </a:r>
          </a:p>
          <a:p>
            <a:pPr lvl="1" algn="just"/>
            <a:r>
              <a:rPr lang="en-US" dirty="0" smtClean="0"/>
              <a:t>Implementation</a:t>
            </a:r>
          </a:p>
          <a:p>
            <a:pPr lvl="1" algn="just"/>
            <a:r>
              <a:rPr lang="en-US" dirty="0" smtClean="0"/>
              <a:t>Testing &amp;</a:t>
            </a:r>
          </a:p>
          <a:p>
            <a:pPr lvl="1" algn="just"/>
            <a:r>
              <a:rPr lang="en-US" dirty="0" smtClean="0"/>
              <a:t>Refinement</a:t>
            </a:r>
          </a:p>
          <a:p>
            <a:pPr algn="just">
              <a:buNone/>
            </a:pPr>
            <a:r>
              <a:rPr lang="en-US" dirty="0" smtClean="0"/>
              <a:t>	is to transform users’ needs into a software solution that satisfies those needs.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	INTRODUCTION </a:t>
            </a:r>
            <a:r>
              <a:rPr lang="en-US" sz="4000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We need not see code until after </a:t>
            </a:r>
            <a:r>
              <a:rPr lang="en-US" dirty="0" smtClean="0">
                <a:solidFill>
                  <a:srgbClr val="C00000"/>
                </a:solidFill>
              </a:rPr>
              <a:t>25 to 30 %</a:t>
            </a:r>
            <a:r>
              <a:rPr lang="en-US" dirty="0" smtClean="0"/>
              <a:t> of the development time. </a:t>
            </a:r>
            <a:r>
              <a:rPr lang="en-US" i="1" dirty="0" smtClean="0"/>
              <a:t>Because ?</a:t>
            </a:r>
          </a:p>
          <a:p>
            <a:pPr algn="just"/>
            <a:r>
              <a:rPr lang="en-US" dirty="0" smtClean="0"/>
              <a:t>We need to spend more time in:</a:t>
            </a:r>
          </a:p>
          <a:p>
            <a:pPr lvl="1" algn="just"/>
            <a:r>
              <a:rPr lang="en-US" dirty="0" smtClean="0"/>
              <a:t>Gathering </a:t>
            </a:r>
            <a:r>
              <a:rPr lang="en-US" b="1" dirty="0" smtClean="0">
                <a:solidFill>
                  <a:srgbClr val="C00000"/>
                </a:solidFill>
              </a:rPr>
              <a:t>REQUIREMENTS</a:t>
            </a:r>
            <a:r>
              <a:rPr lang="en-US" dirty="0" smtClean="0"/>
              <a:t>, </a:t>
            </a:r>
          </a:p>
          <a:p>
            <a:pPr lvl="1" algn="just"/>
            <a:r>
              <a:rPr lang="en-US" dirty="0" smtClean="0"/>
              <a:t>Developing a </a:t>
            </a:r>
            <a:r>
              <a:rPr lang="en-US" dirty="0" smtClean="0">
                <a:solidFill>
                  <a:srgbClr val="C00000"/>
                </a:solidFill>
              </a:rPr>
              <a:t>requirement model</a:t>
            </a:r>
          </a:p>
          <a:p>
            <a:pPr lvl="1" algn="just"/>
            <a:r>
              <a:rPr lang="en-US" dirty="0" smtClean="0"/>
              <a:t>Developing an </a:t>
            </a:r>
            <a:r>
              <a:rPr lang="en-US" dirty="0" smtClean="0">
                <a:solidFill>
                  <a:srgbClr val="C00000"/>
                </a:solidFill>
              </a:rPr>
              <a:t>analysis model</a:t>
            </a:r>
          </a:p>
          <a:p>
            <a:pPr lvl="1" algn="just"/>
            <a:r>
              <a:rPr lang="en-US" dirty="0" smtClean="0"/>
              <a:t>Developing a </a:t>
            </a:r>
            <a:r>
              <a:rPr lang="en-US" dirty="0" smtClean="0">
                <a:solidFill>
                  <a:srgbClr val="C00000"/>
                </a:solidFill>
              </a:rPr>
              <a:t>design model</a:t>
            </a:r>
          </a:p>
          <a:p>
            <a:pPr algn="just"/>
            <a:r>
              <a:rPr lang="en-US" dirty="0" smtClean="0"/>
              <a:t>Finally </a:t>
            </a:r>
            <a:r>
              <a:rPr lang="en-US" dirty="0" smtClean="0">
                <a:solidFill>
                  <a:srgbClr val="C00000"/>
                </a:solidFill>
              </a:rPr>
              <a:t>code </a:t>
            </a:r>
            <a:r>
              <a:rPr lang="en-US" dirty="0" smtClean="0"/>
              <a:t>can be developed quickly.</a:t>
            </a:r>
          </a:p>
          <a:p>
            <a:pPr algn="just"/>
            <a:r>
              <a:rPr lang="en-US" dirty="0" smtClean="0"/>
              <a:t>Emphasize is on building high quality software.</a:t>
            </a:r>
          </a:p>
          <a:p>
            <a:pPr algn="just"/>
            <a:r>
              <a:rPr lang="en-US" dirty="0" err="1" smtClean="0"/>
              <a:t>i.e</a:t>
            </a:r>
            <a:r>
              <a:rPr lang="en-US" dirty="0" smtClean="0"/>
              <a:t> (Meeting specifications &amp; being adaptable for change.)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3.2	THE SOFTWARE DEVELOPMENT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for OOSD:</a:t>
            </a:r>
          </a:p>
          <a:p>
            <a:pPr lvl="1"/>
            <a:r>
              <a:rPr lang="en-US" dirty="0" smtClean="0"/>
              <a:t>The software development process</a:t>
            </a:r>
          </a:p>
          <a:p>
            <a:pPr lvl="1"/>
            <a:r>
              <a:rPr lang="en-US" dirty="0" smtClean="0"/>
              <a:t>Building high-quality software</a:t>
            </a:r>
          </a:p>
          <a:p>
            <a:pPr lvl="1"/>
            <a:r>
              <a:rPr lang="en-US" dirty="0" smtClean="0"/>
              <a:t>Object-oriented systems development</a:t>
            </a:r>
          </a:p>
          <a:p>
            <a:pPr lvl="1"/>
            <a:r>
              <a:rPr lang="en-US" dirty="0" smtClean="0"/>
              <a:t>Use-case driven systems development</a:t>
            </a:r>
          </a:p>
          <a:p>
            <a:pPr lvl="1"/>
            <a:r>
              <a:rPr lang="en-US" dirty="0" smtClean="0"/>
              <a:t>Prototyping </a:t>
            </a:r>
          </a:p>
          <a:p>
            <a:r>
              <a:rPr lang="en-US" dirty="0" smtClean="0"/>
              <a:t>The system development can be viewed as a process.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b="1" dirty="0" smtClean="0"/>
          </a:p>
          <a:p>
            <a:pPr algn="just">
              <a:lnSpc>
                <a:spcPct val="90000"/>
              </a:lnSpc>
            </a:pPr>
            <a:r>
              <a:rPr lang="en-US" dirty="0" smtClean="0"/>
              <a:t>It is an extensive set of guidelines that address the technical and organizational aspects of software development focusing on requirements, analysis and design.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dirty="0" smtClean="0"/>
          </a:p>
          <a:p>
            <a:pPr algn="just">
              <a:lnSpc>
                <a:spcPct val="90000"/>
              </a:lnSpc>
            </a:pPr>
            <a:r>
              <a:rPr lang="en-US" dirty="0" smtClean="0"/>
              <a:t>Process  basically encapsulates the activities leading to the orderly construction of system model.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OO model supports the iterative and incremental model  for the process.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about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/>
              <a:t>Guidance as to the order of team’s activities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It specifies what artifacts should be developed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It directs the task of individual developers and team as a whole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It offers criteria for monitoring and measuring project activities</a:t>
            </a:r>
          </a:p>
          <a:p>
            <a:pPr algn="just"/>
            <a:r>
              <a:rPr lang="en-US" dirty="0" smtClean="0"/>
              <a:t>Framework for the every stage of software development life cycle.</a:t>
            </a:r>
          </a:p>
          <a:p>
            <a:pPr algn="just"/>
            <a:r>
              <a:rPr lang="en-US" dirty="0" smtClean="0"/>
              <a:t>The selection of particular process will vary  greatly depending upon things like problem domain, implementation technology and skills of team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3.2</a:t>
            </a:r>
            <a:r>
              <a:rPr lang="en-US" smtClean="0"/>
              <a:t>	SOFTWARE </a:t>
            </a:r>
            <a:r>
              <a:rPr lang="en-US" dirty="0" smtClean="0"/>
              <a:t>DEVELOPMENT PROCESS    </a:t>
            </a:r>
            <a:r>
              <a:rPr lang="en-US" sz="4000" dirty="0" smtClean="0"/>
              <a:t>contd..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essence of the </a:t>
            </a:r>
            <a:r>
              <a:rPr lang="en-US" b="1" i="1" dirty="0" smtClean="0"/>
              <a:t>software process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C00000"/>
                </a:solidFill>
              </a:rPr>
              <a:t>transformation</a:t>
            </a:r>
            <a:r>
              <a:rPr lang="en-US" dirty="0" smtClean="0"/>
              <a:t> of Users’ needs to the application domain into a software solution.</a:t>
            </a:r>
          </a:p>
          <a:p>
            <a:r>
              <a:rPr lang="en-US" dirty="0" smtClean="0"/>
              <a:t>The development itself is a process of :</a:t>
            </a:r>
          </a:p>
          <a:p>
            <a:pPr lvl="1"/>
            <a:r>
              <a:rPr lang="en-US" dirty="0" smtClean="0"/>
              <a:t>Change </a:t>
            </a:r>
          </a:p>
          <a:p>
            <a:pPr lvl="1"/>
            <a:r>
              <a:rPr lang="en-US" dirty="0" smtClean="0"/>
              <a:t>Refinement</a:t>
            </a:r>
          </a:p>
          <a:p>
            <a:pPr lvl="1"/>
            <a:r>
              <a:rPr lang="en-US" dirty="0" smtClean="0"/>
              <a:t>Transformation   </a:t>
            </a:r>
            <a:r>
              <a:rPr lang="en-US" i="1" dirty="0" smtClean="0"/>
              <a:t>or</a:t>
            </a:r>
          </a:p>
          <a:p>
            <a:pPr lvl="1"/>
            <a:r>
              <a:rPr lang="en-US" dirty="0" smtClean="0"/>
              <a:t>Addition to existing system</a:t>
            </a:r>
          </a:p>
          <a:p>
            <a:r>
              <a:rPr lang="en-US" dirty="0" smtClean="0"/>
              <a:t>Within the process we can replace one </a:t>
            </a:r>
            <a:r>
              <a:rPr lang="en-US" dirty="0" smtClean="0">
                <a:solidFill>
                  <a:srgbClr val="C00000"/>
                </a:solidFill>
              </a:rPr>
              <a:t>subsystem</a:t>
            </a:r>
            <a:r>
              <a:rPr lang="en-US" dirty="0" smtClean="0"/>
              <a:t> with a new one as long as it has same interface.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Engineering                   KIIT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EBE-024F-45F7-A3C3-A34CE847CAE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1854</Words>
  <Application>Microsoft Office PowerPoint</Application>
  <PresentationFormat>On-screen Show (4:3)</PresentationFormat>
  <Paragraphs>311</Paragraphs>
  <Slides>37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Drawing</vt:lpstr>
      <vt:lpstr>Object-Oriented Systems Development Life Cycle (CH-3) </vt:lpstr>
      <vt:lpstr>CONTENTS</vt:lpstr>
      <vt:lpstr>3.1 INTRODUCTION</vt:lpstr>
      <vt:lpstr>3.1 INTRODUCTION contd..</vt:lpstr>
      <vt:lpstr>3.1 INTRODUCTION contd..</vt:lpstr>
      <vt:lpstr> 3.2 THE SOFTWARE DEVELOPMENT  </vt:lpstr>
      <vt:lpstr>What is Process?</vt:lpstr>
      <vt:lpstr>More about Process</vt:lpstr>
      <vt:lpstr>3.2 SOFTWARE DEVELOPMENT PROCESS    contd..</vt:lpstr>
      <vt:lpstr>3.2 THE SOFTWARE DEVELOPMENT PROCESS    contd..</vt:lpstr>
      <vt:lpstr>3.2 THE SOFTWARE DEVELOPMENT PROCESS    contd..</vt:lpstr>
      <vt:lpstr>3.2 THE SOFTWARE DEVELOPMENT PROCESS    contd..</vt:lpstr>
      <vt:lpstr>3.2 THE SOFTWARE DEVELOPMENT PROCESS    contd..</vt:lpstr>
      <vt:lpstr> 3.3 BUILDING HIGH-QUALITY SOFTWARE </vt:lpstr>
      <vt:lpstr>3.3 BUILDING HIGH-QUALITY SOFTWARE contd..</vt:lpstr>
      <vt:lpstr>3.3 BUILDING HIGH-QUALITY SOFTWARE contd..</vt:lpstr>
      <vt:lpstr>3.3 BUILDING HIGH-QUALITY SOFTWARE contd..</vt:lpstr>
      <vt:lpstr>3.3 BUILDING HIGH-QUALITY SOFTWARE contd..</vt:lpstr>
      <vt:lpstr>3.3 BUILDING HIGH-QUALITY SOFTWARE contd..</vt:lpstr>
      <vt:lpstr>3.3 BUILDING HIGH-QUALITY SOFTWARE contd..</vt:lpstr>
      <vt:lpstr>3.4  O-O  SYSTEMS DEVELOPMENT: A USE CASE DRIVEN APPROACH</vt:lpstr>
      <vt:lpstr>3.4  O-O  SYSTEMS DEVELOPMENT: A USE CASE DRIVEN APPROACH contd..</vt:lpstr>
      <vt:lpstr>3.4  O-O  SYSTEMS DEVELOPMENT: A USE CASE DRIVEN APPROACH contd..</vt:lpstr>
      <vt:lpstr>Life Cycle Model of Jacobson, Ericsson and Jacobson</vt:lpstr>
      <vt:lpstr>3.4  O-O  SYSTEMS DEVELOPMENT: A USE CASE DRIVEN APPROACH contd..</vt:lpstr>
      <vt:lpstr>3.4.1 Object Oriented Analysis – Use Case Driven</vt:lpstr>
      <vt:lpstr>3.4.2 Object Oriented Design </vt:lpstr>
      <vt:lpstr>3.4.2 Object Oriented Design contd..</vt:lpstr>
      <vt:lpstr>3.4.2 Object Oriented Design contd..</vt:lpstr>
      <vt:lpstr>3.4.3  Prototyping</vt:lpstr>
      <vt:lpstr>3.4.3  Prototyping  contd..</vt:lpstr>
      <vt:lpstr>3.4.4 Implementation: Component - Based Development</vt:lpstr>
      <vt:lpstr>3.4.4 Implementation: Component - Based Development   contd..</vt:lpstr>
      <vt:lpstr>3.4.5 Incremental Testing</vt:lpstr>
      <vt:lpstr>3.4.5 Incremental Testing  contd..</vt:lpstr>
      <vt:lpstr>3.5 REUSABILITY</vt:lpstr>
      <vt:lpstr>FINALLY</vt:lpstr>
    </vt:vector>
  </TitlesOfParts>
  <Company>KIIT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kiit</cp:lastModifiedBy>
  <cp:revision>219</cp:revision>
  <dcterms:created xsi:type="dcterms:W3CDTF">2009-08-03T17:31:21Z</dcterms:created>
  <dcterms:modified xsi:type="dcterms:W3CDTF">2011-02-01T00:17:18Z</dcterms:modified>
</cp:coreProperties>
</file>