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3"/>
    <p:sldId id="257" r:id="rId4"/>
    <p:sldId id="298" r:id="rId5"/>
    <p:sldId id="258" r:id="rId6"/>
    <p:sldId id="259" r:id="rId7"/>
    <p:sldId id="260" r:id="rId8"/>
    <p:sldId id="261" r:id="rId9"/>
    <p:sldId id="262" r:id="rId10"/>
    <p:sldId id="270" r:id="rId11"/>
    <p:sldId id="271" r:id="rId12"/>
    <p:sldId id="272" r:id="rId13"/>
    <p:sldId id="273" r:id="rId14"/>
    <p:sldId id="263" r:id="rId15"/>
    <p:sldId id="264" r:id="rId16"/>
    <p:sldId id="265" r:id="rId17"/>
    <p:sldId id="269" r:id="rId18"/>
    <p:sldId id="267" r:id="rId19"/>
    <p:sldId id="268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B10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85AA0-2F98-431F-8A01-213B6A65352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D8D71-DFF8-492E-9696-08BD96438B8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79A9-9488-4AC0-8D08-801E8ED7981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AB1A-3F4F-416C-9275-EA3DE255658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E706-D679-4CCF-B1F5-E62FBF08F7C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E24-0E63-4D77-809D-F085F9303F3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8DAF-3C51-426A-B372-209B70DBB95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DB91-38A6-498D-8531-D85550921CF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9A19-DD0B-4F8F-A904-3FABFBEDFD1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6492-79F4-4DB8-AA89-EDBA458579ED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485-FFF4-4CFC-8FDC-3EB07D8BE05B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6A0B-E059-492E-A180-1658C6F3E6D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ED03-9D81-4B77-880A-BCBD828225B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26404-45AD-44A3-876E-209648AF9A5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OBJECT-ORIENTED METHODOLOGIES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solidFill>
                  <a:schemeClr val="tx1"/>
                </a:solidFill>
              </a:rPr>
              <a:t>CH-4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RUMBAUGH CLASS NOTATIONS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 bwMode="auto">
          <a:xfrm>
            <a:off x="2415894" y="1600200"/>
            <a:ext cx="431221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RUMBAUGH DYNAMIC MODEL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838200" y="2082006"/>
            <a:ext cx="7391399" cy="39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RUMBAUGH FUNCTIONAL MODEL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 bwMode="auto">
          <a:xfrm>
            <a:off x="2005012" y="2429669"/>
            <a:ext cx="513397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 THE BOOCH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Widely used o-o methods to design systems using object paradigm.</a:t>
            </a:r>
            <a:endParaRPr lang="en-US" dirty="0" smtClean="0"/>
          </a:p>
          <a:p>
            <a:r>
              <a:rPr lang="en-US" dirty="0" err="1" smtClean="0"/>
              <a:t>Booch</a:t>
            </a:r>
            <a:r>
              <a:rPr lang="en-US" dirty="0" smtClean="0"/>
              <a:t> method consists of :</a:t>
            </a:r>
            <a:endParaRPr lang="en-US" dirty="0" smtClean="0"/>
          </a:p>
          <a:p>
            <a:pPr lvl="1"/>
            <a:r>
              <a:rPr lang="en-US" dirty="0" smtClean="0"/>
              <a:t> Class Diagrams</a:t>
            </a:r>
            <a:endParaRPr lang="en-US" dirty="0" smtClean="0"/>
          </a:p>
          <a:p>
            <a:pPr lvl="1"/>
            <a:r>
              <a:rPr lang="en-US" dirty="0" smtClean="0"/>
              <a:t>Object Diagrams</a:t>
            </a:r>
            <a:endParaRPr lang="en-US" dirty="0" smtClean="0"/>
          </a:p>
          <a:p>
            <a:pPr lvl="1"/>
            <a:r>
              <a:rPr lang="en-US" dirty="0" smtClean="0"/>
              <a:t>State Transition Diagrams</a:t>
            </a:r>
            <a:endParaRPr lang="en-US" dirty="0" smtClean="0"/>
          </a:p>
          <a:p>
            <a:pPr lvl="1"/>
            <a:r>
              <a:rPr lang="en-US" dirty="0" smtClean="0"/>
              <a:t>Module Diagrams</a:t>
            </a:r>
            <a:endParaRPr lang="en-US" dirty="0" smtClean="0"/>
          </a:p>
          <a:p>
            <a:pPr lvl="1"/>
            <a:r>
              <a:rPr lang="en-US" dirty="0" smtClean="0"/>
              <a:t>Process Diagrams</a:t>
            </a:r>
            <a:endParaRPr lang="en-US" dirty="0" smtClean="0"/>
          </a:p>
          <a:p>
            <a:pPr lvl="1"/>
            <a:r>
              <a:rPr lang="en-US" dirty="0" smtClean="0"/>
              <a:t>Interaction Diagrams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4.4 THE BOOCH METHODOLOGY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err="1" smtClean="0">
                <a:solidFill>
                  <a:srgbClr val="C00000"/>
                </a:solidFill>
              </a:rPr>
              <a:t>Booch</a:t>
            </a:r>
            <a:r>
              <a:rPr lang="en-US" dirty="0" smtClean="0">
                <a:solidFill>
                  <a:srgbClr val="C00000"/>
                </a:solidFill>
              </a:rPr>
              <a:t> methodology consist of </a:t>
            </a:r>
            <a:r>
              <a:rPr lang="en-US" dirty="0" smtClean="0"/>
              <a:t>Macro</a:t>
            </a:r>
            <a:r>
              <a:rPr lang="en-US" dirty="0" smtClean="0">
                <a:solidFill>
                  <a:srgbClr val="C00000"/>
                </a:solidFill>
              </a:rPr>
              <a:t> and </a:t>
            </a:r>
            <a:r>
              <a:rPr lang="en-US" dirty="0" smtClean="0"/>
              <a:t>Micro</a:t>
            </a:r>
            <a:r>
              <a:rPr lang="en-US" dirty="0" smtClean="0">
                <a:solidFill>
                  <a:srgbClr val="C00000"/>
                </a:solidFill>
              </a:rPr>
              <a:t> development process</a:t>
            </a:r>
            <a:endParaRPr lang="en-US" dirty="0" smtClean="0">
              <a:solidFill>
                <a:srgbClr val="C00000"/>
              </a:solidFill>
            </a:endParaRPr>
          </a:p>
          <a:p>
            <a:pPr algn="just"/>
            <a:r>
              <a:rPr lang="en-US" dirty="0" smtClean="0">
                <a:solidFill>
                  <a:srgbClr val="7030A0"/>
                </a:solidFill>
              </a:rPr>
              <a:t>Macro development process: </a:t>
            </a:r>
            <a:r>
              <a:rPr lang="en-US" dirty="0" smtClean="0"/>
              <a:t>It serves as a controlling framework for micro process consists of: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	- conceptualization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	- analysis and development of the model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	- design or create the system architecture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	- evolution or implementation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	- maintenance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4.4 THE BOOCH METHODOLOGY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macro development process has its own micro development processes.</a:t>
            </a:r>
            <a:endParaRPr lang="en-US" dirty="0" smtClean="0"/>
          </a:p>
          <a:p>
            <a:r>
              <a:rPr lang="en-US" dirty="0" smtClean="0"/>
              <a:t>Micro process is a day-to-day activities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Micro development process consists of :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dirty="0" smtClean="0"/>
              <a:t>			</a:t>
            </a:r>
            <a:r>
              <a:rPr lang="en-US" dirty="0" smtClean="0"/>
              <a:t>- identify classes and objects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		- identify class and object semantics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		- identify class and object relationships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		- identify class and object interfaces and 		   implementation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BOOCH NOTATIONS for CLASS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524000" y="1295400"/>
            <a:ext cx="6248399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BOOCH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000" y="1524000"/>
            <a:ext cx="83058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BOOCH NOTATIONS for CLASS INHERITANCE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 bwMode="auto">
          <a:xfrm>
            <a:off x="2211590" y="1600200"/>
            <a:ext cx="472081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4.5 THE JACOBSON ET AL. METHODOLOGY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methodologies covers the entire life cycle and stress traceability between the different phases both forward &amp; backward. It consists of: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OOBE</a:t>
            </a:r>
            <a:r>
              <a:rPr lang="en-US" dirty="0" smtClean="0"/>
              <a:t> (O-O Business Engineering)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OOSE</a:t>
            </a:r>
            <a:r>
              <a:rPr lang="en-US" dirty="0" smtClean="0"/>
              <a:t> (O-O Software Engineering) also called:</a:t>
            </a:r>
            <a:endParaRPr lang="en-US" dirty="0" smtClean="0"/>
          </a:p>
          <a:p>
            <a:pPr lvl="1" algn="just"/>
            <a:r>
              <a:rPr lang="en-US" dirty="0" smtClean="0">
                <a:solidFill>
                  <a:srgbClr val="C00000"/>
                </a:solidFill>
              </a:rPr>
              <a:t>OBJECTORY</a:t>
            </a:r>
            <a:r>
              <a:rPr lang="en-US" dirty="0" smtClean="0"/>
              <a:t> (Object Factory for Software Development)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Chapter’s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You should be able to define and understand</a:t>
            </a:r>
            <a:r>
              <a:rPr lang="en-US" dirty="0" smtClean="0"/>
              <a:t>: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O-O </a:t>
            </a:r>
            <a:r>
              <a:rPr lang="en-US" dirty="0" err="1" smtClean="0"/>
              <a:t>Methodolgies</a:t>
            </a:r>
            <a:r>
              <a:rPr lang="en-US" dirty="0" smtClean="0"/>
              <a:t>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 The </a:t>
            </a:r>
            <a:r>
              <a:rPr lang="en-US" dirty="0" err="1" smtClean="0"/>
              <a:t>Rumbaugh</a:t>
            </a:r>
            <a:r>
              <a:rPr lang="en-US" dirty="0" smtClean="0"/>
              <a:t> et al. OMT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Booch</a:t>
            </a:r>
            <a:r>
              <a:rPr lang="en-US" dirty="0" smtClean="0"/>
              <a:t> methodology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Jacobson’s Methodologies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>
                <a:solidFill>
                  <a:srgbClr val="C00000"/>
                </a:solidFill>
              </a:rPr>
              <a:t>Patterns (Very Important)</a:t>
            </a:r>
            <a:endParaRPr lang="en-US" dirty="0" smtClean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Frameworks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Unified Approach (UA)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4.5 THE JACOBSON ET AL. METHODOLOGY  </a:t>
            </a:r>
            <a:r>
              <a:rPr lang="en-US" sz="3600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Concept of use-case</a:t>
            </a:r>
            <a:endParaRPr lang="en-US" dirty="0" smtClean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dirty="0" smtClean="0"/>
              <a:t>		- scenarios for understanding the system 	    requirements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	- is an interaction between user and  		  system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	- captures the goal of the user and 		   responsibility of the system to its users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4.5 THE JACOBSON ET AL. METHODOLOGY  </a:t>
            </a:r>
            <a:r>
              <a:rPr lang="en-US" sz="3600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The use case description must contain: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i="1" dirty="0" smtClean="0">
                <a:solidFill>
                  <a:srgbClr val="C00000"/>
                </a:solidFill>
              </a:rPr>
              <a:t>How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C00000"/>
                </a:solidFill>
              </a:rPr>
              <a:t>when</a:t>
            </a:r>
            <a:r>
              <a:rPr lang="en-US" dirty="0" smtClean="0"/>
              <a:t> the use case begins and ends.</a:t>
            </a:r>
            <a:endParaRPr lang="en-US" dirty="0" smtClean="0"/>
          </a:p>
          <a:p>
            <a:r>
              <a:rPr lang="en-US" dirty="0" smtClean="0"/>
              <a:t>The interaction between the use case and its actors, including </a:t>
            </a:r>
            <a:r>
              <a:rPr lang="en-US" i="1" dirty="0" smtClean="0">
                <a:solidFill>
                  <a:srgbClr val="C00000"/>
                </a:solidFill>
              </a:rPr>
              <a:t>when</a:t>
            </a:r>
            <a:r>
              <a:rPr lang="en-US" dirty="0" smtClean="0"/>
              <a:t> the interaction occurs and </a:t>
            </a:r>
            <a:r>
              <a:rPr lang="en-US" i="1" dirty="0" smtClean="0">
                <a:solidFill>
                  <a:srgbClr val="C00000"/>
                </a:solidFill>
              </a:rPr>
              <a:t>what</a:t>
            </a:r>
            <a:r>
              <a:rPr lang="en-US" dirty="0" smtClean="0"/>
              <a:t> is exchanged.</a:t>
            </a:r>
            <a:endParaRPr lang="en-US" dirty="0" smtClean="0"/>
          </a:p>
          <a:p>
            <a:r>
              <a:rPr lang="en-US" i="1" dirty="0" smtClean="0">
                <a:solidFill>
                  <a:srgbClr val="C00000"/>
                </a:solidFill>
              </a:rPr>
              <a:t>How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C00000"/>
                </a:solidFill>
              </a:rPr>
              <a:t>when</a:t>
            </a:r>
            <a:r>
              <a:rPr lang="en-US" dirty="0" smtClean="0"/>
              <a:t> the use case will need data stored in the system or will store data in the system.</a:t>
            </a:r>
            <a:endParaRPr lang="en-US" dirty="0" smtClean="0"/>
          </a:p>
          <a:p>
            <a:r>
              <a:rPr lang="en-US" i="1" dirty="0" smtClean="0">
                <a:solidFill>
                  <a:srgbClr val="C00000"/>
                </a:solidFill>
              </a:rPr>
              <a:t>Exceptions</a:t>
            </a:r>
            <a:r>
              <a:rPr lang="en-US" dirty="0" smtClean="0"/>
              <a:t> to the flow of events.</a:t>
            </a:r>
            <a:endParaRPr lang="en-US" dirty="0" smtClean="0"/>
          </a:p>
          <a:p>
            <a:r>
              <a:rPr lang="en-US" i="1" dirty="0" smtClean="0">
                <a:solidFill>
                  <a:srgbClr val="C00000"/>
                </a:solidFill>
              </a:rPr>
              <a:t>How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C00000"/>
                </a:solidFill>
              </a:rPr>
              <a:t>when</a:t>
            </a:r>
            <a:r>
              <a:rPr lang="en-US" dirty="0" smtClean="0"/>
              <a:t> concepts of the problem domain are handled.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4.5 THE JACOBSON ET AL. METHODOLOGY  </a:t>
            </a:r>
            <a:r>
              <a:rPr lang="en-US" sz="3600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Every single use case should describe one main flow of events.</a:t>
            </a:r>
            <a:endParaRPr lang="en-US" dirty="0" smtClean="0"/>
          </a:p>
          <a:p>
            <a:pPr algn="just"/>
            <a:r>
              <a:rPr lang="en-US" dirty="0" smtClean="0"/>
              <a:t>An exceptional or additional flow of events could be added.</a:t>
            </a:r>
            <a:endParaRPr lang="en-US" dirty="0" smtClean="0"/>
          </a:p>
          <a:p>
            <a:pPr algn="just"/>
            <a:r>
              <a:rPr lang="en-US" dirty="0" smtClean="0"/>
              <a:t>The use case model employs</a:t>
            </a:r>
            <a:r>
              <a:rPr lang="en-US" dirty="0" smtClean="0">
                <a:solidFill>
                  <a:srgbClr val="C00000"/>
                </a:solidFill>
              </a:rPr>
              <a:t> extends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uses </a:t>
            </a:r>
            <a:r>
              <a:rPr lang="en-US" dirty="0" smtClean="0"/>
              <a:t>relationships.</a:t>
            </a:r>
            <a:endParaRPr lang="en-US" dirty="0" smtClean="0"/>
          </a:p>
          <a:p>
            <a:pPr algn="just"/>
            <a:r>
              <a:rPr lang="en-US" i="1" dirty="0" smtClean="0">
                <a:solidFill>
                  <a:srgbClr val="C00000"/>
                </a:solidFill>
              </a:rPr>
              <a:t>Extend</a:t>
            </a:r>
            <a:r>
              <a:rPr lang="en-US" dirty="0" smtClean="0"/>
              <a:t> relationship extends the functionality of the original use case (like a subclass).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i="1" dirty="0" smtClean="0">
                <a:solidFill>
                  <a:srgbClr val="C00000"/>
                </a:solidFill>
              </a:rPr>
              <a:t>Uses</a:t>
            </a:r>
            <a:r>
              <a:rPr lang="en-US" dirty="0" smtClean="0"/>
              <a:t> relationship reuses common behavior in different use cases.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4.5 THE JACOBSON ET AL. METHODOLOGY  </a:t>
            </a:r>
            <a:r>
              <a:rPr lang="en-US" sz="3600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O-O Software Engineering: </a:t>
            </a:r>
            <a:r>
              <a:rPr lang="en-US" b="1" dirty="0" err="1" smtClean="0">
                <a:solidFill>
                  <a:srgbClr val="C00000"/>
                </a:solidFill>
              </a:rPr>
              <a:t>Objectory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just"/>
            <a:r>
              <a:rPr lang="en-US" dirty="0" smtClean="0"/>
              <a:t>OOSE also called </a:t>
            </a:r>
            <a:r>
              <a:rPr lang="en-US" dirty="0" err="1" smtClean="0"/>
              <a:t>objectory</a:t>
            </a:r>
            <a:r>
              <a:rPr lang="en-US" dirty="0" smtClean="0"/>
              <a:t> is a method of O-O development with the specific aim to fit the development of </a:t>
            </a:r>
            <a:r>
              <a:rPr lang="en-US" dirty="0" smtClean="0">
                <a:solidFill>
                  <a:srgbClr val="C00000"/>
                </a:solidFill>
              </a:rPr>
              <a:t>large, real time systems.</a:t>
            </a:r>
            <a:endParaRPr lang="en-US" dirty="0" smtClean="0">
              <a:solidFill>
                <a:srgbClr val="C00000"/>
              </a:solidFill>
            </a:endParaRPr>
          </a:p>
          <a:p>
            <a:pPr algn="just"/>
            <a:r>
              <a:rPr lang="en-US" dirty="0" smtClean="0"/>
              <a:t>The development process is called use-case driven process. Used across:</a:t>
            </a:r>
            <a:endParaRPr lang="en-US" dirty="0" smtClean="0"/>
          </a:p>
          <a:p>
            <a:pPr lvl="1" algn="just"/>
            <a:r>
              <a:rPr lang="en-US" dirty="0" smtClean="0"/>
              <a:t>Analysis, Design, Validation &amp; Testing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4.5 THE JACOBSON ET AL. METHODOLOGY  contd..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95300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sz="3600" b="1" dirty="0" err="1" smtClean="0">
                <a:solidFill>
                  <a:srgbClr val="C00000"/>
                </a:solidFill>
              </a:rPr>
              <a:t>Objectory</a:t>
            </a:r>
            <a:r>
              <a:rPr lang="en-US" sz="3600" dirty="0" smtClean="0"/>
              <a:t> is built around several different models such as:</a:t>
            </a:r>
            <a:endParaRPr lang="en-US" sz="3600" dirty="0" smtClean="0"/>
          </a:p>
          <a:p>
            <a:pPr algn="just"/>
            <a:r>
              <a:rPr lang="en-US" sz="3600" dirty="0" smtClean="0">
                <a:solidFill>
                  <a:srgbClr val="C00000"/>
                </a:solidFill>
              </a:rPr>
              <a:t>Use-case model</a:t>
            </a:r>
            <a:endParaRPr lang="en-US" sz="3600" dirty="0" smtClean="0">
              <a:solidFill>
                <a:srgbClr val="C00000"/>
              </a:solidFill>
            </a:endParaRPr>
          </a:p>
          <a:p>
            <a:pPr algn="just"/>
            <a:r>
              <a:rPr lang="en-US" sz="3600" dirty="0" smtClean="0">
                <a:solidFill>
                  <a:srgbClr val="C00000"/>
                </a:solidFill>
              </a:rPr>
              <a:t>Domain Object model</a:t>
            </a:r>
            <a:r>
              <a:rPr lang="en-US" sz="3600" dirty="0" smtClean="0"/>
              <a:t>: The object of the real world are mapped into the domain object model.</a:t>
            </a:r>
            <a:endParaRPr lang="en-US" sz="3600" dirty="0" smtClean="0"/>
          </a:p>
          <a:p>
            <a:pPr algn="just"/>
            <a:r>
              <a:rPr lang="en-US" sz="3600" dirty="0" smtClean="0">
                <a:solidFill>
                  <a:srgbClr val="C00000"/>
                </a:solidFill>
              </a:rPr>
              <a:t>Analysis Object model</a:t>
            </a:r>
            <a:r>
              <a:rPr lang="en-US" sz="3600" dirty="0" smtClean="0"/>
              <a:t>: It presents how the source code(implementation) should be carried out and written.</a:t>
            </a:r>
            <a:endParaRPr lang="en-US" sz="3600" dirty="0" smtClean="0"/>
          </a:p>
          <a:p>
            <a:pPr algn="just"/>
            <a:r>
              <a:rPr lang="en-US" sz="3600" dirty="0" smtClean="0">
                <a:solidFill>
                  <a:srgbClr val="C00000"/>
                </a:solidFill>
              </a:rPr>
              <a:t>Implementation model</a:t>
            </a:r>
            <a:r>
              <a:rPr lang="en-US" sz="3600" dirty="0" smtClean="0"/>
              <a:t>: </a:t>
            </a:r>
            <a:endParaRPr lang="en-US" sz="3600" dirty="0" smtClean="0"/>
          </a:p>
          <a:p>
            <a:pPr algn="just"/>
            <a:r>
              <a:rPr lang="en-US" sz="3600" dirty="0" smtClean="0">
                <a:solidFill>
                  <a:srgbClr val="C00000"/>
                </a:solidFill>
              </a:rPr>
              <a:t>Test model</a:t>
            </a:r>
            <a:r>
              <a:rPr lang="en-US" sz="3600" dirty="0" smtClean="0"/>
              <a:t>: It includes the test plans, specifications, and reports.</a:t>
            </a:r>
            <a:endParaRPr lang="en-US" sz="3600" dirty="0" smtClean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4.5 THE JACOBSON ET AL. METHODOLOGY  contd..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>
                <a:solidFill>
                  <a:srgbClr val="C00000"/>
                </a:solidFill>
              </a:rPr>
              <a:t>O-O Business Engineering</a:t>
            </a:r>
            <a:endParaRPr lang="en-US" dirty="0" smtClean="0">
              <a:solidFill>
                <a:srgbClr val="C00000"/>
              </a:solidFill>
            </a:endParaRPr>
          </a:p>
          <a:p>
            <a:pPr algn="just"/>
            <a:r>
              <a:rPr lang="en-US" dirty="0" smtClean="0"/>
              <a:t>OOBE is object modeling at the enterprise level. (Use case are also central here)</a:t>
            </a:r>
            <a:endParaRPr lang="en-US" dirty="0" smtClean="0"/>
          </a:p>
          <a:p>
            <a:pPr algn="just"/>
            <a:r>
              <a:rPr lang="en-US" dirty="0" smtClean="0"/>
              <a:t>OOBE consists of :</a:t>
            </a:r>
            <a:endParaRPr lang="en-US" dirty="0" smtClean="0"/>
          </a:p>
          <a:p>
            <a:pPr lvl="1" algn="just"/>
            <a:r>
              <a:rPr lang="en-US" dirty="0" smtClean="0"/>
              <a:t>Analysis phase</a:t>
            </a:r>
            <a:endParaRPr lang="en-US" dirty="0" smtClean="0"/>
          </a:p>
          <a:p>
            <a:pPr lvl="1" algn="just"/>
            <a:r>
              <a:rPr lang="en-US" dirty="0" smtClean="0"/>
              <a:t>Design &amp; Implementation phases</a:t>
            </a:r>
            <a:endParaRPr lang="en-US" dirty="0" smtClean="0"/>
          </a:p>
          <a:p>
            <a:pPr lvl="1" algn="just"/>
            <a:r>
              <a:rPr lang="en-US" dirty="0" smtClean="0"/>
              <a:t>Testing phase: Unit, integration &amp; system testing.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system can be analyzed, designed &amp; built from </a:t>
            </a:r>
            <a:r>
              <a:rPr lang="en-US" i="1" dirty="0" smtClean="0">
                <a:solidFill>
                  <a:srgbClr val="C00000"/>
                </a:solidFill>
              </a:rPr>
              <a:t>Prefabricated</a:t>
            </a:r>
            <a:r>
              <a:rPr lang="en-US" dirty="0" smtClean="0"/>
              <a:t> &amp; </a:t>
            </a:r>
            <a:r>
              <a:rPr lang="en-US" i="1" dirty="0" smtClean="0">
                <a:solidFill>
                  <a:srgbClr val="C00000"/>
                </a:solidFill>
              </a:rPr>
              <a:t>predefined</a:t>
            </a:r>
            <a:r>
              <a:rPr lang="en-US" dirty="0" smtClean="0"/>
              <a:t> system components – </a:t>
            </a:r>
            <a:r>
              <a:rPr lang="en-US" dirty="0" smtClean="0">
                <a:solidFill>
                  <a:srgbClr val="C00000"/>
                </a:solidFill>
              </a:rPr>
              <a:t>An Emerging Idea.</a:t>
            </a:r>
            <a:endParaRPr lang="en-US" dirty="0" smtClean="0">
              <a:solidFill>
                <a:srgbClr val="C00000"/>
              </a:solidFill>
            </a:endParaRPr>
          </a:p>
          <a:p>
            <a:pPr algn="just"/>
            <a:r>
              <a:rPr lang="en-US" dirty="0" smtClean="0"/>
              <a:t>Sound documentation is the need in this case.</a:t>
            </a:r>
            <a:endParaRPr lang="en-US" dirty="0" smtClean="0"/>
          </a:p>
          <a:p>
            <a:pPr algn="just"/>
            <a:r>
              <a:rPr lang="en-US" dirty="0" smtClean="0"/>
              <a:t>The use of design patterns originated by a building architect called </a:t>
            </a:r>
            <a:r>
              <a:rPr lang="en-US" dirty="0" smtClean="0">
                <a:solidFill>
                  <a:srgbClr val="C00000"/>
                </a:solidFill>
              </a:rPr>
              <a:t>Alexander</a:t>
            </a:r>
            <a:r>
              <a:rPr lang="en-US" dirty="0" smtClean="0"/>
              <a:t> in 1970s.</a:t>
            </a:r>
            <a:endParaRPr lang="en-US" dirty="0" smtClean="0"/>
          </a:p>
          <a:p>
            <a:pPr algn="just"/>
            <a:r>
              <a:rPr lang="en-US" dirty="0" smtClean="0"/>
              <a:t>He motivated O-O researcher to describe commonly occurring </a:t>
            </a:r>
            <a:r>
              <a:rPr lang="en-US" dirty="0" smtClean="0">
                <a:solidFill>
                  <a:srgbClr val="C00000"/>
                </a:solidFill>
              </a:rPr>
              <a:t>design solutions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programming paradigms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 PATTERNS  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According to </a:t>
            </a:r>
            <a:r>
              <a:rPr lang="en-US" b="1" i="1" dirty="0" smtClean="0"/>
              <a:t>Gamma, Helm, Johnson &amp; </a:t>
            </a:r>
            <a:r>
              <a:rPr lang="en-US" b="1" i="1" dirty="0" err="1" smtClean="0"/>
              <a:t>Vlissides</a:t>
            </a:r>
            <a:r>
              <a:rPr lang="en-US" b="1" i="1" dirty="0" smtClean="0"/>
              <a:t> </a:t>
            </a:r>
            <a:r>
              <a:rPr lang="en-US" dirty="0" smtClean="0"/>
              <a:t>design pattern :</a:t>
            </a:r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rgbClr val="B10F77"/>
                </a:solidFill>
              </a:rPr>
              <a:t>“Identifies the key aspects of a common design structure that makes it useful for creating a reusable O-O design.”</a:t>
            </a:r>
            <a:endParaRPr lang="en-US" dirty="0" smtClean="0">
              <a:solidFill>
                <a:srgbClr val="B10F77"/>
              </a:solidFill>
            </a:endParaRPr>
          </a:p>
          <a:p>
            <a:pPr algn="ctr">
              <a:buNone/>
            </a:pPr>
            <a:r>
              <a:rPr lang="en-US" dirty="0" smtClean="0"/>
              <a:t>“Further it identifies the participating classes and instances, their roles and collaborations, and the distribution of responsibilities.”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 PATTERNS  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dirty="0" smtClean="0"/>
              <a:t>“Design Patterns describes when it applies, whether it can be applied in view of other design constraints and the consequences and trade-offs of its use.”</a:t>
            </a:r>
            <a:endParaRPr lang="en-US" dirty="0" smtClean="0"/>
          </a:p>
          <a:p>
            <a:r>
              <a:rPr lang="en-US" dirty="0" smtClean="0"/>
              <a:t>According to </a:t>
            </a:r>
            <a:r>
              <a:rPr lang="en-US" dirty="0" err="1" smtClean="0">
                <a:solidFill>
                  <a:srgbClr val="C00000"/>
                </a:solidFill>
              </a:rPr>
              <a:t>Riehle</a:t>
            </a:r>
            <a:r>
              <a:rPr lang="en-US" dirty="0" smtClean="0"/>
              <a:t> &amp; </a:t>
            </a:r>
            <a:r>
              <a:rPr lang="en-US" dirty="0" err="1" smtClean="0">
                <a:solidFill>
                  <a:srgbClr val="C00000"/>
                </a:solidFill>
              </a:rPr>
              <a:t>Zullighoven</a:t>
            </a:r>
            <a:r>
              <a:rPr lang="en-US" dirty="0" smtClean="0"/>
              <a:t>:</a:t>
            </a:r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rgbClr val="B10F77"/>
                </a:solidFill>
              </a:rPr>
              <a:t>“A pattern is [an] instructive information that captures the essential structure and insight of a successful family of proven solution to a recurring problem that arises within a certain context and system of forces.”</a:t>
            </a:r>
            <a:endParaRPr lang="en-US" dirty="0">
              <a:solidFill>
                <a:srgbClr val="B10F7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 PATTERNS  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C00000"/>
                </a:solidFill>
              </a:rPr>
              <a:t>According to </a:t>
            </a:r>
            <a:r>
              <a:rPr lang="en-US" dirty="0" err="1" smtClean="0">
                <a:solidFill>
                  <a:srgbClr val="C00000"/>
                </a:solidFill>
              </a:rPr>
              <a:t>Coplien</a:t>
            </a:r>
            <a:r>
              <a:rPr lang="en-US" dirty="0" smtClean="0">
                <a:solidFill>
                  <a:srgbClr val="C00000"/>
                </a:solidFill>
              </a:rPr>
              <a:t> a good pattern will do the following:</a:t>
            </a:r>
            <a:endParaRPr lang="en-US" dirty="0" smtClean="0">
              <a:solidFill>
                <a:srgbClr val="C00000"/>
              </a:solidFill>
            </a:endParaRPr>
          </a:p>
          <a:p>
            <a:pPr algn="just"/>
            <a:r>
              <a:rPr lang="en-US" dirty="0" smtClean="0"/>
              <a:t>It solves a problem.</a:t>
            </a:r>
            <a:endParaRPr lang="en-US" dirty="0" smtClean="0"/>
          </a:p>
          <a:p>
            <a:pPr algn="just"/>
            <a:r>
              <a:rPr lang="en-US" dirty="0" smtClean="0"/>
              <a:t>It is a proven concept.</a:t>
            </a:r>
            <a:endParaRPr lang="en-US" dirty="0" smtClean="0"/>
          </a:p>
          <a:p>
            <a:pPr algn="just"/>
            <a:r>
              <a:rPr lang="en-US" dirty="0" smtClean="0"/>
              <a:t>The solution is not obvious.</a:t>
            </a:r>
            <a:endParaRPr lang="en-US" dirty="0" smtClean="0"/>
          </a:p>
          <a:p>
            <a:pPr algn="just"/>
            <a:r>
              <a:rPr lang="en-US" dirty="0" smtClean="0"/>
              <a:t>It describes a relationship. (</a:t>
            </a:r>
            <a:r>
              <a:rPr lang="en-US" dirty="0" err="1" smtClean="0"/>
              <a:t>i.e</a:t>
            </a:r>
            <a:r>
              <a:rPr lang="en-US" dirty="0" smtClean="0"/>
              <a:t> system structure &amp; mechanism)</a:t>
            </a:r>
            <a:endParaRPr lang="en-US" dirty="0" smtClean="0"/>
          </a:p>
          <a:p>
            <a:pPr algn="just"/>
            <a:r>
              <a:rPr lang="en-US" dirty="0" smtClean="0"/>
              <a:t>The pattern has a significant human component.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 Oriented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Object- Oriented Methodology is a set of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sz="2400" dirty="0" smtClean="0"/>
              <a:t>Methods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      Models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       Rules</a:t>
            </a:r>
            <a:endParaRPr lang="en-US" sz="2400" dirty="0" smtClean="0"/>
          </a:p>
          <a:p>
            <a:pPr>
              <a:buNone/>
            </a:pPr>
            <a:r>
              <a:rPr lang="en-US" dirty="0" smtClean="0"/>
              <a:t>For developing the system.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Modeling provides a means for conceptualizing and communicating ideas in a precise, easy to understand and unambiguous form.    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 PATTERNS  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Patterns are used for :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Software architecture &amp; design </a:t>
            </a:r>
            <a:endParaRPr lang="en-US" dirty="0" smtClean="0"/>
          </a:p>
          <a:p>
            <a:r>
              <a:rPr lang="en-US" dirty="0" smtClean="0"/>
              <a:t>Organization</a:t>
            </a:r>
            <a:endParaRPr lang="en-US" dirty="0" smtClean="0"/>
          </a:p>
          <a:p>
            <a:r>
              <a:rPr lang="en-US" dirty="0" smtClean="0"/>
              <a:t>Specification models</a:t>
            </a:r>
            <a:endParaRPr lang="en-US" dirty="0" smtClean="0"/>
          </a:p>
          <a:p>
            <a:r>
              <a:rPr lang="en-US" dirty="0" smtClean="0"/>
              <a:t>Software development process</a:t>
            </a:r>
            <a:endParaRPr lang="en-US" dirty="0" smtClean="0"/>
          </a:p>
          <a:p>
            <a:r>
              <a:rPr lang="en-US" dirty="0" smtClean="0"/>
              <a:t>Project planning</a:t>
            </a:r>
            <a:endParaRPr lang="en-US" dirty="0" smtClean="0"/>
          </a:p>
          <a:p>
            <a:r>
              <a:rPr lang="en-US" dirty="0" smtClean="0"/>
              <a:t>Requirements engineering</a:t>
            </a:r>
            <a:endParaRPr lang="en-US" dirty="0" smtClean="0"/>
          </a:p>
          <a:p>
            <a:r>
              <a:rPr lang="en-US" dirty="0" smtClean="0"/>
              <a:t>Software configuration management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4.6.1 GENERATIVE &amp; NON GENERATIVE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C00000"/>
                </a:solidFill>
              </a:rPr>
              <a:t>Types of patterns are:</a:t>
            </a:r>
            <a:endParaRPr lang="en-US" dirty="0" smtClean="0">
              <a:solidFill>
                <a:srgbClr val="C00000"/>
              </a:solidFill>
            </a:endParaRPr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Generative Patterns</a:t>
            </a:r>
            <a:r>
              <a:rPr lang="en-US" dirty="0" smtClean="0"/>
              <a:t>: That only describe a recurring problem. </a:t>
            </a:r>
            <a:endParaRPr lang="en-US" dirty="0" smtClean="0"/>
          </a:p>
          <a:p>
            <a:pPr lvl="1" algn="just"/>
            <a:r>
              <a:rPr lang="en-US" dirty="0" smtClean="0"/>
              <a:t>It tells how to generate something and can be observed in the resulting system architectures they help shape.</a:t>
            </a:r>
            <a:endParaRPr lang="en-US" dirty="0" smtClean="0"/>
          </a:p>
          <a:p>
            <a:pPr algn="just"/>
            <a:r>
              <a:rPr lang="en-US" dirty="0" err="1" smtClean="0">
                <a:solidFill>
                  <a:srgbClr val="C00000"/>
                </a:solidFill>
              </a:rPr>
              <a:t>Nongenerative</a:t>
            </a:r>
            <a:r>
              <a:rPr lang="en-US" dirty="0" smtClean="0"/>
              <a:t> patterns are static and passive: They describe recurring phenomena without necessarily saying how to reproduce them.</a:t>
            </a:r>
            <a:endParaRPr lang="en-US" dirty="0" smtClean="0"/>
          </a:p>
          <a:p>
            <a:r>
              <a:rPr lang="en-US" dirty="0" smtClean="0"/>
              <a:t>Most of the patterns are generative.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4.6.2 PATTERNS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Patterns Template:</a:t>
            </a:r>
            <a:endParaRPr lang="en-US" dirty="0" smtClean="0">
              <a:solidFill>
                <a:srgbClr val="C00000"/>
              </a:solidFill>
            </a:endParaRPr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Name</a:t>
            </a:r>
            <a:r>
              <a:rPr lang="en-US" dirty="0" smtClean="0"/>
              <a:t>: A meaningful pattern name.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Problem</a:t>
            </a:r>
            <a:r>
              <a:rPr lang="en-US" dirty="0" smtClean="0"/>
              <a:t>: A statement of the problem.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Context</a:t>
            </a:r>
            <a:r>
              <a:rPr lang="en-US" dirty="0" smtClean="0"/>
              <a:t>: The precondition under which the problem and its solution seem to recur and for which solution is desirable.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Forces</a:t>
            </a:r>
            <a:r>
              <a:rPr lang="en-US" dirty="0" smtClean="0"/>
              <a:t>: Relevant forces &amp; constraints under which the system has to work.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 PATTERNS TEMPLATE 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rgbClr val="C00000"/>
                </a:solidFill>
              </a:rPr>
              <a:t>Solutions</a:t>
            </a:r>
            <a:r>
              <a:rPr lang="en-US" dirty="0" smtClean="0"/>
              <a:t>: Static relationships &amp; dynamic rules describing how to realize the desired outcome.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Examples</a:t>
            </a:r>
            <a:r>
              <a:rPr lang="en-US" dirty="0" smtClean="0"/>
              <a:t>: Sample application of pattern.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Resulting context</a:t>
            </a:r>
            <a:r>
              <a:rPr lang="en-US" dirty="0" smtClean="0"/>
              <a:t>: The state of or configuration of the system after the pattern has been applied. (It describes the </a:t>
            </a:r>
            <a:r>
              <a:rPr lang="en-US" i="1" dirty="0" err="1" smtClean="0">
                <a:solidFill>
                  <a:srgbClr val="C00000"/>
                </a:solidFill>
              </a:rPr>
              <a:t>postconditions</a:t>
            </a:r>
            <a:r>
              <a:rPr lang="en-US" dirty="0" smtClean="0"/>
              <a:t> &amp; </a:t>
            </a:r>
            <a:r>
              <a:rPr lang="en-US" i="1" dirty="0" smtClean="0">
                <a:solidFill>
                  <a:srgbClr val="C00000"/>
                </a:solidFill>
              </a:rPr>
              <a:t>side effects </a:t>
            </a:r>
            <a:r>
              <a:rPr lang="en-US" dirty="0" smtClean="0"/>
              <a:t>of the patterns, which is called </a:t>
            </a:r>
            <a:r>
              <a:rPr lang="en-US" b="1" i="1" dirty="0" smtClean="0">
                <a:solidFill>
                  <a:srgbClr val="C00000"/>
                </a:solidFill>
              </a:rPr>
              <a:t>resolution of forces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 PATTERNS TEMPLATE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rgbClr val="C00000"/>
                </a:solidFill>
              </a:rPr>
              <a:t>Rationale</a:t>
            </a:r>
            <a:r>
              <a:rPr lang="en-US" dirty="0" smtClean="0"/>
              <a:t>: A justifying explanation of steps or rules in the pattern. 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Related patterns</a:t>
            </a:r>
            <a:r>
              <a:rPr lang="en-US" dirty="0" smtClean="0"/>
              <a:t>: The static &amp; dynamic relationship between this pattern and others.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Known uses</a:t>
            </a:r>
            <a:r>
              <a:rPr lang="en-US" dirty="0" smtClean="0"/>
              <a:t>: The known occurrences of the patterns and its application within existing system.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Patterns Arise-A Summary</a:t>
            </a:r>
            <a:endParaRPr lang="en-US" dirty="0"/>
          </a:p>
        </p:txBody>
      </p:sp>
      <p:grpSp>
        <p:nvGrpSpPr>
          <p:cNvPr id="6" name="Content Placeholder 5"/>
          <p:cNvGrpSpPr>
            <a:grpSpLocks noGrp="1"/>
          </p:cNvGrpSpPr>
          <p:nvPr/>
        </p:nvGrpSpPr>
        <p:grpSpPr>
          <a:xfrm>
            <a:off x="457200" y="1600200"/>
            <a:ext cx="8229600" cy="4525963"/>
            <a:chOff x="1403350" y="1557338"/>
            <a:chExt cx="6477000" cy="5111750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492500" y="1557338"/>
              <a:ext cx="1152525" cy="1008062"/>
            </a:xfrm>
            <a:prstGeom prst="pentagon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AU" b="1" dirty="0"/>
                <a:t>Problem</a:t>
              </a:r>
              <a:endParaRPr lang="en-AU" b="1" dirty="0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rot="314813">
              <a:off x="2700338" y="2997200"/>
              <a:ext cx="3024187" cy="1152525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AU" b="1" dirty="0"/>
                <a:t>Context</a:t>
              </a:r>
              <a:endParaRPr lang="en-AU" b="1" dirty="0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3563938" y="4508500"/>
              <a:ext cx="1152525" cy="1008063"/>
            </a:xfrm>
            <a:prstGeom prst="pentagon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AU" b="1"/>
                <a:t>Solution</a:t>
              </a:r>
              <a:endParaRPr lang="en-AU" b="1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403350" y="5661025"/>
              <a:ext cx="1443038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AU" b="1"/>
                <a:t>Benefits</a:t>
              </a:r>
              <a:endParaRPr lang="en-AU" b="1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916238" y="6211888"/>
              <a:ext cx="2751137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AU" b="1" dirty="0"/>
                <a:t>Related Patterns</a:t>
              </a:r>
              <a:endParaRPr lang="en-AU" b="1" dirty="0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5508625" y="5661025"/>
              <a:ext cx="2371725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AU" b="1"/>
                <a:t>Consequences</a:t>
              </a:r>
              <a:endParaRPr lang="en-AU" b="1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3348038" y="2636838"/>
              <a:ext cx="360362" cy="360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4067175" y="2636838"/>
              <a:ext cx="0" cy="360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3419475" y="4076700"/>
              <a:ext cx="360363" cy="5048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H="1">
              <a:off x="2771775" y="5373688"/>
              <a:ext cx="792163" cy="431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H="1">
              <a:off x="4140200" y="4078288"/>
              <a:ext cx="0" cy="358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4427538" y="2636838"/>
              <a:ext cx="360362" cy="360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4716463" y="5445125"/>
              <a:ext cx="792162" cy="360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H="1">
              <a:off x="4140200" y="5661025"/>
              <a:ext cx="0" cy="5048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4787900" y="3860800"/>
              <a:ext cx="1181100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AU" b="1"/>
                <a:t>Forces</a:t>
              </a:r>
              <a:endParaRPr lang="en-AU" b="1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Pattern Examples: Facade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AU" dirty="0" smtClean="0"/>
              <a:t>Provide unified interface to interfaces within a subsystem</a:t>
            </a:r>
            <a:endParaRPr lang="en-AU" dirty="0" smtClean="0"/>
          </a:p>
          <a:p>
            <a:pPr>
              <a:lnSpc>
                <a:spcPct val="80000"/>
              </a:lnSpc>
            </a:pPr>
            <a:r>
              <a:rPr lang="en-AU" dirty="0" smtClean="0"/>
              <a:t>Shield clients from subsystem components</a:t>
            </a:r>
            <a:endParaRPr lang="en-AU" dirty="0" smtClean="0"/>
          </a:p>
          <a:p>
            <a:pPr>
              <a:lnSpc>
                <a:spcPct val="80000"/>
              </a:lnSpc>
            </a:pPr>
            <a:r>
              <a:rPr lang="en-AU" dirty="0" smtClean="0"/>
              <a:t>Promote weak coupling between client and subsystem components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33400" y="3276601"/>
            <a:ext cx="4953000" cy="2971799"/>
            <a:chOff x="1116013" y="3141663"/>
            <a:chExt cx="7200900" cy="3240087"/>
          </a:xfrm>
        </p:grpSpPr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1116013" y="3789363"/>
              <a:ext cx="7200900" cy="2592387"/>
            </a:xfrm>
            <a:prstGeom prst="rect">
              <a:avLst/>
            </a:prstGeom>
            <a:solidFill>
              <a:srgbClr val="DAE3FE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075238" y="4510088"/>
              <a:ext cx="1582737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AU" i="1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6083300" y="5734050"/>
              <a:ext cx="1296988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AU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425950" y="5734050"/>
              <a:ext cx="1296988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AU"/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5722938" y="4941888"/>
              <a:ext cx="360362" cy="28892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" name="AutoShape 13"/>
            <p:cNvCxnSpPr>
              <a:cxnSpLocks noChangeShapeType="1"/>
              <a:stCxn id="13" idx="3"/>
              <a:endCxn id="12" idx="0"/>
            </p:cNvCxnSpPr>
            <p:nvPr/>
          </p:nvCxnSpPr>
          <p:spPr bwMode="auto">
            <a:xfrm rot="5400000">
              <a:off x="5237957" y="5068094"/>
              <a:ext cx="503237" cy="828675"/>
            </a:xfrm>
            <a:prstGeom prst="bentConnector3">
              <a:avLst>
                <a:gd name="adj1" fmla="val 49843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5" name="AutoShape 14"/>
            <p:cNvCxnSpPr>
              <a:cxnSpLocks noChangeShapeType="1"/>
              <a:stCxn id="13" idx="3"/>
              <a:endCxn id="11" idx="0"/>
            </p:cNvCxnSpPr>
            <p:nvPr/>
          </p:nvCxnSpPr>
          <p:spPr bwMode="auto">
            <a:xfrm rot="16200000" flipH="1">
              <a:off x="6066632" y="5068094"/>
              <a:ext cx="503237" cy="828675"/>
            </a:xfrm>
            <a:prstGeom prst="bentConnector3">
              <a:avLst>
                <a:gd name="adj1" fmla="val 49843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</p:cxn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>
              <a:off x="7380288" y="5878513"/>
              <a:ext cx="431800" cy="287337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" name="AutoShape 16"/>
            <p:cNvCxnSpPr>
              <a:cxnSpLocks noChangeShapeType="1"/>
              <a:stCxn id="16" idx="3"/>
              <a:endCxn id="10" idx="3"/>
            </p:cNvCxnSpPr>
            <p:nvPr/>
          </p:nvCxnSpPr>
          <p:spPr bwMode="auto">
            <a:xfrm flipH="1" flipV="1">
              <a:off x="6657975" y="4725988"/>
              <a:ext cx="1154113" cy="1296987"/>
            </a:xfrm>
            <a:prstGeom prst="bentConnector3">
              <a:avLst>
                <a:gd name="adj1" fmla="val -19806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</p:cxn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057525" y="4510088"/>
              <a:ext cx="1296988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AU"/>
            </a:p>
          </p:txBody>
        </p:sp>
        <p:cxnSp>
          <p:nvCxnSpPr>
            <p:cNvPr id="19" name="AutoShape 18"/>
            <p:cNvCxnSpPr>
              <a:cxnSpLocks noChangeShapeType="1"/>
              <a:stCxn id="18" idx="3"/>
              <a:endCxn id="10" idx="1"/>
            </p:cNvCxnSpPr>
            <p:nvPr/>
          </p:nvCxnSpPr>
          <p:spPr bwMode="auto">
            <a:xfrm>
              <a:off x="4354513" y="4725988"/>
              <a:ext cx="7207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</p:cxnSp>
        <p:sp>
          <p:nvSpPr>
            <p:cNvPr id="20" name="Rectangle 48"/>
            <p:cNvSpPr>
              <a:spLocks noChangeArrowheads="1"/>
            </p:cNvSpPr>
            <p:nvPr/>
          </p:nvSpPr>
          <p:spPr bwMode="auto">
            <a:xfrm>
              <a:off x="1474788" y="4510088"/>
              <a:ext cx="1296987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AU"/>
            </a:p>
          </p:txBody>
        </p:sp>
        <p:sp>
          <p:nvSpPr>
            <p:cNvPr id="21" name="Rectangle 49"/>
            <p:cNvSpPr>
              <a:spLocks noChangeArrowheads="1"/>
            </p:cNvSpPr>
            <p:nvPr/>
          </p:nvSpPr>
          <p:spPr bwMode="auto">
            <a:xfrm>
              <a:off x="2122488" y="5661025"/>
              <a:ext cx="1296987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AU"/>
            </a:p>
          </p:txBody>
        </p:sp>
        <p:sp>
          <p:nvSpPr>
            <p:cNvPr id="22" name="AutoShape 50"/>
            <p:cNvSpPr>
              <a:spLocks noChangeArrowheads="1"/>
            </p:cNvSpPr>
            <p:nvPr/>
          </p:nvSpPr>
          <p:spPr bwMode="auto">
            <a:xfrm>
              <a:off x="2051050" y="4941888"/>
              <a:ext cx="360363" cy="28892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" name="AutoShape 51"/>
            <p:cNvCxnSpPr>
              <a:cxnSpLocks noChangeShapeType="1"/>
              <a:stCxn id="22" idx="3"/>
              <a:endCxn id="21" idx="0"/>
            </p:cNvCxnSpPr>
            <p:nvPr/>
          </p:nvCxnSpPr>
          <p:spPr bwMode="auto">
            <a:xfrm rot="16200000" flipH="1">
              <a:off x="2286794" y="5176044"/>
              <a:ext cx="430212" cy="539750"/>
            </a:xfrm>
            <a:prstGeom prst="bentConnector3">
              <a:avLst>
                <a:gd name="adj1" fmla="val 49815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</p:cxnSp>
        <p:sp>
          <p:nvSpPr>
            <p:cNvPr id="24" name="Rectangle 53"/>
            <p:cNvSpPr>
              <a:spLocks noChangeArrowheads="1"/>
            </p:cNvSpPr>
            <p:nvPr/>
          </p:nvSpPr>
          <p:spPr bwMode="auto">
            <a:xfrm>
              <a:off x="3924300" y="3573463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AU"/>
                <a:t>Facade</a:t>
              </a:r>
              <a:endParaRPr lang="en-AU"/>
            </a:p>
          </p:txBody>
        </p:sp>
        <p:cxnSp>
          <p:nvCxnSpPr>
            <p:cNvPr id="25" name="AutoShape 54"/>
            <p:cNvCxnSpPr>
              <a:cxnSpLocks noChangeShapeType="1"/>
              <a:stCxn id="24" idx="2"/>
              <a:endCxn id="18" idx="0"/>
            </p:cNvCxnSpPr>
            <p:nvPr/>
          </p:nvCxnSpPr>
          <p:spPr bwMode="auto">
            <a:xfrm flipH="1">
              <a:off x="3706813" y="4005263"/>
              <a:ext cx="938212" cy="504825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tailEnd type="triangle" w="lg" len="lg"/>
            </a:ln>
            <a:effectLst/>
          </p:spPr>
        </p:cxnSp>
        <p:cxnSp>
          <p:nvCxnSpPr>
            <p:cNvPr id="26" name="AutoShape 55"/>
            <p:cNvCxnSpPr>
              <a:cxnSpLocks noChangeShapeType="1"/>
              <a:stCxn id="24" idx="2"/>
              <a:endCxn id="12" idx="0"/>
            </p:cNvCxnSpPr>
            <p:nvPr/>
          </p:nvCxnSpPr>
          <p:spPr bwMode="auto">
            <a:xfrm>
              <a:off x="4645025" y="4005263"/>
              <a:ext cx="430213" cy="1728787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tailEnd type="triangle" w="lg" len="lg"/>
            </a:ln>
            <a:effectLst/>
          </p:spPr>
        </p:cxnSp>
        <p:cxnSp>
          <p:nvCxnSpPr>
            <p:cNvPr id="27" name="AutoShape 56"/>
            <p:cNvCxnSpPr>
              <a:cxnSpLocks noChangeShapeType="1"/>
              <a:stCxn id="24" idx="2"/>
              <a:endCxn id="10" idx="0"/>
            </p:cNvCxnSpPr>
            <p:nvPr/>
          </p:nvCxnSpPr>
          <p:spPr bwMode="auto">
            <a:xfrm>
              <a:off x="4645025" y="4005263"/>
              <a:ext cx="1222375" cy="504825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tailEnd type="triangle" w="lg" len="lg"/>
            </a:ln>
            <a:effectLst/>
          </p:spPr>
        </p:cxnSp>
        <p:cxnSp>
          <p:nvCxnSpPr>
            <p:cNvPr id="28" name="AutoShape 57"/>
            <p:cNvCxnSpPr>
              <a:cxnSpLocks noChangeShapeType="1"/>
              <a:stCxn id="24" idx="2"/>
              <a:endCxn id="21" idx="3"/>
            </p:cNvCxnSpPr>
            <p:nvPr/>
          </p:nvCxnSpPr>
          <p:spPr bwMode="auto">
            <a:xfrm rot="5400000">
              <a:off x="3096419" y="4328319"/>
              <a:ext cx="1871662" cy="1225550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tailEnd type="triangle" w="lg" len="lg"/>
            </a:ln>
            <a:effectLst/>
          </p:spPr>
        </p:cxnSp>
        <p:sp>
          <p:nvSpPr>
            <p:cNvPr id="29" name="Rectangle 58"/>
            <p:cNvSpPr>
              <a:spLocks noChangeArrowheads="1"/>
            </p:cNvSpPr>
            <p:nvPr/>
          </p:nvSpPr>
          <p:spPr bwMode="auto">
            <a:xfrm>
              <a:off x="2051050" y="3141663"/>
              <a:ext cx="1296988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AU" dirty="0"/>
                <a:t>Client</a:t>
              </a:r>
              <a:endParaRPr lang="en-AU" dirty="0"/>
            </a:p>
          </p:txBody>
        </p:sp>
        <p:cxnSp>
          <p:nvCxnSpPr>
            <p:cNvPr id="30" name="AutoShape 59"/>
            <p:cNvCxnSpPr>
              <a:cxnSpLocks noChangeShapeType="1"/>
              <a:stCxn id="29" idx="3"/>
              <a:endCxn id="24" idx="0"/>
            </p:cNvCxnSpPr>
            <p:nvPr/>
          </p:nvCxnSpPr>
          <p:spPr bwMode="auto">
            <a:xfrm>
              <a:off x="3348038" y="3357563"/>
              <a:ext cx="1296987" cy="2159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</p:cxn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019800" y="3352800"/>
            <a:ext cx="2795954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6096000" y="5029200"/>
            <a:ext cx="259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facade at Bletchley Park, UK is a mix of architectural styles.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more Examples of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667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4400" b="1" dirty="0" smtClean="0">
                <a:solidFill>
                  <a:srgbClr val="C00000"/>
                </a:solidFill>
              </a:rPr>
              <a:t>Observer and MVC</a:t>
            </a:r>
            <a:endParaRPr lang="en-US" sz="4400" b="1" dirty="0" smtClean="0">
              <a:solidFill>
                <a:srgbClr val="C00000"/>
              </a:solidFill>
            </a:endParaRPr>
          </a:p>
          <a:p>
            <a:r>
              <a:rPr lang="en-US" sz="4400" dirty="0" smtClean="0"/>
              <a:t>An application with </a:t>
            </a:r>
            <a:r>
              <a:rPr lang="en-US" sz="4400" b="1" dirty="0" smtClean="0">
                <a:solidFill>
                  <a:srgbClr val="C00000"/>
                </a:solidFill>
              </a:rPr>
              <a:t>Model - View - Controller </a:t>
            </a:r>
            <a:r>
              <a:rPr lang="en-US" sz="4400" dirty="0" smtClean="0"/>
              <a:t>setup usually uses the Observer Pattern. </a:t>
            </a:r>
            <a:endParaRPr lang="en-US" sz="4400" dirty="0" smtClean="0"/>
          </a:p>
          <a:p>
            <a:r>
              <a:rPr lang="en-US" sz="4400" dirty="0" smtClean="0"/>
              <a:t>In a Java </a:t>
            </a:r>
            <a:r>
              <a:rPr lang="en-US" sz="4400" dirty="0" err="1" smtClean="0"/>
              <a:t>webserver</a:t>
            </a:r>
            <a:r>
              <a:rPr lang="en-US" sz="4400" dirty="0" smtClean="0"/>
              <a:t> environment the</a:t>
            </a:r>
            <a:r>
              <a:rPr lang="en-US" sz="4400" b="1" dirty="0" smtClean="0"/>
              <a:t> Model </a:t>
            </a:r>
            <a:r>
              <a:rPr lang="en-US" sz="4400" dirty="0" smtClean="0"/>
              <a:t>will be represented by </a:t>
            </a:r>
            <a:r>
              <a:rPr lang="en-US" sz="4400" i="1" dirty="0" smtClean="0">
                <a:solidFill>
                  <a:srgbClr val="B10F77"/>
                </a:solidFill>
              </a:rPr>
              <a:t>Java classes </a:t>
            </a:r>
            <a:r>
              <a:rPr lang="en-US" sz="4400" dirty="0" smtClean="0"/>
              <a:t>encompassing the business logic,</a:t>
            </a:r>
            <a:endParaRPr lang="en-US" sz="4400" dirty="0" smtClean="0"/>
          </a:p>
          <a:p>
            <a:r>
              <a:rPr lang="en-US" sz="4400" dirty="0" smtClean="0"/>
              <a:t>The </a:t>
            </a:r>
            <a:r>
              <a:rPr lang="en-US" sz="4400" b="1" dirty="0" smtClean="0"/>
              <a:t>View</a:t>
            </a:r>
            <a:r>
              <a:rPr lang="en-US" sz="4400" dirty="0" smtClean="0"/>
              <a:t> is represented by </a:t>
            </a:r>
            <a:r>
              <a:rPr lang="en-US" sz="4400" i="1" dirty="0" smtClean="0">
                <a:solidFill>
                  <a:srgbClr val="B10F77"/>
                </a:solidFill>
              </a:rPr>
              <a:t>Java Server Pages </a:t>
            </a:r>
            <a:r>
              <a:rPr lang="en-US" sz="4400" dirty="0" smtClean="0"/>
              <a:t>which display HTML in the client's browser  &amp;</a:t>
            </a:r>
            <a:endParaRPr lang="en-US" sz="4400" dirty="0" smtClean="0"/>
          </a:p>
          <a:p>
            <a:r>
              <a:rPr lang="en-US" sz="4400" dirty="0" smtClean="0"/>
              <a:t>We will have a </a:t>
            </a:r>
            <a:r>
              <a:rPr lang="en-US" sz="4400" i="1" dirty="0" err="1" smtClean="0">
                <a:solidFill>
                  <a:srgbClr val="B10F77"/>
                </a:solidFill>
              </a:rPr>
              <a:t>Servlets</a:t>
            </a:r>
            <a:r>
              <a:rPr lang="en-US" sz="4400" dirty="0" smtClean="0"/>
              <a:t> as </a:t>
            </a:r>
            <a:r>
              <a:rPr lang="en-US" sz="4400" b="1" dirty="0" smtClean="0"/>
              <a:t>Controllers</a:t>
            </a:r>
            <a:r>
              <a:rPr lang="en-US" sz="4400" dirty="0" smtClean="0"/>
              <a:t>. </a:t>
            </a:r>
            <a:endParaRPr lang="en-US" sz="44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2400" y="3581400"/>
            <a:ext cx="865848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RESOURCES: Java Design Patterns -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books.google.co.in/books?id=SrJRu8T69FcC&amp;dq=design+patterns&amp;printsec=frontcover&amp;source=bl&amp;ots=_pkpT0cXob&amp;sig=FPhwLXWY3DQUN9Fah-_Z9wvG7Xs&amp;hl=en&amp;ei=JTCMSvGgOtCIkQW379wj&amp;sa=X&amp;oi=book_result&amp;ct=result&amp;resnum=10#v=onepage&amp;q=&amp;f=fal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4.6.3 ANTIPATTERNS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pattern represents a “</a:t>
            </a:r>
            <a:r>
              <a:rPr lang="en-US" dirty="0" smtClean="0">
                <a:solidFill>
                  <a:srgbClr val="C00000"/>
                </a:solidFill>
              </a:rPr>
              <a:t>best practice</a:t>
            </a:r>
            <a:r>
              <a:rPr lang="en-US" dirty="0" smtClean="0"/>
              <a:t>”.</a:t>
            </a:r>
            <a:endParaRPr lang="en-US" dirty="0" smtClean="0"/>
          </a:p>
          <a:p>
            <a:pPr algn="just"/>
            <a:r>
              <a:rPr lang="en-US" dirty="0" err="1" smtClean="0">
                <a:solidFill>
                  <a:srgbClr val="C00000"/>
                </a:solidFill>
              </a:rPr>
              <a:t>Antipattern</a:t>
            </a:r>
            <a:r>
              <a:rPr lang="en-US" dirty="0" smtClean="0"/>
              <a:t> represents “</a:t>
            </a:r>
            <a:r>
              <a:rPr lang="en-US" dirty="0" smtClean="0">
                <a:solidFill>
                  <a:srgbClr val="C00000"/>
                </a:solidFill>
              </a:rPr>
              <a:t>worst practice</a:t>
            </a:r>
            <a:r>
              <a:rPr lang="en-US" dirty="0" smtClean="0"/>
              <a:t>” or a “lesson learned”. Two varieties of it are:</a:t>
            </a:r>
            <a:endParaRPr lang="en-US" dirty="0" smtClean="0"/>
          </a:p>
          <a:p>
            <a:pPr lvl="1" algn="just"/>
            <a:r>
              <a:rPr lang="en-US" dirty="0" smtClean="0"/>
              <a:t>Those describing </a:t>
            </a:r>
            <a:r>
              <a:rPr lang="en-US" dirty="0" smtClean="0">
                <a:solidFill>
                  <a:srgbClr val="C00000"/>
                </a:solidFill>
              </a:rPr>
              <a:t>a bad solution </a:t>
            </a:r>
            <a:r>
              <a:rPr lang="en-US" dirty="0" smtClean="0"/>
              <a:t>to a problem that resulted in a bad situation.</a:t>
            </a:r>
            <a:endParaRPr lang="en-US" dirty="0" smtClean="0"/>
          </a:p>
          <a:p>
            <a:pPr lvl="1" algn="just"/>
            <a:r>
              <a:rPr lang="en-US" dirty="0" smtClean="0"/>
              <a:t>Those describing </a:t>
            </a:r>
            <a:r>
              <a:rPr lang="en-US" dirty="0" smtClean="0">
                <a:solidFill>
                  <a:srgbClr val="C00000"/>
                </a:solidFill>
              </a:rPr>
              <a:t>how to get out of bad situation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how to proceed </a:t>
            </a:r>
            <a:r>
              <a:rPr lang="en-US" dirty="0" smtClean="0"/>
              <a:t>from there to a good solution.</a:t>
            </a:r>
            <a:endParaRPr lang="en-US" dirty="0" smtClean="0"/>
          </a:p>
          <a:p>
            <a:pPr algn="just"/>
            <a:r>
              <a:rPr lang="en-US" dirty="0" smtClean="0"/>
              <a:t>It is an important research activity.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4.1 INTRODUCTION: TOWARDS UNIFICATION – TOO MANY METHODOLOGIES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76800"/>
          </a:xfrm>
        </p:spPr>
        <p:txBody>
          <a:bodyPr>
            <a:normAutofit fontScale="25000" lnSpcReduction="20000"/>
          </a:bodyPr>
          <a:lstStyle/>
          <a:p>
            <a:r>
              <a:rPr lang="en-US" sz="8600" dirty="0" smtClean="0"/>
              <a:t>BEST PRACTICES ARE UNIFIED- DUE TO TOO MANY METHODOLOGIES:</a:t>
            </a:r>
            <a:endParaRPr lang="en-US" sz="8600" dirty="0" smtClean="0"/>
          </a:p>
          <a:p>
            <a:pPr>
              <a:buNone/>
            </a:pPr>
            <a:r>
              <a:rPr lang="en-US" sz="8600" dirty="0" smtClean="0"/>
              <a:t>      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  Booch-1986 object-oriented design concept, </a:t>
            </a:r>
            <a:r>
              <a:rPr lang="en-US" sz="7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Booch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endParaRPr lang="en-US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Sally </a:t>
            </a:r>
            <a:r>
              <a:rPr lang="en-US" sz="7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Shlaer</a:t>
            </a:r>
            <a:r>
              <a:rPr lang="en-US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Steve Mellor (1989 – 91) OO Systems Analysis + Object Lifecycles</a:t>
            </a:r>
            <a:endParaRPr lang="en-US" sz="7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Peter </a:t>
            </a:r>
            <a:r>
              <a:rPr lang="en-US" sz="7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Coad</a:t>
            </a:r>
            <a:r>
              <a:rPr lang="en-US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Ed Yourdon (1991)  (OOA &amp; OOD) prototype-oriented approach</a:t>
            </a:r>
            <a:endParaRPr lang="en-US" sz="7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Wirfs-Brock-1990  Class-Responsibility-Collaboration (CRC) Methodology</a:t>
            </a:r>
            <a:endParaRPr lang="en-US" sz="7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7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Booch</a:t>
            </a:r>
            <a:r>
              <a:rPr lang="en-US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/Rational work on </a:t>
            </a:r>
            <a:r>
              <a:rPr lang="en-US" sz="7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(1994 – 95) OO Analysis and Design with Apps.</a:t>
            </a:r>
            <a:endParaRPr lang="en-US" sz="7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7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Rumbaugh</a:t>
            </a:r>
            <a:r>
              <a:rPr lang="en-US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(GE) Object Modeling Technique (OMT) 1991 </a:t>
            </a:r>
            <a:endParaRPr lang="en-US" sz="7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Jim Odell &amp; James Martin ( IS applications )(1994 – 96)</a:t>
            </a:r>
            <a:endParaRPr lang="en-US" sz="7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Jacobson (Ericsson) OO Software Engineering (1994-95)</a:t>
            </a:r>
            <a:endParaRPr lang="en-US" sz="7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7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Rumbaugh</a:t>
            </a:r>
            <a:r>
              <a:rPr lang="en-US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joins Rational to work with </a:t>
            </a:r>
            <a:r>
              <a:rPr lang="en-US" sz="7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Booch</a:t>
            </a:r>
            <a:r>
              <a:rPr lang="en-US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(1994)</a:t>
            </a:r>
            <a:endParaRPr lang="en-US" sz="7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Rational bought </a:t>
            </a:r>
            <a:r>
              <a:rPr lang="en-US" sz="7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Objectory</a:t>
            </a:r>
            <a:r>
              <a:rPr lang="en-US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Jacobson (1995)</a:t>
            </a:r>
            <a:endParaRPr lang="en-US" sz="7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OMG &amp; Rational, UML was born.</a:t>
            </a:r>
            <a:endParaRPr lang="en-US" sz="7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7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unifies the methods of James </a:t>
            </a:r>
            <a:r>
              <a:rPr lang="en-US" sz="7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Rumbaugh</a:t>
            </a:r>
            <a:r>
              <a:rPr lang="en-US" sz="7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Grady </a:t>
            </a:r>
            <a:r>
              <a:rPr lang="en-US" sz="7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Booch</a:t>
            </a:r>
            <a:r>
              <a:rPr lang="en-US" sz="7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7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Ivar</a:t>
            </a:r>
            <a:r>
              <a:rPr lang="en-US" sz="7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Jacobson.</a:t>
            </a:r>
            <a:endParaRPr lang="en-US" sz="7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5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4.6.4 CAPTURING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Writing good pattern is very difficult.</a:t>
            </a:r>
            <a:endParaRPr lang="en-US" dirty="0" smtClean="0"/>
          </a:p>
          <a:p>
            <a:pPr algn="just"/>
            <a:r>
              <a:rPr lang="en-US" dirty="0" smtClean="0"/>
              <a:t>The process of looking for patterns to document is called </a:t>
            </a:r>
            <a:r>
              <a:rPr lang="en-US" dirty="0" smtClean="0">
                <a:solidFill>
                  <a:srgbClr val="C00000"/>
                </a:solidFill>
              </a:rPr>
              <a:t>pattern mining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C00000"/>
                </a:solidFill>
              </a:rPr>
              <a:t> reverse architecting.</a:t>
            </a:r>
            <a:endParaRPr lang="en-US" dirty="0" smtClean="0">
              <a:solidFill>
                <a:srgbClr val="C00000"/>
              </a:solidFill>
            </a:endParaRPr>
          </a:p>
          <a:p>
            <a:pPr algn="just"/>
            <a:r>
              <a:rPr lang="en-US" dirty="0" smtClean="0"/>
              <a:t>It is important to note that a solution in which no forces are present is </a:t>
            </a:r>
            <a:r>
              <a:rPr lang="en-US" dirty="0" smtClean="0">
                <a:solidFill>
                  <a:srgbClr val="C00000"/>
                </a:solidFill>
              </a:rPr>
              <a:t>not a pattern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4.6.4 CAPTURING PATTERNS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Buschmann</a:t>
            </a:r>
            <a:r>
              <a:rPr lang="en-US" dirty="0" smtClean="0"/>
              <a:t> et al guidelines for capturing patterns are:</a:t>
            </a:r>
            <a:endParaRPr lang="en-US" dirty="0" smtClean="0"/>
          </a:p>
          <a:p>
            <a:pPr lvl="1" algn="just"/>
            <a:r>
              <a:rPr lang="en-US" dirty="0" smtClean="0">
                <a:solidFill>
                  <a:srgbClr val="C00000"/>
                </a:solidFill>
              </a:rPr>
              <a:t>Focus on practicability</a:t>
            </a:r>
            <a:r>
              <a:rPr lang="en-US" dirty="0" smtClean="0"/>
              <a:t>: Pattern should describe proven solutions.</a:t>
            </a:r>
            <a:endParaRPr lang="en-US" dirty="0" smtClean="0"/>
          </a:p>
          <a:p>
            <a:pPr lvl="1" algn="just"/>
            <a:r>
              <a:rPr lang="en-US" dirty="0" smtClean="0">
                <a:solidFill>
                  <a:srgbClr val="C00000"/>
                </a:solidFill>
              </a:rPr>
              <a:t>Aggressive disregard of originality </a:t>
            </a:r>
            <a:r>
              <a:rPr lang="en-US" dirty="0" smtClean="0"/>
              <a:t>: Pattern writer need not be the original inventor.</a:t>
            </a:r>
            <a:endParaRPr lang="en-US" dirty="0" smtClean="0"/>
          </a:p>
          <a:p>
            <a:pPr lvl="1" algn="just"/>
            <a:r>
              <a:rPr lang="en-US" dirty="0" err="1" smtClean="0">
                <a:solidFill>
                  <a:srgbClr val="C00000"/>
                </a:solidFill>
              </a:rPr>
              <a:t>Nonanonymous</a:t>
            </a:r>
            <a:r>
              <a:rPr lang="en-US" dirty="0" smtClean="0">
                <a:solidFill>
                  <a:srgbClr val="C00000"/>
                </a:solidFill>
              </a:rPr>
              <a:t> review </a:t>
            </a:r>
            <a:r>
              <a:rPr lang="en-US" dirty="0" smtClean="0"/>
              <a:t>: To improve upon.</a:t>
            </a:r>
            <a:endParaRPr lang="en-US" dirty="0" smtClean="0"/>
          </a:p>
          <a:p>
            <a:pPr lvl="1" algn="just"/>
            <a:r>
              <a:rPr lang="en-US" dirty="0" smtClean="0">
                <a:solidFill>
                  <a:srgbClr val="C00000"/>
                </a:solidFill>
              </a:rPr>
              <a:t>Writers’ workshop </a:t>
            </a:r>
            <a:r>
              <a:rPr lang="en-US" dirty="0" smtClean="0"/>
              <a:t>instead of presentation:</a:t>
            </a:r>
            <a:endParaRPr lang="en-US" dirty="0" smtClean="0"/>
          </a:p>
          <a:p>
            <a:pPr lvl="1" algn="just"/>
            <a:r>
              <a:rPr lang="en-US" dirty="0" smtClean="0">
                <a:solidFill>
                  <a:srgbClr val="C00000"/>
                </a:solidFill>
              </a:rPr>
              <a:t>Careful editing 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mtClean="0"/>
              <a:t>END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4.2 SURVEY OF SOME OF THE O-O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>
                <a:solidFill>
                  <a:srgbClr val="C00000"/>
                </a:solidFill>
              </a:rPr>
              <a:t>Rumbaugh</a:t>
            </a:r>
            <a:r>
              <a:rPr lang="en-US" dirty="0" smtClean="0">
                <a:solidFill>
                  <a:srgbClr val="C00000"/>
                </a:solidFill>
              </a:rPr>
              <a:t> et al. method </a:t>
            </a:r>
            <a:r>
              <a:rPr lang="en-US" dirty="0" smtClean="0"/>
              <a:t>is well suited for describing the object model or the static structure of the system and dynamic model.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Jacobson et al. method </a:t>
            </a:r>
            <a:r>
              <a:rPr lang="en-US" dirty="0" smtClean="0"/>
              <a:t>is good for producing user-driven analysis models.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err="1" smtClean="0">
                <a:solidFill>
                  <a:srgbClr val="C00000"/>
                </a:solidFill>
              </a:rPr>
              <a:t>Booch</a:t>
            </a:r>
            <a:r>
              <a:rPr lang="en-US" dirty="0" smtClean="0">
                <a:solidFill>
                  <a:srgbClr val="C00000"/>
                </a:solidFill>
              </a:rPr>
              <a:t> method </a:t>
            </a:r>
            <a:r>
              <a:rPr lang="en-US" dirty="0" smtClean="0"/>
              <a:t>produces detailed object-oriented design models.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4.3 RUMBAUGH ET AL’S </a:t>
            </a:r>
            <a:r>
              <a:rPr lang="en-US" dirty="0" smtClean="0">
                <a:solidFill>
                  <a:srgbClr val="C0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ODELING 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dirty="0" smtClean="0"/>
              <a:t>ECHNIQUE (</a:t>
            </a:r>
            <a:r>
              <a:rPr lang="en-US" dirty="0" smtClean="0">
                <a:solidFill>
                  <a:srgbClr val="C00000"/>
                </a:solidFill>
              </a:rPr>
              <a:t>OMT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OMT represented by Jim </a:t>
            </a:r>
            <a:r>
              <a:rPr lang="en-US" dirty="0" err="1" smtClean="0"/>
              <a:t>Rumbaugh</a:t>
            </a:r>
            <a:r>
              <a:rPr lang="en-US" dirty="0" smtClean="0"/>
              <a:t> and his co workers describe a method for the analysis, design, and implementation of a system using an o-o technique.</a:t>
            </a:r>
            <a:endParaRPr lang="en-US" dirty="0" smtClean="0"/>
          </a:p>
          <a:p>
            <a:pPr algn="just"/>
            <a:r>
              <a:rPr lang="en-US" dirty="0" smtClean="0"/>
              <a:t>OMT is fast, intuitive approach for identifying &amp; modeling all objects making up the systems.</a:t>
            </a:r>
            <a:endParaRPr lang="en-US" dirty="0" smtClean="0"/>
          </a:p>
          <a:p>
            <a:pPr algn="just"/>
            <a:r>
              <a:rPr lang="en-US" dirty="0" smtClean="0"/>
              <a:t>OMT consists of :</a:t>
            </a:r>
            <a:endParaRPr lang="en-US" dirty="0" smtClean="0"/>
          </a:p>
          <a:p>
            <a:pPr lvl="1" algn="just"/>
            <a:r>
              <a:rPr lang="en-US" dirty="0" smtClean="0">
                <a:solidFill>
                  <a:srgbClr val="C00000"/>
                </a:solidFill>
              </a:rPr>
              <a:t>Static</a:t>
            </a:r>
            <a:r>
              <a:rPr lang="en-US" dirty="0" smtClean="0"/>
              <a:t>(Object)</a:t>
            </a:r>
            <a:r>
              <a:rPr lang="en-US" dirty="0" smtClean="0">
                <a:solidFill>
                  <a:srgbClr val="C00000"/>
                </a:solidFill>
              </a:rPr>
              <a:t>, Dynamic</a:t>
            </a:r>
            <a:r>
              <a:rPr lang="en-US" dirty="0" smtClean="0"/>
              <a:t>(State </a:t>
            </a:r>
            <a:r>
              <a:rPr lang="en-US" dirty="0" err="1" smtClean="0"/>
              <a:t>transistion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C00000"/>
                </a:solidFill>
              </a:rPr>
              <a:t> and Functional</a:t>
            </a:r>
            <a:r>
              <a:rPr lang="en-US" dirty="0" smtClean="0"/>
              <a:t>(Process description &amp; consumer-producer)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 models.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4.3 RUMBAUGH ET AL’S </a:t>
            </a:r>
            <a:r>
              <a:rPr lang="en-US" dirty="0" smtClean="0">
                <a:solidFill>
                  <a:srgbClr val="C0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ODELING 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dirty="0" smtClean="0"/>
              <a:t>ECHNIQUE (</a:t>
            </a:r>
            <a:r>
              <a:rPr lang="en-US" dirty="0" smtClean="0">
                <a:solidFill>
                  <a:srgbClr val="C00000"/>
                </a:solidFill>
              </a:rPr>
              <a:t>OMT</a:t>
            </a:r>
            <a:r>
              <a:rPr lang="en-US" dirty="0" smtClean="0"/>
              <a:t>) </a:t>
            </a:r>
            <a:r>
              <a:rPr lang="en-US" sz="3600" dirty="0" smtClean="0"/>
              <a:t>contd..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OMT consists of 4 phases:</a:t>
            </a: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Analysis</a:t>
            </a:r>
            <a:r>
              <a:rPr lang="en-US" dirty="0" smtClean="0"/>
              <a:t>: The results are objects  dynamic &amp; functional models.</a:t>
            </a: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System design</a:t>
            </a:r>
            <a:r>
              <a:rPr lang="en-US" dirty="0" smtClean="0"/>
              <a:t>: Basic architecture &amp; high level strategy of the system.</a:t>
            </a: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Object design</a:t>
            </a:r>
            <a:r>
              <a:rPr lang="en-US" dirty="0" smtClean="0"/>
              <a:t>: Design document produced containing object static, dynamic and functional model.</a:t>
            </a: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Implementation</a:t>
            </a:r>
            <a:r>
              <a:rPr lang="en-US" dirty="0" smtClean="0"/>
              <a:t>: Reusable, extendible &amp; robust code.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4.3 RUMBAUGH ET AL’S </a:t>
            </a:r>
            <a:r>
              <a:rPr lang="en-US" dirty="0" smtClean="0">
                <a:solidFill>
                  <a:srgbClr val="C0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ODELING 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dirty="0" smtClean="0"/>
              <a:t>ECHNIQUE (</a:t>
            </a:r>
            <a:r>
              <a:rPr lang="en-US" dirty="0" smtClean="0">
                <a:solidFill>
                  <a:srgbClr val="C00000"/>
                </a:solidFill>
              </a:rPr>
              <a:t>OMT</a:t>
            </a:r>
            <a:r>
              <a:rPr lang="en-US" dirty="0" smtClean="0"/>
              <a:t>) </a:t>
            </a:r>
            <a:r>
              <a:rPr lang="en-US" sz="3600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OMT separates modeling into three parts: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Object model</a:t>
            </a:r>
            <a:r>
              <a:rPr lang="en-US" dirty="0" smtClean="0"/>
              <a:t>: Presented by the object model and data dictionary.(Class diagrams)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Dynamic model</a:t>
            </a:r>
            <a:r>
              <a:rPr lang="en-US" dirty="0" smtClean="0"/>
              <a:t>: presented by the state transition diagrams, and event flow diagrams.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F</a:t>
            </a:r>
            <a:r>
              <a:rPr lang="en-US" dirty="0" smtClean="0">
                <a:solidFill>
                  <a:srgbClr val="C00000"/>
                </a:solidFill>
              </a:rPr>
              <a:t>unctional model</a:t>
            </a:r>
            <a:r>
              <a:rPr lang="en-US" dirty="0" smtClean="0"/>
              <a:t>: presented by data flow and constraints. (DFD)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RUMBAUGH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object model is central to the method and uses a diagram which is similar to the ERDs used in Yourdon. Classes and their attributes and operations are shown, together with relationships between classes.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12853</Words>
  <Application>WPS Presentation</Application>
  <PresentationFormat>On-screen Show (4:3)</PresentationFormat>
  <Paragraphs>488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Arial</vt:lpstr>
      <vt:lpstr>SimSun</vt:lpstr>
      <vt:lpstr>Wingdings</vt:lpstr>
      <vt:lpstr>Times New Roman</vt:lpstr>
      <vt:lpstr>Calibri</vt:lpstr>
      <vt:lpstr>Microsoft YaHei</vt:lpstr>
      <vt:lpstr>Office Theme</vt:lpstr>
      <vt:lpstr>OBJECT-ORIENTED METHODOLOGIES</vt:lpstr>
      <vt:lpstr>Chapter’s Objective</vt:lpstr>
      <vt:lpstr>Object- Oriented Methodology</vt:lpstr>
      <vt:lpstr>4.1 INTRODUCTION: TOWARDS UNIFICATION – TOO MANY METHODOLOGIES</vt:lpstr>
      <vt:lpstr>4.2 SURVEY OF SOME OF THE O-O METHODOLOGIES</vt:lpstr>
      <vt:lpstr>4.3 RUMBAUGH ET AL’S OBJECT MODELING TECHNIQUE (OMT)</vt:lpstr>
      <vt:lpstr>4.3 RUMBAUGH ET AL’S OBJECT MODELING TECHNIQUE (OMT) contd..</vt:lpstr>
      <vt:lpstr>4.3 RUMBAUGH ET AL’S OBJECT MODELING TECHNIQUE (OMT) contd..</vt:lpstr>
      <vt:lpstr>RUMBAUGH OBJECT MODEL</vt:lpstr>
      <vt:lpstr>RUMBAUGH CLASS NOTATIONS</vt:lpstr>
      <vt:lpstr>RUMBAUGH DYNAMIC MODEL</vt:lpstr>
      <vt:lpstr>RUMBAUGH FUNCTIONAL MODEL</vt:lpstr>
      <vt:lpstr>4.4 THE BOOCH METHODOLOGY</vt:lpstr>
      <vt:lpstr>4.4 THE BOOCH METHODOLOGY contd..</vt:lpstr>
      <vt:lpstr>4.4 THE BOOCH METHODOLOGY contd..</vt:lpstr>
      <vt:lpstr>BOOCH NOTATIONS for CLASS</vt:lpstr>
      <vt:lpstr>BOOCH NOTATIONS</vt:lpstr>
      <vt:lpstr>BOOCH NOTATIONS for CLASS INHERITANCE</vt:lpstr>
      <vt:lpstr>4.5 THE JACOBSON ET AL. METHODOLOGY</vt:lpstr>
      <vt:lpstr>4.5 THE JACOBSON ET AL. METHODOLOGY  contd..</vt:lpstr>
      <vt:lpstr>4.5 THE JACOBSON ET AL. METHODOLOGY  contd..</vt:lpstr>
      <vt:lpstr>4.5 THE JACOBSON ET AL. METHODOLOGY  contd..</vt:lpstr>
      <vt:lpstr>4.5 THE JACOBSON ET AL. METHODOLOGY  contd..</vt:lpstr>
      <vt:lpstr>4.5 THE JACOBSON ET AL. METHODOLOGY  contd..</vt:lpstr>
      <vt:lpstr>4.5 THE JACOBSON ET AL. METHODOLOGY  contd..</vt:lpstr>
      <vt:lpstr>4.6 PATTERNS</vt:lpstr>
      <vt:lpstr>4.6 PATTERNS   contd..</vt:lpstr>
      <vt:lpstr>4.6 PATTERNS   contd..</vt:lpstr>
      <vt:lpstr>4.6 PATTERNS   contd..</vt:lpstr>
      <vt:lpstr>4.6 PATTERNS   contd..</vt:lpstr>
      <vt:lpstr>4.6.1 GENERATIVE &amp; NON GENERATIVE PATTERNS</vt:lpstr>
      <vt:lpstr>4.6.2 PATTERNS TEMPLATE</vt:lpstr>
      <vt:lpstr>4.6 PATTERNS TEMPLATE  contd..</vt:lpstr>
      <vt:lpstr>4.6 PATTERNS TEMPLATE contd..</vt:lpstr>
      <vt:lpstr>How Patterns Arise-A Summary</vt:lpstr>
      <vt:lpstr>Pattern Examples: Facade</vt:lpstr>
      <vt:lpstr>Some more Examples of Patterns</vt:lpstr>
      <vt:lpstr>RESOURCES: Java Design Patterns - Tutorials</vt:lpstr>
      <vt:lpstr>4.6.3 ANTIPATTERNS</vt:lpstr>
      <vt:lpstr>4.6.4 CAPTURING PATTERNS</vt:lpstr>
      <vt:lpstr>4.6.4 CAPTURING PATTERNS contd..</vt:lpstr>
      <vt:lpstr>PowerPoint 演示文稿</vt:lpstr>
    </vt:vector>
  </TitlesOfParts>
  <Company>KIIT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METHODOLOGIES</dc:title>
  <dc:creator>User</dc:creator>
  <cp:lastModifiedBy>nEW u</cp:lastModifiedBy>
  <cp:revision>255</cp:revision>
  <dcterms:created xsi:type="dcterms:W3CDTF">2009-08-18T18:12:00Z</dcterms:created>
  <dcterms:modified xsi:type="dcterms:W3CDTF">2017-01-17T09:28:01Z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