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4" r:id="rId1"/>
  </p:sldMasterIdLst>
  <p:notesMasterIdLst>
    <p:notesMasterId r:id="rId29"/>
  </p:notesMasterIdLst>
  <p:sldIdLst>
    <p:sldId id="256" r:id="rId2"/>
    <p:sldId id="281" r:id="rId3"/>
    <p:sldId id="257" r:id="rId4"/>
    <p:sldId id="258" r:id="rId5"/>
    <p:sldId id="259" r:id="rId6"/>
    <p:sldId id="260" r:id="rId7"/>
    <p:sldId id="261" r:id="rId8"/>
    <p:sldId id="262" r:id="rId9"/>
    <p:sldId id="263" r:id="rId10"/>
    <p:sldId id="278" r:id="rId11"/>
    <p:sldId id="279"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2" r:id="rId27"/>
    <p:sldId id="280"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Wingdings 3" pitchFamily="2"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14"/>
    <p:restoredTop sz="94616"/>
  </p:normalViewPr>
  <p:slideViewPr>
    <p:cSldViewPr snapToGrid="0">
      <p:cViewPr varScale="1">
        <p:scale>
          <a:sx n="150" d="100"/>
          <a:sy n="150" d="100"/>
        </p:scale>
        <p:origin x="160" y="3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63569-94D0-4BEA-AC85-5EEF8611DA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055787-B143-4CBA-BF71-8A5CA51BA836}">
      <dgm:prSet/>
      <dgm:spPr/>
      <dgm:t>
        <a:bodyPr/>
        <a:lstStyle/>
        <a:p>
          <a:pPr>
            <a:lnSpc>
              <a:spcPct val="100000"/>
            </a:lnSpc>
            <a:defRPr cap="all"/>
          </a:pPr>
          <a:r>
            <a:rPr lang="en-US" b="0" i="0"/>
            <a:t>To clean and perform Exploratory Data Analysis on the NYC Crimes dataset to form meaningful conclusions.</a:t>
          </a:r>
          <a:endParaRPr lang="en-US"/>
        </a:p>
      </dgm:t>
    </dgm:pt>
    <dgm:pt modelId="{EA1E5D4E-374E-44A8-A6C4-78502F26BAEA}" type="parTrans" cxnId="{23559ECC-1DF2-4F78-A386-2F19E643DF7F}">
      <dgm:prSet/>
      <dgm:spPr/>
      <dgm:t>
        <a:bodyPr/>
        <a:lstStyle/>
        <a:p>
          <a:endParaRPr lang="en-US"/>
        </a:p>
      </dgm:t>
    </dgm:pt>
    <dgm:pt modelId="{A25C9D63-2D0D-420B-8F8F-CDCBC8A3AE82}" type="sibTrans" cxnId="{23559ECC-1DF2-4F78-A386-2F19E643DF7F}">
      <dgm:prSet/>
      <dgm:spPr/>
      <dgm:t>
        <a:bodyPr/>
        <a:lstStyle/>
        <a:p>
          <a:endParaRPr lang="en-US"/>
        </a:p>
      </dgm:t>
    </dgm:pt>
    <dgm:pt modelId="{502557B8-9B3B-4CEF-BB76-4B39C3A0DF6E}">
      <dgm:prSet/>
      <dgm:spPr/>
      <dgm:t>
        <a:bodyPr/>
        <a:lstStyle/>
        <a:p>
          <a:pPr>
            <a:lnSpc>
              <a:spcPct val="100000"/>
            </a:lnSpc>
            <a:defRPr cap="all"/>
          </a:pPr>
          <a:r>
            <a:rPr lang="en-US" b="0" i="0"/>
            <a:t>Cleaning the data, checking for null values, removing columns not necessary for analysis.</a:t>
          </a:r>
          <a:endParaRPr lang="en-US"/>
        </a:p>
      </dgm:t>
    </dgm:pt>
    <dgm:pt modelId="{2B661907-FCE6-469F-ABFA-0CBF837B49D6}" type="parTrans" cxnId="{05F5FC2E-8759-418F-8FB8-A37D8356C498}">
      <dgm:prSet/>
      <dgm:spPr/>
      <dgm:t>
        <a:bodyPr/>
        <a:lstStyle/>
        <a:p>
          <a:endParaRPr lang="en-US"/>
        </a:p>
      </dgm:t>
    </dgm:pt>
    <dgm:pt modelId="{53AA3698-B38B-43F2-A7CF-4061EFE9F149}" type="sibTrans" cxnId="{05F5FC2E-8759-418F-8FB8-A37D8356C498}">
      <dgm:prSet/>
      <dgm:spPr/>
      <dgm:t>
        <a:bodyPr/>
        <a:lstStyle/>
        <a:p>
          <a:endParaRPr lang="en-US"/>
        </a:p>
      </dgm:t>
    </dgm:pt>
    <dgm:pt modelId="{CB7EC9AD-D966-4DE2-AC05-0B2E24B25F5F}">
      <dgm:prSet/>
      <dgm:spPr/>
      <dgm:t>
        <a:bodyPr/>
        <a:lstStyle/>
        <a:p>
          <a:pPr>
            <a:lnSpc>
              <a:spcPct val="100000"/>
            </a:lnSpc>
            <a:defRPr cap="all"/>
          </a:pPr>
          <a:r>
            <a:rPr lang="en-US" b="0" i="0"/>
            <a:t>Using visualisations to determine insights about the data.</a:t>
          </a:r>
          <a:endParaRPr lang="en-US"/>
        </a:p>
      </dgm:t>
    </dgm:pt>
    <dgm:pt modelId="{4BE4DDFD-CDBF-4B2F-A2F4-598DD9D045EC}" type="parTrans" cxnId="{C95A0E21-80AF-4DE0-81A7-5EADDF88CF9E}">
      <dgm:prSet/>
      <dgm:spPr/>
      <dgm:t>
        <a:bodyPr/>
        <a:lstStyle/>
        <a:p>
          <a:endParaRPr lang="en-US"/>
        </a:p>
      </dgm:t>
    </dgm:pt>
    <dgm:pt modelId="{6FFF5168-B311-43D8-A525-8AA8AF2352B6}" type="sibTrans" cxnId="{C95A0E21-80AF-4DE0-81A7-5EADDF88CF9E}">
      <dgm:prSet/>
      <dgm:spPr/>
      <dgm:t>
        <a:bodyPr/>
        <a:lstStyle/>
        <a:p>
          <a:endParaRPr lang="en-US"/>
        </a:p>
      </dgm:t>
    </dgm:pt>
    <dgm:pt modelId="{FD3D8D75-26AC-40AA-8E1D-48B9519A24AE}" type="pres">
      <dgm:prSet presAssocID="{DFF63569-94D0-4BEA-AC85-5EEF8611DAC4}" presName="root" presStyleCnt="0">
        <dgm:presLayoutVars>
          <dgm:dir/>
          <dgm:resizeHandles val="exact"/>
        </dgm:presLayoutVars>
      </dgm:prSet>
      <dgm:spPr/>
    </dgm:pt>
    <dgm:pt modelId="{027E614D-DDFB-4BD7-9598-6BB30392A38E}" type="pres">
      <dgm:prSet presAssocID="{C8055787-B143-4CBA-BF71-8A5CA51BA836}" presName="compNode" presStyleCnt="0"/>
      <dgm:spPr/>
    </dgm:pt>
    <dgm:pt modelId="{0D911182-67E5-40CC-9629-357CCC52277E}" type="pres">
      <dgm:prSet presAssocID="{C8055787-B143-4CBA-BF71-8A5CA51BA836}" presName="iconBgRect" presStyleLbl="bgShp" presStyleIdx="0" presStyleCnt="3"/>
      <dgm:spPr/>
    </dgm:pt>
    <dgm:pt modelId="{783FEACD-D8C2-48BC-9DF8-E7734C1B8CFD}" type="pres">
      <dgm:prSet presAssocID="{C8055787-B143-4CBA-BF71-8A5CA51BA8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44DA79D-9241-4411-893F-D06404D0B16D}" type="pres">
      <dgm:prSet presAssocID="{C8055787-B143-4CBA-BF71-8A5CA51BA836}" presName="spaceRect" presStyleCnt="0"/>
      <dgm:spPr/>
    </dgm:pt>
    <dgm:pt modelId="{134AA65A-F4E2-47A7-8070-7AB908BF39D1}" type="pres">
      <dgm:prSet presAssocID="{C8055787-B143-4CBA-BF71-8A5CA51BA836}" presName="textRect" presStyleLbl="revTx" presStyleIdx="0" presStyleCnt="3">
        <dgm:presLayoutVars>
          <dgm:chMax val="1"/>
          <dgm:chPref val="1"/>
        </dgm:presLayoutVars>
      </dgm:prSet>
      <dgm:spPr/>
    </dgm:pt>
    <dgm:pt modelId="{CA9CA433-A601-42A1-9354-2680B45ADB24}" type="pres">
      <dgm:prSet presAssocID="{A25C9D63-2D0D-420B-8F8F-CDCBC8A3AE82}" presName="sibTrans" presStyleCnt="0"/>
      <dgm:spPr/>
    </dgm:pt>
    <dgm:pt modelId="{13972025-370A-4027-8C5E-9D08B7B3AB8E}" type="pres">
      <dgm:prSet presAssocID="{502557B8-9B3B-4CEF-BB76-4B39C3A0DF6E}" presName="compNode" presStyleCnt="0"/>
      <dgm:spPr/>
    </dgm:pt>
    <dgm:pt modelId="{58404C3B-7207-499B-826B-CB9D55A9699A}" type="pres">
      <dgm:prSet presAssocID="{502557B8-9B3B-4CEF-BB76-4B39C3A0DF6E}" presName="iconBgRect" presStyleLbl="bgShp" presStyleIdx="1" presStyleCnt="3"/>
      <dgm:spPr/>
    </dgm:pt>
    <dgm:pt modelId="{2CC55D0D-79EF-4EBC-A494-C7D2BE19F388}" type="pres">
      <dgm:prSet presAssocID="{502557B8-9B3B-4CEF-BB76-4B39C3A0DF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F5A77DC3-1934-488D-8ED7-413FA18280CE}" type="pres">
      <dgm:prSet presAssocID="{502557B8-9B3B-4CEF-BB76-4B39C3A0DF6E}" presName="spaceRect" presStyleCnt="0"/>
      <dgm:spPr/>
    </dgm:pt>
    <dgm:pt modelId="{B80DCD35-D36F-427D-99E1-DDB3E7018A97}" type="pres">
      <dgm:prSet presAssocID="{502557B8-9B3B-4CEF-BB76-4B39C3A0DF6E}" presName="textRect" presStyleLbl="revTx" presStyleIdx="1" presStyleCnt="3">
        <dgm:presLayoutVars>
          <dgm:chMax val="1"/>
          <dgm:chPref val="1"/>
        </dgm:presLayoutVars>
      </dgm:prSet>
      <dgm:spPr/>
    </dgm:pt>
    <dgm:pt modelId="{0C051418-3580-4D2C-B89B-F232C53A9909}" type="pres">
      <dgm:prSet presAssocID="{53AA3698-B38B-43F2-A7CF-4061EFE9F149}" presName="sibTrans" presStyleCnt="0"/>
      <dgm:spPr/>
    </dgm:pt>
    <dgm:pt modelId="{262F09D4-D8AE-46D5-923E-DBEF3C1F92C7}" type="pres">
      <dgm:prSet presAssocID="{CB7EC9AD-D966-4DE2-AC05-0B2E24B25F5F}" presName="compNode" presStyleCnt="0"/>
      <dgm:spPr/>
    </dgm:pt>
    <dgm:pt modelId="{8B385A2A-3C36-4DDA-8638-DFC85CC38A86}" type="pres">
      <dgm:prSet presAssocID="{CB7EC9AD-D966-4DE2-AC05-0B2E24B25F5F}" presName="iconBgRect" presStyleLbl="bgShp" presStyleIdx="2" presStyleCnt="3"/>
      <dgm:spPr/>
    </dgm:pt>
    <dgm:pt modelId="{DA75C183-7793-4A90-BF6B-C16A0AA75F38}" type="pres">
      <dgm:prSet presAssocID="{CB7EC9AD-D966-4DE2-AC05-0B2E24B25F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F49CAC6B-76BA-483B-AEAA-3BFB761257F7}" type="pres">
      <dgm:prSet presAssocID="{CB7EC9AD-D966-4DE2-AC05-0B2E24B25F5F}" presName="spaceRect" presStyleCnt="0"/>
      <dgm:spPr/>
    </dgm:pt>
    <dgm:pt modelId="{63D8AA83-956D-4EC5-B3B4-B7D3727AFEE5}" type="pres">
      <dgm:prSet presAssocID="{CB7EC9AD-D966-4DE2-AC05-0B2E24B25F5F}" presName="textRect" presStyleLbl="revTx" presStyleIdx="2" presStyleCnt="3">
        <dgm:presLayoutVars>
          <dgm:chMax val="1"/>
          <dgm:chPref val="1"/>
        </dgm:presLayoutVars>
      </dgm:prSet>
      <dgm:spPr/>
    </dgm:pt>
  </dgm:ptLst>
  <dgm:cxnLst>
    <dgm:cxn modelId="{B8C32601-8DCA-294F-A94E-D9CCB57769EF}" type="presOf" srcId="{C8055787-B143-4CBA-BF71-8A5CA51BA836}" destId="{134AA65A-F4E2-47A7-8070-7AB908BF39D1}" srcOrd="0" destOrd="0" presId="urn:microsoft.com/office/officeart/2018/5/layout/IconCircleLabelList"/>
    <dgm:cxn modelId="{C95A0E21-80AF-4DE0-81A7-5EADDF88CF9E}" srcId="{DFF63569-94D0-4BEA-AC85-5EEF8611DAC4}" destId="{CB7EC9AD-D966-4DE2-AC05-0B2E24B25F5F}" srcOrd="2" destOrd="0" parTransId="{4BE4DDFD-CDBF-4B2F-A2F4-598DD9D045EC}" sibTransId="{6FFF5168-B311-43D8-A525-8AA8AF2352B6}"/>
    <dgm:cxn modelId="{05F5FC2E-8759-418F-8FB8-A37D8356C498}" srcId="{DFF63569-94D0-4BEA-AC85-5EEF8611DAC4}" destId="{502557B8-9B3B-4CEF-BB76-4B39C3A0DF6E}" srcOrd="1" destOrd="0" parTransId="{2B661907-FCE6-469F-ABFA-0CBF837B49D6}" sibTransId="{53AA3698-B38B-43F2-A7CF-4061EFE9F149}"/>
    <dgm:cxn modelId="{B34DCF6F-FD51-0E44-8E20-F451A359CD04}" type="presOf" srcId="{502557B8-9B3B-4CEF-BB76-4B39C3A0DF6E}" destId="{B80DCD35-D36F-427D-99E1-DDB3E7018A97}" srcOrd="0" destOrd="0" presId="urn:microsoft.com/office/officeart/2018/5/layout/IconCircleLabelList"/>
    <dgm:cxn modelId="{27E6C47B-25DF-3E46-88C2-88072F9FFBF5}" type="presOf" srcId="{DFF63569-94D0-4BEA-AC85-5EEF8611DAC4}" destId="{FD3D8D75-26AC-40AA-8E1D-48B9519A24AE}" srcOrd="0" destOrd="0" presId="urn:microsoft.com/office/officeart/2018/5/layout/IconCircleLabelList"/>
    <dgm:cxn modelId="{D7EB72C2-5556-0849-9456-948E80C0AFEB}" type="presOf" srcId="{CB7EC9AD-D966-4DE2-AC05-0B2E24B25F5F}" destId="{63D8AA83-956D-4EC5-B3B4-B7D3727AFEE5}" srcOrd="0" destOrd="0" presId="urn:microsoft.com/office/officeart/2018/5/layout/IconCircleLabelList"/>
    <dgm:cxn modelId="{23559ECC-1DF2-4F78-A386-2F19E643DF7F}" srcId="{DFF63569-94D0-4BEA-AC85-5EEF8611DAC4}" destId="{C8055787-B143-4CBA-BF71-8A5CA51BA836}" srcOrd="0" destOrd="0" parTransId="{EA1E5D4E-374E-44A8-A6C4-78502F26BAEA}" sibTransId="{A25C9D63-2D0D-420B-8F8F-CDCBC8A3AE82}"/>
    <dgm:cxn modelId="{9E42743D-DC8E-2B4D-9A85-F6C0A7F3633E}" type="presParOf" srcId="{FD3D8D75-26AC-40AA-8E1D-48B9519A24AE}" destId="{027E614D-DDFB-4BD7-9598-6BB30392A38E}" srcOrd="0" destOrd="0" presId="urn:microsoft.com/office/officeart/2018/5/layout/IconCircleLabelList"/>
    <dgm:cxn modelId="{19A0FB04-B530-E247-8BA1-8BAD74D912FD}" type="presParOf" srcId="{027E614D-DDFB-4BD7-9598-6BB30392A38E}" destId="{0D911182-67E5-40CC-9629-357CCC52277E}" srcOrd="0" destOrd="0" presId="urn:microsoft.com/office/officeart/2018/5/layout/IconCircleLabelList"/>
    <dgm:cxn modelId="{C3D4688F-A070-104E-989A-AE7DC8F029EF}" type="presParOf" srcId="{027E614D-DDFB-4BD7-9598-6BB30392A38E}" destId="{783FEACD-D8C2-48BC-9DF8-E7734C1B8CFD}" srcOrd="1" destOrd="0" presId="urn:microsoft.com/office/officeart/2018/5/layout/IconCircleLabelList"/>
    <dgm:cxn modelId="{04087195-4C87-874F-92A4-70D082F516CF}" type="presParOf" srcId="{027E614D-DDFB-4BD7-9598-6BB30392A38E}" destId="{944DA79D-9241-4411-893F-D06404D0B16D}" srcOrd="2" destOrd="0" presId="urn:microsoft.com/office/officeart/2018/5/layout/IconCircleLabelList"/>
    <dgm:cxn modelId="{AE012A29-1965-0046-8913-B3EFF690CAAA}" type="presParOf" srcId="{027E614D-DDFB-4BD7-9598-6BB30392A38E}" destId="{134AA65A-F4E2-47A7-8070-7AB908BF39D1}" srcOrd="3" destOrd="0" presId="urn:microsoft.com/office/officeart/2018/5/layout/IconCircleLabelList"/>
    <dgm:cxn modelId="{962733BE-96A4-7C47-9ADC-AE85EC483076}" type="presParOf" srcId="{FD3D8D75-26AC-40AA-8E1D-48B9519A24AE}" destId="{CA9CA433-A601-42A1-9354-2680B45ADB24}" srcOrd="1" destOrd="0" presId="urn:microsoft.com/office/officeart/2018/5/layout/IconCircleLabelList"/>
    <dgm:cxn modelId="{BA968872-7F79-AE4C-820E-96339AD3BE45}" type="presParOf" srcId="{FD3D8D75-26AC-40AA-8E1D-48B9519A24AE}" destId="{13972025-370A-4027-8C5E-9D08B7B3AB8E}" srcOrd="2" destOrd="0" presId="urn:microsoft.com/office/officeart/2018/5/layout/IconCircleLabelList"/>
    <dgm:cxn modelId="{82CD3787-2F2F-1F4C-A982-5EDF69A79EAE}" type="presParOf" srcId="{13972025-370A-4027-8C5E-9D08B7B3AB8E}" destId="{58404C3B-7207-499B-826B-CB9D55A9699A}" srcOrd="0" destOrd="0" presId="urn:microsoft.com/office/officeart/2018/5/layout/IconCircleLabelList"/>
    <dgm:cxn modelId="{65A60758-C717-AD4D-B790-1558298016B2}" type="presParOf" srcId="{13972025-370A-4027-8C5E-9D08B7B3AB8E}" destId="{2CC55D0D-79EF-4EBC-A494-C7D2BE19F388}" srcOrd="1" destOrd="0" presId="urn:microsoft.com/office/officeart/2018/5/layout/IconCircleLabelList"/>
    <dgm:cxn modelId="{65864961-8E31-1B43-A94E-F0D7FD8DF5E3}" type="presParOf" srcId="{13972025-370A-4027-8C5E-9D08B7B3AB8E}" destId="{F5A77DC3-1934-488D-8ED7-413FA18280CE}" srcOrd="2" destOrd="0" presId="urn:microsoft.com/office/officeart/2018/5/layout/IconCircleLabelList"/>
    <dgm:cxn modelId="{BE49EAAE-B956-554B-B8B5-8FD269C5FAE7}" type="presParOf" srcId="{13972025-370A-4027-8C5E-9D08B7B3AB8E}" destId="{B80DCD35-D36F-427D-99E1-DDB3E7018A97}" srcOrd="3" destOrd="0" presId="urn:microsoft.com/office/officeart/2018/5/layout/IconCircleLabelList"/>
    <dgm:cxn modelId="{1AFA963E-5379-924D-A1CB-FB787BE4664C}" type="presParOf" srcId="{FD3D8D75-26AC-40AA-8E1D-48B9519A24AE}" destId="{0C051418-3580-4D2C-B89B-F232C53A9909}" srcOrd="3" destOrd="0" presId="urn:microsoft.com/office/officeart/2018/5/layout/IconCircleLabelList"/>
    <dgm:cxn modelId="{8F765744-7503-094E-8C3D-07CDF47EE730}" type="presParOf" srcId="{FD3D8D75-26AC-40AA-8E1D-48B9519A24AE}" destId="{262F09D4-D8AE-46D5-923E-DBEF3C1F92C7}" srcOrd="4" destOrd="0" presId="urn:microsoft.com/office/officeart/2018/5/layout/IconCircleLabelList"/>
    <dgm:cxn modelId="{6654AFE2-E6B0-AE44-BDA2-6C35C1857350}" type="presParOf" srcId="{262F09D4-D8AE-46D5-923E-DBEF3C1F92C7}" destId="{8B385A2A-3C36-4DDA-8638-DFC85CC38A86}" srcOrd="0" destOrd="0" presId="urn:microsoft.com/office/officeart/2018/5/layout/IconCircleLabelList"/>
    <dgm:cxn modelId="{8DC28E14-C009-A847-92C2-76870C12ED53}" type="presParOf" srcId="{262F09D4-D8AE-46D5-923E-DBEF3C1F92C7}" destId="{DA75C183-7793-4A90-BF6B-C16A0AA75F38}" srcOrd="1" destOrd="0" presId="urn:microsoft.com/office/officeart/2018/5/layout/IconCircleLabelList"/>
    <dgm:cxn modelId="{DBEF863F-B65D-B841-9875-6D2C477C409B}" type="presParOf" srcId="{262F09D4-D8AE-46D5-923E-DBEF3C1F92C7}" destId="{F49CAC6B-76BA-483B-AEAA-3BFB761257F7}" srcOrd="2" destOrd="0" presId="urn:microsoft.com/office/officeart/2018/5/layout/IconCircleLabelList"/>
    <dgm:cxn modelId="{7230C057-FE66-1643-8A51-5B67951FD9EC}" type="presParOf" srcId="{262F09D4-D8AE-46D5-923E-DBEF3C1F92C7}" destId="{63D8AA83-956D-4EC5-B3B4-B7D3727AFEE5}" srcOrd="3" destOrd="0" presId="urn:microsoft.com/office/officeart/2018/5/layout/IconCircle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11182-67E5-40CC-9629-357CCC52277E}">
      <dsp:nvSpPr>
        <dsp:cNvPr id="0" name=""/>
        <dsp:cNvSpPr/>
      </dsp:nvSpPr>
      <dsp:spPr>
        <a:xfrm>
          <a:off x="1005514" y="5353"/>
          <a:ext cx="1269562" cy="1269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3FEACD-D8C2-48BC-9DF8-E7734C1B8CFD}">
      <dsp:nvSpPr>
        <dsp:cNvPr id="0" name=""/>
        <dsp:cNvSpPr/>
      </dsp:nvSpPr>
      <dsp:spPr>
        <a:xfrm>
          <a:off x="1276076" y="275916"/>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4AA65A-F4E2-47A7-8070-7AB908BF39D1}">
      <dsp:nvSpPr>
        <dsp:cNvPr id="0" name=""/>
        <dsp:cNvSpPr/>
      </dsp:nvSpPr>
      <dsp:spPr>
        <a:xfrm>
          <a:off x="599670" y="1670353"/>
          <a:ext cx="20812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To clean and perform Exploratory Data Analysis on the NYC Crimes dataset to form meaningful conclusions.</a:t>
          </a:r>
          <a:endParaRPr lang="en-US" sz="1100" kern="1200"/>
        </a:p>
      </dsp:txBody>
      <dsp:txXfrm>
        <a:off x="599670" y="1670353"/>
        <a:ext cx="2081250" cy="877500"/>
      </dsp:txXfrm>
    </dsp:sp>
    <dsp:sp modelId="{58404C3B-7207-499B-826B-CB9D55A9699A}">
      <dsp:nvSpPr>
        <dsp:cNvPr id="0" name=""/>
        <dsp:cNvSpPr/>
      </dsp:nvSpPr>
      <dsp:spPr>
        <a:xfrm>
          <a:off x="3450982" y="5353"/>
          <a:ext cx="1269562" cy="1269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55D0D-79EF-4EBC-A494-C7D2BE19F388}">
      <dsp:nvSpPr>
        <dsp:cNvPr id="0" name=""/>
        <dsp:cNvSpPr/>
      </dsp:nvSpPr>
      <dsp:spPr>
        <a:xfrm>
          <a:off x="3721545" y="275916"/>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0DCD35-D36F-427D-99E1-DDB3E7018A97}">
      <dsp:nvSpPr>
        <dsp:cNvPr id="0" name=""/>
        <dsp:cNvSpPr/>
      </dsp:nvSpPr>
      <dsp:spPr>
        <a:xfrm>
          <a:off x="3045139" y="1670353"/>
          <a:ext cx="20812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Cleaning the data, checking for null values, removing columns not necessary for analysis.</a:t>
          </a:r>
          <a:endParaRPr lang="en-US" sz="1100" kern="1200"/>
        </a:p>
      </dsp:txBody>
      <dsp:txXfrm>
        <a:off x="3045139" y="1670353"/>
        <a:ext cx="2081250" cy="877500"/>
      </dsp:txXfrm>
    </dsp:sp>
    <dsp:sp modelId="{8B385A2A-3C36-4DDA-8638-DFC85CC38A86}">
      <dsp:nvSpPr>
        <dsp:cNvPr id="0" name=""/>
        <dsp:cNvSpPr/>
      </dsp:nvSpPr>
      <dsp:spPr>
        <a:xfrm>
          <a:off x="5896451" y="5353"/>
          <a:ext cx="1269562" cy="1269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75C183-7793-4A90-BF6B-C16A0AA75F38}">
      <dsp:nvSpPr>
        <dsp:cNvPr id="0" name=""/>
        <dsp:cNvSpPr/>
      </dsp:nvSpPr>
      <dsp:spPr>
        <a:xfrm>
          <a:off x="6167014" y="275916"/>
          <a:ext cx="728437" cy="728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D8AA83-956D-4EC5-B3B4-B7D3727AFEE5}">
      <dsp:nvSpPr>
        <dsp:cNvPr id="0" name=""/>
        <dsp:cNvSpPr/>
      </dsp:nvSpPr>
      <dsp:spPr>
        <a:xfrm>
          <a:off x="5490607" y="1670353"/>
          <a:ext cx="20812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Using visualisations to determine insights about the data.</a:t>
          </a:r>
          <a:endParaRPr lang="en-US" sz="1100" kern="1200"/>
        </a:p>
      </dsp:txBody>
      <dsp:txXfrm>
        <a:off x="5490607" y="1670353"/>
        <a:ext cx="2081250" cy="877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87e0c08a7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87e0c08a7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36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87e0c08a7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87e0c08a7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87e0c08a7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87e0c08a7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87e0c08a7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87e0c08a7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87e0c08a7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87e0c08a7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87e0c08a7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7e0c08a7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87e0c08a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87e0c08a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87e0c08a7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87e0c08a7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87e0c08a7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87e0c08a7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87e0c08a7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87e0c08a7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87e0c08a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87e0c08a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87e0c08a7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87e0c08a7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87e0c08a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87e0c08a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87e0c08a7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87e0c08a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87e0c08a7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87e0c08a7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87e0c08a7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87e0c08a7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87e0c08a7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87e0c08a7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87e0c08a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87e0c08a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87e0c08a7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87e0c08a7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7e0c08a7a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87e0c08a7a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87e0c08a7a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87e0c08a7a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87e0c08a7a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87e0c08a7a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87e0c08a7a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87e0c08a7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87e0c08a7a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87e0c08a7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371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6191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01666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1011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150427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080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8228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63929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8457940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44778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1101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34004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73807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00139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71304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11/9/22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40355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11/9/22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388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11/9/22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91697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60630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8A87A34-81AB-432B-8DAE-1953F412C126}" type="datetimeFigureOut">
              <a:rPr lang="en-US" smtClean="0"/>
              <a:pPr/>
              <a:t>11/9/22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0135814"/>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 id="2147483982"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6"/>
        <p:cNvGrpSpPr/>
        <p:nvPr/>
      </p:nvGrpSpPr>
      <p:grpSpPr>
        <a:xfrm>
          <a:off x="0" y="0"/>
          <a:ext cx="0" cy="0"/>
          <a:chOff x="0" y="0"/>
          <a:chExt cx="0" cy="0"/>
        </a:xfrm>
      </p:grpSpPr>
      <p:pic>
        <p:nvPicPr>
          <p:cNvPr id="287" name="Picture 279" descr="Aerial view of skyscrapers and city">
            <a:extLst>
              <a:ext uri="{FF2B5EF4-FFF2-40B4-BE49-F238E27FC236}">
                <a16:creationId xmlns:a16="http://schemas.microsoft.com/office/drawing/2014/main" id="{46C2F742-B6DF-B1D8-0171-C7DA2CDD559D}"/>
              </a:ext>
            </a:extLst>
          </p:cNvPr>
          <p:cNvPicPr>
            <a:picLocks noChangeAspect="1"/>
          </p:cNvPicPr>
          <p:nvPr/>
        </p:nvPicPr>
        <p:blipFill rotWithShape="1">
          <a:blip r:embed="rId3">
            <a:alphaModFix amt="40000"/>
          </a:blip>
          <a:srcRect t="3187" b="1877"/>
          <a:stretch/>
        </p:blipFill>
        <p:spPr>
          <a:xfrm>
            <a:off x="20" y="10"/>
            <a:ext cx="9143980" cy="5143490"/>
          </a:xfrm>
          <a:prstGeom prst="rect">
            <a:avLst/>
          </a:prstGeom>
        </p:spPr>
      </p:pic>
      <p:sp>
        <p:nvSpPr>
          <p:cNvPr id="277" name="Google Shape;277;p13"/>
          <p:cNvSpPr txBox="1">
            <a:spLocks noGrp="1"/>
          </p:cNvSpPr>
          <p:nvPr>
            <p:ph type="ctrTitle"/>
          </p:nvPr>
        </p:nvSpPr>
        <p:spPr>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3800" dirty="0">
                <a:solidFill>
                  <a:schemeClr val="tx1"/>
                </a:solidFill>
              </a:rPr>
              <a:t>Python Programming Midterm Project</a:t>
            </a:r>
          </a:p>
          <a:p>
            <a:pPr marL="0" lvl="0" indent="0" rtl="0">
              <a:lnSpc>
                <a:spcPct val="90000"/>
              </a:lnSpc>
              <a:spcBef>
                <a:spcPts val="0"/>
              </a:spcBef>
              <a:spcAft>
                <a:spcPts val="0"/>
              </a:spcAft>
              <a:buNone/>
            </a:pPr>
            <a:endParaRPr lang="en-US" sz="3800" dirty="0">
              <a:solidFill>
                <a:schemeClr val="tx1"/>
              </a:solidFill>
            </a:endParaRPr>
          </a:p>
          <a:p>
            <a:pPr marL="0" lvl="0" indent="0" rtl="0">
              <a:lnSpc>
                <a:spcPct val="90000"/>
              </a:lnSpc>
              <a:spcBef>
                <a:spcPts val="0"/>
              </a:spcBef>
              <a:spcAft>
                <a:spcPts val="0"/>
              </a:spcAft>
              <a:buNone/>
            </a:pPr>
            <a:r>
              <a:rPr lang="en-US" sz="3800" dirty="0">
                <a:solidFill>
                  <a:schemeClr val="tx1"/>
                </a:solidFill>
              </a:rPr>
              <a:t>NYC Crimes Data Analysis</a:t>
            </a:r>
          </a:p>
        </p:txBody>
      </p:sp>
      <p:sp>
        <p:nvSpPr>
          <p:cNvPr id="278" name="Google Shape;278;p13"/>
          <p:cNvSpPr txBox="1">
            <a:spLocks noGrp="1"/>
          </p:cNvSpPr>
          <p:nvPr>
            <p:ph type="subTitle" idx="1"/>
          </p:nvPr>
        </p:nvSpPr>
        <p:spPr>
          <a:xfrm>
            <a:off x="866216" y="3583035"/>
            <a:ext cx="7205987" cy="861549"/>
          </a:xfrm>
          <a:prstGeom prst="rect">
            <a:avLst/>
          </a:prstGeom>
        </p:spPr>
        <p:txBody>
          <a:bodyPr spcFirstLastPara="1" lIns="91425" tIns="91425" rIns="91425" bIns="91425" anchorCtr="0">
            <a:normAutofit fontScale="85000" lnSpcReduction="20000"/>
          </a:bodyPr>
          <a:lstStyle/>
          <a:p>
            <a:pPr marL="0" lvl="0" indent="0" algn="r" rtl="0">
              <a:lnSpc>
                <a:spcPct val="90000"/>
              </a:lnSpc>
              <a:spcBef>
                <a:spcPts val="0"/>
              </a:spcBef>
              <a:spcAft>
                <a:spcPts val="600"/>
              </a:spcAft>
              <a:buSzPts val="523"/>
              <a:buNone/>
            </a:pPr>
            <a:r>
              <a:rPr lang="en-US" sz="1700" dirty="0" err="1">
                <a:solidFill>
                  <a:schemeClr val="tx1"/>
                </a:solidFill>
              </a:rPr>
              <a:t>Samyak</a:t>
            </a:r>
            <a:r>
              <a:rPr lang="en-US" sz="1700" dirty="0">
                <a:solidFill>
                  <a:schemeClr val="tx1"/>
                </a:solidFill>
              </a:rPr>
              <a:t> </a:t>
            </a:r>
            <a:r>
              <a:rPr lang="en-US" sz="1700" dirty="0" err="1">
                <a:solidFill>
                  <a:schemeClr val="tx1"/>
                </a:solidFill>
              </a:rPr>
              <a:t>Meshram</a:t>
            </a:r>
            <a:endParaRPr lang="en-US" sz="1700" dirty="0">
              <a:solidFill>
                <a:schemeClr val="tx1"/>
              </a:solidFill>
            </a:endParaRPr>
          </a:p>
          <a:p>
            <a:pPr marL="0" lvl="0" indent="0" algn="r" rtl="0">
              <a:lnSpc>
                <a:spcPct val="90000"/>
              </a:lnSpc>
              <a:spcBef>
                <a:spcPts val="0"/>
              </a:spcBef>
              <a:spcAft>
                <a:spcPts val="600"/>
              </a:spcAft>
              <a:buSzPts val="523"/>
              <a:buNone/>
            </a:pPr>
            <a:r>
              <a:rPr lang="en-US" sz="1700" dirty="0">
                <a:solidFill>
                  <a:schemeClr val="tx1"/>
                </a:solidFill>
              </a:rPr>
              <a:t>Nidhi </a:t>
            </a:r>
            <a:r>
              <a:rPr lang="en-US" sz="1700" dirty="0" err="1">
                <a:solidFill>
                  <a:schemeClr val="tx1"/>
                </a:solidFill>
              </a:rPr>
              <a:t>Berde</a:t>
            </a:r>
            <a:endParaRPr lang="en-US" sz="1700" dirty="0">
              <a:solidFill>
                <a:schemeClr val="tx1"/>
              </a:solidFill>
            </a:endParaRPr>
          </a:p>
          <a:p>
            <a:pPr marL="0" lvl="0" indent="0" algn="r" rtl="0">
              <a:lnSpc>
                <a:spcPct val="90000"/>
              </a:lnSpc>
              <a:spcBef>
                <a:spcPts val="0"/>
              </a:spcBef>
              <a:spcAft>
                <a:spcPts val="600"/>
              </a:spcAft>
              <a:buSzPts val="523"/>
              <a:buNone/>
            </a:pPr>
            <a:r>
              <a:rPr lang="en-US" sz="1700" dirty="0">
                <a:solidFill>
                  <a:schemeClr val="tx1"/>
                </a:solidFill>
              </a:rPr>
              <a:t>Pace University</a:t>
            </a:r>
          </a:p>
          <a:p>
            <a:pPr marL="0" lvl="0" indent="0" rtl="0">
              <a:lnSpc>
                <a:spcPct val="90000"/>
              </a:lnSpc>
              <a:spcBef>
                <a:spcPts val="0"/>
              </a:spcBef>
              <a:spcAft>
                <a:spcPts val="600"/>
              </a:spcAft>
              <a:buSzPts val="523"/>
              <a:buNone/>
            </a:pPr>
            <a:endParaRPr lang="en-US" sz="500" dirty="0">
              <a:solidFill>
                <a:schemeClr val="tx1"/>
              </a:solidFill>
            </a:endParaRPr>
          </a:p>
          <a:p>
            <a:pPr marL="0" lvl="0" indent="0" rtl="0">
              <a:lnSpc>
                <a:spcPct val="90000"/>
              </a:lnSpc>
              <a:spcBef>
                <a:spcPts val="0"/>
              </a:spcBef>
              <a:spcAft>
                <a:spcPts val="600"/>
              </a:spcAft>
              <a:buSzPts val="523"/>
              <a:buNone/>
            </a:pPr>
            <a:endParaRPr lang="en-US" sz="5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7" name="Google Shape;437;p35"/>
          <p:cNvPicPr preferRelativeResize="0"/>
          <p:nvPr/>
        </p:nvPicPr>
        <p:blipFill>
          <a:blip r:embed="rId3"/>
          <a:stretch>
            <a:fillRect/>
          </a:stretch>
        </p:blipFill>
        <p:spPr>
          <a:xfrm>
            <a:off x="296527" y="1471974"/>
            <a:ext cx="8736981" cy="1234892"/>
          </a:xfrm>
          <a:prstGeom prst="rect">
            <a:avLst/>
          </a:prstGeom>
          <a:noFill/>
          <a:effectLst/>
        </p:spPr>
      </p:pic>
      <p:sp>
        <p:nvSpPr>
          <p:cNvPr id="435" name="Google Shape;435;p35"/>
          <p:cNvSpPr txBox="1">
            <a:spLocks noGrp="1"/>
          </p:cNvSpPr>
          <p:nvPr>
            <p:ph type="title"/>
          </p:nvPr>
        </p:nvSpPr>
        <p:spPr>
          <a:xfrm>
            <a:off x="296527" y="2348458"/>
            <a:ext cx="6887209" cy="1345042"/>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5000" b="0" i="0" kern="1200" dirty="0">
                <a:solidFill>
                  <a:srgbClr val="EBEBEB"/>
                </a:solidFill>
                <a:latin typeface="+mj-lt"/>
                <a:ea typeface="+mj-ea"/>
                <a:cs typeface="+mj-cs"/>
              </a:rPr>
              <a:t>Top 20 Crimes</a:t>
            </a:r>
          </a:p>
        </p:txBody>
      </p:sp>
      <p:sp>
        <p:nvSpPr>
          <p:cNvPr id="436" name="Google Shape;436;p35"/>
          <p:cNvSpPr txBox="1">
            <a:spLocks noGrp="1"/>
          </p:cNvSpPr>
          <p:nvPr>
            <p:ph type="body" idx="1"/>
          </p:nvPr>
        </p:nvSpPr>
        <p:spPr>
          <a:xfrm>
            <a:off x="1261467" y="1750179"/>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extLst>
      <p:ext uri="{BB962C8B-B14F-4D97-AF65-F5344CB8AC3E}">
        <p14:creationId xmlns:p14="http://schemas.microsoft.com/office/powerpoint/2010/main" val="384381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43" name="Google Shape;443;p3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44" name="Google Shape;444;p36"/>
          <p:cNvPicPr preferRelativeResize="0"/>
          <p:nvPr/>
        </p:nvPicPr>
        <p:blipFill>
          <a:blip r:embed="rId3">
            <a:alphaModFix/>
          </a:blip>
          <a:stretch>
            <a:fillRect/>
          </a:stretch>
        </p:blipFill>
        <p:spPr>
          <a:xfrm>
            <a:off x="628001" y="0"/>
            <a:ext cx="7887997" cy="5143499"/>
          </a:xfrm>
          <a:prstGeom prst="rect">
            <a:avLst/>
          </a:prstGeom>
          <a:noFill/>
          <a:ln>
            <a:noFill/>
          </a:ln>
        </p:spPr>
      </p:pic>
    </p:spTree>
    <p:extLst>
      <p:ext uri="{BB962C8B-B14F-4D97-AF65-F5344CB8AC3E}">
        <p14:creationId xmlns:p14="http://schemas.microsoft.com/office/powerpoint/2010/main" val="1241101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32"/>
        <p:cNvGrpSpPr/>
        <p:nvPr/>
      </p:nvGrpSpPr>
      <p:grpSpPr>
        <a:xfrm>
          <a:off x="0" y="0"/>
          <a:ext cx="0" cy="0"/>
          <a:chOff x="0" y="0"/>
          <a:chExt cx="0" cy="0"/>
        </a:xfrm>
      </p:grpSpPr>
      <p:pic>
        <p:nvPicPr>
          <p:cNvPr id="340" name="Picture 33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42" name="Picture 34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44" name="Oval 34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46" name="Picture 34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48" name="Picture 34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50" name="Rectangle 34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3" name="Google Shape;333;p21"/>
          <p:cNvSpPr txBox="1">
            <a:spLocks noGrp="1"/>
          </p:cNvSpPr>
          <p:nvPr>
            <p:ph type="title"/>
          </p:nvPr>
        </p:nvSpPr>
        <p:spPr>
          <a:xfrm>
            <a:off x="6157967" y="1085850"/>
            <a:ext cx="2500257" cy="232274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4100"/>
              <a:t>Crime Level analysis</a:t>
            </a:r>
          </a:p>
        </p:txBody>
      </p:sp>
      <p:sp>
        <p:nvSpPr>
          <p:cNvPr id="352" name="Freeform: Shape 351">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56983" y="-356983"/>
            <a:ext cx="5143500" cy="5857465"/>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335" name="Google Shape;335;p21"/>
          <p:cNvPicPr preferRelativeResize="0"/>
          <p:nvPr/>
        </p:nvPicPr>
        <p:blipFill>
          <a:blip r:embed="rId8"/>
          <a:stretch>
            <a:fillRect/>
          </a:stretch>
        </p:blipFill>
        <p:spPr>
          <a:xfrm>
            <a:off x="904461" y="159026"/>
            <a:ext cx="3218021" cy="2320747"/>
          </a:xfrm>
          <a:prstGeom prst="rect">
            <a:avLst/>
          </a:prstGeom>
          <a:noFill/>
          <a:effectLst/>
        </p:spPr>
      </p:pic>
      <p:sp>
        <p:nvSpPr>
          <p:cNvPr id="354"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34" name="Google Shape;334;p21"/>
          <p:cNvPicPr preferRelativeResize="0"/>
          <p:nvPr/>
        </p:nvPicPr>
        <p:blipFill>
          <a:blip r:embed="rId9"/>
          <a:stretch>
            <a:fillRect/>
          </a:stretch>
        </p:blipFill>
        <p:spPr>
          <a:xfrm>
            <a:off x="109330" y="2479773"/>
            <a:ext cx="5406887" cy="2430157"/>
          </a:xfrm>
          <a:prstGeom prst="rect">
            <a:avLst/>
          </a:prstGeom>
          <a:noFill/>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39"/>
        <p:cNvGrpSpPr/>
        <p:nvPr/>
      </p:nvGrpSpPr>
      <p:grpSpPr>
        <a:xfrm>
          <a:off x="0" y="0"/>
          <a:ext cx="0" cy="0"/>
          <a:chOff x="0" y="0"/>
          <a:chExt cx="0" cy="0"/>
        </a:xfrm>
      </p:grpSpPr>
      <p:pic>
        <p:nvPicPr>
          <p:cNvPr id="347" name="Picture 34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49" name="Picture 34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51" name="Oval 35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3" name="Picture 35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55" name="Picture 35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57" name="Rectangle 35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0" name="Google Shape;340;p22"/>
          <p:cNvSpPr txBox="1">
            <a:spLocks noGrp="1"/>
          </p:cNvSpPr>
          <p:nvPr>
            <p:ph type="title"/>
          </p:nvPr>
        </p:nvSpPr>
        <p:spPr>
          <a:xfrm>
            <a:off x="6157967" y="1085850"/>
            <a:ext cx="2500257" cy="2322740"/>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r>
              <a:rPr lang="en-US" sz="3800" dirty="0"/>
              <a:t>Analysis of Crimes </a:t>
            </a:r>
            <a:r>
              <a:rPr lang="en-US" sz="3800" dirty="0" err="1"/>
              <a:t>wrt</a:t>
            </a:r>
            <a:r>
              <a:rPr lang="en-US" sz="3800" dirty="0"/>
              <a:t> to month. </a:t>
            </a:r>
          </a:p>
        </p:txBody>
      </p:sp>
      <p:sp>
        <p:nvSpPr>
          <p:cNvPr id="359" name="Freeform: Shape 358">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56983" y="-356983"/>
            <a:ext cx="5143500" cy="5857465"/>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342" name="Google Shape;342;p22"/>
          <p:cNvPicPr preferRelativeResize="0"/>
          <p:nvPr/>
        </p:nvPicPr>
        <p:blipFill>
          <a:blip r:embed="rId8"/>
          <a:stretch>
            <a:fillRect/>
          </a:stretch>
        </p:blipFill>
        <p:spPr>
          <a:xfrm>
            <a:off x="572691" y="485774"/>
            <a:ext cx="3569237" cy="2296456"/>
          </a:xfrm>
          <a:prstGeom prst="rect">
            <a:avLst/>
          </a:prstGeom>
          <a:noFill/>
          <a:effectLst/>
        </p:spPr>
      </p:pic>
      <p:sp>
        <p:nvSpPr>
          <p:cNvPr id="361"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59776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41" name="Google Shape;341;p22"/>
          <p:cNvPicPr preferRelativeResize="0"/>
          <p:nvPr/>
        </p:nvPicPr>
        <p:blipFill>
          <a:blip r:embed="rId9"/>
          <a:stretch>
            <a:fillRect/>
          </a:stretch>
        </p:blipFill>
        <p:spPr>
          <a:xfrm>
            <a:off x="218662" y="3170356"/>
            <a:ext cx="5379098" cy="1487370"/>
          </a:xfrm>
          <a:prstGeom prst="rect">
            <a:avLst/>
          </a:prstGeom>
          <a:noFill/>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46"/>
        <p:cNvGrpSpPr/>
        <p:nvPr/>
      </p:nvGrpSpPr>
      <p:grpSpPr>
        <a:xfrm>
          <a:off x="0" y="0"/>
          <a:ext cx="0" cy="0"/>
          <a:chOff x="0" y="0"/>
          <a:chExt cx="0" cy="0"/>
        </a:xfrm>
      </p:grpSpPr>
      <p:pic>
        <p:nvPicPr>
          <p:cNvPr id="355" name="Picture 35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57" name="Picture 35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59" name="Oval 35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1" name="Picture 36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63" name="Picture 36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65" name="Rectangle 36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7" name="Google Shape;347;p23"/>
          <p:cNvSpPr txBox="1">
            <a:spLocks noGrp="1"/>
          </p:cNvSpPr>
          <p:nvPr>
            <p:ph type="title"/>
          </p:nvPr>
        </p:nvSpPr>
        <p:spPr>
          <a:xfrm>
            <a:off x="496937" y="1204249"/>
            <a:ext cx="3124185" cy="1050398"/>
          </a:xfrm>
          <a:prstGeom prst="rect">
            <a:avLst/>
          </a:prstGeom>
        </p:spPr>
        <p:txBody>
          <a:bodyPr spcFirstLastPara="1" vert="horz" lIns="91440" tIns="45720" rIns="91440" bIns="45720" rtlCol="0" anchor="t" anchorCtr="0">
            <a:normAutofit fontScale="90000"/>
          </a:bodyPr>
          <a:lstStyle/>
          <a:p>
            <a:pPr marL="0" lvl="0" indent="0" defTabSz="457200">
              <a:lnSpc>
                <a:spcPct val="90000"/>
              </a:lnSpc>
              <a:spcBef>
                <a:spcPct val="0"/>
              </a:spcBef>
              <a:spcAft>
                <a:spcPts val="0"/>
              </a:spcAft>
            </a:pPr>
            <a:r>
              <a:rPr lang="en-US" sz="3300" dirty="0"/>
              <a:t>Number of crimes occurred in each year</a:t>
            </a:r>
          </a:p>
        </p:txBody>
      </p:sp>
      <p:sp>
        <p:nvSpPr>
          <p:cNvPr id="367" name="Freeform: Shape 366">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69"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49" name="Google Shape;349;p23"/>
          <p:cNvPicPr preferRelativeResize="0"/>
          <p:nvPr/>
        </p:nvPicPr>
        <p:blipFill>
          <a:blip r:embed="rId8"/>
          <a:stretch>
            <a:fillRect/>
          </a:stretch>
        </p:blipFill>
        <p:spPr>
          <a:xfrm>
            <a:off x="4093028" y="980338"/>
            <a:ext cx="4963290" cy="940487"/>
          </a:xfrm>
          <a:prstGeom prst="rect">
            <a:avLst/>
          </a:prstGeom>
          <a:noFill/>
          <a:effectLst/>
        </p:spPr>
      </p:pic>
      <p:sp>
        <p:nvSpPr>
          <p:cNvPr id="371" name="Rectangle 370">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8" name="Google Shape;348;p23"/>
          <p:cNvSpPr txBox="1">
            <a:spLocks noGrp="1"/>
          </p:cNvSpPr>
          <p:nvPr>
            <p:ph type="body" idx="1"/>
          </p:nvPr>
        </p:nvSpPr>
        <p:spPr>
          <a:xfrm>
            <a:off x="484584" y="1539688"/>
            <a:ext cx="3123860" cy="3146611"/>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endParaRPr lang="en-US" dirty="0"/>
          </a:p>
        </p:txBody>
      </p:sp>
      <p:pic>
        <p:nvPicPr>
          <p:cNvPr id="350" name="Google Shape;350;p23"/>
          <p:cNvPicPr preferRelativeResize="0"/>
          <p:nvPr/>
        </p:nvPicPr>
        <p:blipFill>
          <a:blip r:embed="rId9"/>
          <a:stretch>
            <a:fillRect/>
          </a:stretch>
        </p:blipFill>
        <p:spPr>
          <a:xfrm>
            <a:off x="4325018" y="2169260"/>
            <a:ext cx="4246291" cy="2601523"/>
          </a:xfrm>
          <a:prstGeom prst="rect">
            <a:avLst/>
          </a:prstGeom>
          <a:noFill/>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4"/>
        <p:cNvGrpSpPr/>
        <p:nvPr/>
      </p:nvGrpSpPr>
      <p:grpSpPr>
        <a:xfrm>
          <a:off x="0" y="0"/>
          <a:ext cx="0" cy="0"/>
          <a:chOff x="0" y="0"/>
          <a:chExt cx="0" cy="0"/>
        </a:xfrm>
      </p:grpSpPr>
      <p:pic>
        <p:nvPicPr>
          <p:cNvPr id="362" name="Picture 36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64" name="Picture 36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66" name="Oval 36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68" name="Picture 36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70" name="Picture 36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72" name="Rectangle 37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74" name="Rectangle 37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357" name="Google Shape;357;p24"/>
          <p:cNvPicPr preferRelativeResize="0"/>
          <p:nvPr/>
        </p:nvPicPr>
        <p:blipFill>
          <a:blip r:embed="rId7"/>
          <a:stretch>
            <a:fillRect/>
          </a:stretch>
        </p:blipFill>
        <p:spPr>
          <a:xfrm>
            <a:off x="422319" y="1300115"/>
            <a:ext cx="7920390" cy="1558206"/>
          </a:xfrm>
          <a:prstGeom prst="rect">
            <a:avLst/>
          </a:prstGeom>
          <a:noFill/>
          <a:effectLst/>
        </p:spPr>
      </p:pic>
      <p:sp>
        <p:nvSpPr>
          <p:cNvPr id="380" name="Freeform: Shape 37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5" name="Google Shape;355;p24"/>
          <p:cNvSpPr txBox="1">
            <a:spLocks noGrp="1"/>
          </p:cNvSpPr>
          <p:nvPr>
            <p:ph type="title"/>
          </p:nvPr>
        </p:nvSpPr>
        <p:spPr>
          <a:xfrm>
            <a:off x="570904" y="3963600"/>
            <a:ext cx="6862012" cy="651020"/>
          </a:xfrm>
          <a:prstGeom prst="rect">
            <a:avLst/>
          </a:prstGeom>
        </p:spPr>
        <p:txBody>
          <a:bodyPr spcFirstLastPara="1" vert="horz" lIns="91440" tIns="45720" rIns="91440" bIns="45720" rtlCol="0" anchor="b" anchorCtr="0">
            <a:normAutofit fontScale="90000"/>
          </a:bodyPr>
          <a:lstStyle/>
          <a:p>
            <a:pPr marL="0" lvl="0" indent="0" defTabSz="457200">
              <a:spcBef>
                <a:spcPct val="0"/>
              </a:spcBef>
              <a:spcAft>
                <a:spcPts val="0"/>
              </a:spcAft>
            </a:pPr>
            <a:r>
              <a:rPr lang="en-US" sz="3600" dirty="0">
                <a:solidFill>
                  <a:srgbClr val="EBEBEB"/>
                </a:solidFill>
              </a:rPr>
              <a:t>Number of crimes registered in each Borough</a:t>
            </a:r>
            <a:endParaRPr lang="en-US" sz="3600" b="0" i="0" kern="1200" dirty="0">
              <a:solidFill>
                <a:srgbClr val="EBEBEB"/>
              </a:solidFill>
              <a:latin typeface="+mj-lt"/>
              <a:ea typeface="+mj-ea"/>
              <a:cs typeface="+mj-cs"/>
            </a:endParaRPr>
          </a:p>
        </p:txBody>
      </p:sp>
      <p:sp>
        <p:nvSpPr>
          <p:cNvPr id="356" name="Google Shape;356;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1"/>
        <p:cNvGrpSpPr/>
        <p:nvPr/>
      </p:nvGrpSpPr>
      <p:grpSpPr>
        <a:xfrm>
          <a:off x="0" y="0"/>
          <a:ext cx="0" cy="0"/>
          <a:chOff x="0" y="0"/>
          <a:chExt cx="0" cy="0"/>
        </a:xfrm>
      </p:grpSpPr>
      <p:pic>
        <p:nvPicPr>
          <p:cNvPr id="369" name="Picture 36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71" name="Picture 37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73" name="Oval 37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5" name="Picture 37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77" name="Picture 37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79" name="Rectangle 3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1" name="Rectangle 38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2" name="Google Shape;362;p25"/>
          <p:cNvSpPr txBox="1">
            <a:spLocks noGrp="1"/>
          </p:cNvSpPr>
          <p:nvPr>
            <p:ph type="title"/>
          </p:nvPr>
        </p:nvSpPr>
        <p:spPr>
          <a:xfrm>
            <a:off x="6150209" y="994410"/>
            <a:ext cx="2508015" cy="229988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800" b="0" i="0" kern="1200">
                <a:solidFill>
                  <a:srgbClr val="EBEBEB"/>
                </a:solidFill>
                <a:latin typeface="+mj-lt"/>
                <a:ea typeface="+mj-ea"/>
                <a:cs typeface="+mj-cs"/>
              </a:rPr>
              <a:t>Crimes by Boroughs Analysis</a:t>
            </a:r>
          </a:p>
        </p:txBody>
      </p:sp>
      <p:sp useBgFill="1">
        <p:nvSpPr>
          <p:cNvPr id="383" name="Rectangle 38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685" y="479928"/>
            <a:ext cx="5186748" cy="4183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64" name="Google Shape;364;p25"/>
          <p:cNvPicPr preferRelativeResize="0"/>
          <p:nvPr/>
        </p:nvPicPr>
        <p:blipFill>
          <a:blip r:embed="rId7"/>
          <a:stretch>
            <a:fillRect/>
          </a:stretch>
        </p:blipFill>
        <p:spPr>
          <a:xfrm>
            <a:off x="1157906" y="723855"/>
            <a:ext cx="3823963" cy="3699684"/>
          </a:xfrm>
          <a:prstGeom prst="rect">
            <a:avLst/>
          </a:prstGeom>
          <a:noFill/>
          <a:effectLst/>
        </p:spPr>
      </p:pic>
      <p:sp>
        <p:nvSpPr>
          <p:cNvPr id="363" name="Google Shape;363;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68"/>
        <p:cNvGrpSpPr/>
        <p:nvPr/>
      </p:nvGrpSpPr>
      <p:grpSpPr>
        <a:xfrm>
          <a:off x="0" y="0"/>
          <a:ext cx="0" cy="0"/>
          <a:chOff x="0" y="0"/>
          <a:chExt cx="0" cy="0"/>
        </a:xfrm>
      </p:grpSpPr>
      <p:pic>
        <p:nvPicPr>
          <p:cNvPr id="377" name="Picture 37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79" name="Picture 37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81" name="Oval 380">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3" name="Picture 38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85" name="Picture 38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87" name="Rectangle 38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9" name="Google Shape;369;p26"/>
          <p:cNvSpPr txBox="1">
            <a:spLocks noGrp="1"/>
          </p:cNvSpPr>
          <p:nvPr>
            <p:ph type="title"/>
          </p:nvPr>
        </p:nvSpPr>
        <p:spPr>
          <a:xfrm>
            <a:off x="396062" y="1789376"/>
            <a:ext cx="3124185" cy="1050398"/>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300" dirty="0"/>
              <a:t>Location of Crimes</a:t>
            </a:r>
          </a:p>
        </p:txBody>
      </p:sp>
      <p:sp>
        <p:nvSpPr>
          <p:cNvPr id="389" name="Freeform: Shape 388">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91"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72" name="Google Shape;372;p26"/>
          <p:cNvPicPr preferRelativeResize="0"/>
          <p:nvPr/>
        </p:nvPicPr>
        <p:blipFill>
          <a:blip r:embed="rId8"/>
          <a:stretch>
            <a:fillRect/>
          </a:stretch>
        </p:blipFill>
        <p:spPr>
          <a:xfrm>
            <a:off x="4325018" y="812633"/>
            <a:ext cx="3835008" cy="2782229"/>
          </a:xfrm>
          <a:prstGeom prst="rect">
            <a:avLst/>
          </a:prstGeom>
          <a:noFill/>
          <a:effectLst/>
        </p:spPr>
      </p:pic>
      <p:sp>
        <p:nvSpPr>
          <p:cNvPr id="393" name="Rectangle 392">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0" name="Google Shape;370;p26"/>
          <p:cNvSpPr txBox="1">
            <a:spLocks noGrp="1"/>
          </p:cNvSpPr>
          <p:nvPr>
            <p:ph type="body" idx="1"/>
          </p:nvPr>
        </p:nvSpPr>
        <p:spPr>
          <a:xfrm>
            <a:off x="484584" y="1539688"/>
            <a:ext cx="3123860" cy="3146611"/>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endParaRPr lang="en-US"/>
          </a:p>
        </p:txBody>
      </p:sp>
      <p:pic>
        <p:nvPicPr>
          <p:cNvPr id="371" name="Google Shape;371;p26"/>
          <p:cNvPicPr preferRelativeResize="0"/>
          <p:nvPr/>
        </p:nvPicPr>
        <p:blipFill>
          <a:blip r:embed="rId9"/>
          <a:stretch>
            <a:fillRect/>
          </a:stretch>
        </p:blipFill>
        <p:spPr>
          <a:xfrm>
            <a:off x="4093028" y="3588027"/>
            <a:ext cx="4882007" cy="1098272"/>
          </a:xfrm>
          <a:prstGeom prst="rect">
            <a:avLst/>
          </a:prstGeom>
          <a:noFill/>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76"/>
        <p:cNvGrpSpPr/>
        <p:nvPr/>
      </p:nvGrpSpPr>
      <p:grpSpPr>
        <a:xfrm>
          <a:off x="0" y="0"/>
          <a:ext cx="0" cy="0"/>
          <a:chOff x="0" y="0"/>
          <a:chExt cx="0" cy="0"/>
        </a:xfrm>
      </p:grpSpPr>
      <p:pic>
        <p:nvPicPr>
          <p:cNvPr id="385" name="Picture 38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87" name="Picture 38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89" name="Oval 38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1" name="Picture 39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93" name="Picture 39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95" name="Rectangle 39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7" name="Google Shape;377;p27"/>
          <p:cNvSpPr txBox="1">
            <a:spLocks noGrp="1"/>
          </p:cNvSpPr>
          <p:nvPr>
            <p:ph type="title"/>
          </p:nvPr>
        </p:nvSpPr>
        <p:spPr>
          <a:xfrm>
            <a:off x="484584" y="1712059"/>
            <a:ext cx="3124185" cy="1050398"/>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3300" dirty="0"/>
              <a:t>Crimes Over the years</a:t>
            </a:r>
          </a:p>
        </p:txBody>
      </p:sp>
      <p:sp>
        <p:nvSpPr>
          <p:cNvPr id="397" name="Freeform: Shape 396">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99"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80" name="Google Shape;380;p27"/>
          <p:cNvPicPr preferRelativeResize="0"/>
          <p:nvPr/>
        </p:nvPicPr>
        <p:blipFill>
          <a:blip r:embed="rId8"/>
          <a:stretch>
            <a:fillRect/>
          </a:stretch>
        </p:blipFill>
        <p:spPr>
          <a:xfrm>
            <a:off x="4628691" y="919218"/>
            <a:ext cx="3651434" cy="2782230"/>
          </a:xfrm>
          <a:prstGeom prst="rect">
            <a:avLst/>
          </a:prstGeom>
          <a:noFill/>
          <a:effectLst/>
        </p:spPr>
      </p:pic>
      <p:sp>
        <p:nvSpPr>
          <p:cNvPr id="401" name="Rectangle 400">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78" name="Google Shape;378;p27"/>
          <p:cNvSpPr txBox="1">
            <a:spLocks noGrp="1"/>
          </p:cNvSpPr>
          <p:nvPr>
            <p:ph type="body" idx="1"/>
          </p:nvPr>
        </p:nvSpPr>
        <p:spPr>
          <a:xfrm>
            <a:off x="484584" y="1539688"/>
            <a:ext cx="3123860" cy="3146611"/>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endParaRPr lang="en-US" dirty="0"/>
          </a:p>
        </p:txBody>
      </p:sp>
      <p:pic>
        <p:nvPicPr>
          <p:cNvPr id="379" name="Google Shape;379;p27"/>
          <p:cNvPicPr preferRelativeResize="0"/>
          <p:nvPr/>
        </p:nvPicPr>
        <p:blipFill>
          <a:blip r:embed="rId9"/>
          <a:stretch>
            <a:fillRect/>
          </a:stretch>
        </p:blipFill>
        <p:spPr>
          <a:xfrm>
            <a:off x="4165119" y="3771900"/>
            <a:ext cx="4889429" cy="1167848"/>
          </a:xfrm>
          <a:prstGeom prst="rect">
            <a:avLst/>
          </a:prstGeom>
          <a:noFill/>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4"/>
        <p:cNvGrpSpPr/>
        <p:nvPr/>
      </p:nvGrpSpPr>
      <p:grpSpPr>
        <a:xfrm>
          <a:off x="0" y="0"/>
          <a:ext cx="0" cy="0"/>
          <a:chOff x="0" y="0"/>
          <a:chExt cx="0" cy="0"/>
        </a:xfrm>
      </p:grpSpPr>
      <p:pic>
        <p:nvPicPr>
          <p:cNvPr id="392" name="Picture 39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94" name="Picture 39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96" name="Oval 39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8" name="Picture 39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00" name="Picture 39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02" name="Rectangle 40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04" name="Rectangle 40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387" name="Google Shape;387;p28"/>
          <p:cNvPicPr preferRelativeResize="0"/>
          <p:nvPr/>
        </p:nvPicPr>
        <p:blipFill>
          <a:blip r:embed="rId7"/>
          <a:stretch>
            <a:fillRect/>
          </a:stretch>
        </p:blipFill>
        <p:spPr>
          <a:xfrm>
            <a:off x="477687" y="908872"/>
            <a:ext cx="8308504" cy="2132778"/>
          </a:xfrm>
          <a:prstGeom prst="rect">
            <a:avLst/>
          </a:prstGeom>
          <a:noFill/>
          <a:effectLst/>
        </p:spPr>
      </p:pic>
      <p:sp>
        <p:nvSpPr>
          <p:cNvPr id="410" name="Freeform: Shape 40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5" name="Google Shape;385;p28"/>
          <p:cNvSpPr txBox="1">
            <a:spLocks noGrp="1"/>
          </p:cNvSpPr>
          <p:nvPr>
            <p:ph type="title"/>
          </p:nvPr>
        </p:nvSpPr>
        <p:spPr>
          <a:xfrm>
            <a:off x="477687" y="3640759"/>
            <a:ext cx="6862012" cy="65102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b="0" i="0" kern="1200">
                <a:solidFill>
                  <a:srgbClr val="EBEBEB"/>
                </a:solidFill>
                <a:latin typeface="+mj-lt"/>
                <a:ea typeface="+mj-ea"/>
                <a:cs typeface="+mj-cs"/>
              </a:rPr>
              <a:t>Victim Age Groups</a:t>
            </a:r>
          </a:p>
        </p:txBody>
      </p:sp>
      <p:sp>
        <p:nvSpPr>
          <p:cNvPr id="386" name="Google Shape;386;p2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79B1-F6A2-BFAC-0AB4-1B0E6358972C}"/>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45D8932-D57C-B7C7-684F-20EDE2D23E61}"/>
              </a:ext>
            </a:extLst>
          </p:cNvPr>
          <p:cNvSpPr>
            <a:spLocks noGrp="1"/>
          </p:cNvSpPr>
          <p:nvPr>
            <p:ph idx="1"/>
          </p:nvPr>
        </p:nvSpPr>
        <p:spPr>
          <a:xfrm>
            <a:off x="678069" y="1473199"/>
            <a:ext cx="6860057" cy="3577167"/>
          </a:xfrm>
        </p:spPr>
        <p:txBody>
          <a:bodyPr/>
          <a:lstStyle/>
          <a:p>
            <a:pPr algn="l"/>
            <a:r>
              <a:rPr lang="en-US" b="0" i="0" u="none" strike="noStrike" dirty="0">
                <a:solidFill>
                  <a:srgbClr val="C9D1D9"/>
                </a:solidFill>
                <a:effectLst/>
                <a:latin typeface="-apple-system"/>
              </a:rPr>
              <a:t>This Dataset includes all valid felony, misdemeanor and violation reported to the New York City Police Department till the year 2021. After cleaning the data, we will analyze various crimes that happen in NYC, boroughs that are affected the most, location and time of crimes, Seasonal Crimes etc.</a:t>
            </a:r>
          </a:p>
          <a:p>
            <a:pPr algn="l"/>
            <a:r>
              <a:rPr lang="en-US" b="0" i="0" u="none" strike="noStrike" dirty="0">
                <a:solidFill>
                  <a:srgbClr val="C9D1D9"/>
                </a:solidFill>
                <a:effectLst/>
                <a:latin typeface="-apple-system"/>
              </a:rPr>
              <a:t>This dataset is taken from NYC Open datasets and is based on the NYC complaints dataset. This project will help us to analyze the safe neighborhoods in NYC, details of potential crimes happening in NYC, understand them and take appropriate measures for safety.</a:t>
            </a:r>
          </a:p>
          <a:p>
            <a:endParaRPr lang="en-US" dirty="0"/>
          </a:p>
        </p:txBody>
      </p:sp>
    </p:spTree>
    <p:extLst>
      <p:ext uri="{BB962C8B-B14F-4D97-AF65-F5344CB8AC3E}">
        <p14:creationId xmlns:p14="http://schemas.microsoft.com/office/powerpoint/2010/main" val="406534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91"/>
        <p:cNvGrpSpPr/>
        <p:nvPr/>
      </p:nvGrpSpPr>
      <p:grpSpPr>
        <a:xfrm>
          <a:off x="0" y="0"/>
          <a:ext cx="0" cy="0"/>
          <a:chOff x="0" y="0"/>
          <a:chExt cx="0" cy="0"/>
        </a:xfrm>
      </p:grpSpPr>
      <p:pic>
        <p:nvPicPr>
          <p:cNvPr id="399" name="Picture 39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01" name="Picture 40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03" name="Oval 40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5" name="Picture 40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07" name="Picture 40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09" name="Rectangle 40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1" name="Rectangle 41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4" name="Google Shape;394;p29"/>
          <p:cNvPicPr preferRelativeResize="0"/>
          <p:nvPr/>
        </p:nvPicPr>
        <p:blipFill>
          <a:blip r:embed="rId8"/>
          <a:stretch>
            <a:fillRect/>
          </a:stretch>
        </p:blipFill>
        <p:spPr>
          <a:xfrm>
            <a:off x="1852381" y="552174"/>
            <a:ext cx="5288987" cy="4178299"/>
          </a:xfrm>
          <a:prstGeom prst="rect">
            <a:avLst/>
          </a:prstGeom>
          <a:noFill/>
        </p:spPr>
      </p:pic>
      <p:sp>
        <p:nvSpPr>
          <p:cNvPr id="413" name="Rectangle 412">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98"/>
        <p:cNvGrpSpPr/>
        <p:nvPr/>
      </p:nvGrpSpPr>
      <p:grpSpPr>
        <a:xfrm>
          <a:off x="0" y="0"/>
          <a:ext cx="0" cy="0"/>
          <a:chOff x="0" y="0"/>
          <a:chExt cx="0" cy="0"/>
        </a:xfrm>
      </p:grpSpPr>
      <p:pic>
        <p:nvPicPr>
          <p:cNvPr id="406" name="Picture 40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08" name="Picture 40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10" name="Oval 40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2" name="Picture 41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14" name="Picture 41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16" name="Rectangle 41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18" name="Rectangle 417">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01" name="Google Shape;401;p30"/>
          <p:cNvPicPr preferRelativeResize="0"/>
          <p:nvPr/>
        </p:nvPicPr>
        <p:blipFill>
          <a:blip r:embed="rId7"/>
          <a:stretch>
            <a:fillRect/>
          </a:stretch>
        </p:blipFill>
        <p:spPr>
          <a:xfrm>
            <a:off x="533992" y="1078948"/>
            <a:ext cx="8240024" cy="1844410"/>
          </a:xfrm>
          <a:prstGeom prst="rect">
            <a:avLst/>
          </a:prstGeom>
          <a:noFill/>
          <a:effectLst/>
        </p:spPr>
      </p:pic>
      <p:sp>
        <p:nvSpPr>
          <p:cNvPr id="424" name="Freeform: Shape 4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99" name="Google Shape;399;p30"/>
          <p:cNvSpPr txBox="1">
            <a:spLocks noGrp="1"/>
          </p:cNvSpPr>
          <p:nvPr>
            <p:ph type="title"/>
          </p:nvPr>
        </p:nvSpPr>
        <p:spPr>
          <a:xfrm>
            <a:off x="477687" y="3640759"/>
            <a:ext cx="6862012" cy="65102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b="0" i="0" kern="1200">
                <a:solidFill>
                  <a:srgbClr val="EBEBEB"/>
                </a:solidFill>
                <a:latin typeface="+mj-lt"/>
                <a:ea typeface="+mj-ea"/>
                <a:cs typeface="+mj-cs"/>
              </a:rPr>
              <a:t>Suspect Age Group</a:t>
            </a:r>
          </a:p>
        </p:txBody>
      </p:sp>
      <p:sp>
        <p:nvSpPr>
          <p:cNvPr id="400" name="Google Shape;400;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407" name="Google Shape;407;p31"/>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8" name="Google Shape;408;p31"/>
          <p:cNvPicPr preferRelativeResize="0"/>
          <p:nvPr/>
        </p:nvPicPr>
        <p:blipFill>
          <a:blip r:embed="rId3">
            <a:alphaModFix/>
          </a:blip>
          <a:stretch>
            <a:fillRect/>
          </a:stretch>
        </p:blipFill>
        <p:spPr>
          <a:xfrm>
            <a:off x="1871663" y="404813"/>
            <a:ext cx="5400675" cy="433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2"/>
          <p:cNvSpPr txBox="1">
            <a:spLocks noGrp="1"/>
          </p:cNvSpPr>
          <p:nvPr>
            <p:ph type="title"/>
          </p:nvPr>
        </p:nvSpPr>
        <p:spPr>
          <a:xfrm>
            <a:off x="1056750" y="990750"/>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Correlation between suspect and Victim Races</a:t>
            </a:r>
            <a:endParaRPr dirty="0"/>
          </a:p>
        </p:txBody>
      </p:sp>
      <p:sp>
        <p:nvSpPr>
          <p:cNvPr id="414" name="Google Shape;414;p32"/>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415" name="Google Shape;415;p32"/>
          <p:cNvPicPr preferRelativeResize="0"/>
          <p:nvPr/>
        </p:nvPicPr>
        <p:blipFill>
          <a:blip r:embed="rId3">
            <a:alphaModFix/>
          </a:blip>
          <a:stretch>
            <a:fillRect/>
          </a:stretch>
        </p:blipFill>
        <p:spPr>
          <a:xfrm>
            <a:off x="0" y="2094549"/>
            <a:ext cx="9144001" cy="954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419"/>
        <p:cNvGrpSpPr/>
        <p:nvPr/>
      </p:nvGrpSpPr>
      <p:grpSpPr>
        <a:xfrm>
          <a:off x="0" y="0"/>
          <a:ext cx="0" cy="0"/>
          <a:chOff x="0" y="0"/>
          <a:chExt cx="0" cy="0"/>
        </a:xfrm>
      </p:grpSpPr>
      <p:pic>
        <p:nvPicPr>
          <p:cNvPr id="427" name="Picture 426">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29" name="Picture 42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31" name="Oval 430">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3" name="Picture 43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35" name="Picture 43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37" name="Rectangle 43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9" name="Rectangle 438">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2" name="Google Shape;422;p33"/>
          <p:cNvPicPr preferRelativeResize="0"/>
          <p:nvPr/>
        </p:nvPicPr>
        <p:blipFill>
          <a:blip r:embed="rId8"/>
          <a:stretch>
            <a:fillRect/>
          </a:stretch>
        </p:blipFill>
        <p:spPr>
          <a:xfrm>
            <a:off x="2412671" y="482600"/>
            <a:ext cx="4318656" cy="4178299"/>
          </a:xfrm>
          <a:prstGeom prst="rect">
            <a:avLst/>
          </a:prstGeom>
          <a:noFill/>
        </p:spPr>
      </p:pic>
      <p:sp>
        <p:nvSpPr>
          <p:cNvPr id="441" name="Rectangle 440">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426"/>
        <p:cNvGrpSpPr/>
        <p:nvPr/>
      </p:nvGrpSpPr>
      <p:grpSpPr>
        <a:xfrm>
          <a:off x="0" y="0"/>
          <a:ext cx="0" cy="0"/>
          <a:chOff x="0" y="0"/>
          <a:chExt cx="0" cy="0"/>
        </a:xfrm>
      </p:grpSpPr>
      <p:pic>
        <p:nvPicPr>
          <p:cNvPr id="435" name="Picture 434">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437" name="Picture 436">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439" name="Oval 438">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1" name="Picture 440">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443" name="Picture 442">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445" name="Rectangle 444">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7" name="Google Shape;427;p34"/>
          <p:cNvSpPr txBox="1">
            <a:spLocks noGrp="1"/>
          </p:cNvSpPr>
          <p:nvPr>
            <p:ph type="title"/>
          </p:nvPr>
        </p:nvSpPr>
        <p:spPr>
          <a:xfrm>
            <a:off x="496937" y="2062595"/>
            <a:ext cx="3124185" cy="1050398"/>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300" dirty="0"/>
              <a:t>Correlation between data values</a:t>
            </a:r>
          </a:p>
        </p:txBody>
      </p:sp>
      <p:sp>
        <p:nvSpPr>
          <p:cNvPr id="447" name="Freeform: Shape 446">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449"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29" name="Google Shape;429;p34"/>
          <p:cNvPicPr preferRelativeResize="0"/>
          <p:nvPr/>
        </p:nvPicPr>
        <p:blipFill>
          <a:blip r:embed="rId8"/>
          <a:stretch>
            <a:fillRect/>
          </a:stretch>
        </p:blipFill>
        <p:spPr>
          <a:xfrm>
            <a:off x="4447912" y="1235451"/>
            <a:ext cx="4332892" cy="952574"/>
          </a:xfrm>
          <a:prstGeom prst="rect">
            <a:avLst/>
          </a:prstGeom>
          <a:noFill/>
          <a:effectLst/>
        </p:spPr>
      </p:pic>
      <p:sp>
        <p:nvSpPr>
          <p:cNvPr id="451" name="Rectangle 450">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28" name="Google Shape;428;p34"/>
          <p:cNvSpPr txBox="1">
            <a:spLocks noGrp="1"/>
          </p:cNvSpPr>
          <p:nvPr>
            <p:ph type="body" idx="1"/>
          </p:nvPr>
        </p:nvSpPr>
        <p:spPr>
          <a:xfrm>
            <a:off x="484584" y="1539688"/>
            <a:ext cx="3123860" cy="3146611"/>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endParaRPr lang="en-US"/>
          </a:p>
        </p:txBody>
      </p:sp>
      <p:pic>
        <p:nvPicPr>
          <p:cNvPr id="430" name="Google Shape;430;p34"/>
          <p:cNvPicPr preferRelativeResize="0"/>
          <p:nvPr/>
        </p:nvPicPr>
        <p:blipFill>
          <a:blip r:embed="rId9"/>
          <a:stretch>
            <a:fillRect/>
          </a:stretch>
        </p:blipFill>
        <p:spPr>
          <a:xfrm>
            <a:off x="5093756" y="2365514"/>
            <a:ext cx="2971257" cy="2320785"/>
          </a:xfrm>
          <a:prstGeom prst="rect">
            <a:avLst/>
          </a:prstGeom>
          <a:noFill/>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FB39-EA98-5490-945D-2F6261F6431C}"/>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C4EBB334-650E-EB61-7B27-55085756F1DC}"/>
              </a:ext>
            </a:extLst>
          </p:cNvPr>
          <p:cNvSpPr>
            <a:spLocks noGrp="1"/>
          </p:cNvSpPr>
          <p:nvPr>
            <p:ph type="body" idx="1"/>
          </p:nvPr>
        </p:nvSpPr>
        <p:spPr>
          <a:xfrm>
            <a:off x="719667" y="1413933"/>
            <a:ext cx="7614633" cy="3117717"/>
          </a:xfrm>
        </p:spPr>
        <p:txBody>
          <a:bodyPr/>
          <a:lstStyle/>
          <a:p>
            <a:r>
              <a:rPr lang="en-US" dirty="0"/>
              <a:t>It can be observed that the greatest number of crimes took place in Brooklyn and Manhattan whereas Staten Island was the safest</a:t>
            </a:r>
          </a:p>
          <a:p>
            <a:r>
              <a:rPr lang="en-US" dirty="0"/>
              <a:t>‘Misdemeanor’ is the largest category of crime.</a:t>
            </a:r>
          </a:p>
          <a:p>
            <a:r>
              <a:rPr lang="en-US" dirty="0"/>
              <a:t>Most number crimes occurred in 2010 and the crimes have been gradually decreased, however with increase from 2020-2021</a:t>
            </a:r>
          </a:p>
          <a:p>
            <a:r>
              <a:rPr lang="en-US" dirty="0"/>
              <a:t>Most number of crimes took place in a closed environment.</a:t>
            </a:r>
          </a:p>
          <a:p>
            <a:r>
              <a:rPr lang="en-US" dirty="0"/>
              <a:t>Most number of crimes took place during May-October.</a:t>
            </a:r>
          </a:p>
          <a:p>
            <a:r>
              <a:rPr lang="en-US" dirty="0"/>
              <a:t>Highest victim and suspect age group is 25-44yrs</a:t>
            </a:r>
          </a:p>
          <a:p>
            <a:r>
              <a:rPr lang="en-US" dirty="0"/>
              <a:t>Appropriate measures such as use of CCTV, increasing the time of patrolling ,</a:t>
            </a:r>
            <a:r>
              <a:rPr lang="en-US" dirty="0" err="1"/>
              <a:t>etc</a:t>
            </a:r>
            <a:r>
              <a:rPr lang="en-US" dirty="0"/>
              <a:t> can be taken using the analysis.</a:t>
            </a:r>
          </a:p>
          <a:p>
            <a:endParaRPr lang="en-US" dirty="0"/>
          </a:p>
        </p:txBody>
      </p:sp>
    </p:spTree>
    <p:extLst>
      <p:ext uri="{BB962C8B-B14F-4D97-AF65-F5344CB8AC3E}">
        <p14:creationId xmlns:p14="http://schemas.microsoft.com/office/powerpoint/2010/main" val="173841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txBox="1">
            <a:spLocks noGrp="1"/>
          </p:cNvSpPr>
          <p:nvPr>
            <p:ph type="title"/>
          </p:nvPr>
        </p:nvSpPr>
        <p:spPr>
          <a:xfrm>
            <a:off x="311700" y="22136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2"/>
        <p:cNvGrpSpPr/>
        <p:nvPr/>
      </p:nvGrpSpPr>
      <p:grpSpPr>
        <a:xfrm>
          <a:off x="0" y="0"/>
          <a:ext cx="0" cy="0"/>
          <a:chOff x="0" y="0"/>
          <a:chExt cx="0" cy="0"/>
        </a:xfrm>
      </p:grpSpPr>
      <p:pic>
        <p:nvPicPr>
          <p:cNvPr id="291" name="Picture 29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93" name="Picture 29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95" name="Oval 29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7" name="Picture 29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99" name="Picture 29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01" name="Rectangle 30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3" name="Rectangle 302">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5"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83" name="Google Shape;283;p14"/>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4200">
                <a:solidFill>
                  <a:srgbClr val="EBEBEB"/>
                </a:solidFill>
              </a:rPr>
              <a:t>Problem Definition</a:t>
            </a:r>
          </a:p>
        </p:txBody>
      </p:sp>
      <p:sp>
        <p:nvSpPr>
          <p:cNvPr id="307" name="Rectangle 306">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9" name="Freeform: Shape 308">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86" name="Google Shape;284;p14">
            <a:extLst>
              <a:ext uri="{FF2B5EF4-FFF2-40B4-BE49-F238E27FC236}">
                <a16:creationId xmlns:a16="http://schemas.microsoft.com/office/drawing/2014/main" id="{A8EF7262-971B-9C22-15A3-ED86F8AFB8AB}"/>
              </a:ext>
            </a:extLst>
          </p:cNvPr>
          <p:cNvGraphicFramePr/>
          <p:nvPr>
            <p:extLst>
              <p:ext uri="{D42A27DB-BD31-4B8C-83A1-F6EECF244321}">
                <p14:modId xmlns:p14="http://schemas.microsoft.com/office/powerpoint/2010/main" val="2264708020"/>
              </p:ext>
            </p:extLst>
          </p:nvPr>
        </p:nvGraphicFramePr>
        <p:xfrm>
          <a:off x="486697" y="2107692"/>
          <a:ext cx="8171528" cy="25532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8"/>
        <p:cNvGrpSpPr/>
        <p:nvPr/>
      </p:nvGrpSpPr>
      <p:grpSpPr>
        <a:xfrm>
          <a:off x="0" y="0"/>
          <a:ext cx="0" cy="0"/>
          <a:chOff x="0" y="0"/>
          <a:chExt cx="0" cy="0"/>
        </a:xfrm>
      </p:grpSpPr>
      <p:pic>
        <p:nvPicPr>
          <p:cNvPr id="293" name="Picture 29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94" name="Picture 29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95" name="Oval 29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7" name="Picture 30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99" name="Picture 30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01" name="Rectangle 30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3" name="Rectangle 307">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89" name="Google Shape;289;p15"/>
          <p:cNvSpPr txBox="1">
            <a:spLocks noGrp="1"/>
          </p:cNvSpPr>
          <p:nvPr>
            <p:ph type="title"/>
          </p:nvPr>
        </p:nvSpPr>
        <p:spPr>
          <a:xfrm>
            <a:off x="476417" y="471949"/>
            <a:ext cx="2337517" cy="419591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b="0" i="0" kern="1200">
                <a:solidFill>
                  <a:srgbClr val="EBEBEB"/>
                </a:solidFill>
                <a:latin typeface="+mj-lt"/>
                <a:ea typeface="+mj-ea"/>
                <a:cs typeface="+mj-cs"/>
              </a:rPr>
              <a:t>Dataset	</a:t>
            </a:r>
          </a:p>
        </p:txBody>
      </p:sp>
      <p:sp>
        <p:nvSpPr>
          <p:cNvPr id="305"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7" name="Freeform: Shape 311">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09" name="Rectangle 313">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0" name="Google Shape;290;p15"/>
          <p:cNvSpPr txBox="1">
            <a:spLocks noGrp="1"/>
          </p:cNvSpPr>
          <p:nvPr>
            <p:ph type="body" idx="1"/>
          </p:nvPr>
        </p:nvSpPr>
        <p:spPr>
          <a:xfrm>
            <a:off x="3786339" y="1057844"/>
            <a:ext cx="4871885" cy="1413859"/>
          </a:xfrm>
          <a:prstGeom prst="rect">
            <a:avLst/>
          </a:prstGeom>
        </p:spPr>
        <p:txBody>
          <a:bodyPr spcFirstLastPara="1" vert="horz" lIns="91440" tIns="45720" rIns="91440" bIns="45720" rtlCol="0" anchorCtr="0">
            <a:normAutofit/>
          </a:bodyPr>
          <a:lstStyle/>
          <a:p>
            <a:pPr marL="171450" lvl="0" indent="-171450" defTabSz="457200">
              <a:lnSpc>
                <a:spcPct val="90000"/>
              </a:lnSpc>
              <a:spcBef>
                <a:spcPts val="1000"/>
              </a:spcBef>
              <a:buSzPct val="80000"/>
              <a:buFont typeface="Wingdings 3" charset="2"/>
              <a:buChar char=""/>
            </a:pPr>
            <a:r>
              <a:rPr lang="en-US" sz="1200" dirty="0"/>
              <a:t>This Dataset has been obtained from nycopendata.com</a:t>
            </a:r>
          </a:p>
          <a:p>
            <a:pPr marL="171450" lvl="0" indent="-171450" defTabSz="457200">
              <a:lnSpc>
                <a:spcPct val="90000"/>
              </a:lnSpc>
              <a:spcBef>
                <a:spcPts val="1000"/>
              </a:spcBef>
              <a:buSzPct val="80000"/>
              <a:buFont typeface="Wingdings 3" charset="2"/>
              <a:buChar char=""/>
            </a:pPr>
            <a:r>
              <a:rPr lang="en-US" sz="1200" dirty="0"/>
              <a:t>The dataset contains all the data from 10 years ( 2010-2021 )</a:t>
            </a:r>
          </a:p>
          <a:p>
            <a:pPr marL="171450" lvl="0" indent="-171450" defTabSz="457200">
              <a:lnSpc>
                <a:spcPct val="90000"/>
              </a:lnSpc>
              <a:spcBef>
                <a:spcPts val="1000"/>
              </a:spcBef>
              <a:buSzPct val="80000"/>
              <a:buFont typeface="Wingdings 3" charset="2"/>
              <a:buChar char=""/>
            </a:pPr>
            <a:r>
              <a:rPr lang="en-US" sz="1200" dirty="0"/>
              <a:t>The important columns that were used for analysis are Complaint start date, borough names, offense type, location, age groups.</a:t>
            </a:r>
          </a:p>
        </p:txBody>
      </p:sp>
      <p:pic>
        <p:nvPicPr>
          <p:cNvPr id="291" name="Google Shape;291;p15"/>
          <p:cNvPicPr preferRelativeResize="0"/>
          <p:nvPr/>
        </p:nvPicPr>
        <p:blipFill>
          <a:blip r:embed="rId7"/>
          <a:stretch>
            <a:fillRect/>
          </a:stretch>
        </p:blipFill>
        <p:spPr>
          <a:xfrm>
            <a:off x="3786339" y="2671796"/>
            <a:ext cx="4871885" cy="1644260"/>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5"/>
        <p:cNvGrpSpPr/>
        <p:nvPr/>
      </p:nvGrpSpPr>
      <p:grpSpPr>
        <a:xfrm>
          <a:off x="0" y="0"/>
          <a:ext cx="0" cy="0"/>
          <a:chOff x="0" y="0"/>
          <a:chExt cx="0" cy="0"/>
        </a:xfrm>
      </p:grpSpPr>
      <p:pic>
        <p:nvPicPr>
          <p:cNvPr id="303" name="Picture 30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05" name="Picture 30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07" name="Oval 30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9" name="Picture 30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11" name="Picture 31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13" name="Rectangle 31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5" name="Rectangle 314">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6" name="Google Shape;296;p16"/>
          <p:cNvSpPr txBox="1">
            <a:spLocks noGrp="1"/>
          </p:cNvSpPr>
          <p:nvPr>
            <p:ph type="title"/>
          </p:nvPr>
        </p:nvSpPr>
        <p:spPr>
          <a:xfrm>
            <a:off x="476417" y="471949"/>
            <a:ext cx="2337517" cy="419591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b="0" i="0" kern="1200">
                <a:solidFill>
                  <a:srgbClr val="EBEBEB"/>
                </a:solidFill>
                <a:latin typeface="+mj-lt"/>
                <a:ea typeface="+mj-ea"/>
                <a:cs typeface="+mj-cs"/>
              </a:rPr>
              <a:t>Importing Libraries</a:t>
            </a:r>
          </a:p>
        </p:txBody>
      </p:sp>
      <p:sp>
        <p:nvSpPr>
          <p:cNvPr id="317"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9" name="Freeform: Shape 31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982" y="0"/>
            <a:ext cx="6023018" cy="51435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1" name="Rectangle 320">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8" name="Google Shape;298;p16"/>
          <p:cNvSpPr txBox="1"/>
          <p:nvPr/>
        </p:nvSpPr>
        <p:spPr>
          <a:xfrm>
            <a:off x="3786339" y="1057843"/>
            <a:ext cx="4871885" cy="1942435"/>
          </a:xfrm>
          <a:prstGeom prst="rect">
            <a:avLst/>
          </a:prstGeom>
        </p:spPr>
        <p:txBody>
          <a:bodyPr spcFirstLastPara="1" vert="horz" lIns="91440" tIns="45720" rIns="91440" bIns="45720" rtlCol="0" anchorCtr="0">
            <a:normAutofit/>
          </a:bodyPr>
          <a:lstStyle/>
          <a:p>
            <a:pPr marL="0" lvl="0" indent="0">
              <a:spcBef>
                <a:spcPts val="1000"/>
              </a:spcBef>
              <a:buClr>
                <a:schemeClr val="bg2">
                  <a:lumMod val="40000"/>
                  <a:lumOff val="60000"/>
                </a:schemeClr>
              </a:buClr>
              <a:buSzPct val="80000"/>
            </a:pPr>
            <a:r>
              <a:rPr lang="en-US" dirty="0">
                <a:latin typeface="+mj-lt"/>
                <a:ea typeface="+mj-ea"/>
                <a:cs typeface="+mj-cs"/>
                <a:sym typeface="Nunito"/>
              </a:rPr>
              <a:t>Numpy and pandas has been used for data preprocessing and matplotlib and seaborn for visualisations.</a:t>
            </a:r>
          </a:p>
        </p:txBody>
      </p:sp>
      <p:pic>
        <p:nvPicPr>
          <p:cNvPr id="297" name="Google Shape;297;p16"/>
          <p:cNvPicPr preferRelativeResize="0"/>
          <p:nvPr/>
        </p:nvPicPr>
        <p:blipFill>
          <a:blip r:embed="rId7"/>
          <a:stretch>
            <a:fillRect/>
          </a:stretch>
        </p:blipFill>
        <p:spPr>
          <a:xfrm>
            <a:off x="3688138" y="2517534"/>
            <a:ext cx="4871885" cy="1368666"/>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02"/>
        <p:cNvGrpSpPr/>
        <p:nvPr/>
      </p:nvGrpSpPr>
      <p:grpSpPr>
        <a:xfrm>
          <a:off x="0" y="0"/>
          <a:ext cx="0" cy="0"/>
          <a:chOff x="0" y="0"/>
          <a:chExt cx="0" cy="0"/>
        </a:xfrm>
      </p:grpSpPr>
      <p:pic>
        <p:nvPicPr>
          <p:cNvPr id="311" name="Picture 310">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13" name="Picture 31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15" name="Oval 314">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7" name="Picture 316">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19" name="Picture 318">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21" name="Rectangle 320">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3" name="Google Shape;303;p17"/>
          <p:cNvSpPr txBox="1">
            <a:spLocks noGrp="1"/>
          </p:cNvSpPr>
          <p:nvPr>
            <p:ph type="title"/>
          </p:nvPr>
        </p:nvSpPr>
        <p:spPr>
          <a:xfrm>
            <a:off x="484584" y="339537"/>
            <a:ext cx="2329776" cy="432832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a:t>State of Data</a:t>
            </a:r>
          </a:p>
        </p:txBody>
      </p:sp>
      <p:sp>
        <p:nvSpPr>
          <p:cNvPr id="323" name="Freeform: Shape 322">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25"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27" name="Rectangle 326">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06" name="Google Shape;306;p17"/>
          <p:cNvPicPr preferRelativeResize="0"/>
          <p:nvPr/>
        </p:nvPicPr>
        <p:blipFill>
          <a:blip r:embed="rId8"/>
          <a:stretch>
            <a:fillRect/>
          </a:stretch>
        </p:blipFill>
        <p:spPr>
          <a:xfrm>
            <a:off x="4572000" y="1055309"/>
            <a:ext cx="2422506" cy="3887623"/>
          </a:xfrm>
          <a:prstGeom prst="rect">
            <a:avLst/>
          </a:prstGeom>
          <a:noFill/>
          <a:effectLst/>
        </p:spPr>
      </p:pic>
      <p:pic>
        <p:nvPicPr>
          <p:cNvPr id="305" name="Google Shape;305;p17"/>
          <p:cNvPicPr preferRelativeResize="0"/>
          <p:nvPr/>
        </p:nvPicPr>
        <p:blipFill>
          <a:blip r:embed="rId9"/>
          <a:stretch>
            <a:fillRect/>
          </a:stretch>
        </p:blipFill>
        <p:spPr>
          <a:xfrm>
            <a:off x="4548351" y="478842"/>
            <a:ext cx="2362464" cy="403876"/>
          </a:xfrm>
          <a:prstGeom prst="rect">
            <a:avLst/>
          </a:prstGeom>
          <a:noFill/>
          <a:effectLst/>
        </p:spPr>
      </p:pic>
      <p:sp>
        <p:nvSpPr>
          <p:cNvPr id="304" name="Google Shape;304;p17"/>
          <p:cNvSpPr txBox="1">
            <a:spLocks noGrp="1"/>
          </p:cNvSpPr>
          <p:nvPr>
            <p:ph type="body" idx="1"/>
          </p:nvPr>
        </p:nvSpPr>
        <p:spPr>
          <a:xfrm>
            <a:off x="3789617" y="2680312"/>
            <a:ext cx="4868293" cy="2005986"/>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endParaRPr 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310"/>
        <p:cNvGrpSpPr/>
        <p:nvPr/>
      </p:nvGrpSpPr>
      <p:grpSpPr>
        <a:xfrm>
          <a:off x="0" y="0"/>
          <a:ext cx="0" cy="0"/>
          <a:chOff x="0" y="0"/>
          <a:chExt cx="0" cy="0"/>
        </a:xfrm>
      </p:grpSpPr>
      <p:pic>
        <p:nvPicPr>
          <p:cNvPr id="318" name="Picture 31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20" name="Picture 31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22" name="Oval 32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4" name="Picture 32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26" name="Picture 32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28" name="Rectangle 32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13" name="Google Shape;313;p18"/>
          <p:cNvPicPr preferRelativeResize="0"/>
          <p:nvPr/>
        </p:nvPicPr>
        <p:blipFill rotWithShape="1">
          <a:blip r:embed="rId8"/>
          <a:srcRect r="-2" b="8998"/>
          <a:stretch/>
        </p:blipFill>
        <p:spPr>
          <a:xfrm>
            <a:off x="20" y="-3"/>
            <a:ext cx="9143980" cy="3791188"/>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p:spPr>
      </p:pic>
      <p:sp>
        <p:nvSpPr>
          <p:cNvPr id="330"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332" name="Freeform: Shape 33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1" name="Google Shape;311;p18"/>
          <p:cNvSpPr txBox="1">
            <a:spLocks noGrp="1"/>
          </p:cNvSpPr>
          <p:nvPr>
            <p:ph type="title"/>
          </p:nvPr>
        </p:nvSpPr>
        <p:spPr>
          <a:xfrm>
            <a:off x="477687" y="3640759"/>
            <a:ext cx="7805701" cy="651020"/>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a:solidFill>
                  <a:srgbClr val="EBEBEB"/>
                </a:solidFill>
              </a:rPr>
              <a:t>Replacing Data</a:t>
            </a:r>
          </a:p>
        </p:txBody>
      </p:sp>
      <p:sp>
        <p:nvSpPr>
          <p:cNvPr id="312" name="Google Shape;312;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7"/>
        <p:cNvGrpSpPr/>
        <p:nvPr/>
      </p:nvGrpSpPr>
      <p:grpSpPr>
        <a:xfrm>
          <a:off x="0" y="0"/>
          <a:ext cx="0" cy="0"/>
          <a:chOff x="0" y="0"/>
          <a:chExt cx="0" cy="0"/>
        </a:xfrm>
      </p:grpSpPr>
      <p:pic>
        <p:nvPicPr>
          <p:cNvPr id="325" name="Picture 32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327" name="Picture 32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329" name="Oval 32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1" name="Picture 33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333" name="Picture 33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335" name="Rectangle 33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7" name="Rectangle 336">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8" name="Google Shape;318;p19"/>
          <p:cNvSpPr txBox="1">
            <a:spLocks noGrp="1"/>
          </p:cNvSpPr>
          <p:nvPr>
            <p:ph type="title"/>
          </p:nvPr>
        </p:nvSpPr>
        <p:spPr>
          <a:xfrm>
            <a:off x="476417" y="471949"/>
            <a:ext cx="2337517" cy="419591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600" b="0" i="0" kern="1200">
                <a:solidFill>
                  <a:srgbClr val="EBEBEB"/>
                </a:solidFill>
                <a:latin typeface="+mj-lt"/>
                <a:ea typeface="+mj-ea"/>
                <a:cs typeface="+mj-cs"/>
              </a:rPr>
              <a:t>Filling null values with relevant data </a:t>
            </a:r>
          </a:p>
        </p:txBody>
      </p:sp>
      <p:sp>
        <p:nvSpPr>
          <p:cNvPr id="339"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41" name="Freeform: Shape 340">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43" name="Rectangle 342">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9" name="Google Shape;319;p19"/>
          <p:cNvSpPr txBox="1">
            <a:spLocks noGrp="1"/>
          </p:cNvSpPr>
          <p:nvPr>
            <p:ph type="body" idx="1"/>
          </p:nvPr>
        </p:nvSpPr>
        <p:spPr>
          <a:xfrm>
            <a:off x="3786339" y="1057844"/>
            <a:ext cx="4871885" cy="1413859"/>
          </a:xfrm>
          <a:prstGeom prst="rect">
            <a:avLst/>
          </a:prstGeom>
        </p:spPr>
        <p:txBody>
          <a:bodyPr spcFirstLastPara="1" vert="horz" lIns="91440" tIns="45720" rIns="91440" bIns="45720" rtlCol="0" anchorCtr="0">
            <a:normAutofit/>
          </a:bodyPr>
          <a:lstStyle/>
          <a:p>
            <a:pPr marL="0" lvl="0" indent="0" defTabSz="457200">
              <a:spcBef>
                <a:spcPts val="1000"/>
              </a:spcBef>
              <a:buSzPct val="80000"/>
              <a:buFont typeface="Wingdings 3" charset="2"/>
              <a:buChar char=""/>
            </a:pPr>
            <a:endParaRPr lang="en-US" dirty="0"/>
          </a:p>
        </p:txBody>
      </p:sp>
      <p:pic>
        <p:nvPicPr>
          <p:cNvPr id="320" name="Google Shape;320;p19"/>
          <p:cNvPicPr preferRelativeResize="0"/>
          <p:nvPr/>
        </p:nvPicPr>
        <p:blipFill>
          <a:blip r:embed="rId7"/>
          <a:stretch>
            <a:fillRect/>
          </a:stretch>
        </p:blipFill>
        <p:spPr>
          <a:xfrm>
            <a:off x="3687028" y="1257299"/>
            <a:ext cx="5070506" cy="2609131"/>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Cleaned Data </a:t>
            </a:r>
            <a:endParaRPr dirty="0"/>
          </a:p>
        </p:txBody>
      </p:sp>
      <p:sp>
        <p:nvSpPr>
          <p:cNvPr id="326" name="Google Shape;326;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7" name="Google Shape;327;p20"/>
          <p:cNvPicPr preferRelativeResize="0"/>
          <p:nvPr/>
        </p:nvPicPr>
        <p:blipFill>
          <a:blip r:embed="rId3">
            <a:alphaModFix/>
          </a:blip>
          <a:stretch>
            <a:fillRect/>
          </a:stretch>
        </p:blipFill>
        <p:spPr>
          <a:xfrm>
            <a:off x="1068175" y="1990050"/>
            <a:ext cx="4275000" cy="565900"/>
          </a:xfrm>
          <a:prstGeom prst="rect">
            <a:avLst/>
          </a:prstGeom>
          <a:noFill/>
          <a:ln>
            <a:noFill/>
          </a:ln>
        </p:spPr>
      </p:pic>
      <p:pic>
        <p:nvPicPr>
          <p:cNvPr id="328" name="Google Shape;328;p20"/>
          <p:cNvPicPr preferRelativeResize="0"/>
          <p:nvPr/>
        </p:nvPicPr>
        <p:blipFill>
          <a:blip r:embed="rId4">
            <a:alphaModFix/>
          </a:blip>
          <a:stretch>
            <a:fillRect/>
          </a:stretch>
        </p:blipFill>
        <p:spPr>
          <a:xfrm>
            <a:off x="5343175" y="222088"/>
            <a:ext cx="2337225" cy="473092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{AF0B30EC-8549-7049-8AB1-77E702E39A81}tf10001062</Template>
  <TotalTime>37</TotalTime>
  <Words>398</Words>
  <Application>Microsoft Macintosh PowerPoint</Application>
  <PresentationFormat>On-screen Show (16:9)</PresentationFormat>
  <Paragraphs>44</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Wingdings 3</vt:lpstr>
      <vt:lpstr>-apple-system</vt:lpstr>
      <vt:lpstr>Ion</vt:lpstr>
      <vt:lpstr>Python Programming Midterm Project  NYC Crimes Data Analysis</vt:lpstr>
      <vt:lpstr>Introduction </vt:lpstr>
      <vt:lpstr>Problem Definition</vt:lpstr>
      <vt:lpstr>Dataset </vt:lpstr>
      <vt:lpstr>Importing Libraries</vt:lpstr>
      <vt:lpstr>State of Data</vt:lpstr>
      <vt:lpstr>Replacing Data</vt:lpstr>
      <vt:lpstr>Filling null values with relevant data </vt:lpstr>
      <vt:lpstr>Cleaned Data </vt:lpstr>
      <vt:lpstr>Top 20 Crimes</vt:lpstr>
      <vt:lpstr>PowerPoint Presentation</vt:lpstr>
      <vt:lpstr>Crime Level analysis</vt:lpstr>
      <vt:lpstr>Analysis of Crimes wrt to month. </vt:lpstr>
      <vt:lpstr>Number of crimes occurred in each year</vt:lpstr>
      <vt:lpstr>Number of crimes registered in each Borough</vt:lpstr>
      <vt:lpstr>Crimes by Boroughs Analysis</vt:lpstr>
      <vt:lpstr>Location of Crimes</vt:lpstr>
      <vt:lpstr>Crimes Over the years</vt:lpstr>
      <vt:lpstr>Victim Age Groups</vt:lpstr>
      <vt:lpstr>PowerPoint Presentation</vt:lpstr>
      <vt:lpstr>Suspect Age Group</vt:lpstr>
      <vt:lpstr>PowerPoint Presentation</vt:lpstr>
      <vt:lpstr>Correlation between suspect and Victim Races</vt:lpstr>
      <vt:lpstr>PowerPoint Presentation</vt:lpstr>
      <vt:lpstr>Correlation between data values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Midterm Project  NYC Crimes Data Analysis</dc:title>
  <cp:lastModifiedBy>Berde, Ms. Nidhi Shyamsundar</cp:lastModifiedBy>
  <cp:revision>2</cp:revision>
  <dcterms:modified xsi:type="dcterms:W3CDTF">2022-11-09T22:24:30Z</dcterms:modified>
</cp:coreProperties>
</file>