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66" r:id="rId13"/>
    <p:sldId id="284" r:id="rId14"/>
    <p:sldId id="286" r:id="rId15"/>
    <p:sldId id="288" r:id="rId16"/>
    <p:sldId id="287" r:id="rId17"/>
    <p:sldId id="289" r:id="rId18"/>
    <p:sldId id="293" r:id="rId19"/>
    <p:sldId id="294" r:id="rId20"/>
    <p:sldId id="292" r:id="rId21"/>
    <p:sldId id="2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>
        <p:scale>
          <a:sx n="50" d="100"/>
          <a:sy n="50" d="100"/>
        </p:scale>
        <p:origin x="1540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terms/data-warehouse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docs.getdbt.com/reference/commands/run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hyperlink" Target="https://docs.getdbt.com/docs/build/sql-models" TargetMode="External"/><Relationship Id="rId4" Type="http://schemas.openxmlformats.org/officeDocument/2006/relationships/hyperlink" Target="https://docs.getdbt.com/docs/build/model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cs.getdbt.com/docs/build/model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reference/dbt-jinja-functions/source" TargetMode="External"/><Relationship Id="rId2" Type="http://schemas.openxmlformats.org/officeDocument/2006/relationships/hyperlink" Target="https://docs.getdbt.com/reference/dbt-jinja-functions/ref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getdbt.com/docs/build/incremental-models-overvie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getdbt.com/docs/build/incremental-strategy#supported-incremental-strategies-by-adapt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build/snapshots" TargetMode="External"/><Relationship Id="rId2" Type="http://schemas.openxmlformats.org/officeDocument/2006/relationships/hyperlink" Target="https://docs.getdbt.com/reference/commands/snapshot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getdbt.com/reference/resource-configs/strategy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code.visualstudio.com/docs/?dv=win64user" TargetMode="External"/><Relationship Id="rId2" Type="http://schemas.openxmlformats.org/officeDocument/2006/relationships/hyperlink" Target="https://signup.snowflake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python.org/downloads/windows/" TargetMode="External"/><Relationship Id="rId5" Type="http://schemas.openxmlformats.org/officeDocument/2006/relationships/hyperlink" Target="https://docs.getdbt.com/docs/cloud/about-cloud-setup" TargetMode="External"/><Relationship Id="rId4" Type="http://schemas.openxmlformats.org/officeDocument/2006/relationships/hyperlink" Target="https://www.getdbt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etdbt.com/reference/dbt_project.yml" TargetMode="Externa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getdbt.com/docs/core/connect-data-platform/profiles.yml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etdbt.com/reference/dbt-commands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etdbt.com/docs/build/seeds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-71120"/>
            <a:ext cx="7077456" cy="3710432"/>
          </a:xfrm>
        </p:spPr>
        <p:txBody>
          <a:bodyPr/>
          <a:lstStyle/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DBT (Data Build Tool) on Snowflake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96BE53-1215-E060-D245-2347C527BD6B}"/>
              </a:ext>
            </a:extLst>
          </p:cNvPr>
          <p:cNvSpPr txBox="1">
            <a:spLocks/>
          </p:cNvSpPr>
          <p:nvPr/>
        </p:nvSpPr>
        <p:spPr>
          <a:xfrm>
            <a:off x="153776" y="79364"/>
            <a:ext cx="1554319" cy="704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Models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6535BE-026A-0FB4-BAC8-1D7771A00D4A}"/>
              </a:ext>
            </a:extLst>
          </p:cNvPr>
          <p:cNvSpPr txBox="1">
            <a:spLocks/>
          </p:cNvSpPr>
          <p:nvPr/>
        </p:nvSpPr>
        <p:spPr>
          <a:xfrm>
            <a:off x="162416" y="3960388"/>
            <a:ext cx="7276609" cy="2381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Models are primarily written as a SELECT statement and saved as a .sql file.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In a project it can have multiple models, and models can even reference each other. 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Each dbt model name should be unique across project and the model name is inherited from the filename.</a:t>
            </a:r>
          </a:p>
          <a:p>
            <a:pPr marL="285750" indent="-285750">
              <a:lnSpc>
                <a:spcPct val="150000"/>
              </a:lnSpc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When you execute the 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 run command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, dbt will build this model in </a:t>
            </a:r>
            <a:r>
              <a:rPr lang="en-US" sz="1400" u="sng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warehouse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by wrapping it in a create view as or create table as statement as per materization in config.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/>
            </a:endParaRPr>
          </a:p>
          <a:p>
            <a:pPr>
              <a:buClrTx/>
            </a:pPr>
            <a:r>
              <a:rPr lang="en-US" sz="1400" b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refer: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models | dbt Developer Hub (getdbt.com)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, </a:t>
            </a:r>
          </a:p>
          <a:p>
            <a:pPr>
              <a:buClrTx/>
            </a:pP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	               </a:t>
            </a:r>
            <a:r>
              <a:rPr lang="en-US" sz="14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 models | dbt Developer Hub (getdbt.com)</a:t>
            </a:r>
            <a:endParaRPr lang="en-US" sz="140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827B50-B7DC-B451-3A3A-03BDA1FC7F3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649"/>
          <a:stretch/>
        </p:blipFill>
        <p:spPr>
          <a:xfrm>
            <a:off x="7663890" y="4097924"/>
            <a:ext cx="3903270" cy="16463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7FADE6F-C4F7-E7EF-B13D-F48A9B72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803" y="1417051"/>
            <a:ext cx="6481043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4B6233A-D63B-2C6E-8D3B-00BF2B27ED55}"/>
              </a:ext>
            </a:extLst>
          </p:cNvPr>
          <p:cNvSpPr txBox="1">
            <a:spLocks/>
          </p:cNvSpPr>
          <p:nvPr/>
        </p:nvSpPr>
        <p:spPr>
          <a:xfrm>
            <a:off x="162416" y="984078"/>
            <a:ext cx="2693062" cy="5008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 – SQL Models</a:t>
            </a: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18F042-63C0-7AFC-912B-E845BB6B48C1}"/>
              </a:ext>
            </a:extLst>
          </p:cNvPr>
          <p:cNvSpPr txBox="1">
            <a:spLocks/>
          </p:cNvSpPr>
          <p:nvPr/>
        </p:nvSpPr>
        <p:spPr>
          <a:xfrm>
            <a:off x="171450" y="209539"/>
            <a:ext cx="5924550" cy="398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Configuring Model materializations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4A3AF-2A1E-9954-B56A-2A567EA87718}"/>
              </a:ext>
            </a:extLst>
          </p:cNvPr>
          <p:cNvSpPr txBox="1">
            <a:spLocks/>
          </p:cNvSpPr>
          <p:nvPr/>
        </p:nvSpPr>
        <p:spPr>
          <a:xfrm>
            <a:off x="171450" y="1715333"/>
            <a:ext cx="7284983" cy="463784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Configurations are "model settings" that can be set in your dbt_project.yml file, </a:t>
            </a:r>
            <a:r>
              <a:rPr lang="en-US" sz="1400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your model, file using a config block.</a:t>
            </a:r>
          </a:p>
          <a:p>
            <a:pPr>
              <a:buClrTx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With configuration we can change the materialization that determines the SQL which dbt uses to create the model as a table/view in warehouse.</a:t>
            </a:r>
          </a:p>
          <a:p>
            <a:pPr marL="285750" indent="-285750">
              <a:buClrTx/>
              <a:buFont typeface="Wingdings" panose="05000000000000000000" pitchFamily="2" charset="2"/>
              <a:buChar char="§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There are five types of materializations built into DBT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View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Table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Ephemeral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Materialized view</a:t>
            </a: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12775" lvl="2">
              <a:buClr>
                <a:srgbClr val="4472C4"/>
              </a:buClr>
              <a:buFont typeface="Wingdings" panose="020B0604020202020204" pitchFamily="34" charset="0"/>
              <a:buChar char="§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dbt models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E733D4-C923-6523-8B85-9DC45880B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557" y="3928731"/>
            <a:ext cx="3584767" cy="2252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3D9AEB1-E9AD-B82A-B3BD-D09DED8F553C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14" name="Picture 1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1A51E87-591C-F487-FE88-23B48E9B6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3557" y="1484719"/>
            <a:ext cx="3584767" cy="19169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6D2AEFC0-F204-BDB6-705A-D14EDE68D9A1}"/>
              </a:ext>
            </a:extLst>
          </p:cNvPr>
          <p:cNvSpPr txBox="1">
            <a:spLocks/>
          </p:cNvSpPr>
          <p:nvPr/>
        </p:nvSpPr>
        <p:spPr>
          <a:xfrm>
            <a:off x="7663557" y="1074745"/>
            <a:ext cx="2841817" cy="338554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Method 1 inside Model .</a:t>
            </a:r>
            <a:r>
              <a:rPr lang="en-US" sz="16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sql</a:t>
            </a: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file</a:t>
            </a:r>
            <a:endParaRPr lang="en-US" sz="1600" b="1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779FA0-FAC7-7081-B2C5-5905F668FAD9}"/>
              </a:ext>
            </a:extLst>
          </p:cNvPr>
          <p:cNvSpPr txBox="1">
            <a:spLocks/>
          </p:cNvSpPr>
          <p:nvPr/>
        </p:nvSpPr>
        <p:spPr>
          <a:xfrm>
            <a:off x="7654031" y="3590177"/>
            <a:ext cx="3584767" cy="338554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Method 2 inside </a:t>
            </a:r>
            <a:r>
              <a:rPr lang="en-US" sz="1600" b="1" err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dbt_project.yml</a:t>
            </a:r>
            <a:r>
              <a:rPr lang="en-US" sz="1600" b="1">
                <a:solidFill>
                  <a:schemeClr val="bg1"/>
                </a:solidFill>
                <a:latin typeface="Calibri"/>
                <a:ea typeface="+mn-lt"/>
                <a:cs typeface="Calibri"/>
              </a:rPr>
              <a:t> file</a:t>
            </a:r>
            <a:endParaRPr lang="en-US" sz="1600" b="1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5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DE11126D-C530-1BBD-9141-9AE9D1B58F57}"/>
              </a:ext>
            </a:extLst>
          </p:cNvPr>
          <p:cNvSpPr txBox="1">
            <a:spLocks/>
          </p:cNvSpPr>
          <p:nvPr/>
        </p:nvSpPr>
        <p:spPr>
          <a:xfrm>
            <a:off x="113988" y="4772025"/>
            <a:ext cx="2543488" cy="37544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 smtClean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 ref() FUNCTION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8C8855-26D7-90A7-510F-FD9218A2709B}"/>
              </a:ext>
            </a:extLst>
          </p:cNvPr>
          <p:cNvSpPr txBox="1">
            <a:spLocks/>
          </p:cNvSpPr>
          <p:nvPr/>
        </p:nvSpPr>
        <p:spPr>
          <a:xfrm>
            <a:off x="252362" y="5099791"/>
            <a:ext cx="6711883" cy="15717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ref() is how you reference one model within another</a:t>
            </a:r>
          </a:p>
          <a:p>
            <a:pPr marL="34290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 ref function allows us to build dependencies between models in a flexible way. This will enable dbt to deploy models in the correct order when using dbt run also, helps in generating documentation lineage graph.</a:t>
            </a:r>
          </a:p>
          <a:p>
            <a:pPr marL="342900">
              <a:buClrTx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About ref function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4300"/>
            <a:endParaRPr lang="en-US" sz="11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C517D30-C8BB-3083-DB43-93D9FD2E4DD9}"/>
              </a:ext>
            </a:extLst>
          </p:cNvPr>
          <p:cNvSpPr txBox="1">
            <a:spLocks/>
          </p:cNvSpPr>
          <p:nvPr/>
        </p:nvSpPr>
        <p:spPr>
          <a:xfrm>
            <a:off x="113987" y="3142938"/>
            <a:ext cx="3676257" cy="52322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 smtClean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 source</a:t>
            </a:r>
            <a:r>
              <a:rPr lang="en-US" sz="1800" b="1" kern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() FUNCTION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6C1E6D8-54F0-DE59-70AC-D41DEA429873}"/>
              </a:ext>
            </a:extLst>
          </p:cNvPr>
          <p:cNvSpPr txBox="1">
            <a:spLocks/>
          </p:cNvSpPr>
          <p:nvPr/>
        </p:nvSpPr>
        <p:spPr>
          <a:xfrm>
            <a:off x="113987" y="3699930"/>
            <a:ext cx="6711883" cy="11521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269875" indent="-269875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■"/>
              <a:defRPr lang="en-US" sz="140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03238" indent="-233363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►"/>
              <a:defRPr lang="en-U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717550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buClrTx/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Source()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function is similar to the ref() function. It establishes a relation between the model and the source table specified.</a:t>
            </a:r>
          </a:p>
          <a:p>
            <a:pPr marL="342900" indent="-228600">
              <a:buClrTx/>
              <a:buFont typeface="Arial" panose="020B0604020202020204" pitchFamily="34" charset="0"/>
              <a:buChar char="•"/>
            </a:pP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pass 2 arguments in the source function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source name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table name. </a:t>
            </a:r>
            <a:r>
              <a:rPr lang="en-US" sz="12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Which refer to the configuration/details in the source YAML file</a:t>
            </a:r>
          </a:p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source function | dbt Developer Hub (getdbt.com)</a:t>
            </a:r>
            <a:endParaRPr lang="en-US" sz="105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>
              <a:spcAft>
                <a:spcPts val="600"/>
              </a:spcAft>
            </a:pPr>
            <a:endParaRPr lang="en-US" sz="12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91233-75E7-3FA3-5ACC-F18FB27D41C0}"/>
              </a:ext>
            </a:extLst>
          </p:cNvPr>
          <p:cNvSpPr txBox="1"/>
          <p:nvPr/>
        </p:nvSpPr>
        <p:spPr>
          <a:xfrm>
            <a:off x="113987" y="64935"/>
            <a:ext cx="32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Jinja for lineage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E747A3-9363-B7D9-2818-8A478B505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619" y="5099791"/>
            <a:ext cx="3226353" cy="14066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E36C9686-682E-8556-EC56-A5C80C2C4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027" y="209539"/>
            <a:ext cx="7455976" cy="340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66B07E48-5B8A-6FCF-A2C8-73E8AFA613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9403" y="3430057"/>
            <a:ext cx="3671360" cy="140546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41890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53446-16B2-846D-BC46-47D81F2D427A}"/>
              </a:ext>
            </a:extLst>
          </p:cNvPr>
          <p:cNvSpPr txBox="1">
            <a:spLocks/>
          </p:cNvSpPr>
          <p:nvPr/>
        </p:nvSpPr>
        <p:spPr>
          <a:xfrm>
            <a:off x="0" y="77765"/>
            <a:ext cx="3228974" cy="393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Models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47C074-933F-056D-4F02-E2930866A97F}"/>
              </a:ext>
            </a:extLst>
          </p:cNvPr>
          <p:cNvSpPr txBox="1">
            <a:spLocks/>
          </p:cNvSpPr>
          <p:nvPr/>
        </p:nvSpPr>
        <p:spPr>
          <a:xfrm>
            <a:off x="140839" y="2760453"/>
            <a:ext cx="11037099" cy="31378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models in dbt are designed to efficiently update your data warehouse tables by only transforming and loading new or changed data since the last run. </a:t>
            </a:r>
          </a:p>
          <a:p>
            <a:pPr algn="just"/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How Incremental Models Work: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Initial Run: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the incremental model runs for the first time, it processes the entire dataset and creates a new table or updates an existing one. 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Subsequent Runs: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 subsequent runs, dbt processes only the new or changed records and appends them to the existing table. 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We have 3 incremental strategies </a:t>
            </a:r>
          </a:p>
          <a:p>
            <a:pPr marL="800100" lvl="1" indent="-342900" algn="just">
              <a:buClrTx/>
              <a:buFont typeface="+mj-lt"/>
              <a:buAutoNum type="arabicPeriod"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171575" lvl="4" indent="-342900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Append</a:t>
            </a:r>
          </a:p>
          <a:p>
            <a:pPr marL="1171575" lvl="4" indent="-342900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Merge</a:t>
            </a:r>
          </a:p>
          <a:p>
            <a:pPr marL="1057275" lvl="4" algn="just">
              <a:buFont typeface="+mj-lt"/>
              <a:buAutoNum type="alphaUcPeriod"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  Delete+Insert</a:t>
            </a:r>
          </a:p>
          <a:p>
            <a:pPr marL="1171575" lvl="4" indent="-342900" algn="just">
              <a:buFont typeface="Arial" panose="020B0604020202020204" pitchFamily="34" charset="0"/>
              <a:buAutoNum type="alphaUcPeriod"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endParaRPr lang="en-US" sz="12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ClrTx/>
              <a:buFont typeface="Arial" panose="020B0604020202020204" pitchFamily="34" charset="0"/>
              <a:buNone/>
            </a:pPr>
            <a:r>
              <a:rPr lang="en-US" sz="1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models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 descr="A computer screen with text&#10;&#10;Description automatically generated">
            <a:extLst>
              <a:ext uri="{FF2B5EF4-FFF2-40B4-BE49-F238E27FC236}">
                <a16:creationId xmlns:a16="http://schemas.microsoft.com/office/drawing/2014/main" id="{65B8D056-C94D-B645-798F-286B3FDE8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58" y="3997901"/>
            <a:ext cx="3652800" cy="1812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2BBB86BF-71D6-C64D-876C-6764DCE6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58" y="811917"/>
            <a:ext cx="37623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9054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016E0C6-48BF-FBDE-FD21-2053D9113D83}"/>
              </a:ext>
            </a:extLst>
          </p:cNvPr>
          <p:cNvSpPr txBox="1">
            <a:spLocks/>
          </p:cNvSpPr>
          <p:nvPr/>
        </p:nvSpPr>
        <p:spPr>
          <a:xfrm>
            <a:off x="152399" y="209539"/>
            <a:ext cx="3731443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943B5-8123-7630-DE16-1C284B29AAC5}"/>
              </a:ext>
            </a:extLst>
          </p:cNvPr>
          <p:cNvSpPr txBox="1">
            <a:spLocks/>
          </p:cNvSpPr>
          <p:nvPr/>
        </p:nvSpPr>
        <p:spPr>
          <a:xfrm>
            <a:off x="152399" y="1944303"/>
            <a:ext cx="6343650" cy="459789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ClrTx/>
              <a:buFont typeface="Arial" panose="020B0604020202020204" pitchFamily="34" charset="0"/>
              <a:buAutoNum type="arabicPeriod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Append: </a:t>
            </a: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appends new rows to the existing table without modifying or deleting any existing rows.</a:t>
            </a:r>
          </a:p>
          <a:p>
            <a:pPr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3" indent="-457200" algn="just">
              <a:tabLst>
                <a:tab pos="171450" algn="l"/>
              </a:tabLst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Ideal for continuously accumulating data where historical updates aren't relevant. Examples include website activity logs, sensor readings, or social media feeds</a:t>
            </a:r>
            <a:r>
              <a:rPr lang="en-US" sz="13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574675" lvl="3" indent="-457200" algn="just"/>
            <a:endParaRPr lang="en-US" sz="13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r>
              <a:rPr lang="en-US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 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Filtering New Rows: Use the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only the new rows. </a:t>
            </a:r>
          </a:p>
          <a:p>
            <a:pPr marL="457200" lvl="1" indent="-45720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lvl="1" indent="-45720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0074D-47C2-1811-A6FD-B06BE8895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18" y="2213811"/>
            <a:ext cx="4755286" cy="38265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239BC878-3E83-F0B3-9A48-FF589BF8F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258" y="811917"/>
            <a:ext cx="3762375" cy="1819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7035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FBEF0C-17A4-6C61-6B23-649D45018CA6}"/>
              </a:ext>
            </a:extLst>
          </p:cNvPr>
          <p:cNvSpPr txBox="1">
            <a:spLocks/>
          </p:cNvSpPr>
          <p:nvPr/>
        </p:nvSpPr>
        <p:spPr>
          <a:xfrm>
            <a:off x="196072" y="2721619"/>
            <a:ext cx="6414278" cy="38157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 Merge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updates existing rows if they have changed and inserts new rows. It's useful for capturing changes in the source data.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 Suitable for scenarios where data can be inserted or updated. This strategy works best when you have a reliable unique key to identify changes.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Unique Key: Define a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identify rows uniquely.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Filtering New and Updated Rows: Use the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rows. </a:t>
            </a: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DFF412-FA13-B1B5-5EC1-9F35408494F1}"/>
              </a:ext>
            </a:extLst>
          </p:cNvPr>
          <p:cNvSpPr txBox="1">
            <a:spLocks/>
          </p:cNvSpPr>
          <p:nvPr/>
        </p:nvSpPr>
        <p:spPr>
          <a:xfrm>
            <a:off x="109538" y="209539"/>
            <a:ext cx="3472647" cy="4953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77B5A-84F1-F46D-D47E-9C8D2E09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814" y="2145342"/>
            <a:ext cx="4602497" cy="39677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9B2E9D38-AA84-60A0-A452-1F1B7CF2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76" y="712937"/>
            <a:ext cx="3661375" cy="18809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19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227F8-5486-BFB6-17E2-FF72D6B55219}"/>
              </a:ext>
            </a:extLst>
          </p:cNvPr>
          <p:cNvSpPr txBox="1">
            <a:spLocks/>
          </p:cNvSpPr>
          <p:nvPr/>
        </p:nvSpPr>
        <p:spPr>
          <a:xfrm>
            <a:off x="123824" y="2499087"/>
            <a:ext cx="6663474" cy="39635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    Delete+insert: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strategy deletes existing rows if they have changed and inserts new rows. 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 Case: This strategy involves explicitly deleting existing records from the target table before inserting new records based on matching unique_key. It's useful when historical updates are not needed.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Steps to Implement: 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Define the Model: Configure the model to be incremental.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Filtering New Rows: Use the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is_incremental()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to filter only the new rows 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Unique Key: Define a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to identify rows uniquely which will be used to delete existing row and insert new one.</a:t>
            </a:r>
          </a:p>
          <a:p>
            <a:pPr marL="371475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71475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4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incremental strategy | dbt Developer Hub (getdbt.com)</a:t>
            </a: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4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D86D2B-C70F-46E9-EF40-7C2A9B2D8A1B}"/>
              </a:ext>
            </a:extLst>
          </p:cNvPr>
          <p:cNvSpPr txBox="1">
            <a:spLocks/>
          </p:cNvSpPr>
          <p:nvPr/>
        </p:nvSpPr>
        <p:spPr>
          <a:xfrm>
            <a:off x="123824" y="184139"/>
            <a:ext cx="3505495" cy="495300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Incremental Strategies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8541B-485D-9687-58DD-284AC29B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392" y="2499087"/>
            <a:ext cx="4040849" cy="37427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A diagram of a product run&#10;&#10;Description automatically generated">
            <a:extLst>
              <a:ext uri="{FF2B5EF4-FFF2-40B4-BE49-F238E27FC236}">
                <a16:creationId xmlns:a16="http://schemas.microsoft.com/office/drawing/2014/main" id="{97B4B347-4C6D-9587-C6E9-B6AD4C2E0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307" y="782309"/>
            <a:ext cx="3512389" cy="18943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4651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AE2B06-C699-A617-CF39-060296268490}"/>
              </a:ext>
            </a:extLst>
          </p:cNvPr>
          <p:cNvSpPr txBox="1">
            <a:spLocks/>
          </p:cNvSpPr>
          <p:nvPr/>
        </p:nvSpPr>
        <p:spPr>
          <a:xfrm>
            <a:off x="142777" y="184139"/>
            <a:ext cx="1801661" cy="495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Snapshots</a:t>
            </a:r>
            <a:endParaRPr lang="en-US" sz="2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231DDF-C125-E896-9695-088CF141BDA0}"/>
              </a:ext>
            </a:extLst>
          </p:cNvPr>
          <p:cNvSpPr txBox="1">
            <a:spLocks/>
          </p:cNvSpPr>
          <p:nvPr/>
        </p:nvSpPr>
        <p:spPr>
          <a:xfrm>
            <a:off x="142777" y="791852"/>
            <a:ext cx="7276118" cy="56343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Snapshots allows you to track changes in your source data over time . Essentially, they create a historical record of your data, enabling you to analyze data trends, identify changes and implement SCD2 effectively.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One can configure the snapshot by specifying properties like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unique_key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, strategy, and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updated_at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column.</a:t>
            </a: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materializes the snapshot as a table, adding metadata columns like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dbt_valid_from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and 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to track data validity periods.</a:t>
            </a:r>
          </a:p>
          <a:p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When you run the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snapshot command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the first run: 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will create the initial snapshot table.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this will be the result set of  select statement, with additional columns including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dbt_valid_from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All records will have a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null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09600" lvl="1">
              <a:buClrTx/>
              <a:buFont typeface="Wingdings" panose="05000000000000000000" pitchFamily="2" charset="2"/>
              <a:buChar char="Ø"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71450" indent="-171450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On subsequent runs: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will check which records have changed or if any new records have been created.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column will be updated for any existing records that have changed.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The updated record and any new records will be inserted into the snapshot table. These records will now have </a:t>
            </a:r>
            <a:r>
              <a:rPr lang="en-US" sz="1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dbt_valid_to</a:t>
            </a: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= null</a:t>
            </a:r>
          </a:p>
          <a:p>
            <a:pPr lvl="1"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 algn="just">
              <a:buFont typeface="Arial" panose="020B0604020202020204" pitchFamily="34" charset="0"/>
              <a:buNone/>
            </a:pP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66700" lvl="1" indent="0" algn="just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 snapshots to your DAG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F94D490-10BD-D0FF-109D-D2925937FD05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5752D95-DC33-BBD9-1E09-4AEDFBC7E359}"/>
              </a:ext>
            </a:extLst>
          </p:cNvPr>
          <p:cNvSpPr/>
          <p:nvPr/>
        </p:nvSpPr>
        <p:spPr>
          <a:xfrm>
            <a:off x="8370989" y="2979814"/>
            <a:ext cx="299635" cy="645168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983FBD-2887-7CC8-0ED7-B3E0439D1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091696"/>
              </p:ext>
            </p:extLst>
          </p:nvPr>
        </p:nvGraphicFramePr>
        <p:xfrm>
          <a:off x="6575655" y="2705494"/>
          <a:ext cx="1721316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860658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EC50F0-7E5F-EEAB-89F7-26E1F4A0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552093"/>
              </p:ext>
            </p:extLst>
          </p:nvPr>
        </p:nvGraphicFramePr>
        <p:xfrm>
          <a:off x="6575655" y="3452732"/>
          <a:ext cx="1721316" cy="548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0658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860658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</a:tblGrid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47920"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shipped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AABE34-C129-0B3E-8B1F-34B9DA4C9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70253"/>
              </p:ext>
            </p:extLst>
          </p:nvPr>
        </p:nvGraphicFramePr>
        <p:xfrm>
          <a:off x="8670624" y="2790257"/>
          <a:ext cx="3378599" cy="9932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7766">
                  <a:extLst>
                    <a:ext uri="{9D8B030D-6E8A-4147-A177-3AD203B41FA5}">
                      <a16:colId xmlns:a16="http://schemas.microsoft.com/office/drawing/2014/main" val="3502988427"/>
                    </a:ext>
                  </a:extLst>
                </a:gridCol>
                <a:gridCol w="737555">
                  <a:extLst>
                    <a:ext uri="{9D8B030D-6E8A-4147-A177-3AD203B41FA5}">
                      <a16:colId xmlns:a16="http://schemas.microsoft.com/office/drawing/2014/main" val="2456705344"/>
                    </a:ext>
                  </a:extLst>
                </a:gridCol>
                <a:gridCol w="1187498">
                  <a:extLst>
                    <a:ext uri="{9D8B030D-6E8A-4147-A177-3AD203B41FA5}">
                      <a16:colId xmlns:a16="http://schemas.microsoft.com/office/drawing/2014/main" val="3375384924"/>
                    </a:ext>
                  </a:extLst>
                </a:gridCol>
                <a:gridCol w="1135780">
                  <a:extLst>
                    <a:ext uri="{9D8B030D-6E8A-4147-A177-3AD203B41FA5}">
                      <a16:colId xmlns:a16="http://schemas.microsoft.com/office/drawing/2014/main" val="2350435241"/>
                    </a:ext>
                  </a:extLst>
                </a:gridCol>
              </a:tblGrid>
              <a:tr h="376402">
                <a:tc>
                  <a:txBody>
                    <a:bodyPr/>
                    <a:lstStyle/>
                    <a:p>
                      <a:r>
                        <a:rPr lang="en-US" sz="110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dbt_valid_from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dbt_valid_to</a:t>
                      </a:r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764567"/>
                  </a:ext>
                </a:extLst>
              </a:tr>
              <a:tr h="228530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2019-01-01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2019-01-02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958146"/>
                  </a:ext>
                </a:extLst>
              </a:tr>
              <a:tr h="357732">
                <a:tc>
                  <a:txBody>
                    <a:bodyPr/>
                    <a:lstStyle/>
                    <a:p>
                      <a:r>
                        <a:rPr lang="en-US" sz="11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Shipped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2019-01-02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739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55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54D18C-8EE2-39C9-F2A9-2880489F45E7}"/>
              </a:ext>
            </a:extLst>
          </p:cNvPr>
          <p:cNvSpPr txBox="1">
            <a:spLocks/>
          </p:cNvSpPr>
          <p:nvPr/>
        </p:nvSpPr>
        <p:spPr>
          <a:xfrm>
            <a:off x="79367" y="263000"/>
            <a:ext cx="3116320" cy="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Snapshot Strategies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49310-0936-DACF-8154-920AE3EFED36}"/>
              </a:ext>
            </a:extLst>
          </p:cNvPr>
          <p:cNvSpPr txBox="1">
            <a:spLocks/>
          </p:cNvSpPr>
          <p:nvPr/>
        </p:nvSpPr>
        <p:spPr>
          <a:xfrm>
            <a:off x="79367" y="1004923"/>
            <a:ext cx="6576264" cy="53610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lvl="1" indent="0" algn="just">
              <a:buClr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Snapshot "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strategies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" define how 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knows if a row has changed. There are two strategies built-in to </a:t>
            </a:r>
            <a:r>
              <a:rPr lang="en-US" sz="1400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: timestamp and check.</a:t>
            </a: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>
                <a:srgbClr val="00AECF"/>
              </a:buClr>
              <a:buFont typeface="Wingdings,Sans-Serif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Check Strategy:</a:t>
            </a:r>
          </a:p>
          <a:p>
            <a:pPr marL="457200" lvl="2" indent="0" algn="just"/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 check strategy is useful for tables which do not have a reliable 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updated_at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column. This strategy works by comparing a list of columns between their current and historical values. If any of these columns have changed, then </a:t>
            </a:r>
            <a:r>
              <a:rPr lang="en-US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dbt</a:t>
            </a:r>
            <a:r>
              <a:rPr lang="en-US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will invalidate the old record and record the new one.</a:t>
            </a: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66700" lvl="2" algn="just">
              <a:buClr>
                <a:srgbClr val="00AECF"/>
              </a:buClr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438150" lvl="2" indent="-171450" algn="just">
              <a:buClr>
                <a:srgbClr val="00AECF"/>
              </a:buClr>
              <a:buFont typeface="Arial" panose="05000000000000000000" pitchFamily="2" charset="2"/>
              <a:buChar char="►"/>
            </a:pP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Timestamp strategy :  </a:t>
            </a:r>
          </a:p>
          <a:p>
            <a:pPr marL="461645" lvl="1" indent="-404495" algn="just">
              <a:buClrTx/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	The timestamp strategy uses an </a:t>
            </a:r>
            <a:r>
              <a:rPr lang="en-US" sz="1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updated_at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field to determine if a row has changed.</a:t>
            </a: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   </a:t>
            </a: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 | </a:t>
            </a:r>
            <a:r>
              <a:rPr lang="en-US" sz="1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endParaRPr lang="en-US"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1" indent="-285750"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80F5C7-C6E2-A2F6-CD9F-2FD621276DF0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57D07D32-F245-CBA5-152D-21A831EEF786}"/>
              </a:ext>
            </a:extLst>
          </p:cNvPr>
          <p:cNvSpPr txBox="1">
            <a:spLocks/>
          </p:cNvSpPr>
          <p:nvPr/>
        </p:nvSpPr>
        <p:spPr>
          <a:xfrm>
            <a:off x="6823912" y="498848"/>
            <a:ext cx="1596185" cy="2714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lang="en-US" sz="1600" b="1" kern="1200" dirty="0" smtClean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  <a:lvl2pPr marL="4381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►"/>
              <a:defRPr lang="en-US" sz="1600" b="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2pPr>
            <a:lvl3pPr marL="5238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Calibri" panose="020F0502020204030204" pitchFamily="34" charset="0"/>
              </a:defRPr>
            </a:lvl3pPr>
            <a:lvl4pPr marL="555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09625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GB" sz="105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Check Strategy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2FA5E36-3044-7F7E-0A8D-F49451C992B4}"/>
              </a:ext>
            </a:extLst>
          </p:cNvPr>
          <p:cNvSpPr txBox="1">
            <a:spLocks/>
          </p:cNvSpPr>
          <p:nvPr/>
        </p:nvSpPr>
        <p:spPr>
          <a:xfrm>
            <a:off x="6893343" y="3429000"/>
            <a:ext cx="1793395" cy="276999"/>
          </a:xfrm>
          <a:prstGeom prst="rect">
            <a:avLst/>
          </a:prstGeom>
        </p:spPr>
        <p:txBody>
          <a:bodyPr vert="horz" wrap="square" lIns="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Timestamp Strategy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206A4FF-308F-CE2F-3471-399C06A14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971" y="851681"/>
            <a:ext cx="3928498" cy="24166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1A31CD41-5354-29C1-789B-4FE10C6D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971" y="3787236"/>
            <a:ext cx="3929789" cy="24366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719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44" y="96520"/>
            <a:ext cx="7781544" cy="859055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09040"/>
            <a:ext cx="6803136" cy="3911600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Set-up : DBT Core/Cloud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 YAML's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dbt</a:t>
            </a:r>
            <a:r>
              <a:rPr lang="en-US" dirty="0"/>
              <a:t> CLI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&amp; Sources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Increment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Snapshots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Jinjas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DBT Documentation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330" y="203200"/>
            <a:ext cx="6803136" cy="36576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8EC28-9CF4-3033-4FA6-A2447C5A0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343" y="568960"/>
            <a:ext cx="7867294" cy="413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C5024A-7600-B5B3-759E-6CEC61B68202}"/>
              </a:ext>
            </a:extLst>
          </p:cNvPr>
          <p:cNvSpPr/>
          <p:nvPr/>
        </p:nvSpPr>
        <p:spPr>
          <a:xfrm>
            <a:off x="314325" y="4482041"/>
            <a:ext cx="7981950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n-US" sz="2000" b="1" dirty="0">
                <a:latin typeface="Calibri"/>
                <a:ea typeface="Calibri" panose="020F0502020204030204" pitchFamily="34" charset="0"/>
                <a:cs typeface="Calibri"/>
              </a:rPr>
              <a:t> </a:t>
            </a:r>
            <a:endParaRPr lang="en-US" sz="1400" dirty="0">
              <a:solidFill>
                <a:srgbClr val="000000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A5618-1F0A-BB31-4B88-AA4435AE1A46}"/>
              </a:ext>
            </a:extLst>
          </p:cNvPr>
          <p:cNvSpPr/>
          <p:nvPr/>
        </p:nvSpPr>
        <p:spPr>
          <a:xfrm>
            <a:off x="314325" y="4482041"/>
            <a:ext cx="7981950" cy="178510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rtl="0"/>
            <a:r>
              <a:rPr lang="en-US" sz="20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Why Use </a:t>
            </a:r>
            <a:r>
              <a:rPr lang="en-US" sz="2000" b="1" dirty="0" err="1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20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?</a:t>
            </a:r>
          </a:p>
          <a:p>
            <a:pPr rtl="0"/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Version Control: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Keeps track of changes using Git, like how Word tracks edits in a document.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Modularity: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Breaks big tasks into smaller, manageable pieces called as Models consists </a:t>
            </a:r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SELECT SQL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Documentation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 Automatically writes down what was done, like a recipe book.</a:t>
            </a:r>
          </a:p>
          <a:p>
            <a:pPr rtl="0"/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Testing: 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Has built-in tools to check if everything is working correctly.</a:t>
            </a:r>
          </a:p>
          <a:p>
            <a:r>
              <a:rPr lang="en-US" sz="1400" b="1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Orchestration</a:t>
            </a:r>
            <a:r>
              <a:rPr lang="en-US" sz="1400" dirty="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 DBT Cloud/Any workflow manager (e.g. Airflow) </a:t>
            </a:r>
            <a:endParaRPr lang="en-US" sz="1400" dirty="0">
              <a:solidFill>
                <a:schemeClr val="bg1"/>
              </a:solidFill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200" b="1" dirty="0" err="1"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3200" b="1" dirty="0">
                <a:latin typeface="Calibri"/>
                <a:ea typeface="Calibri" panose="020F0502020204030204" pitchFamily="34" charset="0"/>
                <a:cs typeface="Calibri"/>
              </a:rPr>
              <a:t> vs. ETL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DBCAA-EF89-E159-7CE8-827542E29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16847"/>
              </p:ext>
            </p:extLst>
          </p:nvPr>
        </p:nvGraphicFramePr>
        <p:xfrm>
          <a:off x="542924" y="1068112"/>
          <a:ext cx="10988675" cy="550540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17470">
                  <a:extLst>
                    <a:ext uri="{9D8B030D-6E8A-4147-A177-3AD203B41FA5}">
                      <a16:colId xmlns:a16="http://schemas.microsoft.com/office/drawing/2014/main" val="927020225"/>
                    </a:ext>
                  </a:extLst>
                </a:gridCol>
                <a:gridCol w="4690536">
                  <a:extLst>
                    <a:ext uri="{9D8B030D-6E8A-4147-A177-3AD203B41FA5}">
                      <a16:colId xmlns:a16="http://schemas.microsoft.com/office/drawing/2014/main" val="199939541"/>
                    </a:ext>
                  </a:extLst>
                </a:gridCol>
                <a:gridCol w="5280669">
                  <a:extLst>
                    <a:ext uri="{9D8B030D-6E8A-4147-A177-3AD203B41FA5}">
                      <a16:colId xmlns:a16="http://schemas.microsoft.com/office/drawing/2014/main" val="3432418915"/>
                    </a:ext>
                  </a:extLst>
                </a:gridCol>
              </a:tblGrid>
              <a:tr h="2343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endParaRPr lang="en-US" sz="14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dbt 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ETL</a:t>
                      </a:r>
                      <a:endParaRPr lang="en-US" sz="14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607374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Approach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Focus on SQL based transformation</a:t>
                      </a:r>
                    </a:p>
                    <a:p>
                      <a:pPr algn="l" fontAlgn="b"/>
                      <a:b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Transforming raw sales data into a table showing total sales per region.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Focus on extraction ,transformation</a:t>
                      </a:r>
                    </a:p>
                    <a:p>
                      <a:pPr algn="l" fontAlgn="b"/>
                      <a:b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Extracting sales data from multiple systems (ERP, CRM), transforming it to standardize formats, and loading it into a data warehouse.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17080073"/>
                  </a:ext>
                </a:extLst>
              </a:tr>
              <a:tr h="900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Simplicity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Uses simple SQL for transformations. </a:t>
                      </a:r>
                    </a:p>
                    <a:p>
                      <a:pPr algn="l" fontAlgn="b"/>
                      <a:endParaRPr lang="fr-FR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Model consists SELECT SQL for transforming raw sales data into a table showing total sales per region. </a:t>
                      </a:r>
                      <a:endParaRPr lang="fr-FR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Often requires complex coding or specialized tools use UI or proprietary scripting languages..</a:t>
                      </a:r>
                    </a:p>
                    <a:p>
                      <a:pPr algn="l" fontAlgn="b"/>
                      <a:endParaRPr lang="en-US" sz="110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Each ETL tool like IICS, Talend, </a:t>
                      </a:r>
                      <a:r>
                        <a:rPr lang="en-US" sz="1100" b="0" i="0" u="none" strike="noStrike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Matillion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 require significant  understanding for tool usage.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9370515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Modularity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Breaks transformations into small, reusable pieces. 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Creating a base model for sales data that other models can reference to calculate metrics like total sales, average sales, etc.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Typically, large monolithic processes.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There will be workflow each data pipeline which will be isolated to that workflow and complex to build dependences between data pipelines 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73691715"/>
                  </a:ext>
                </a:extLst>
              </a:tr>
              <a:tr h="90066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Version Control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</a:t>
                      </a:r>
                      <a:r>
                        <a:rPr lang="en-US" sz="1100" b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Integrates Well with Version Control Systems</a:t>
                      </a:r>
                    </a:p>
                    <a:p>
                      <a:pPr algn="l" fontAlgn="b"/>
                      <a:endParaRPr lang="en-US" sz="1100" b="1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Using Git branches for development, ensuring changes to transformation logic are reviewed and tracked which are in SQL or YML without any conversion to different format.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Limited built-in version control or uses proprietary systems.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 </a:t>
                      </a:r>
                      <a:r>
                        <a:rPr lang="en-US" sz="1100" b="0" i="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In general, the ETL tool code is maintained as binary or JSON any other format which are versioned and are not easier to interpret by glancing through.</a:t>
                      </a: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89392958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Documentation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Automatically Generates Documentation and Data Lineage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: Generating a visual map showing how raw data flows through different transformation steps to the final output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Often Requires Manual Documentation.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Example: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Manually creating diagrams or documentation to illustrate the flow of data from source systems to the data warehouse.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6839000"/>
                  </a:ext>
                </a:extLst>
              </a:tr>
              <a:tr h="72188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Complexity and Maintenance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Simplifies Transformation Processes, Easier to Maintain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Updating a transformation logic in one place and having it propagate to all dependent models.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 Can Become Complex and Harder to Maintain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Example: </a:t>
                      </a:r>
                      <a:r>
                        <a:rPr lang="en-US" sz="1100" b="0" i="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</a:rPr>
                        <a:t>Maintaining separate scripts and configurations for extraction, transformation, and loading stages, each requiring specialized knowledge.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1203106"/>
                  </a:ext>
                </a:extLst>
              </a:tr>
              <a:tr h="24243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Testing 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In-built testing capabilities for data quality.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Testing is often manual or requires additional tools.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4799397"/>
                  </a:ext>
                </a:extLst>
              </a:tr>
              <a:tr h="3398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kern="120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Setup </a:t>
                      </a:r>
                    </a:p>
                  </a:txBody>
                  <a:tcPr marL="6350" marR="6350" marT="6350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Easier setup with SQL knowledge. </a:t>
                      </a:r>
                      <a:endParaRPr lang="en-US" sz="1100" b="0" i="0" u="none" strike="noStrike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 Setup can be complex and may require extensive training.</a:t>
                      </a:r>
                      <a:endParaRPr lang="en-US" sz="1100" b="0" i="0" u="none" strike="noStrik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effectLst/>
                        <a:latin typeface="Calibri"/>
                        <a:ea typeface="Calibri" panose="020F0502020204030204" pitchFamily="34" charset="0"/>
                        <a:cs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8469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</a:rPr>
              <a:t>DBT Core Set-up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6048435-0CF3-F40F-8778-6BB1EED5BB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pPr marL="742950" lvl="1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Snowflake</a:t>
            </a:r>
          </a:p>
          <a:p>
            <a:pPr marL="1085850" lvl="2" indent="-1714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Snowflake Trial</a:t>
            </a:r>
          </a:p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Wingdings,Sans-Serif"/>
              <a:buChar char="§"/>
            </a:pPr>
            <a:r>
              <a:rPr lang="en-US" sz="1800" b="1" dirty="0" err="1">
                <a:latin typeface="Calibri"/>
                <a:ea typeface="Cambria"/>
                <a:cs typeface="Calibri"/>
              </a:rPr>
              <a:t>Github</a:t>
            </a:r>
            <a:r>
              <a:rPr lang="en-US" sz="1800" b="1" dirty="0">
                <a:latin typeface="Calibri"/>
                <a:ea typeface="Cambria"/>
                <a:cs typeface="Calibri"/>
              </a:rPr>
              <a:t> : </a:t>
            </a:r>
            <a:r>
              <a:rPr lang="en-US" sz="1800" dirty="0"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800" dirty="0">
              <a:ea typeface="+mn-lt"/>
              <a:cs typeface="+mn-lt"/>
            </a:endParaRPr>
          </a:p>
          <a:p>
            <a:pPr marL="742950" lvl="1" indent="-285750" algn="just">
              <a:lnSpc>
                <a:spcPct val="200000"/>
              </a:lnSpc>
              <a:spcBef>
                <a:spcPts val="0"/>
              </a:spcBef>
              <a:buFont typeface="Wingdings,Sans-Serif"/>
              <a:buChar char="§"/>
            </a:pPr>
            <a:r>
              <a:rPr lang="en-US" b="1" dirty="0">
                <a:latin typeface="Calibri"/>
                <a:ea typeface="Cambria"/>
                <a:cs typeface="Calibri"/>
              </a:rPr>
              <a:t>Snowflake</a:t>
            </a:r>
            <a:endParaRPr lang="en-US" dirty="0">
              <a:latin typeface="Calibri"/>
              <a:ea typeface="Cambria"/>
              <a:cs typeface="Calibri"/>
            </a:endParaRPr>
          </a:p>
          <a:p>
            <a:pPr marL="1085850" lvl="2" indent="-171450" algn="just">
              <a:lnSpc>
                <a:spcPct val="2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 sz="1600" dirty="0">
                <a:latin typeface="Calibri"/>
                <a:ea typeface="Cambria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Snowflake Trial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>
                <a:latin typeface="Calibri"/>
                <a:ea typeface="Calibri" panose="020F0502020204030204" pitchFamily="34" charset="0"/>
                <a:cs typeface="Calibri"/>
              </a:rPr>
              <a:t>Cloud registration link: </a:t>
            </a:r>
            <a:r>
              <a:rPr lang="en-US" sz="1800" dirty="0" err="1">
                <a:solidFill>
                  <a:srgbClr val="00559A"/>
                </a:solidFill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800" dirty="0">
                <a:latin typeface="Calibri"/>
                <a:ea typeface="Calibri" panose="020F0502020204030204" pitchFamily="34" charset="0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Labs | Transform Data in Your Warehouse (getdbt.com)</a:t>
            </a:r>
            <a:endParaRPr lang="en-US" dirty="0"/>
          </a:p>
          <a:p>
            <a:pPr marL="0" indent="0">
              <a:lnSpc>
                <a:spcPct val="200000"/>
              </a:lnSpc>
              <a:buNone/>
            </a:pPr>
            <a:r>
              <a:rPr lang="en-US" sz="1800" b="0" dirty="0">
                <a:latin typeface="Calibri"/>
                <a:ea typeface="Calibri" panose="020F0502020204030204" pitchFamily="34" charset="0"/>
                <a:cs typeface="Calibri"/>
              </a:rPr>
              <a:t>For DBT cloud setup info, please refer. </a:t>
            </a:r>
            <a:r>
              <a:rPr lang="en-US" sz="1800" dirty="0">
                <a:latin typeface="Calibri"/>
                <a:ea typeface="Calibri" panose="020F0502020204030204" pitchFamily="34" charset="0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https://docs.getdbt.com/docs/cloud/about-cloud-setup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EAC8289-AB05-B853-1D98-00E12D7ED6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 algn="just">
              <a:lnSpc>
                <a:spcPct val="200000"/>
              </a:lnSpc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Python</a:t>
            </a:r>
            <a:endParaRPr lang="en-US" sz="1400" b="1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Calibri"/>
                <a:ea typeface="Calibri" panose="020F0502020204030204" pitchFamily="34" charset="0"/>
                <a:cs typeface="Calibri"/>
              </a:rPr>
              <a:t>Python </a:t>
            </a:r>
            <a:r>
              <a:rPr lang="en-US" sz="1200" u="sng" dirty="0" err="1">
                <a:latin typeface="Segoe UI"/>
                <a:ea typeface="Calibri" panose="020F0502020204030204" pitchFamily="34" charset="0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200" u="sng" dirty="0">
                <a:latin typeface="Segoe UI"/>
                <a:ea typeface="Calibri" panose="020F0502020204030204" pitchFamily="34" charset="0"/>
                <a:cs typeface="Segoe U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Releases for Windows | Python.org</a:t>
            </a:r>
            <a:r>
              <a:rPr lang="en-US" sz="1200" dirty="0">
                <a:ea typeface="+mn-lt"/>
                <a:cs typeface="+mn-lt"/>
              </a:rPr>
              <a:t> </a:t>
            </a:r>
            <a:endParaRPr lang="en-US" sz="1400" dirty="0"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DBT Library – </a:t>
            </a: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pip install </a:t>
            </a:r>
            <a:r>
              <a:rPr lang="en-US" sz="1400" b="1" dirty="0" err="1">
                <a:latin typeface="Calibri"/>
                <a:ea typeface="Calibri" panose="020F0502020204030204" pitchFamily="34" charset="0"/>
                <a:cs typeface="Calibri"/>
              </a:rPr>
              <a:t>dbt</a:t>
            </a:r>
            <a:r>
              <a:rPr lang="en-US" sz="1400" b="1" dirty="0">
                <a:latin typeface="Calibri"/>
                <a:ea typeface="Calibri" panose="020F0502020204030204" pitchFamily="34" charset="0"/>
                <a:cs typeface="Calibri"/>
              </a:rPr>
              <a:t>-snowflake</a:t>
            </a:r>
            <a:endParaRPr lang="en-US" sz="1400" b="1" dirty="0">
              <a:effectLst/>
              <a:latin typeface="Calibri"/>
              <a:ea typeface="Calibri" panose="020F0502020204030204" pitchFamily="34" charset="0"/>
              <a:cs typeface="Calibri"/>
            </a:endParaRPr>
          </a:p>
          <a:p>
            <a:pPr marL="1200150" lvl="2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Visual Source Code </a:t>
            </a:r>
          </a:p>
          <a:p>
            <a:pPr lvl="3" algn="just">
              <a:lnSpc>
                <a:spcPct val="200000"/>
              </a:lnSpc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       Install  </a:t>
            </a: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https://code.visualstudio.com/docs/?dv=win64user</a:t>
            </a:r>
            <a:endParaRPr lang="en-US" sz="1400" dirty="0">
              <a:latin typeface="Calibri"/>
              <a:ea typeface="Calibri" panose="020F0502020204030204" pitchFamily="34" charset="0"/>
              <a:cs typeface="Calibri"/>
            </a:endParaRPr>
          </a:p>
          <a:p>
            <a:pPr lvl="3" algn="just">
              <a:lnSpc>
                <a:spcPct val="200000"/>
              </a:lnSpc>
            </a:pP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       Python Install extension for Python &amp; set python interpreter (</a:t>
            </a:r>
            <a:r>
              <a:rPr lang="en-US" sz="1400" b="1" dirty="0" err="1">
                <a:latin typeface="Calibri"/>
                <a:ea typeface="Calibri" panose="020F0502020204030204" pitchFamily="34" charset="0"/>
                <a:cs typeface="Calibri"/>
              </a:rPr>
              <a:t>Ctrl+Shift+P</a:t>
            </a:r>
            <a:r>
              <a:rPr lang="en-US" sz="1400" dirty="0">
                <a:latin typeface="Calibri"/>
                <a:ea typeface="Calibri" panose="020F0502020204030204" pitchFamily="34" charset="0"/>
                <a:cs typeface="Calibri"/>
              </a:rPr>
              <a:t>)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5950828-7940-9F49-EBE5-A162A84C6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  <a:ea typeface="Calibri" panose="020F0502020204030204" pitchFamily="34" charset="0"/>
                <a:cs typeface="Calibri"/>
              </a:rPr>
              <a:t>Pre-requisites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77A399E-4838-E180-DF17-A0D7F4F78D31}"/>
              </a:ext>
            </a:extLst>
          </p:cNvPr>
          <p:cNvSpPr txBox="1">
            <a:spLocks/>
          </p:cNvSpPr>
          <p:nvPr/>
        </p:nvSpPr>
        <p:spPr>
          <a:xfrm>
            <a:off x="98355" y="1469354"/>
            <a:ext cx="7179138" cy="51846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It’s the main configuration file for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project which helps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understand the structure the project and defines how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should behave and where to find your models , tests and data etc. </a:t>
            </a:r>
          </a:p>
          <a:p>
            <a:pPr marL="285750" indent="-285750" algn="just">
              <a:buClrTx/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By default,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looks for the 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dbt_project.yml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your current working directory and high level holds below .</a:t>
            </a:r>
          </a:p>
          <a:p>
            <a:pPr marL="285750" indent="-285750" algn="just">
              <a:buClrTx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ClrTx/>
            </a:pPr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Project Configuration: It sets the name of the project, the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version, and the configuration profile to use.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Profile: Database profile name from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Path Configuration: It defines paths for models, tests, seeds, macros, snapshots, and analyses…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Macro Management: One can define custom macros and specify their scope.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Materialization Configuration:  It provides option to set directory/Sub-directory level materialization for models. 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Hooks: Configure pre/post hooks.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Version Control: Specifies which version of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is required for the project, ensuring compatibility.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Variable: Define project level global variables. 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dbt_project.yml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dbt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Developer Hub (getdbt.com)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D5171-053B-CDF5-DE6A-52F8E9A467C3}"/>
              </a:ext>
            </a:extLst>
          </p:cNvPr>
          <p:cNvSpPr txBox="1"/>
          <p:nvPr/>
        </p:nvSpPr>
        <p:spPr>
          <a:xfrm>
            <a:off x="98355" y="209539"/>
            <a:ext cx="229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sz="2800" b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Yaml’s</a:t>
            </a:r>
            <a:endParaRPr lang="en-US" sz="28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42249A04-8741-B145-8FA6-F348953A2525}"/>
              </a:ext>
            </a:extLst>
          </p:cNvPr>
          <p:cNvSpPr txBox="1">
            <a:spLocks/>
          </p:cNvSpPr>
          <p:nvPr/>
        </p:nvSpPr>
        <p:spPr>
          <a:xfrm>
            <a:off x="193466" y="997096"/>
            <a:ext cx="3119577" cy="472258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About </a:t>
            </a:r>
            <a:r>
              <a:rPr lang="en-US" sz="2400" b="1" err="1">
                <a:solidFill>
                  <a:schemeClr val="bg1"/>
                </a:solidFill>
                <a:latin typeface="Calibri"/>
                <a:cs typeface="Calibri"/>
              </a:rPr>
              <a:t>dbt_project.yml</a:t>
            </a:r>
            <a:endParaRPr lang="en-US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9" name="Footer Placeholder 28">
            <a:extLst>
              <a:ext uri="{FF2B5EF4-FFF2-40B4-BE49-F238E27FC236}">
                <a16:creationId xmlns:a16="http://schemas.microsoft.com/office/drawing/2014/main" id="{1479CACF-4A2B-5685-31B4-B3C6F09D5E72}"/>
              </a:ext>
            </a:extLst>
          </p:cNvPr>
          <p:cNvSpPr txBox="1">
            <a:spLocks/>
          </p:cNvSpPr>
          <p:nvPr/>
        </p:nvSpPr>
        <p:spPr>
          <a:xfrm>
            <a:off x="623888" y="6426211"/>
            <a:ext cx="2396518" cy="222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  <a:ea typeface="Cambria" panose="02040503050406030204" pitchFamily="18" charset="0"/>
              <a:cs typeface="Calibri" charset="0"/>
            </a:endParaRPr>
          </a:p>
        </p:txBody>
      </p:sp>
      <p:pic>
        <p:nvPicPr>
          <p:cNvPr id="40" name="Picture 39" descr="A screen shot of a computer&#10;&#10;Description automatically generated">
            <a:extLst>
              <a:ext uri="{FF2B5EF4-FFF2-40B4-BE49-F238E27FC236}">
                <a16:creationId xmlns:a16="http://schemas.microsoft.com/office/drawing/2014/main" id="{674A32C0-DEF1-4A66-C45D-C18DFD4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111" y="1711486"/>
            <a:ext cx="4347981" cy="260550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91C930C-BDBD-59D0-E217-AF1FE9C01429}"/>
              </a:ext>
            </a:extLst>
          </p:cNvPr>
          <p:cNvSpPr txBox="1">
            <a:spLocks/>
          </p:cNvSpPr>
          <p:nvPr/>
        </p:nvSpPr>
        <p:spPr>
          <a:xfrm>
            <a:off x="281860" y="1457336"/>
            <a:ext cx="7524160" cy="496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 DBT Core, profiles.yml file is required to store connection details.</a:t>
            </a:r>
          </a:p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It can have multiple profiles defined and which one to be used is mentioned in dbt_project.yml configuration file. </a:t>
            </a:r>
          </a:p>
          <a:p>
            <a:pPr marL="171450" indent="-171450">
              <a:buClrTx/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Environmental variables can be used to avoid passing sensitive information like password in profile. </a:t>
            </a:r>
          </a:p>
          <a:p>
            <a:pPr>
              <a:buClrTx/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Need to define below parameters for Snowflake connection in profiles.yml. </a:t>
            </a:r>
          </a:p>
          <a:p>
            <a:pPr>
              <a:buClr>
                <a:schemeClr val="tx1"/>
              </a:buClr>
            </a:pPr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dev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Indicates that this configuration is for the development environment.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account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account name which includes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region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in it (e.g., 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string.region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.snowflakecomputing.com)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database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Snowflake database (e.g., DBT_DEMO).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password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Password for the specified user.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role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role (e.g., SYSADMIN).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schema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Schema within the database (e.g., RAW).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threads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Number of threads for parallel processing (e.g., 3).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type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Database type (e.g., snowflake).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user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username.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warehouse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Snowflake virtual warehouse (e.g., COMPUTE_WH).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target 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Specifies the target environment for the dbt project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ü"/>
            </a:pPr>
            <a:endParaRPr lang="en-US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Note: DBT Cloud does not need profiles.yml file. </a:t>
            </a: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 </a:t>
            </a:r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 profiles.yml | dbt Developer Hub (getdbt.com)</a:t>
            </a:r>
            <a:r>
              <a:rPr lang="en-US" sz="11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endParaRPr lang="en-US" sz="12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7AD31CF-B56D-C7BA-F9FD-16264A3A3620}"/>
              </a:ext>
            </a:extLst>
          </p:cNvPr>
          <p:cNvSpPr txBox="1">
            <a:spLocks/>
          </p:cNvSpPr>
          <p:nvPr/>
        </p:nvSpPr>
        <p:spPr>
          <a:xfrm>
            <a:off x="186943" y="985078"/>
            <a:ext cx="3119577" cy="472258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  <a:defRPr lang="en-GB" sz="3200" b="0" kern="1200" dirty="0">
                <a:solidFill>
                  <a:schemeClr val="tx2"/>
                </a:solidFill>
                <a:latin typeface="+mj-lt"/>
                <a:ea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US" sz="2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About </a:t>
            </a:r>
            <a:r>
              <a:rPr lang="en-US" sz="2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profiles.yml</a:t>
            </a:r>
            <a:endParaRPr lang="en-US" sz="2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E538A-AE42-AB5A-E7C8-AE5CA2832DAF}"/>
              </a:ext>
            </a:extLst>
          </p:cNvPr>
          <p:cNvSpPr txBox="1"/>
          <p:nvPr/>
        </p:nvSpPr>
        <p:spPr>
          <a:xfrm>
            <a:off x="98355" y="209539"/>
            <a:ext cx="2296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 </a:t>
            </a:r>
            <a:r>
              <a:rPr lang="en-US" sz="2800" b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Yaml’s</a:t>
            </a:r>
            <a:endParaRPr lang="en-US" sz="28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7B20AE-362A-B2FD-60E1-96482ACA9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481099"/>
            <a:ext cx="4798345" cy="35768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899E74-C1ED-A563-A8BC-F51A98F8BD16}"/>
              </a:ext>
            </a:extLst>
          </p:cNvPr>
          <p:cNvSpPr txBox="1">
            <a:spLocks/>
          </p:cNvSpPr>
          <p:nvPr/>
        </p:nvSpPr>
        <p:spPr>
          <a:xfrm>
            <a:off x="130979" y="879826"/>
            <a:ext cx="5155396" cy="55463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Below is list of DBT commands</a:t>
            </a:r>
          </a:p>
          <a:p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init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debug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show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compile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seed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,Sans-Serif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source freshness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run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test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snapshot 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 build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docs serve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dbt docs generate</a:t>
            </a:r>
          </a:p>
          <a:p>
            <a:pPr marL="857250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5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,Sans-Serif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There are various option can be provided along with above commands. 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Select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Exclude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Graph Selector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5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Method Selector</a:t>
            </a:r>
            <a:r>
              <a:rPr lang="en-US" sz="17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286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7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spcAft>
                <a:spcPts val="600"/>
              </a:spcAft>
            </a:pPr>
            <a:r>
              <a:rPr lang="en-US" sz="1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For more details refe</a:t>
            </a: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r</a:t>
            </a:r>
            <a:r>
              <a:rPr lang="en-US" sz="1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: </a:t>
            </a: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https://docs.getdbt.com/reference/dbt-commands</a:t>
            </a:r>
            <a:r>
              <a:rPr lang="en-US" sz="16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 </a:t>
            </a:r>
          </a:p>
          <a:p>
            <a:endParaRPr lang="en-US" sz="18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90E41-6CCC-91E0-0EF5-D7645BDC68B0}"/>
              </a:ext>
            </a:extLst>
          </p:cNvPr>
          <p:cNvSpPr txBox="1"/>
          <p:nvPr/>
        </p:nvSpPr>
        <p:spPr>
          <a:xfrm>
            <a:off x="130979" y="164846"/>
            <a:ext cx="3382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sz="28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dbt CLI commands</a:t>
            </a:r>
          </a:p>
        </p:txBody>
      </p:sp>
      <p:pic>
        <p:nvPicPr>
          <p:cNvPr id="13" name="Picture 1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4ACFDB13-2388-7229-A1BD-8769976D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348" y="4318617"/>
            <a:ext cx="5877163" cy="192738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98E41E-4E7F-ADB1-16B6-85E7FA278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927" y="688066"/>
            <a:ext cx="5889584" cy="31936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3EFB6A7-D57C-E4C9-14F1-D0E4CF54C23B}"/>
              </a:ext>
            </a:extLst>
          </p:cNvPr>
          <p:cNvSpPr txBox="1">
            <a:spLocks/>
          </p:cNvSpPr>
          <p:nvPr/>
        </p:nvSpPr>
        <p:spPr>
          <a:xfrm>
            <a:off x="-933154" y="273438"/>
            <a:ext cx="3116320" cy="4722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  <a:latin typeface="Calibri"/>
                <a:ea typeface="Calibri" panose="020F0502020204030204" pitchFamily="34" charset="0"/>
                <a:cs typeface="Calibri"/>
              </a:rPr>
              <a:t>  Seeds</a:t>
            </a:r>
            <a:endParaRPr lang="en-US" sz="2800">
              <a:solidFill>
                <a:schemeClr val="bg1"/>
              </a:solidFill>
              <a:latin typeface="Calibri"/>
              <a:ea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81A2EB-76A5-38CF-2E6E-AA02F3F1C85C}"/>
              </a:ext>
            </a:extLst>
          </p:cNvPr>
          <p:cNvSpPr txBox="1">
            <a:spLocks/>
          </p:cNvSpPr>
          <p:nvPr/>
        </p:nvSpPr>
        <p:spPr>
          <a:xfrm>
            <a:off x="6796" y="1004923"/>
            <a:ext cx="6302564" cy="54212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285750" algn="just">
              <a:lnSpc>
                <a:spcPct val="170000"/>
              </a:lnSpc>
              <a:buClrTx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Seeds are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CSV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files saved under seeds directory that can be used to load data which changes infrequently into your data warehouse using dbt seed command.</a:t>
            </a:r>
          </a:p>
          <a:p>
            <a:pPr marL="342900" indent="-342900">
              <a:lnSpc>
                <a:spcPct val="170000"/>
              </a:lnSpc>
              <a:buClr>
                <a:srgbClr val="00AECF"/>
              </a:buClr>
              <a:buFont typeface="Arial,Sans-Serif" panose="05000000000000000000" pitchFamily="2" charset="2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Seeds can be referenced in the downstream models using ref() function.</a:t>
            </a:r>
          </a:p>
          <a:p>
            <a:pPr marL="342900" indent="-342900">
              <a:lnSpc>
                <a:spcPct val="170000"/>
              </a:lnSpc>
              <a:buClr>
                <a:srgbClr val="00AECF"/>
              </a:buClr>
              <a:buFont typeface="Arial,Sans-Serif" panose="05000000000000000000" pitchFamily="2" charset="2"/>
              <a:buChar char="•"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You can configure the properties for seed in either dbt_project.yml file or properties.yml file in seeds directory. </a:t>
            </a:r>
          </a:p>
          <a:p>
            <a:pPr marL="342900" lvl="1" indent="-285750" algn="just">
              <a:buClr>
                <a:srgbClr val="00AECF"/>
              </a:buClr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1" indent="-285750" algn="just">
              <a:buClrTx/>
              <a:buFont typeface="Arial" panose="05000000000000000000" pitchFamily="2" charset="2"/>
              <a:buChar char="•"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" lvl="1" indent="0" algn="just">
              <a:buClrTx/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      </a:t>
            </a: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For more details refer: </a:t>
            </a:r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Seed | dbt Developer Hub (getdbt.com)</a:t>
            </a:r>
            <a:endParaRPr lang="en-US" sz="14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1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lvl="1" indent="-285750" algn="just"/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140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0C397-92D6-C8A7-6ED8-9D5321A7251D}"/>
              </a:ext>
            </a:extLst>
          </p:cNvPr>
          <p:cNvSpPr txBox="1"/>
          <p:nvPr/>
        </p:nvSpPr>
        <p:spPr>
          <a:xfrm>
            <a:off x="6546604" y="970349"/>
            <a:ext cx="19140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seeds/dates.csv</a:t>
            </a:r>
            <a:r>
              <a:rPr lang="en-US"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09A3EEE-924D-D114-79ED-0BA3298D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283" y="1372893"/>
            <a:ext cx="4929007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9C79E0-6EC9-3858-674F-70303E38CB31}"/>
              </a:ext>
            </a:extLst>
          </p:cNvPr>
          <p:cNvSpPr txBox="1"/>
          <p:nvPr/>
        </p:nvSpPr>
        <p:spPr>
          <a:xfrm>
            <a:off x="6535283" y="3661079"/>
            <a:ext cx="219220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latin typeface="Times New Roman"/>
                <a:cs typeface="Arial"/>
              </a:rPr>
              <a:t>Seeds/</a:t>
            </a:r>
            <a:r>
              <a:rPr lang="en-US" sz="1400" b="1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1400" b="1" err="1">
                <a:solidFill>
                  <a:schemeClr val="bg1"/>
                </a:solidFill>
                <a:latin typeface="Times New Roman"/>
                <a:cs typeface="Arial"/>
              </a:rPr>
              <a:t>.yml</a:t>
            </a:r>
            <a:r>
              <a:rPr lang="en-US" sz="1400">
                <a:solidFill>
                  <a:schemeClr val="bg1"/>
                </a:solidFill>
                <a:latin typeface="Times New Roman"/>
                <a:cs typeface="Arial"/>
              </a:rPr>
              <a:t> file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3EC137B-26D4-72AA-6984-6266C2148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5283" y="4063623"/>
            <a:ext cx="3850670" cy="1948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75</TotalTime>
  <Words>2487</Words>
  <Application>Microsoft Office PowerPoint</Application>
  <PresentationFormat>Widescreen</PresentationFormat>
  <Paragraphs>366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Aptos Narrow</vt:lpstr>
      <vt:lpstr>Arial</vt:lpstr>
      <vt:lpstr>Arial,Sans-Serif</vt:lpstr>
      <vt:lpstr>Calibri</vt:lpstr>
      <vt:lpstr>Cambria</vt:lpstr>
      <vt:lpstr>Segoe UI</vt:lpstr>
      <vt:lpstr>Times New Roman</vt:lpstr>
      <vt:lpstr>Trade Gothic LT Pro</vt:lpstr>
      <vt:lpstr>Trebuchet MS</vt:lpstr>
      <vt:lpstr>Wingdings</vt:lpstr>
      <vt:lpstr>Wingdings,Sans-Serif</vt:lpstr>
      <vt:lpstr>Office Theme</vt:lpstr>
      <vt:lpstr>                 DBT (Data Build Tool) on Snowflake Training</vt:lpstr>
      <vt:lpstr>Content</vt:lpstr>
      <vt:lpstr>PowerPoint Presentation</vt:lpstr>
      <vt:lpstr>dbt vs. ETL</vt:lpstr>
      <vt:lpstr>DBT Core Set-up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Sahu, Ankur</dc:creator>
  <cp:lastModifiedBy>Sahu, Ankur</cp:lastModifiedBy>
  <cp:revision>2</cp:revision>
  <dcterms:created xsi:type="dcterms:W3CDTF">2025-04-25T05:33:11Z</dcterms:created>
  <dcterms:modified xsi:type="dcterms:W3CDTF">2025-04-25T07:13:14Z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