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56" r:id="rId5"/>
    <p:sldId id="257" r:id="rId6"/>
    <p:sldId id="260" r:id="rId7"/>
    <p:sldId id="258" r:id="rId8"/>
    <p:sldId id="261" r:id="rId9"/>
    <p:sldId id="262" r:id="rId10"/>
    <p:sldId id="283" r:id="rId11"/>
    <p:sldId id="264" r:id="rId12"/>
    <p:sldId id="266" r:id="rId13"/>
    <p:sldId id="284" r:id="rId14"/>
    <p:sldId id="286" r:id="rId15"/>
    <p:sldId id="288" r:id="rId16"/>
    <p:sldId id="287" r:id="rId17"/>
    <p:sldId id="289" r:id="rId18"/>
    <p:sldId id="293" r:id="rId19"/>
    <p:sldId id="294" r:id="rId20"/>
    <p:sldId id="292" r:id="rId21"/>
    <p:sldId id="291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60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5/3/2025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ankur-sahu-ab30255a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etdbt.com/terms/data-warehouse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docs.getdbt.com/reference/commands/run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hyperlink" Target="https://docs.getdbt.com/docs/build/sql-models" TargetMode="External"/><Relationship Id="rId4" Type="http://schemas.openxmlformats.org/officeDocument/2006/relationships/hyperlink" Target="https://docs.getdbt.com/docs/build/model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getdbt.com/docs/build/models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etdbt.com/reference/dbt-jinja-functions/source" TargetMode="External"/><Relationship Id="rId2" Type="http://schemas.openxmlformats.org/officeDocument/2006/relationships/hyperlink" Target="https://docs.getdbt.com/reference/dbt-jinja-functions/ref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ocs.getdbt.com/docs/build/incremental-models-overview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cs.getdbt.com/docs/build/incremental-strategy#supported-incremental-strategies-by-adapter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ocs.getdbt.com/docs/build/incremental-strategy#supported-incremental-strategies-by-adapter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ocs.getdbt.com/docs/build/incremental-strategy#supported-incremental-strategies-by-adapter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etdbt.com/docs/build/snapshots" TargetMode="External"/><Relationship Id="rId2" Type="http://schemas.openxmlformats.org/officeDocument/2006/relationships/hyperlink" Target="https://docs.getdbt.com/reference/commands/snapshot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ocs.getdbt.com/reference/resource-configs/strategy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docs.getdbt.com/docs/build/jinja-macros#macros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ocs.getdbt.com/docs/build/jinja-macros#example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docs.getdbt.com/docs/build/jinja-macros#jinja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docs.getdbt.com/docs/build/jinja-macros#jinja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docs.getdbt.com/docs/build/hooks-operations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docs.getdbt.com/reference/project-configs/on-run-start-on-run-end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docs.getdbt.com/docs/build/project-variables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docs.getdbt.com/docs/build/data-tests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docs.getdbt.com/docs/build/data-tests#singular-data-tests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docs.getdbt.com/reference/commands/test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docs.getdbt.com/reference/resource-configs/severity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7" Type="http://schemas.openxmlformats.org/officeDocument/2006/relationships/hyperlink" Target="https://code.visualstudio.com/docs/?dv=win64user" TargetMode="External"/><Relationship Id="rId2" Type="http://schemas.openxmlformats.org/officeDocument/2006/relationships/hyperlink" Target="https://signup.snowflake.com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python.org/downloads/windows/" TargetMode="External"/><Relationship Id="rId5" Type="http://schemas.openxmlformats.org/officeDocument/2006/relationships/hyperlink" Target="https://docs.getdbt.com/docs/cloud/about-cloud-setup" TargetMode="External"/><Relationship Id="rId4" Type="http://schemas.openxmlformats.org/officeDocument/2006/relationships/hyperlink" Target="https://www.getdbt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getdbt.com/reference/dbt_project.yml" TargetMode="Externa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getdbt.com/docs/core/connect-data-platform/profiles.yml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getdbt.com/reference/dbt-commands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getdbt.com/docs/build/seeds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-71120"/>
            <a:ext cx="7077456" cy="3710432"/>
          </a:xfrm>
        </p:spPr>
        <p:txBody>
          <a:bodyPr/>
          <a:lstStyle/>
          <a:p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DBT (Data Build Tool) on Snowflake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58304-80D9-8790-9021-1E27A195443D}"/>
              </a:ext>
            </a:extLst>
          </p:cNvPr>
          <p:cNvSpPr txBox="1"/>
          <p:nvPr/>
        </p:nvSpPr>
        <p:spPr>
          <a:xfrm>
            <a:off x="7325360" y="5791200"/>
            <a:ext cx="42265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Ankur Sahu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https://www.linkedin.com/in/ankur-sahu-ab30255a/</a:t>
            </a:r>
            <a:endParaRPr lang="en-US" sz="1400" dirty="0">
              <a:solidFill>
                <a:schemeClr val="bg1"/>
              </a:solidFill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296BE53-1215-E060-D245-2347C527BD6B}"/>
              </a:ext>
            </a:extLst>
          </p:cNvPr>
          <p:cNvSpPr txBox="1">
            <a:spLocks/>
          </p:cNvSpPr>
          <p:nvPr/>
        </p:nvSpPr>
        <p:spPr>
          <a:xfrm>
            <a:off x="153776" y="79364"/>
            <a:ext cx="1554319" cy="704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Models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26535BE-026A-0FB4-BAC8-1D7771A00D4A}"/>
              </a:ext>
            </a:extLst>
          </p:cNvPr>
          <p:cNvSpPr txBox="1">
            <a:spLocks/>
          </p:cNvSpPr>
          <p:nvPr/>
        </p:nvSpPr>
        <p:spPr>
          <a:xfrm>
            <a:off x="162416" y="3960388"/>
            <a:ext cx="7276609" cy="23812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Models are primarily written as a SELECT statement and saved as a .sql file.</a:t>
            </a:r>
          </a:p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In a project it can have multiple models, and models can even reference each other. </a:t>
            </a:r>
          </a:p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Each dbt model name should be unique across project and the model name is inherited from the filename.</a:t>
            </a:r>
          </a:p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When you execute the </a:t>
            </a:r>
            <a:r>
              <a:rPr lang="en-US" sz="14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dbt run command</a:t>
            </a:r>
            <a:r>
              <a:rPr lang="en-US" sz="14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, dbt will build this model in </a:t>
            </a:r>
            <a:r>
              <a:rPr lang="en-US" sz="1400" u="sng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warehouse</a:t>
            </a:r>
            <a:r>
              <a:rPr lang="en-US" sz="14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 by wrapping it in a create view as or create table as statement as per materization in config.</a:t>
            </a:r>
            <a:endParaRPr lang="en-US" sz="1400">
              <a:solidFill>
                <a:schemeClr val="bg1"/>
              </a:solidFill>
              <a:latin typeface="Calibri"/>
              <a:ea typeface="Calibri" panose="020F0502020204030204" pitchFamily="34" charset="0"/>
            </a:endParaRPr>
          </a:p>
          <a:p>
            <a:pPr>
              <a:buClrTx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/>
            </a:endParaRPr>
          </a:p>
          <a:p>
            <a:pPr>
              <a:buClrTx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/>
            </a:endParaRPr>
          </a:p>
          <a:p>
            <a:pPr>
              <a:buClrTx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/>
            </a:endParaRPr>
          </a:p>
          <a:p>
            <a:pPr>
              <a:buClrTx/>
            </a:pPr>
            <a:r>
              <a:rPr lang="en-US" sz="1400" b="1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For more details refer: </a:t>
            </a:r>
            <a:r>
              <a:rPr lang="en-US" sz="14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 dbt models | dbt Developer Hub (getdbt.com)</a:t>
            </a:r>
            <a:r>
              <a:rPr lang="en-US" sz="14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, </a:t>
            </a:r>
          </a:p>
          <a:p>
            <a:pPr>
              <a:buClrTx/>
            </a:pPr>
            <a:r>
              <a:rPr lang="en-US" sz="14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	               </a:t>
            </a:r>
            <a:r>
              <a:rPr lang="en-US" sz="14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 models | dbt Developer Hub (getdbt.com)</a:t>
            </a:r>
            <a:endParaRPr lang="en-US" sz="1400">
              <a:solidFill>
                <a:schemeClr val="bg1"/>
              </a:solidFill>
              <a:latin typeface="Calibri"/>
              <a:ea typeface="Calibri" panose="020F0502020204030204" pitchFamily="34" charset="0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827B50-B7DC-B451-3A3A-03BDA1FC7F3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4649"/>
          <a:stretch/>
        </p:blipFill>
        <p:spPr>
          <a:xfrm>
            <a:off x="7663890" y="4097924"/>
            <a:ext cx="3903270" cy="164630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47FADE6F-C4F7-E7EF-B13D-F48A9B722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803" y="1417051"/>
            <a:ext cx="6481043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4B6233A-D63B-2C6E-8D3B-00BF2B27ED55}"/>
              </a:ext>
            </a:extLst>
          </p:cNvPr>
          <p:cNvSpPr txBox="1">
            <a:spLocks/>
          </p:cNvSpPr>
          <p:nvPr/>
        </p:nvSpPr>
        <p:spPr>
          <a:xfrm>
            <a:off x="162416" y="984078"/>
            <a:ext cx="2693062" cy="5008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 lang="en-GB" sz="3200" b="0" kern="1200" dirty="0">
                <a:solidFill>
                  <a:schemeClr val="tx2"/>
                </a:solidFill>
                <a:latin typeface="+mj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r>
              <a:rPr lang="en-US" sz="2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 – SQL Models</a:t>
            </a:r>
          </a:p>
        </p:txBody>
      </p:sp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218F042-63C0-7AFC-912B-E845BB6B48C1}"/>
              </a:ext>
            </a:extLst>
          </p:cNvPr>
          <p:cNvSpPr txBox="1">
            <a:spLocks/>
          </p:cNvSpPr>
          <p:nvPr/>
        </p:nvSpPr>
        <p:spPr>
          <a:xfrm>
            <a:off x="171450" y="209539"/>
            <a:ext cx="5924550" cy="398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Configuring Model materializations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94A3AF-2A1E-9954-B56A-2A567EA87718}"/>
              </a:ext>
            </a:extLst>
          </p:cNvPr>
          <p:cNvSpPr txBox="1">
            <a:spLocks/>
          </p:cNvSpPr>
          <p:nvPr/>
        </p:nvSpPr>
        <p:spPr>
          <a:xfrm>
            <a:off x="171450" y="1715333"/>
            <a:ext cx="7284983" cy="46378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Tx/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Configurations are "model settings" that can be set in your dbt_project.yml file, </a:t>
            </a:r>
            <a:r>
              <a:rPr lang="en-US" sz="1400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in your model, file using a config block.</a:t>
            </a:r>
          </a:p>
          <a:p>
            <a:pPr>
              <a:buClrTx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ClrTx/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With configuration we can change the materialization that determines the SQL which dbt uses to create the model as a table/view in warehouse.</a:t>
            </a:r>
          </a:p>
          <a:p>
            <a:pPr marL="285750" indent="-285750">
              <a:buClrTx/>
              <a:buFont typeface="Wingdings" panose="05000000000000000000" pitchFamily="2" charset="2"/>
              <a:buChar char="§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4300"/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There are five types of materializations built into DBT</a:t>
            </a:r>
          </a:p>
          <a:p>
            <a:pPr marL="612775" lvl="2">
              <a:buClr>
                <a:srgbClr val="4472C4"/>
              </a:buClr>
              <a:buFont typeface="Wingdings" panose="020B0604020202020204" pitchFamily="34" charset="0"/>
              <a:buChar char="§"/>
            </a:pPr>
            <a:r>
              <a:rPr lang="en-US" sz="12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View</a:t>
            </a:r>
          </a:p>
          <a:p>
            <a:pPr marL="612775" lvl="2">
              <a:buClr>
                <a:srgbClr val="4472C4"/>
              </a:buClr>
              <a:buFont typeface="Wingdings" panose="020B0604020202020204" pitchFamily="34" charset="0"/>
              <a:buChar char="§"/>
            </a:pPr>
            <a:r>
              <a:rPr lang="en-US" sz="12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Table</a:t>
            </a:r>
          </a:p>
          <a:p>
            <a:pPr marL="612775" lvl="2">
              <a:buClr>
                <a:srgbClr val="4472C4"/>
              </a:buClr>
              <a:buFont typeface="Wingdings" panose="020B0604020202020204" pitchFamily="34" charset="0"/>
              <a:buChar char="§"/>
            </a:pPr>
            <a:r>
              <a:rPr lang="en-US" sz="12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Incremental</a:t>
            </a:r>
          </a:p>
          <a:p>
            <a:pPr marL="612775" lvl="2">
              <a:buClr>
                <a:srgbClr val="4472C4"/>
              </a:buClr>
              <a:buFont typeface="Wingdings" panose="020B0604020202020204" pitchFamily="34" charset="0"/>
              <a:buChar char="§"/>
            </a:pPr>
            <a:r>
              <a:rPr lang="en-US" sz="12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Ephemeral</a:t>
            </a:r>
          </a:p>
          <a:p>
            <a:pPr marL="612775" lvl="2">
              <a:buClr>
                <a:srgbClr val="4472C4"/>
              </a:buClr>
              <a:buFont typeface="Wingdings" panose="020B0604020202020204" pitchFamily="34" charset="0"/>
              <a:buChar char="§"/>
            </a:pPr>
            <a:r>
              <a:rPr lang="en-US" sz="12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Materialized view</a:t>
            </a:r>
          </a:p>
          <a:p>
            <a:pPr marL="612775" lvl="2">
              <a:buClr>
                <a:srgbClr val="4472C4"/>
              </a:buClr>
              <a:buFont typeface="Wingdings" panose="020B0604020202020204" pitchFamily="34" charset="0"/>
              <a:buChar char="§"/>
            </a:pP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12775" lvl="2">
              <a:buClr>
                <a:srgbClr val="4472C4"/>
              </a:buClr>
              <a:buFont typeface="Wingdings" panose="020B0604020202020204" pitchFamily="34" charset="0"/>
              <a:buChar char="§"/>
            </a:pP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12775" lvl="2">
              <a:buClr>
                <a:srgbClr val="4472C4"/>
              </a:buClr>
              <a:buFont typeface="Wingdings" panose="020B0604020202020204" pitchFamily="34" charset="0"/>
              <a:buChar char="§"/>
            </a:pP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12775" lvl="2">
              <a:buClr>
                <a:srgbClr val="4472C4"/>
              </a:buClr>
              <a:buFont typeface="Wingdings" panose="020B0604020202020204" pitchFamily="34" charset="0"/>
              <a:buChar char="§"/>
            </a:pP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12775" lvl="2">
              <a:buClr>
                <a:srgbClr val="4472C4"/>
              </a:buClr>
              <a:buFont typeface="Wingdings" panose="020B0604020202020204" pitchFamily="34" charset="0"/>
              <a:buChar char="§"/>
            </a:pP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12775" lvl="2">
              <a:buClr>
                <a:srgbClr val="4472C4"/>
              </a:buClr>
              <a:buFont typeface="Wingdings" panose="020B0604020202020204" pitchFamily="34" charset="0"/>
              <a:buChar char="§"/>
            </a:pP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2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2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 more details refer: </a:t>
            </a: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 dbt models | dbt Developer Hub (getdbt.com)</a:t>
            </a: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7E733D4-C923-6523-8B85-9DC45880B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557" y="3928731"/>
            <a:ext cx="3584767" cy="22526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73D9AEB1-E9AD-B82A-B3BD-D09DED8F553C}"/>
              </a:ext>
            </a:extLst>
          </p:cNvPr>
          <p:cNvSpPr txBox="1">
            <a:spLocks/>
          </p:cNvSpPr>
          <p:nvPr/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ea typeface="Cambria" panose="02040503050406030204" pitchFamily="18" charset="0"/>
              <a:cs typeface="Calibri" charset="0"/>
            </a:endParaRPr>
          </a:p>
        </p:txBody>
      </p:sp>
      <p:pic>
        <p:nvPicPr>
          <p:cNvPr id="14" name="Picture 1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1A51E87-591C-F487-FE88-23B48E9B6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3557" y="1484719"/>
            <a:ext cx="3584767" cy="19169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6D2AEFC0-F204-BDB6-705A-D14EDE68D9A1}"/>
              </a:ext>
            </a:extLst>
          </p:cNvPr>
          <p:cNvSpPr txBox="1">
            <a:spLocks/>
          </p:cNvSpPr>
          <p:nvPr/>
        </p:nvSpPr>
        <p:spPr>
          <a:xfrm>
            <a:off x="7663557" y="1074745"/>
            <a:ext cx="2841817" cy="338554"/>
          </a:xfrm>
          <a:prstGeom prst="rect">
            <a:avLst/>
          </a:prstGeom>
        </p:spPr>
        <p:txBody>
          <a:bodyPr vert="horz" wrap="square" lIns="0" tIns="45720" rIns="91440" bIns="4572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 sz="1600" b="1">
                <a:solidFill>
                  <a:schemeClr val="bg1"/>
                </a:solidFill>
                <a:latin typeface="Calibri"/>
                <a:ea typeface="+mn-lt"/>
                <a:cs typeface="Calibri"/>
              </a:rPr>
              <a:t>Method 1 inside Model .</a:t>
            </a:r>
            <a:r>
              <a:rPr lang="en-US" sz="1600" b="1" err="1">
                <a:solidFill>
                  <a:schemeClr val="bg1"/>
                </a:solidFill>
                <a:latin typeface="Calibri"/>
                <a:ea typeface="+mn-lt"/>
                <a:cs typeface="Calibri"/>
              </a:rPr>
              <a:t>sql</a:t>
            </a:r>
            <a:r>
              <a:rPr lang="en-US" sz="1600" b="1">
                <a:solidFill>
                  <a:schemeClr val="bg1"/>
                </a:solidFill>
                <a:latin typeface="Calibri"/>
                <a:ea typeface="+mn-lt"/>
                <a:cs typeface="Calibri"/>
              </a:rPr>
              <a:t> file</a:t>
            </a:r>
            <a:endParaRPr lang="en-US" sz="1600" b="1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85779FA0-FAC7-7081-B2C5-5905F668FAD9}"/>
              </a:ext>
            </a:extLst>
          </p:cNvPr>
          <p:cNvSpPr txBox="1">
            <a:spLocks/>
          </p:cNvSpPr>
          <p:nvPr/>
        </p:nvSpPr>
        <p:spPr>
          <a:xfrm>
            <a:off x="7654031" y="3590177"/>
            <a:ext cx="3584767" cy="338554"/>
          </a:xfrm>
          <a:prstGeom prst="rect">
            <a:avLst/>
          </a:prstGeom>
        </p:spPr>
        <p:txBody>
          <a:bodyPr vert="horz" wrap="square" lIns="0" tIns="45720" rIns="91440" bIns="4572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 sz="1600" b="1">
                <a:solidFill>
                  <a:schemeClr val="bg1"/>
                </a:solidFill>
                <a:latin typeface="Calibri"/>
                <a:ea typeface="+mn-lt"/>
                <a:cs typeface="Calibri"/>
              </a:rPr>
              <a:t>Method 2 inside </a:t>
            </a:r>
            <a:r>
              <a:rPr lang="en-US" sz="1600" b="1" err="1">
                <a:solidFill>
                  <a:schemeClr val="bg1"/>
                </a:solidFill>
                <a:latin typeface="Calibri"/>
                <a:ea typeface="+mn-lt"/>
                <a:cs typeface="Calibri"/>
              </a:rPr>
              <a:t>dbt_project.yml</a:t>
            </a:r>
            <a:r>
              <a:rPr lang="en-US" sz="1600" b="1">
                <a:solidFill>
                  <a:schemeClr val="bg1"/>
                </a:solidFill>
                <a:latin typeface="Calibri"/>
                <a:ea typeface="+mn-lt"/>
                <a:cs typeface="Calibri"/>
              </a:rPr>
              <a:t> file</a:t>
            </a:r>
            <a:endParaRPr lang="en-US" sz="1600" b="1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0543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DE11126D-C530-1BBD-9141-9AE9D1B58F57}"/>
              </a:ext>
            </a:extLst>
          </p:cNvPr>
          <p:cNvSpPr txBox="1">
            <a:spLocks/>
          </p:cNvSpPr>
          <p:nvPr/>
        </p:nvSpPr>
        <p:spPr>
          <a:xfrm>
            <a:off x="113988" y="4772025"/>
            <a:ext cx="2543488" cy="37544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 lang="en-GB" sz="3200" b="0" kern="1200" dirty="0" smtClean="0">
                <a:solidFill>
                  <a:schemeClr val="tx2"/>
                </a:solidFill>
                <a:latin typeface="+mj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ABOUT ref() FUNCTION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8C8855-26D7-90A7-510F-FD9218A2709B}"/>
              </a:ext>
            </a:extLst>
          </p:cNvPr>
          <p:cNvSpPr txBox="1">
            <a:spLocks/>
          </p:cNvSpPr>
          <p:nvPr/>
        </p:nvSpPr>
        <p:spPr>
          <a:xfrm>
            <a:off x="252362" y="5099791"/>
            <a:ext cx="6711883" cy="157172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>
              <a:buClrTx/>
            </a:pP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ref() is how you reference one model within another</a:t>
            </a:r>
          </a:p>
          <a:p>
            <a:pPr marL="342900">
              <a:buClrTx/>
            </a:pP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 ref function allows us to build dependencies between models in a flexible way. This will enable dbt to deploy models in the correct order when using dbt run also, helps in generating documentation lineage graph.</a:t>
            </a:r>
          </a:p>
          <a:p>
            <a:pPr marL="342900">
              <a:buClrTx/>
            </a:pP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/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4300"/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 more details refe</a:t>
            </a:r>
            <a:r>
              <a:rPr lang="en-US" sz="11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</a:t>
            </a: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About ref function | dbt Developer Hub (getdbt.com)</a:t>
            </a: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4300"/>
            <a:endParaRPr lang="en-US" sz="11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/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/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>
              <a:spcAft>
                <a:spcPts val="600"/>
              </a:spcAft>
            </a:pP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>
              <a:spcAft>
                <a:spcPts val="600"/>
              </a:spcAft>
            </a:pP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>
              <a:spcAft>
                <a:spcPts val="600"/>
              </a:spcAft>
            </a:pP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>
              <a:spcAft>
                <a:spcPts val="600"/>
              </a:spcAft>
            </a:pP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C517D30-C8BB-3083-DB43-93D9FD2E4DD9}"/>
              </a:ext>
            </a:extLst>
          </p:cNvPr>
          <p:cNvSpPr txBox="1">
            <a:spLocks/>
          </p:cNvSpPr>
          <p:nvPr/>
        </p:nvSpPr>
        <p:spPr>
          <a:xfrm>
            <a:off x="113987" y="3142938"/>
            <a:ext cx="3676257" cy="52322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 lang="en-GB" sz="3200" b="0" kern="1200" dirty="0" smtClean="0">
                <a:solidFill>
                  <a:schemeClr val="tx2"/>
                </a:solidFill>
                <a:latin typeface="+mj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ABOUT source</a:t>
            </a:r>
            <a:r>
              <a:rPr lang="en-US" sz="1800" b="1" kern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() FUNCTION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6C1E6D8-54F0-DE59-70AC-D41DEA429873}"/>
              </a:ext>
            </a:extLst>
          </p:cNvPr>
          <p:cNvSpPr txBox="1">
            <a:spLocks/>
          </p:cNvSpPr>
          <p:nvPr/>
        </p:nvSpPr>
        <p:spPr>
          <a:xfrm>
            <a:off x="113987" y="3699930"/>
            <a:ext cx="6711883" cy="115215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lang="en-US" sz="1600" b="1" kern="1200">
                <a:solidFill>
                  <a:schemeClr val="accent1"/>
                </a:solidFill>
                <a:latin typeface="+mj-lt"/>
                <a:ea typeface="Cambria" panose="02040503050406030204" pitchFamily="18" charset="0"/>
                <a:cs typeface="Calibri" panose="020F050202020403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b="0" kern="120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  <a:lvl3pPr marL="269875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  <a:defRPr lang="en-US" sz="1400" kern="120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  <a:lvl4pPr marL="503238" indent="-2333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  <a:defRPr lang="en-U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17550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GB" sz="105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228600">
              <a:buClrTx/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Source()</a:t>
            </a:r>
            <a:r>
              <a:rPr lang="en-US" sz="1200" b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function is similar to the ref() function. It establishes a relation between the model and the source table specified.</a:t>
            </a:r>
          </a:p>
          <a:p>
            <a:pPr marL="342900" indent="-228600">
              <a:buClrTx/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We pass 2 arguments in the source function </a:t>
            </a: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source name</a:t>
            </a:r>
            <a:r>
              <a:rPr lang="en-US" sz="1200" b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and </a:t>
            </a: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table name. </a:t>
            </a:r>
            <a:r>
              <a:rPr lang="en-US" sz="1200" b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Which refer to the configuration/details in the source YAML file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0">
              <a:spcAft>
                <a:spcPts val="600"/>
              </a:spcAft>
            </a:pP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 more details refe</a:t>
            </a:r>
            <a:r>
              <a:rPr lang="en-US" sz="11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</a:t>
            </a: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 source function | dbt Developer Hub (getdbt.com)</a:t>
            </a:r>
            <a:endParaRPr lang="en-US" sz="1050" b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0">
              <a:spcAft>
                <a:spcPts val="600"/>
              </a:spcAft>
            </a:pPr>
            <a:endParaRPr lang="en-US" sz="1200" b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0">
              <a:spcAft>
                <a:spcPts val="600"/>
              </a:spcAft>
            </a:pPr>
            <a:endParaRPr lang="en-US" sz="1200" b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491233-75E7-3FA3-5ACC-F18FB27D41C0}"/>
              </a:ext>
            </a:extLst>
          </p:cNvPr>
          <p:cNvSpPr txBox="1"/>
          <p:nvPr/>
        </p:nvSpPr>
        <p:spPr>
          <a:xfrm>
            <a:off x="113987" y="64935"/>
            <a:ext cx="3223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sz="2800" b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Jinja for lineage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E747A3-9363-B7D9-2818-8A478B505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619" y="5099791"/>
            <a:ext cx="3226353" cy="140662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E36C9686-682E-8556-EC56-A5C80C2C4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027" y="209539"/>
            <a:ext cx="7455976" cy="340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computer screen with text&#10;&#10;Description automatically generated">
            <a:extLst>
              <a:ext uri="{FF2B5EF4-FFF2-40B4-BE49-F238E27FC236}">
                <a16:creationId xmlns:a16="http://schemas.microsoft.com/office/drawing/2014/main" id="{66B07E48-5B8A-6FCF-A2C8-73E8AFA613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9403" y="3430057"/>
            <a:ext cx="3671360" cy="140546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41890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F53446-16B2-846D-BC46-47D81F2D427A}"/>
              </a:ext>
            </a:extLst>
          </p:cNvPr>
          <p:cNvSpPr txBox="1">
            <a:spLocks/>
          </p:cNvSpPr>
          <p:nvPr/>
        </p:nvSpPr>
        <p:spPr>
          <a:xfrm>
            <a:off x="0" y="77765"/>
            <a:ext cx="3228974" cy="393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Incremental Models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47C074-933F-056D-4F02-E2930866A97F}"/>
              </a:ext>
            </a:extLst>
          </p:cNvPr>
          <p:cNvSpPr txBox="1">
            <a:spLocks/>
          </p:cNvSpPr>
          <p:nvPr/>
        </p:nvSpPr>
        <p:spPr>
          <a:xfrm>
            <a:off x="140839" y="2760453"/>
            <a:ext cx="11037099" cy="31378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Incremental models in dbt are designed to efficiently update your data warehouse tables by only transforming and loading new or changed data since the last run. </a:t>
            </a:r>
          </a:p>
          <a:p>
            <a:pPr algn="just"/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How Incremental Models Work:</a:t>
            </a:r>
          </a:p>
          <a:p>
            <a:pPr marL="800100" lvl="1" indent="-342900" algn="just">
              <a:buClrTx/>
              <a:buFont typeface="+mj-lt"/>
              <a:buAutoNum type="arabicPeriod"/>
            </a:pPr>
            <a:r>
              <a:rPr lang="en-US" sz="12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Initial Run: </a:t>
            </a: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When the incremental model runs for the first time, it processes the entire dataset and creates a new table or updates an existing one. </a:t>
            </a:r>
          </a:p>
          <a:p>
            <a:pPr marL="800100" lvl="1" indent="-342900" algn="just">
              <a:buClrTx/>
              <a:buFont typeface="+mj-lt"/>
              <a:buAutoNum type="arabicPeriod"/>
            </a:pPr>
            <a:r>
              <a:rPr lang="en-US" sz="12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Subsequent Runs: </a:t>
            </a: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 subsequent runs, dbt processes only the new or changed records and appends them to the existing table. </a:t>
            </a:r>
          </a:p>
          <a:p>
            <a:pPr marL="800100" lvl="1" indent="-342900" algn="just">
              <a:buClrTx/>
              <a:buFont typeface="+mj-lt"/>
              <a:buAutoNum type="arabicPeriod"/>
            </a:pP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We have 3 incremental strategies </a:t>
            </a:r>
          </a:p>
          <a:p>
            <a:pPr marL="800100" lvl="1" indent="-342900" algn="just">
              <a:buClrTx/>
              <a:buFont typeface="+mj-lt"/>
              <a:buAutoNum type="arabicPeriod"/>
            </a:pP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71575" lvl="4" indent="-342900" algn="just">
              <a:buFont typeface="+mj-lt"/>
              <a:buAutoNum type="alphaUcPeriod"/>
            </a:pP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Append</a:t>
            </a:r>
          </a:p>
          <a:p>
            <a:pPr marL="1171575" lvl="4" indent="-342900" algn="just">
              <a:buFont typeface="+mj-lt"/>
              <a:buAutoNum type="alphaUcPeriod"/>
            </a:pP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Merge</a:t>
            </a:r>
          </a:p>
          <a:p>
            <a:pPr marL="1057275" lvl="4" algn="just">
              <a:buFont typeface="+mj-lt"/>
              <a:buAutoNum type="alphaUcPeriod"/>
            </a:pP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Delete+Insert</a:t>
            </a:r>
          </a:p>
          <a:p>
            <a:pPr marL="1171575" lvl="4" indent="-342900" algn="just">
              <a:buFont typeface="Arial" panose="020B0604020202020204" pitchFamily="34" charset="0"/>
              <a:buAutoNum type="alphaUcPeriod"/>
            </a:pPr>
            <a:endParaRPr lang="en-US" sz="12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lvl="1" indent="0" algn="just">
              <a:buClrTx/>
              <a:buFont typeface="Arial" panose="020B0604020202020204" pitchFamily="34" charset="0"/>
              <a:buNone/>
            </a:pPr>
            <a:endParaRPr lang="en-US" sz="12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lvl="1" indent="0" algn="just">
              <a:buClrTx/>
              <a:buFont typeface="Arial" panose="020B0604020202020204" pitchFamily="34" charset="0"/>
              <a:buNone/>
            </a:pPr>
            <a:endParaRPr lang="en-US" sz="12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lvl="1" indent="0" algn="just">
              <a:buClrTx/>
              <a:buFont typeface="Arial" panose="020B0604020202020204" pitchFamily="34" charset="0"/>
              <a:buNone/>
            </a:pPr>
            <a:r>
              <a:rPr lang="en-US" sz="12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 more details refer: </a:t>
            </a: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 incremental models | dbt Developer Hub (getdbt.com)</a:t>
            </a: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Picture 5" descr="A computer screen with text&#10;&#10;Description automatically generated">
            <a:extLst>
              <a:ext uri="{FF2B5EF4-FFF2-40B4-BE49-F238E27FC236}">
                <a16:creationId xmlns:a16="http://schemas.microsoft.com/office/drawing/2014/main" id="{65B8D056-C94D-B645-798F-286B3FDE8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458" y="3997901"/>
            <a:ext cx="3652800" cy="18121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diagram of a product run&#10;&#10;Description automatically generated">
            <a:extLst>
              <a:ext uri="{FF2B5EF4-FFF2-40B4-BE49-F238E27FC236}">
                <a16:creationId xmlns:a16="http://schemas.microsoft.com/office/drawing/2014/main" id="{2BBB86BF-71D6-C64D-876C-6764DCE61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258" y="811917"/>
            <a:ext cx="3762375" cy="1819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9054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016E0C6-48BF-FBDE-FD21-2053D9113D83}"/>
              </a:ext>
            </a:extLst>
          </p:cNvPr>
          <p:cNvSpPr txBox="1">
            <a:spLocks/>
          </p:cNvSpPr>
          <p:nvPr/>
        </p:nvSpPr>
        <p:spPr>
          <a:xfrm>
            <a:off x="152399" y="209539"/>
            <a:ext cx="3731443" cy="495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Incremental Strategies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22943B5-8123-7630-DE16-1C284B29AAC5}"/>
              </a:ext>
            </a:extLst>
          </p:cNvPr>
          <p:cNvSpPr txBox="1">
            <a:spLocks/>
          </p:cNvSpPr>
          <p:nvPr/>
        </p:nvSpPr>
        <p:spPr>
          <a:xfrm>
            <a:off x="152399" y="1944303"/>
            <a:ext cx="6343650" cy="459789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 algn="just">
              <a:buClrTx/>
              <a:buFont typeface="Arial" panose="020B0604020202020204" pitchFamily="34" charset="0"/>
              <a:buAutoNum type="arabicPeriod"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Append: 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This strategy appends new rows to the existing table without modifying or deleting any existing rows.</a:t>
            </a:r>
          </a:p>
          <a:p>
            <a:pPr algn="just"/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lvl="3" indent="-457200" algn="just">
              <a:tabLst>
                <a:tab pos="171450" algn="l"/>
              </a:tabLst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Use Case: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Ideal for continuously accumulating data where historical updates aren't relevant. Examples include website activity logs, sensor readings, or social media feeds</a:t>
            </a:r>
            <a:r>
              <a:rPr lang="en-US" sz="13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marL="574675" lvl="3" indent="-457200" algn="just"/>
            <a:endParaRPr lang="en-US" sz="13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lvl="1" indent="-457200" algn="just">
              <a:buFont typeface="Arial" panose="020B0604020202020204" pitchFamily="34" charset="0"/>
              <a:buNone/>
            </a:pPr>
            <a:r>
              <a:rPr lang="en-US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Steps to Implement </a:t>
            </a:r>
          </a:p>
          <a:p>
            <a:pPr marL="371475" lvl="4" indent="0" algn="just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1. Define the Model: Configure the model to be incremental.</a:t>
            </a:r>
          </a:p>
          <a:p>
            <a:pPr marL="371475" lvl="4" indent="0" algn="just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2. Filtering New Rows: Use the</a:t>
            </a: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is_incremental()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macro to filter only the new rows. </a:t>
            </a:r>
          </a:p>
          <a:p>
            <a:pPr marL="457200" lvl="1" indent="-457200" algn="just">
              <a:buFont typeface="Arial" panose="020B0604020202020204" pitchFamily="34" charset="0"/>
              <a:buNone/>
            </a:pPr>
            <a:endParaRPr lang="en-US" sz="18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lvl="1" indent="-457200" algn="just">
              <a:buFont typeface="Arial" panose="020B0604020202020204" pitchFamily="34" charset="0"/>
              <a:buNone/>
            </a:pPr>
            <a:endParaRPr lang="en-US" sz="18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lvl="1" indent="-457200" algn="just"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 more details refer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 incremental strategy | dbt Developer Hub (getdbt.com)</a:t>
            </a: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40074D-47C2-1811-A6FD-B06BE8895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818" y="2213811"/>
            <a:ext cx="4755286" cy="382658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 descr="A diagram of a product run&#10;&#10;Description automatically generated">
            <a:extLst>
              <a:ext uri="{FF2B5EF4-FFF2-40B4-BE49-F238E27FC236}">
                <a16:creationId xmlns:a16="http://schemas.microsoft.com/office/drawing/2014/main" id="{239BC878-3E83-F0B3-9A48-FF589BF8F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258" y="811917"/>
            <a:ext cx="3762375" cy="1819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7035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FBEF0C-17A4-6C61-6B23-649D45018CA6}"/>
              </a:ext>
            </a:extLst>
          </p:cNvPr>
          <p:cNvSpPr txBox="1">
            <a:spLocks/>
          </p:cNvSpPr>
          <p:nvPr/>
        </p:nvSpPr>
        <p:spPr>
          <a:xfrm>
            <a:off x="196072" y="2721619"/>
            <a:ext cx="6414278" cy="38157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2.  Merge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This strategy updates existing rows if they have changed and inserts new rows. It's useful for capturing changes in the source data. 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Use Case: Suitable for scenarios where data can be inserted or updated. This strategy works best when you have a reliable unique key to identify changes.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Steps to Implement </a:t>
            </a:r>
          </a:p>
          <a:p>
            <a:pPr marL="228600" lvl="1" indent="0" algn="just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1. Define the Model: Configure the model to be incremental. </a:t>
            </a:r>
          </a:p>
          <a:p>
            <a:pPr marL="228600" lvl="1" indent="0" algn="just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2. Unique Key: Define a </a:t>
            </a: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unique_key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to identify rows uniquely. </a:t>
            </a:r>
          </a:p>
          <a:p>
            <a:pPr marL="228600" lvl="1" indent="0" algn="just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3. Filtering New and Updated Rows: Use the </a:t>
            </a: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is_incremental()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macro to filter rows. </a:t>
            </a:r>
          </a:p>
          <a:p>
            <a:pPr marL="228600" lvl="1" indent="0" algn="just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lvl="1" indent="0" algn="just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lvl="1" indent="0" algn="just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lvl="1" indent="0" algn="just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 more details refer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 incremental strategy | dbt Developer Hub (getdbt.com)</a:t>
            </a: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lvl="1" indent="0" algn="just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lvl="1" indent="0" algn="just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FDFF412-FA13-B1B5-5EC1-9F35408494F1}"/>
              </a:ext>
            </a:extLst>
          </p:cNvPr>
          <p:cNvSpPr txBox="1">
            <a:spLocks/>
          </p:cNvSpPr>
          <p:nvPr/>
        </p:nvSpPr>
        <p:spPr>
          <a:xfrm>
            <a:off x="109538" y="209539"/>
            <a:ext cx="3472647" cy="4953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 lang="en-GB" sz="3200" b="0" kern="1200" dirty="0">
                <a:solidFill>
                  <a:schemeClr val="tx2"/>
                </a:solidFill>
                <a:latin typeface="+mj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2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Incremental Strategies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177B5A-84F1-F46D-D47E-9C8D2E09A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814" y="2145342"/>
            <a:ext cx="4602497" cy="396774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 descr="A diagram of a product run&#10;&#10;Description automatically generated">
            <a:extLst>
              <a:ext uri="{FF2B5EF4-FFF2-40B4-BE49-F238E27FC236}">
                <a16:creationId xmlns:a16="http://schemas.microsoft.com/office/drawing/2014/main" id="{9B2E9D38-AA84-60A0-A452-1F1B7CF2F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276" y="712937"/>
            <a:ext cx="3661375" cy="18809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2719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7227F8-5486-BFB6-17E2-FF72D6B55219}"/>
              </a:ext>
            </a:extLst>
          </p:cNvPr>
          <p:cNvSpPr txBox="1">
            <a:spLocks/>
          </p:cNvSpPr>
          <p:nvPr/>
        </p:nvSpPr>
        <p:spPr>
          <a:xfrm>
            <a:off x="123824" y="2499087"/>
            <a:ext cx="6663474" cy="39635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3.     Delete+insert: 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This strategy deletes existing rows if they have changed and inserts new rows. 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Use Case: This strategy involves explicitly deleting existing records from the target table before inserting new records based on matching unique_key. It's useful when historical updates are not needed.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Steps to Implement: </a:t>
            </a:r>
          </a:p>
          <a:p>
            <a:pPr marL="371475" lvl="4" indent="0" algn="just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1. Define the Model: Configure the model to be incremental.</a:t>
            </a:r>
          </a:p>
          <a:p>
            <a:pPr marL="371475" lvl="4" indent="0" algn="just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2. Filtering New Rows: Use the</a:t>
            </a: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is_incremental()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macro to filter only the new rows </a:t>
            </a:r>
          </a:p>
          <a:p>
            <a:pPr marL="371475" lvl="4" indent="0" algn="just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3. Unique Key: Define a </a:t>
            </a: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unique_key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to identify rows uniquely which will be used to delete existing row and insert new one.</a:t>
            </a:r>
          </a:p>
          <a:p>
            <a:pPr marL="371475" lvl="4" indent="0" algn="just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71475" lvl="4" indent="0" algn="just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4" indent="0" algn="just"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 more details refer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 incremental strategy | dbt Developer Hub (getdbt.com)</a:t>
            </a: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4" indent="0" algn="just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8D86D2B-C70F-46E9-EF40-7C2A9B2D8A1B}"/>
              </a:ext>
            </a:extLst>
          </p:cNvPr>
          <p:cNvSpPr txBox="1">
            <a:spLocks/>
          </p:cNvSpPr>
          <p:nvPr/>
        </p:nvSpPr>
        <p:spPr>
          <a:xfrm>
            <a:off x="123824" y="184139"/>
            <a:ext cx="3505495" cy="4953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 lang="en-GB" sz="3200" b="0" kern="1200" dirty="0">
                <a:solidFill>
                  <a:schemeClr val="tx2"/>
                </a:solidFill>
                <a:latin typeface="+mj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2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Incremental Strategies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18541B-485D-9687-58DD-284AC29BD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392" y="2499087"/>
            <a:ext cx="4040849" cy="374278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 descr="A diagram of a product run&#10;&#10;Description automatically generated">
            <a:extLst>
              <a:ext uri="{FF2B5EF4-FFF2-40B4-BE49-F238E27FC236}">
                <a16:creationId xmlns:a16="http://schemas.microsoft.com/office/drawing/2014/main" id="{97B4B347-4C6D-9587-C6E9-B6AD4C2E0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4307" y="782309"/>
            <a:ext cx="3512389" cy="18943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4651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AE2B06-C699-A617-CF39-060296268490}"/>
              </a:ext>
            </a:extLst>
          </p:cNvPr>
          <p:cNvSpPr txBox="1">
            <a:spLocks/>
          </p:cNvSpPr>
          <p:nvPr/>
        </p:nvSpPr>
        <p:spPr>
          <a:xfrm>
            <a:off x="142777" y="184139"/>
            <a:ext cx="1801661" cy="495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Snapshots</a:t>
            </a:r>
            <a:endParaRPr lang="en-US" sz="28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231DDF-C125-E896-9695-088CF141BDA0}"/>
              </a:ext>
            </a:extLst>
          </p:cNvPr>
          <p:cNvSpPr txBox="1">
            <a:spLocks/>
          </p:cNvSpPr>
          <p:nvPr/>
        </p:nvSpPr>
        <p:spPr>
          <a:xfrm>
            <a:off x="142777" y="791852"/>
            <a:ext cx="7276118" cy="56343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ClrTx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Snapshots allows you to track changes in your source data over time . Essentially, they create a historical record of your data, enabling you to analyze data trends, identify changes and implement SCD2 effectively.</a:t>
            </a:r>
          </a:p>
          <a:p>
            <a:pPr marL="171450" indent="-171450">
              <a:buClrTx/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1450" indent="-171450">
              <a:buClrTx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One can configure the snapshot by specifying properties like 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unique_key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strategy, and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updated_at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column.</a:t>
            </a:r>
          </a:p>
          <a:p>
            <a:pPr marL="171450" indent="-171450">
              <a:buClrTx/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1450" indent="-171450">
              <a:buClrTx/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materializes the snapshot as a table, adding metadata columns like 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dbt_valid_from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and 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dbt_valid_to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to track data validity periods.</a:t>
            </a:r>
          </a:p>
          <a:p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When you run the 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dbt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snapshot command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</a:p>
          <a:p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1450" indent="-171450">
              <a:buClrTx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On the first run: </a:t>
            </a:r>
          </a:p>
          <a:p>
            <a:pPr marL="609600" lvl="1">
              <a:buClrTx/>
              <a:buFont typeface="Wingdings" panose="05000000000000000000" pitchFamily="2" charset="2"/>
              <a:buChar char="Ø"/>
            </a:pP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will create the initial snapshot table.</a:t>
            </a:r>
          </a:p>
          <a:p>
            <a:pPr marL="609600" lvl="1">
              <a:buClrTx/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this will be the result set of  select statement, with additional columns including</a:t>
            </a:r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r>
              <a:rPr lang="en-US" sz="12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dbt_valid_from</a:t>
            </a:r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r>
              <a:rPr lang="en-US" sz="12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dbt_valid_to</a:t>
            </a:r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All records will have a</a:t>
            </a:r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r>
              <a:rPr lang="en-US" sz="12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dbt_valid_to</a:t>
            </a:r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= null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marL="609600" lvl="1">
              <a:buClrTx/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09600" lvl="1">
              <a:buClrTx/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09600" lvl="1">
              <a:buClrTx/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1450" indent="-171450">
              <a:buClrTx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On subsequent runs: 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will check which records have changed or if any new records have been created.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r>
              <a:rPr lang="en-US" sz="12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dbt_valid_to</a:t>
            </a:r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column will be updated for any existing records that have changed.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 updated record and any new records will be inserted into the snapshot table. These records will now have </a:t>
            </a:r>
            <a:r>
              <a:rPr lang="en-US" sz="12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dbt_valid_to</a:t>
            </a:r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= null</a:t>
            </a:r>
          </a:p>
          <a:p>
            <a:pPr lvl="1" algn="just"/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 lvl="1" indent="0" algn="just">
              <a:buFont typeface="Arial" panose="020B0604020202020204" pitchFamily="34" charset="0"/>
              <a:buNone/>
            </a:pP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 lvl="1" indent="0" algn="just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 more details refer: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 snapshots to your DAG | </a:t>
            </a:r>
            <a:r>
              <a:rPr lang="en-US" sz="14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dbt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Developer Hub (getdbt.com)</a:t>
            </a:r>
            <a:endParaRPr lang="en-US" sz="1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F94D490-10BD-D0FF-109D-D2925937FD05}"/>
              </a:ext>
            </a:extLst>
          </p:cNvPr>
          <p:cNvSpPr txBox="1">
            <a:spLocks/>
          </p:cNvSpPr>
          <p:nvPr/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D5752D95-DC33-BBD9-1E09-4AEDFBC7E359}"/>
              </a:ext>
            </a:extLst>
          </p:cNvPr>
          <p:cNvSpPr/>
          <p:nvPr/>
        </p:nvSpPr>
        <p:spPr>
          <a:xfrm>
            <a:off x="8370989" y="2979814"/>
            <a:ext cx="299635" cy="645168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E983FBD-2887-7CC8-0ED7-B3E0439D1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091696"/>
              </p:ext>
            </p:extLst>
          </p:nvPr>
        </p:nvGraphicFramePr>
        <p:xfrm>
          <a:off x="6575655" y="2705494"/>
          <a:ext cx="172131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658">
                  <a:extLst>
                    <a:ext uri="{9D8B030D-6E8A-4147-A177-3AD203B41FA5}">
                      <a16:colId xmlns:a16="http://schemas.microsoft.com/office/drawing/2014/main" val="3502988427"/>
                    </a:ext>
                  </a:extLst>
                </a:gridCol>
                <a:gridCol w="860658">
                  <a:extLst>
                    <a:ext uri="{9D8B030D-6E8A-4147-A177-3AD203B41FA5}">
                      <a16:colId xmlns:a16="http://schemas.microsoft.com/office/drawing/2014/main" val="2456705344"/>
                    </a:ext>
                  </a:extLst>
                </a:gridCol>
              </a:tblGrid>
              <a:tr h="247920">
                <a:tc>
                  <a:txBody>
                    <a:bodyPr/>
                    <a:lstStyle/>
                    <a:p>
                      <a:r>
                        <a:rPr lang="en-US" sz="12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764567"/>
                  </a:ext>
                </a:extLst>
              </a:tr>
              <a:tr h="247920"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pending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95814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5EC50F0-7E5F-EEAB-89F7-26E1F4A0E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552093"/>
              </p:ext>
            </p:extLst>
          </p:nvPr>
        </p:nvGraphicFramePr>
        <p:xfrm>
          <a:off x="6575655" y="3452732"/>
          <a:ext cx="1721316" cy="548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0658">
                  <a:extLst>
                    <a:ext uri="{9D8B030D-6E8A-4147-A177-3AD203B41FA5}">
                      <a16:colId xmlns:a16="http://schemas.microsoft.com/office/drawing/2014/main" val="3502988427"/>
                    </a:ext>
                  </a:extLst>
                </a:gridCol>
                <a:gridCol w="860658">
                  <a:extLst>
                    <a:ext uri="{9D8B030D-6E8A-4147-A177-3AD203B41FA5}">
                      <a16:colId xmlns:a16="http://schemas.microsoft.com/office/drawing/2014/main" val="2456705344"/>
                    </a:ext>
                  </a:extLst>
                </a:gridCol>
              </a:tblGrid>
              <a:tr h="247920">
                <a:tc>
                  <a:txBody>
                    <a:bodyPr/>
                    <a:lstStyle/>
                    <a:p>
                      <a:r>
                        <a:rPr lang="en-US" sz="12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764567"/>
                  </a:ext>
                </a:extLst>
              </a:tr>
              <a:tr h="247920"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shipped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95814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2AABE34-C129-0B3E-8B1F-34B9DA4C9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770253"/>
              </p:ext>
            </p:extLst>
          </p:nvPr>
        </p:nvGraphicFramePr>
        <p:xfrm>
          <a:off x="8670624" y="2790257"/>
          <a:ext cx="3378599" cy="9932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7766">
                  <a:extLst>
                    <a:ext uri="{9D8B030D-6E8A-4147-A177-3AD203B41FA5}">
                      <a16:colId xmlns:a16="http://schemas.microsoft.com/office/drawing/2014/main" val="3502988427"/>
                    </a:ext>
                  </a:extLst>
                </a:gridCol>
                <a:gridCol w="737555">
                  <a:extLst>
                    <a:ext uri="{9D8B030D-6E8A-4147-A177-3AD203B41FA5}">
                      <a16:colId xmlns:a16="http://schemas.microsoft.com/office/drawing/2014/main" val="2456705344"/>
                    </a:ext>
                  </a:extLst>
                </a:gridCol>
                <a:gridCol w="1187498">
                  <a:extLst>
                    <a:ext uri="{9D8B030D-6E8A-4147-A177-3AD203B41FA5}">
                      <a16:colId xmlns:a16="http://schemas.microsoft.com/office/drawing/2014/main" val="3375384924"/>
                    </a:ext>
                  </a:extLst>
                </a:gridCol>
                <a:gridCol w="1135780">
                  <a:extLst>
                    <a:ext uri="{9D8B030D-6E8A-4147-A177-3AD203B41FA5}">
                      <a16:colId xmlns:a16="http://schemas.microsoft.com/office/drawing/2014/main" val="2350435241"/>
                    </a:ext>
                  </a:extLst>
                </a:gridCol>
              </a:tblGrid>
              <a:tr h="376402">
                <a:tc>
                  <a:txBody>
                    <a:bodyPr/>
                    <a:lstStyle/>
                    <a:p>
                      <a:r>
                        <a:rPr lang="en-US" sz="11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err="1"/>
                        <a:t>dbt_valid_from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err="1"/>
                        <a:t>dbt_valid_to</a:t>
                      </a:r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764567"/>
                  </a:ext>
                </a:extLst>
              </a:tr>
              <a:tr h="228530">
                <a:tc>
                  <a:txBody>
                    <a:bodyPr/>
                    <a:lstStyle/>
                    <a:p>
                      <a:r>
                        <a:rPr 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2019-01-01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2019-01-02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958146"/>
                  </a:ext>
                </a:extLst>
              </a:tr>
              <a:tr h="357732">
                <a:tc>
                  <a:txBody>
                    <a:bodyPr/>
                    <a:lstStyle/>
                    <a:p>
                      <a:r>
                        <a:rPr 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Shipped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2019-01-02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739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557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D54D18C-8EE2-39C9-F2A9-2880489F45E7}"/>
              </a:ext>
            </a:extLst>
          </p:cNvPr>
          <p:cNvSpPr txBox="1">
            <a:spLocks/>
          </p:cNvSpPr>
          <p:nvPr/>
        </p:nvSpPr>
        <p:spPr>
          <a:xfrm>
            <a:off x="79367" y="263000"/>
            <a:ext cx="3116320" cy="472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Snapshot Strategies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F49310-0936-DACF-8154-920AE3EFED36}"/>
              </a:ext>
            </a:extLst>
          </p:cNvPr>
          <p:cNvSpPr txBox="1">
            <a:spLocks/>
          </p:cNvSpPr>
          <p:nvPr/>
        </p:nvSpPr>
        <p:spPr>
          <a:xfrm>
            <a:off x="79367" y="1004923"/>
            <a:ext cx="6576264" cy="53610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lvl="1" indent="0" algn="just">
              <a:buClrTx/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Snapshot "</a:t>
            </a:r>
            <a:r>
              <a:rPr lang="en-US" sz="14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strategies</a:t>
            </a: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" define how </a:t>
            </a:r>
            <a:r>
              <a:rPr lang="en-US" sz="14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dbt</a:t>
            </a: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knows if a row has changed. There are two strategies built-in to </a:t>
            </a:r>
            <a:r>
              <a:rPr lang="en-US" sz="14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dbt</a:t>
            </a: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: timestamp and check.</a:t>
            </a:r>
          </a:p>
          <a:p>
            <a:pPr marL="342900" lvl="1" indent="-285750" algn="just">
              <a:buClrTx/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1" indent="-285750" algn="just">
              <a:buClr>
                <a:srgbClr val="00AECF"/>
              </a:buClr>
              <a:buFont typeface="Wingdings,Sans-Serif" panose="05000000000000000000" pitchFamily="2" charset="2"/>
              <a:buChar char="§"/>
            </a:pP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1" indent="-285750" algn="just">
              <a:buClrTx/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Check Strategy:</a:t>
            </a:r>
          </a:p>
          <a:p>
            <a:pPr marL="457200" lvl="2" indent="0" algn="just"/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The check strategy is useful for tables which do not have a reliable </a:t>
            </a:r>
            <a:r>
              <a:rPr lang="en-US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updated_at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 column. This strategy works by comparing a list of columns between their current and historical values. If any of these columns have changed, then </a:t>
            </a:r>
            <a:r>
              <a:rPr lang="en-US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dbt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will invalidate the old record and record the new one.</a:t>
            </a:r>
          </a:p>
          <a:p>
            <a:pPr marL="438150" lvl="2" indent="-171450" algn="just">
              <a:buClr>
                <a:srgbClr val="00AECF"/>
              </a:buClr>
              <a:buFont typeface="Arial" panose="05000000000000000000" pitchFamily="2" charset="2"/>
              <a:buChar char="►"/>
            </a:pP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438150" lvl="2" indent="-171450" algn="just">
              <a:buClr>
                <a:srgbClr val="00AECF"/>
              </a:buClr>
              <a:buFont typeface="Arial" panose="05000000000000000000" pitchFamily="2" charset="2"/>
              <a:buChar char="►"/>
            </a:pP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266700" lvl="2" algn="just">
              <a:buClr>
                <a:srgbClr val="00AECF"/>
              </a:buClr>
            </a:pP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438150" lvl="2" indent="-171450" algn="just">
              <a:buClr>
                <a:srgbClr val="00AECF"/>
              </a:buClr>
              <a:buFont typeface="Arial" panose="05000000000000000000" pitchFamily="2" charset="2"/>
              <a:buChar char="►"/>
            </a:pP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342900" lvl="1" indent="-285750" algn="just">
              <a:buClrTx/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Timestamp strategy :  </a:t>
            </a:r>
          </a:p>
          <a:p>
            <a:pPr marL="461645" lvl="1" indent="-404495" algn="just">
              <a:buClrTx/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	The timestamp strategy uses an </a:t>
            </a:r>
            <a:r>
              <a:rPr lang="en-US" sz="1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updated_at</a:t>
            </a:r>
            <a:r>
              <a:rPr lang="en-US" sz="14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field to determine if a row has changed.</a:t>
            </a:r>
          </a:p>
          <a:p>
            <a:pPr marL="342900" lvl="1" indent="-285750" algn="just">
              <a:buClrTx/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1" indent="-285750" algn="just">
              <a:buClrTx/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0" lvl="1" indent="0" algn="just">
              <a:buClrTx/>
              <a:buFont typeface="Arial" panose="020B0604020202020204" pitchFamily="34" charset="0"/>
              <a:buNone/>
            </a:pP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     </a:t>
            </a:r>
          </a:p>
          <a:p>
            <a:pPr marL="0" lvl="1" indent="0" algn="just"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 more details refer: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strategy | </a:t>
            </a:r>
            <a:r>
              <a:rPr lang="en-US" sz="14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dbt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Developer Hub (getdbt.com)</a:t>
            </a:r>
            <a:endParaRPr lang="en-US" sz="1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lvl="1" indent="-285750" algn="just"/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180F5C7-C6E2-A2F6-CD9F-2FD621276DF0}"/>
              </a:ext>
            </a:extLst>
          </p:cNvPr>
          <p:cNvSpPr txBox="1">
            <a:spLocks/>
          </p:cNvSpPr>
          <p:nvPr/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57D07D32-F245-CBA5-152D-21A831EEF786}"/>
              </a:ext>
            </a:extLst>
          </p:cNvPr>
          <p:cNvSpPr txBox="1">
            <a:spLocks/>
          </p:cNvSpPr>
          <p:nvPr/>
        </p:nvSpPr>
        <p:spPr>
          <a:xfrm>
            <a:off x="6823912" y="498848"/>
            <a:ext cx="1596185" cy="271416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j-lt"/>
                <a:ea typeface="Cambria" panose="02040503050406030204" pitchFamily="18" charset="0"/>
                <a:cs typeface="Calibri" panose="020F0502020204030204" pitchFamily="34" charset="0"/>
              </a:defRPr>
            </a:lvl1pPr>
            <a:lvl2pPr marL="4381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►"/>
              <a:defRPr lang="en-US" sz="1600" b="0" kern="1200" dirty="0" smtClean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  <a:lvl3pPr marL="5238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  <a:lvl4pPr marL="555625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9625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05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Check Strategy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E2FA5E36-3044-7F7E-0A8D-F49451C992B4}"/>
              </a:ext>
            </a:extLst>
          </p:cNvPr>
          <p:cNvSpPr txBox="1">
            <a:spLocks/>
          </p:cNvSpPr>
          <p:nvPr/>
        </p:nvSpPr>
        <p:spPr>
          <a:xfrm>
            <a:off x="6893343" y="3429000"/>
            <a:ext cx="1793395" cy="276999"/>
          </a:xfrm>
          <a:prstGeom prst="rect">
            <a:avLst/>
          </a:prstGeom>
        </p:spPr>
        <p:txBody>
          <a:bodyPr vert="horz" wrap="square" lIns="0" tIns="45720" rIns="91440" bIns="4572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Timestamp Strategy</a:t>
            </a:r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D206A4FF-308F-CE2F-3471-399C06A14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971" y="851681"/>
            <a:ext cx="3928498" cy="24166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1A31CD41-5354-29C1-789B-4FE10C6D7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971" y="3787236"/>
            <a:ext cx="3929789" cy="24366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7196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EBA2683-D603-D81E-CC52-86AB4718871F}"/>
              </a:ext>
            </a:extLst>
          </p:cNvPr>
          <p:cNvSpPr>
            <a:spLocks noGrp="1"/>
          </p:cNvSpPr>
          <p:nvPr/>
        </p:nvSpPr>
        <p:spPr>
          <a:xfrm>
            <a:off x="77673" y="295693"/>
            <a:ext cx="1371600" cy="3939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Macros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AEF39CD-760E-8D43-27CA-8DAE0B685790}"/>
              </a:ext>
            </a:extLst>
          </p:cNvPr>
          <p:cNvSpPr>
            <a:spLocks noGrp="1"/>
          </p:cNvSpPr>
          <p:nvPr/>
        </p:nvSpPr>
        <p:spPr>
          <a:xfrm>
            <a:off x="209648" y="849057"/>
            <a:ext cx="8949871" cy="55771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00000"/>
              </a:lnSpc>
              <a:spcBef>
                <a:spcPts val="100"/>
              </a:spcBef>
              <a:buChar char="•"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Macros are jinja templates created as .</a:t>
            </a:r>
            <a:r>
              <a:rPr lang="en-US" sz="1400" dirty="0" err="1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sql</a:t>
            </a:r>
            <a:r>
              <a:rPr lang="en-US" sz="14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 files in the macros folder. They are equivalent to functions in programming languages.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Macros are useful if you have a code that is used in multiple models. It improves code reusability.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There are many built-in macros in DBT like </a:t>
            </a:r>
            <a:r>
              <a:rPr lang="en-US" sz="1400" b="1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ref(), source(), var() </a:t>
            </a:r>
            <a:r>
              <a:rPr lang="en-US" sz="14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… that is used while building </a:t>
            </a:r>
            <a:r>
              <a:rPr lang="en-US" sz="1400" dirty="0" err="1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dbt</a:t>
            </a:r>
            <a:r>
              <a:rPr lang="en-US" sz="14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 models.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Macros can be used in model definitions, hooks.</a:t>
            </a:r>
          </a:p>
          <a:p>
            <a:pPr algn="l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Syntax</a:t>
            </a:r>
            <a:r>
              <a:rPr lang="en-US" sz="14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 </a:t>
            </a:r>
          </a:p>
          <a:p>
            <a:pPr lvl="1" algn="l">
              <a:lnSpc>
                <a:spcPct val="150000"/>
              </a:lnSpc>
            </a:pP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    </a:t>
            </a:r>
          </a:p>
          <a:p>
            <a:pPr marL="342900" indent="-342900" algn="l">
              <a:lnSpc>
                <a:spcPct val="150000"/>
              </a:lnSpc>
              <a:buChar char="•"/>
            </a:pP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150000"/>
              </a:lnSpc>
              <a:buChar char="•"/>
            </a:pP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400" b="1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For more details refer </a:t>
            </a:r>
            <a:r>
              <a:rPr lang="en-US" sz="1400" dirty="0">
                <a:solidFill>
                  <a:srgbClr val="00559A"/>
                </a:solidFill>
                <a:latin typeface="Calibri"/>
                <a:ea typeface="Calibri" panose="020F0502020204030204" pitchFamily="34" charset="0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Jinja and macros | </a:t>
            </a:r>
            <a:r>
              <a:rPr lang="en-US" sz="1400" dirty="0" err="1">
                <a:solidFill>
                  <a:srgbClr val="00559A"/>
                </a:solidFill>
                <a:latin typeface="Calibri"/>
                <a:ea typeface="Calibri" panose="020F0502020204030204" pitchFamily="34" charset="0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dbt</a:t>
            </a:r>
            <a:r>
              <a:rPr lang="en-US" sz="14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Developer Hub (getdbt.com)</a:t>
            </a:r>
            <a:endParaRPr lang="en-US" sz="1800" dirty="0">
              <a:solidFill>
                <a:schemeClr val="bg1"/>
              </a:solidFill>
              <a:latin typeface="Calibri"/>
              <a:ea typeface="Calibri" panose="020F0502020204030204" pitchFamily="34" charset="0"/>
              <a:cs typeface="Calibri"/>
            </a:endParaRPr>
          </a:p>
        </p:txBody>
      </p:sp>
      <p:pic>
        <p:nvPicPr>
          <p:cNvPr id="9" name="Picture 8" descr="A close up of words&#10;&#10;Description automatically generated">
            <a:extLst>
              <a:ext uri="{FF2B5EF4-FFF2-40B4-BE49-F238E27FC236}">
                <a16:creationId xmlns:a16="http://schemas.microsoft.com/office/drawing/2014/main" id="{9C0FD69A-CDF5-EDDD-4879-A0FF8DC5E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860" y="3430174"/>
            <a:ext cx="5777760" cy="1051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476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44" y="96520"/>
            <a:ext cx="7781544" cy="859055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09040"/>
            <a:ext cx="6803136" cy="3911600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Set-up : DBT Core/Cloud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 YAML's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dbt</a:t>
            </a:r>
            <a:r>
              <a:rPr lang="en-US" dirty="0"/>
              <a:t> CLI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Models &amp; Sources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Increment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Snapshots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Jinjas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DBT Documentation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33CAF75-EA6E-E1CA-5470-4547DAC95A37}"/>
              </a:ext>
            </a:extLst>
          </p:cNvPr>
          <p:cNvSpPr>
            <a:spLocks noGrp="1"/>
          </p:cNvSpPr>
          <p:nvPr/>
        </p:nvSpPr>
        <p:spPr>
          <a:xfrm>
            <a:off x="0" y="185462"/>
            <a:ext cx="3799002" cy="4628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Macros Implementation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3A47267-C811-FE0C-8AED-872DE795B4B1}"/>
              </a:ext>
            </a:extLst>
          </p:cNvPr>
          <p:cNvSpPr>
            <a:spLocks noGrp="1"/>
          </p:cNvSpPr>
          <p:nvPr/>
        </p:nvSpPr>
        <p:spPr>
          <a:xfrm>
            <a:off x="314476" y="923925"/>
            <a:ext cx="10801047" cy="5372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 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an amount field in USD which comes from multiple source tables. I want another amount field in INR when the data is loaded into further layers. </a:t>
            </a: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can define .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file in macros directory.</a:t>
            </a: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can call the macros in model using 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{{ </a:t>
            </a:r>
            <a:r>
              <a:rPr lang="en-US" sz="14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macro_name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(arg1, arg2, …) }}</a:t>
            </a: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more details refer </a:t>
            </a:r>
            <a:r>
              <a:rPr lang="en-US" sz="1100" dirty="0">
                <a:solidFill>
                  <a:srgbClr val="00559A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Jinja and macros | </a:t>
            </a:r>
            <a:r>
              <a:rPr lang="en-US" sz="1100" dirty="0" err="1">
                <a:solidFill>
                  <a:srgbClr val="00559A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dbt</a:t>
            </a:r>
            <a:r>
              <a:rPr lang="en-US" sz="11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Developer Hub (getdbt.com)</a:t>
            </a: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6BAAE69-8A78-2C75-E492-4615BAF1F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360" y="2113978"/>
            <a:ext cx="6539280" cy="1266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9E3A73-4304-395E-00D6-3F78EA8A7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6360" y="4570856"/>
            <a:ext cx="6539280" cy="2791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C5D92C9F-BD9C-9107-295B-D7CC90AF15D3}"/>
              </a:ext>
            </a:extLst>
          </p:cNvPr>
          <p:cNvSpPr txBox="1">
            <a:spLocks/>
          </p:cNvSpPr>
          <p:nvPr/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ea typeface="Cambria" panose="02040503050406030204" pitchFamily="18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988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CDBDF1-3815-F309-62B5-6557481464CB}"/>
              </a:ext>
            </a:extLst>
          </p:cNvPr>
          <p:cNvSpPr>
            <a:spLocks noGrp="1"/>
          </p:cNvSpPr>
          <p:nvPr/>
        </p:nvSpPr>
        <p:spPr>
          <a:xfrm>
            <a:off x="38100" y="159469"/>
            <a:ext cx="1171576" cy="4796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Jinja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6FC1D52-7035-0EF8-0717-5EAB9EACC8F9}"/>
              </a:ext>
            </a:extLst>
          </p:cNvPr>
          <p:cNvSpPr>
            <a:spLocks noGrp="1"/>
          </p:cNvSpPr>
          <p:nvPr/>
        </p:nvSpPr>
        <p:spPr>
          <a:xfrm>
            <a:off x="180877" y="1068608"/>
            <a:ext cx="6934298" cy="53235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Jinja is a templating language which acts as a tool to enhance and extend the capabilities of SQL within your dbt projects. Jinja allows for the embedding of Python-like expressions and control structures directly into SQL files (.</a:t>
            </a:r>
            <a:r>
              <a:rPr lang="en-US" sz="140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enabling dynamic SQL code generation.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can recognize Jinja based on the delimiters the language uses, which is referred to as "</a:t>
            </a:r>
            <a:r>
              <a:rPr lang="en-US" sz="140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curlies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":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Expressions {{ ... }}: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Expressions are used when you want to output a string. You can use expressions to reference variables and call macros.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00000"/>
              </a:lnSpc>
              <a:spcBef>
                <a:spcPts val="100"/>
              </a:spcBef>
              <a:buChar char="•"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Statements {% ... %}: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Statements don't output a string. They are used for control flow, for example, to set up for loops and if statements, to set or modify variables, or to define macros.</a:t>
            </a: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Comments {# ... #}: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Jinja comments are used to prevent the text within the comment from executing or outputting a string.</a:t>
            </a: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50000"/>
              </a:lnSpc>
              <a:spcBef>
                <a:spcPts val="100"/>
              </a:spcBef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more details refer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Jinja and macros | dbt Developer Hub (getdbt.com)</a:t>
            </a: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6506D136-B61F-CFD5-AAF4-FA41AC5ECA3C}"/>
              </a:ext>
            </a:extLst>
          </p:cNvPr>
          <p:cNvSpPr txBox="1">
            <a:spLocks/>
          </p:cNvSpPr>
          <p:nvPr/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ea typeface="Cambria" panose="02040503050406030204" pitchFamily="18" charset="0"/>
              <a:cs typeface="Calibri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951CDA-9A67-320E-7A84-41507791D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065" y="2472342"/>
            <a:ext cx="4030435" cy="19133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5087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F6559B6-021B-DAA7-9F0B-7FF075696DD5}"/>
              </a:ext>
            </a:extLst>
          </p:cNvPr>
          <p:cNvSpPr>
            <a:spLocks noGrp="1"/>
          </p:cNvSpPr>
          <p:nvPr/>
        </p:nvSpPr>
        <p:spPr>
          <a:xfrm>
            <a:off x="-129424" y="209539"/>
            <a:ext cx="3853011" cy="4325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Jinja Implementation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09E301B-B8CD-FBB2-4D38-DE8D9A276240}"/>
              </a:ext>
            </a:extLst>
          </p:cNvPr>
          <p:cNvSpPr>
            <a:spLocks noGrp="1"/>
          </p:cNvSpPr>
          <p:nvPr/>
        </p:nvSpPr>
        <p:spPr>
          <a:xfrm>
            <a:off x="375104" y="1162071"/>
            <a:ext cx="10824493" cy="51722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below example is a macro which generates total sales and average sales by using </a:t>
            </a: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loop and if statements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 </a:t>
            </a: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00000"/>
              </a:lnSpc>
              <a:spcBef>
                <a:spcPts val="100"/>
              </a:spcBef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more details refer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Jinja and macros | dbt Developer Hub (getdbt.com)</a:t>
            </a: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100"/>
              </a:spcBef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2AD0AFC-0BC7-2CC3-9687-F17E17A85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706" y="1948501"/>
            <a:ext cx="6754691" cy="2676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827B8E-4292-DBDB-5337-3253DD4BCCE0}"/>
              </a:ext>
            </a:extLst>
          </p:cNvPr>
          <p:cNvSpPr txBox="1">
            <a:spLocks/>
          </p:cNvSpPr>
          <p:nvPr/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ea typeface="Cambria" panose="02040503050406030204" pitchFamily="18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122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E2577F-BEF6-D9E8-87EF-763C19FBDBD9}"/>
              </a:ext>
            </a:extLst>
          </p:cNvPr>
          <p:cNvSpPr txBox="1">
            <a:spLocks/>
          </p:cNvSpPr>
          <p:nvPr/>
        </p:nvSpPr>
        <p:spPr>
          <a:xfrm>
            <a:off x="184174" y="204793"/>
            <a:ext cx="1200149" cy="428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Hooks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0F44CAC-E11D-7C5A-1D4A-2E487CB16D09}"/>
              </a:ext>
            </a:extLst>
          </p:cNvPr>
          <p:cNvSpPr txBox="1">
            <a:spLocks/>
          </p:cNvSpPr>
          <p:nvPr/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0D17A04-C95C-2C5E-B83D-BA1F5D12635B}"/>
              </a:ext>
            </a:extLst>
          </p:cNvPr>
          <p:cNvSpPr txBox="1">
            <a:spLocks/>
          </p:cNvSpPr>
          <p:nvPr/>
        </p:nvSpPr>
        <p:spPr>
          <a:xfrm>
            <a:off x="184174" y="1116073"/>
            <a:ext cx="4288140" cy="150810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lang="en-US" sz="1800" b="0" kern="120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1pPr>
            <a:lvl2pPr marL="252000" indent="-252000" algn="l" defTabSz="914400" rtl="0" eaLnBrk="1" latinLnBrk="0" hangingPunct="1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■"/>
              <a:defRPr lang="en-US" sz="1400" b="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  <a:lvl3pPr marL="504000" indent="-252000" algn="l" defTabSz="914400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  <a:defRPr lang="en-US" sz="1200" kern="1200" dirty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  <a:lvl4pPr marL="756000" indent="-252000" algn="l" defTabSz="914400" rtl="0" eaLnBrk="1" latinLnBrk="0" hangingPunct="1">
              <a:lnSpc>
                <a:spcPct val="105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lang="en-US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5000"/>
              </a:lnSpc>
              <a:spcBef>
                <a:spcPts val="1800"/>
              </a:spcBef>
              <a:spcAft>
                <a:spcPts val="0"/>
              </a:spcAft>
              <a:buFontTx/>
              <a:buNone/>
              <a:defRPr lang="en-GB" sz="1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defRPr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To execute custom SQL before/after any model pre/post-hook can be utilized.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  <a:defRPr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Same way any one want to execute custom SQL before/after a run on-run-start/end can be utilized</a:t>
            </a:r>
          </a:p>
          <a:p>
            <a:pPr>
              <a:spcAft>
                <a:spcPts val="600"/>
              </a:spcAft>
              <a:defRPr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5D53D439-110B-9D2B-682B-914848802146}"/>
              </a:ext>
            </a:extLst>
          </p:cNvPr>
          <p:cNvSpPr txBox="1">
            <a:spLocks/>
          </p:cNvSpPr>
          <p:nvPr/>
        </p:nvSpPr>
        <p:spPr>
          <a:xfrm>
            <a:off x="364343" y="3302437"/>
            <a:ext cx="11463313" cy="313646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j-lt"/>
                <a:ea typeface="Cambria" panose="02040503050406030204" pitchFamily="18" charset="0"/>
                <a:cs typeface="Calibri" panose="020F0502020204030204" pitchFamily="34" charset="0"/>
              </a:defRPr>
            </a:lvl1pPr>
            <a:lvl2pPr marL="4381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►"/>
              <a:defRPr lang="en-US" sz="1600" b="0" kern="1200" dirty="0" smtClean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  <a:lvl3pPr marL="5238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  <a:lvl4pPr marL="555625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9625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05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defRPr/>
            </a:pPr>
            <a:r>
              <a:rPr lang="en-US" sz="14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Types of Hooks:</a:t>
            </a:r>
          </a:p>
          <a:p>
            <a:pPr>
              <a:buClrTx/>
              <a:defRPr/>
            </a:pPr>
            <a:endParaRPr lang="en-US" sz="1400" b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ClrTx/>
              <a:buFont typeface="Wingdings" panose="05000000000000000000" pitchFamily="2" charset="2"/>
              <a:buChar char="ü"/>
              <a:defRPr/>
            </a:pPr>
            <a:r>
              <a:rPr lang="en-US" sz="14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pre-hook:</a:t>
            </a:r>
            <a:r>
              <a:rPr lang="en-US" sz="1400" b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 executed before a model</a:t>
            </a:r>
          </a:p>
          <a:p>
            <a:pPr marL="285750" indent="-285750">
              <a:buClrTx/>
              <a:buFont typeface="Wingdings" panose="05000000000000000000" pitchFamily="2" charset="2"/>
              <a:buChar char="ü"/>
              <a:defRPr/>
            </a:pPr>
            <a:r>
              <a:rPr lang="en-US" sz="14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post-hook:</a:t>
            </a:r>
            <a:r>
              <a:rPr lang="en-US" sz="1400" b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 executed after a model</a:t>
            </a:r>
          </a:p>
          <a:p>
            <a:pPr>
              <a:buClrTx/>
              <a:defRPr/>
            </a:pPr>
            <a:endParaRPr lang="en-US" sz="1400" b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ClrTx/>
              <a:buFont typeface="Wingdings" panose="05000000000000000000" pitchFamily="2" charset="2"/>
              <a:buChar char="ü"/>
              <a:defRPr/>
            </a:pPr>
            <a:endParaRPr lang="en-US" sz="1400" b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ClrTx/>
              <a:buFont typeface="Wingdings" panose="05000000000000000000" pitchFamily="2" charset="2"/>
              <a:buChar char="ü"/>
              <a:defRPr/>
            </a:pPr>
            <a:endParaRPr lang="en-US" sz="1400" b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ClrTx/>
              <a:buFont typeface="Wingdings" panose="05000000000000000000" pitchFamily="2" charset="2"/>
              <a:buChar char="ü"/>
              <a:defRPr/>
            </a:pPr>
            <a:endParaRPr lang="en-US" sz="1400" b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ClrTx/>
              <a:buFont typeface="Wingdings" panose="05000000000000000000" pitchFamily="2" charset="2"/>
              <a:buChar char="ü"/>
              <a:defRPr/>
            </a:pPr>
            <a:endParaRPr lang="en-US" sz="1400" b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ClrTx/>
              <a:buFont typeface="Wingdings" panose="05000000000000000000" pitchFamily="2" charset="2"/>
              <a:buChar char="ü"/>
              <a:defRPr/>
            </a:pPr>
            <a:endParaRPr lang="en-US" sz="1400" b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ClrTx/>
              <a:buFont typeface="Wingdings" panose="05000000000000000000" pitchFamily="2" charset="2"/>
              <a:buChar char="ü"/>
              <a:defRPr/>
            </a:pPr>
            <a:endParaRPr lang="en-US" sz="1400" b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ClrTx/>
              <a:buFont typeface="Wingdings" panose="05000000000000000000" pitchFamily="2" charset="2"/>
              <a:buChar char="ü"/>
              <a:defRPr/>
            </a:pPr>
            <a:endParaRPr lang="en-US" sz="1400" b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ClrTx/>
              <a:defRPr/>
            </a:pPr>
            <a:r>
              <a:rPr lang="en-US" sz="12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                              </a:t>
            </a:r>
            <a:endParaRPr lang="en-US" sz="1400" b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ClrTx/>
              <a:defRPr/>
            </a:pPr>
            <a:r>
              <a:rPr lang="en-US" sz="1400" b="1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For more details refer </a:t>
            </a:r>
            <a:r>
              <a:rPr lang="en-US" sz="14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Hooks and operations | dbt Developer Hub (getdbt.com)</a:t>
            </a:r>
            <a:endParaRPr lang="en-US" sz="1200" b="0">
              <a:solidFill>
                <a:schemeClr val="bg1"/>
              </a:solidFill>
              <a:latin typeface="Calibri"/>
              <a:ea typeface="Calibri" panose="020F0502020204030204" pitchFamily="34" charset="0"/>
              <a:cs typeface="Calibri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A54F1EE-3125-6C0C-BF40-A8BA4ADCF7BC}"/>
              </a:ext>
            </a:extLst>
          </p:cNvPr>
          <p:cNvSpPr txBox="1">
            <a:spLocks/>
          </p:cNvSpPr>
          <p:nvPr/>
        </p:nvSpPr>
        <p:spPr>
          <a:xfrm>
            <a:off x="2328244" y="4478844"/>
            <a:ext cx="1384324" cy="36591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j-lt"/>
                <a:ea typeface="Cambria" panose="02040503050406030204" pitchFamily="18" charset="0"/>
                <a:cs typeface="Calibri" panose="020F0502020204030204" pitchFamily="34" charset="0"/>
              </a:defRPr>
            </a:lvl1pPr>
            <a:lvl2pPr marL="4381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►"/>
              <a:defRPr lang="en-US" sz="1600" b="0" kern="1200" dirty="0" smtClean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  <a:lvl3pPr marL="5238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  <a:lvl4pPr marL="555625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9625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05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 </a:t>
            </a:r>
            <a:r>
              <a:rPr lang="en-US" sz="140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dbt_project.yml</a:t>
            </a: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9A9117-2071-864C-125A-EE8BC8A91076}"/>
              </a:ext>
            </a:extLst>
          </p:cNvPr>
          <p:cNvSpPr txBox="1">
            <a:spLocks/>
          </p:cNvSpPr>
          <p:nvPr/>
        </p:nvSpPr>
        <p:spPr>
          <a:xfrm>
            <a:off x="7631275" y="4112925"/>
            <a:ext cx="1384324" cy="365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j-lt"/>
                <a:ea typeface="Cambria" panose="02040503050406030204" pitchFamily="18" charset="0"/>
                <a:cs typeface="Calibri" panose="020F0502020204030204" pitchFamily="34" charset="0"/>
              </a:defRPr>
            </a:lvl1pPr>
            <a:lvl2pPr marL="4381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►"/>
              <a:defRPr lang="en-US" sz="1600" b="0" kern="1200" dirty="0" smtClean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  <a:lvl3pPr marL="5238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  <a:lvl4pPr marL="555625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9625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05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 </a:t>
            </a:r>
            <a:r>
              <a:rPr lang="en-US" sz="140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model.sql</a:t>
            </a: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11D747BF-86CF-DD2E-1727-52A8C78C9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314" y="1020027"/>
            <a:ext cx="7524545" cy="288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80F722C9-A070-26F4-E470-236EB29B8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58" y="4847167"/>
            <a:ext cx="5262034" cy="571500"/>
          </a:xfrm>
          <a:prstGeom prst="rect">
            <a:avLst/>
          </a:prstGeom>
        </p:spPr>
      </p:pic>
      <p:pic>
        <p:nvPicPr>
          <p:cNvPr id="12" name="Picture 11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816FBF00-96A9-4E43-0FDB-0703623F63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3734" y="4476221"/>
            <a:ext cx="5695950" cy="150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6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D2E54EE-F784-9BA9-91FE-15F7B9C2440F}"/>
              </a:ext>
            </a:extLst>
          </p:cNvPr>
          <p:cNvSpPr txBox="1">
            <a:spLocks/>
          </p:cNvSpPr>
          <p:nvPr/>
        </p:nvSpPr>
        <p:spPr>
          <a:xfrm>
            <a:off x="133645" y="113887"/>
            <a:ext cx="1400175" cy="515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Hooks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BBE4209-1DF2-8E08-7180-FFDB03F00B17}"/>
              </a:ext>
            </a:extLst>
          </p:cNvPr>
          <p:cNvSpPr txBox="1">
            <a:spLocks/>
          </p:cNvSpPr>
          <p:nvPr/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268991-714B-CB5C-EBC7-74305CC0EBEF}"/>
              </a:ext>
            </a:extLst>
          </p:cNvPr>
          <p:cNvSpPr txBox="1">
            <a:spLocks/>
          </p:cNvSpPr>
          <p:nvPr/>
        </p:nvSpPr>
        <p:spPr>
          <a:xfrm>
            <a:off x="238124" y="744733"/>
            <a:ext cx="11515725" cy="58574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j-lt"/>
                <a:ea typeface="Cambria" panose="02040503050406030204" pitchFamily="18" charset="0"/>
                <a:cs typeface="Calibri" panose="020F0502020204030204" pitchFamily="34" charset="0"/>
              </a:defRPr>
            </a:lvl1pPr>
            <a:lvl2pPr marL="4381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►"/>
              <a:defRPr lang="en-US" sz="1600" b="0" kern="1200" dirty="0" smtClean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  <a:lvl3pPr marL="5238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  <a:lvl4pPr marL="555625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9625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05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lvl="1" indent="0">
              <a:buNone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on-run-start: 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A SQL Statement or list of SQL Statement executed at the </a:t>
            </a: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start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of</a:t>
            </a: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r>
              <a:rPr lang="en-US" sz="14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 build, dbt compile, dbt docs generate, dbt run, dbt seed, dbt snapshot</a:t>
            </a:r>
            <a:r>
              <a:rPr lang="en-US" sz="1400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sz="14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or dbt test</a:t>
            </a:r>
            <a:r>
              <a:rPr lang="en-US" sz="1400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marL="114300" lvl="2"/>
            <a:r>
              <a:rPr lang="en-US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on-run-end: 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 SQL Statement or list of SQL Statement executed at the </a:t>
            </a: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end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of</a:t>
            </a: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r>
              <a:rPr lang="en-US" sz="14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 build, dbt compile, dbt docs generate, dbt run, dbt seed, dbt snapshot</a:t>
            </a:r>
            <a:r>
              <a:rPr lang="en-US" sz="1400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en-US" sz="14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or dbt test</a:t>
            </a:r>
            <a:r>
              <a:rPr lang="en-US" sz="1400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 lvl="1" indent="0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 lvl="1" indent="0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 lvl="1" indent="0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 lvl="1" indent="0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 lvl="1" indent="0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 lvl="1" indent="0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 lvl="1" indent="0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 lvl="1" indent="0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 lvl="1" indent="0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 lvl="1" indent="0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 lvl="1" indent="0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 lvl="1" indent="0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 lvl="1" indent="0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 lvl="1" indent="0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 more details refer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on-run-start &amp; on-run-end | dbt Developer Hub (getdbt.com)</a:t>
            </a: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3AE495-277F-BB92-A804-9672160EAC23}"/>
              </a:ext>
            </a:extLst>
          </p:cNvPr>
          <p:cNvSpPr txBox="1">
            <a:spLocks/>
          </p:cNvSpPr>
          <p:nvPr/>
        </p:nvSpPr>
        <p:spPr>
          <a:xfrm>
            <a:off x="4889030" y="3184519"/>
            <a:ext cx="1384324" cy="36591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j-lt"/>
                <a:ea typeface="Cambria" panose="02040503050406030204" pitchFamily="18" charset="0"/>
                <a:cs typeface="Calibri" panose="020F0502020204030204" pitchFamily="34" charset="0"/>
              </a:defRPr>
            </a:lvl1pPr>
            <a:lvl2pPr marL="4381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►"/>
              <a:defRPr lang="en-US" sz="1600" b="0" kern="1200" dirty="0" smtClean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  <a:lvl3pPr marL="5238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  <a:lvl4pPr marL="555625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9625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05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 </a:t>
            </a:r>
            <a:r>
              <a:rPr lang="en-US" sz="140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dbt_project.yml</a:t>
            </a: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8" name="Picture 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2D93B3B8-DB1D-498C-9641-2938D7E79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3429000"/>
            <a:ext cx="106870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37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42E1941-F18D-2EBA-4667-94E1807B3E8C}"/>
              </a:ext>
            </a:extLst>
          </p:cNvPr>
          <p:cNvSpPr txBox="1">
            <a:spLocks/>
          </p:cNvSpPr>
          <p:nvPr/>
        </p:nvSpPr>
        <p:spPr>
          <a:xfrm>
            <a:off x="145747" y="95239"/>
            <a:ext cx="1676400" cy="4492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Variables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EFAE13-1889-BB60-A0A5-E94E2656D82D}"/>
              </a:ext>
            </a:extLst>
          </p:cNvPr>
          <p:cNvSpPr txBox="1">
            <a:spLocks/>
          </p:cNvSpPr>
          <p:nvPr/>
        </p:nvSpPr>
        <p:spPr>
          <a:xfrm>
            <a:off x="145747" y="638175"/>
            <a:ext cx="10531778" cy="60102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Tx/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Variables are placeholders that store values used throughout your dbt code. To use a variable in a model, hook, or macro, use the {{ var('...') }} function.</a:t>
            </a:r>
          </a:p>
          <a:p>
            <a:pPr marL="285750" indent="-285750" algn="just">
              <a:buClrTx/>
              <a:buFont typeface="Wingdings" panose="05000000000000000000" pitchFamily="2" charset="2"/>
              <a:buChar char="§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There are two main ways to define variables:</a:t>
            </a:r>
          </a:p>
          <a:p>
            <a:pPr lvl="1" algn="just">
              <a:buClrTx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 variables: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can be used in the dbt project wide (models, macros, tests, etc). Are defined in </a:t>
            </a: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 dbt_proyect.yml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under vars: line, and call them as </a:t>
            </a: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{{ var(‘my_var’) }}</a:t>
            </a:r>
          </a:p>
          <a:p>
            <a:pPr algn="just"/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 position of the variable in the dbt_project.yml file determines whether the variable is global or local.</a:t>
            </a:r>
          </a:p>
          <a:p>
            <a:pPr lvl="1" algn="just">
              <a:buClrTx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Global variable :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 project-level variable, These variables exist and can be used globally throughout your project</a:t>
            </a:r>
          </a:p>
          <a:p>
            <a:pPr lvl="1" algn="just">
              <a:buClrTx/>
            </a:pPr>
            <a:endParaRPr lang="en-US" sz="1400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algn="just">
              <a:buClrTx/>
            </a:pPr>
            <a:endParaRPr lang="en-US" sz="1400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algn="just">
              <a:buClrTx/>
            </a:pPr>
            <a:endParaRPr lang="en-US" sz="1400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algn="just">
              <a:buClrTx/>
            </a:pPr>
            <a:endParaRPr lang="en-US" sz="1400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algn="just">
              <a:buClrTx/>
            </a:pPr>
            <a:endParaRPr lang="en-US" sz="1400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algn="just">
              <a:buClrTx/>
            </a:pPr>
            <a:endParaRPr lang="en-US" sz="1400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algn="just">
              <a:buClrTx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Local variable :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 model-level variable These variables are resource-specific, meaning they exist only within the resource-path they have been assigned to.</a:t>
            </a:r>
            <a:endParaRPr lang="en-US" sz="1400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en-US" sz="1400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en-US" sz="1400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en-US" sz="1400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en-US" sz="1400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en-US" sz="1400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endParaRPr lang="en-US" sz="14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 more details refer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 variables | dbt Developer Hub (getdbt.com)</a:t>
            </a:r>
            <a:endParaRPr lang="en-US" sz="1400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0A2E15F-624B-6B06-7B11-CE99697528DF}"/>
              </a:ext>
            </a:extLst>
          </p:cNvPr>
          <p:cNvSpPr txBox="1">
            <a:spLocks/>
          </p:cNvSpPr>
          <p:nvPr/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ea typeface="Cambria" panose="02040503050406030204" pitchFamily="18" charset="0"/>
              <a:cs typeface="Calibri" charset="0"/>
            </a:endParaRPr>
          </a:p>
        </p:txBody>
      </p:sp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C88AF3F2-AEA7-1550-3C31-969419F3E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911" y="3205862"/>
            <a:ext cx="3984994" cy="13242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22DE619B-A898-154D-D9F4-65967410E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7911" y="4966596"/>
            <a:ext cx="3984994" cy="14596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2891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51EAEDE3-6649-0B88-32F0-A692BF092971}"/>
              </a:ext>
            </a:extLst>
          </p:cNvPr>
          <p:cNvSpPr txBox="1">
            <a:spLocks/>
          </p:cNvSpPr>
          <p:nvPr/>
        </p:nvSpPr>
        <p:spPr>
          <a:xfrm>
            <a:off x="152400" y="209539"/>
            <a:ext cx="2794000" cy="4238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 Data Test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6E290FE-7AF6-9B84-D7E8-4DCCE0063365}"/>
              </a:ext>
            </a:extLst>
          </p:cNvPr>
          <p:cNvSpPr txBox="1">
            <a:spLocks/>
          </p:cNvSpPr>
          <p:nvPr/>
        </p:nvSpPr>
        <p:spPr>
          <a:xfrm>
            <a:off x="85725" y="761978"/>
            <a:ext cx="7172914" cy="577535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Tx/>
            </a:pPr>
            <a:r>
              <a:rPr lang="en-US" sz="1400">
                <a:solidFill>
                  <a:schemeClr val="bg1"/>
                </a:solidFill>
                <a:latin typeface="Calibri"/>
                <a:ea typeface="+mn-lt"/>
                <a:cs typeface="Times New Roman"/>
              </a:rPr>
              <a:t>In dbt, tests are written as select statements. These select statements are run against your materialized models to ensure they meet your assertions.</a:t>
            </a:r>
            <a:endParaRPr lang="en-US" sz="1400">
              <a:solidFill>
                <a:schemeClr val="bg1"/>
              </a:solidFill>
              <a:latin typeface="Calibri"/>
              <a:cs typeface="Times New Roman"/>
            </a:endParaRPr>
          </a:p>
          <a:p>
            <a:pPr marL="285750" indent="-285750" algn="just">
              <a:buClrTx/>
            </a:pPr>
            <a:endParaRPr lang="en-US" sz="1600">
              <a:solidFill>
                <a:schemeClr val="bg1"/>
              </a:solidFill>
              <a:latin typeface="Calibri"/>
              <a:cs typeface="Times New Roman"/>
            </a:endParaRPr>
          </a:p>
          <a:p>
            <a:pPr marL="285750" indent="-285750" algn="just">
              <a:buClrTx/>
            </a:pPr>
            <a:r>
              <a:rPr lang="en-US" sz="1600">
                <a:solidFill>
                  <a:schemeClr val="bg1"/>
                </a:solidFill>
                <a:latin typeface="Calibri"/>
                <a:ea typeface="Cambria"/>
                <a:cs typeface="Times New Roman"/>
              </a:rPr>
              <a:t>There are two types of tests :-</a:t>
            </a:r>
          </a:p>
          <a:p>
            <a:pPr lvl="1" algn="just">
              <a:lnSpc>
                <a:spcPct val="150000"/>
              </a:lnSpc>
              <a:buClrTx/>
              <a:buFont typeface="Arial" panose="020B0604020202020204" pitchFamily="34" charset="0"/>
              <a:buAutoNum type="arabicPeriod"/>
            </a:pPr>
            <a:r>
              <a:rPr lang="en-US" sz="1400" b="1">
                <a:solidFill>
                  <a:schemeClr val="bg1"/>
                </a:solidFill>
                <a:latin typeface="Calibri"/>
                <a:ea typeface="Cambria"/>
                <a:cs typeface="Times New Roman"/>
              </a:rPr>
              <a:t>Generic tests: </a:t>
            </a:r>
            <a:endParaRPr lang="en-US" sz="1400">
              <a:solidFill>
                <a:schemeClr val="bg1"/>
              </a:solidFill>
              <a:latin typeface="Calibri"/>
              <a:ea typeface="Cambria"/>
              <a:cs typeface="Times New Roman"/>
            </a:endParaRPr>
          </a:p>
          <a:p>
            <a:pPr marL="742950" lvl="4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bg1"/>
                </a:solidFill>
                <a:latin typeface="Calibri"/>
                <a:ea typeface="Cambria"/>
                <a:cs typeface="Times New Roman"/>
              </a:rPr>
              <a:t>These are written in YAML and return the number of records that do not meet your assertions. These are run on specific columns in model.</a:t>
            </a:r>
          </a:p>
          <a:p>
            <a:pPr marL="457200" lvl="2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>
              <a:solidFill>
                <a:schemeClr val="bg1"/>
              </a:solidFill>
              <a:latin typeface="Calibri"/>
              <a:ea typeface="Cambria"/>
              <a:cs typeface="Times New Roman"/>
            </a:endParaRPr>
          </a:p>
          <a:p>
            <a:pPr marL="866775" lvl="2" indent="-182880" algn="just">
              <a:lnSpc>
                <a:spcPct val="100000"/>
              </a:lnSpc>
              <a:spcBef>
                <a:spcPts val="0"/>
              </a:spcBef>
              <a:buClr>
                <a:srgbClr val="00AECF"/>
              </a:buClr>
            </a:pPr>
            <a:r>
              <a:rPr lang="en-US" b="1">
                <a:solidFill>
                  <a:schemeClr val="bg1"/>
                </a:solidFill>
                <a:latin typeface="Calibri"/>
                <a:ea typeface="+mn-lt"/>
                <a:cs typeface="+mn-lt"/>
              </a:rPr>
              <a:t>Unique</a:t>
            </a:r>
            <a:r>
              <a:rPr lang="en-US">
                <a:solidFill>
                  <a:schemeClr val="bg1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b="1">
                <a:solidFill>
                  <a:schemeClr val="bg1"/>
                </a:solidFill>
                <a:latin typeface="Calibri"/>
                <a:ea typeface="+mn-lt"/>
                <a:cs typeface="+mn-lt"/>
              </a:rPr>
              <a:t>tests </a:t>
            </a:r>
            <a:r>
              <a:rPr lang="en-US">
                <a:solidFill>
                  <a:schemeClr val="bg1"/>
                </a:solidFill>
                <a:latin typeface="Calibri"/>
                <a:ea typeface="+mn-lt"/>
                <a:cs typeface="+mn-lt"/>
              </a:rPr>
              <a:t>Check if every value in a column is unique.</a:t>
            </a:r>
            <a:endParaRPr lang="en-US">
              <a:solidFill>
                <a:schemeClr val="bg1"/>
              </a:solidFill>
              <a:latin typeface="Calibri"/>
              <a:cs typeface="Calibri"/>
            </a:endParaRPr>
          </a:p>
          <a:p>
            <a:pPr marL="866775" lvl="2" indent="-182880" algn="just">
              <a:lnSpc>
                <a:spcPct val="100000"/>
              </a:lnSpc>
              <a:spcBef>
                <a:spcPts val="0"/>
              </a:spcBef>
              <a:buClr>
                <a:srgbClr val="00AECF"/>
              </a:buClr>
            </a:pPr>
            <a:r>
              <a:rPr lang="en-US" b="1">
                <a:solidFill>
                  <a:schemeClr val="bg1"/>
                </a:solidFill>
                <a:latin typeface="Calibri"/>
                <a:cs typeface="Times New Roman"/>
              </a:rPr>
              <a:t>Not_null</a:t>
            </a:r>
            <a:r>
              <a:rPr lang="en-US">
                <a:solidFill>
                  <a:schemeClr val="bg1"/>
                </a:solidFill>
                <a:latin typeface="Calibri"/>
                <a:cs typeface="Times New Roman"/>
              </a:rPr>
              <a:t> </a:t>
            </a:r>
            <a:r>
              <a:rPr lang="en-US" b="1">
                <a:solidFill>
                  <a:schemeClr val="bg1"/>
                </a:solidFill>
                <a:latin typeface="Calibri"/>
                <a:cs typeface="Times New Roman"/>
              </a:rPr>
              <a:t>tests </a:t>
            </a:r>
            <a:r>
              <a:rPr lang="en-US">
                <a:solidFill>
                  <a:schemeClr val="bg1"/>
                </a:solidFill>
                <a:latin typeface="Calibri"/>
                <a:cs typeface="Times New Roman"/>
              </a:rPr>
              <a:t>Check if every value in a column is not null. </a:t>
            </a:r>
          </a:p>
          <a:p>
            <a:pPr marL="866775" lvl="2" indent="-182880" algn="just">
              <a:lnSpc>
                <a:spcPct val="100000"/>
              </a:lnSpc>
              <a:spcBef>
                <a:spcPts val="0"/>
              </a:spcBef>
              <a:buClr>
                <a:srgbClr val="00AECF"/>
              </a:buClr>
            </a:pPr>
            <a:r>
              <a:rPr lang="en-US" b="1">
                <a:solidFill>
                  <a:schemeClr val="bg1"/>
                </a:solidFill>
                <a:latin typeface="Calibri"/>
                <a:cs typeface="Times New Roman"/>
              </a:rPr>
              <a:t>Accepted_values </a:t>
            </a:r>
            <a:r>
              <a:rPr lang="en-US" b="1">
                <a:solidFill>
                  <a:schemeClr val="bg1"/>
                </a:solidFill>
                <a:latin typeface="Calibri"/>
                <a:ea typeface="+mn-lt"/>
                <a:cs typeface="+mn-lt"/>
              </a:rPr>
              <a:t>tests</a:t>
            </a:r>
            <a:r>
              <a:rPr lang="en-US" b="1">
                <a:solidFill>
                  <a:schemeClr val="bg1"/>
                </a:solidFill>
                <a:latin typeface="Calibri"/>
                <a:cs typeface="Times New Roman"/>
              </a:rPr>
              <a:t> </a:t>
            </a:r>
            <a:r>
              <a:rPr lang="en-US">
                <a:solidFill>
                  <a:schemeClr val="bg1"/>
                </a:solidFill>
                <a:latin typeface="Calibri"/>
                <a:cs typeface="Times New Roman"/>
              </a:rPr>
              <a:t>Ensure every value in a column is equal to a value in a provided list.</a:t>
            </a:r>
            <a:endParaRPr lang="en-US">
              <a:solidFill>
                <a:schemeClr val="bg1"/>
              </a:solidFill>
              <a:latin typeface="Calibri"/>
              <a:cs typeface="Times New Roman" panose="02020603050405020304" pitchFamily="18" charset="0"/>
            </a:endParaRPr>
          </a:p>
          <a:p>
            <a:pPr marL="866775" lvl="2" indent="-182880" algn="just">
              <a:lnSpc>
                <a:spcPct val="100000"/>
              </a:lnSpc>
              <a:spcBef>
                <a:spcPts val="0"/>
              </a:spcBef>
              <a:buClr>
                <a:srgbClr val="00AECF"/>
              </a:buClr>
            </a:pPr>
            <a:r>
              <a:rPr lang="en-US" b="1">
                <a:solidFill>
                  <a:schemeClr val="bg1"/>
                </a:solidFill>
                <a:latin typeface="Calibri"/>
                <a:cs typeface="Times New Roman"/>
              </a:rPr>
              <a:t>Relationships</a:t>
            </a:r>
            <a:r>
              <a:rPr lang="en-US">
                <a:solidFill>
                  <a:schemeClr val="bg1"/>
                </a:solidFill>
                <a:latin typeface="Calibri"/>
                <a:cs typeface="Times New Roman"/>
              </a:rPr>
              <a:t> </a:t>
            </a:r>
            <a:r>
              <a:rPr lang="en-US" b="1">
                <a:solidFill>
                  <a:schemeClr val="bg1"/>
                </a:solidFill>
                <a:latin typeface="Calibri"/>
                <a:ea typeface="+mn-lt"/>
                <a:cs typeface="+mn-lt"/>
              </a:rPr>
              <a:t> tests</a:t>
            </a:r>
            <a:r>
              <a:rPr lang="en-US">
                <a:solidFill>
                  <a:schemeClr val="bg1"/>
                </a:solidFill>
                <a:latin typeface="Calibri"/>
                <a:cs typeface="Times New Roman"/>
              </a:rPr>
              <a:t>Ensure that every value in a column exists in a column in another model.</a:t>
            </a:r>
          </a:p>
          <a:p>
            <a:pPr lvl="2" algn="just">
              <a:lnSpc>
                <a:spcPct val="150000"/>
              </a:lnSpc>
            </a:pPr>
            <a:r>
              <a:rPr lang="en-US" sz="1600" b="1">
                <a:solidFill>
                  <a:schemeClr val="bg1"/>
                </a:solidFill>
                <a:latin typeface="Calibri"/>
                <a:ea typeface="Cambria"/>
                <a:cs typeface="Times New Roman"/>
              </a:rPr>
              <a:t>2. Singular tests: </a:t>
            </a:r>
          </a:p>
          <a:p>
            <a:pPr marL="744538" lvl="4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bg1"/>
                </a:solidFill>
                <a:latin typeface="Calibri"/>
                <a:ea typeface="Cambria"/>
                <a:cs typeface="Times New Roman"/>
              </a:rPr>
              <a:t>These are specific queries that you run against your models. These are run on the entire model.</a:t>
            </a:r>
          </a:p>
          <a:p>
            <a:pPr lvl="2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1600">
              <a:solidFill>
                <a:schemeClr val="bg1"/>
              </a:solidFill>
              <a:latin typeface="Calibri"/>
              <a:cs typeface="Calibri"/>
            </a:endParaRPr>
          </a:p>
          <a:p>
            <a:pPr lvl="1" algn="just"/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14350" indent="-514350" algn="just"/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14350" indent="-514350" algn="just"/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 more details refer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 data tests to your DAG | dbt Developer Hub (getdbt.com)</a:t>
            </a: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0741A685-106E-F4BB-BD75-BE87C86DD61A}"/>
              </a:ext>
            </a:extLst>
          </p:cNvPr>
          <p:cNvSpPr txBox="1">
            <a:spLocks/>
          </p:cNvSpPr>
          <p:nvPr/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EE8C10-33E0-005E-3CDB-E6323C20B57F}"/>
              </a:ext>
            </a:extLst>
          </p:cNvPr>
          <p:cNvSpPr txBox="1">
            <a:spLocks/>
          </p:cNvSpPr>
          <p:nvPr/>
        </p:nvSpPr>
        <p:spPr>
          <a:xfrm>
            <a:off x="266699" y="4006856"/>
            <a:ext cx="10379075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j-lt"/>
                <a:ea typeface="Cambria" panose="02040503050406030204" pitchFamily="18" charset="0"/>
                <a:cs typeface="Calibri" panose="020F0502020204030204" pitchFamily="34" charset="0"/>
              </a:defRPr>
            </a:lvl1pPr>
            <a:lvl2pPr marL="4381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►"/>
              <a:defRPr lang="en-US" sz="1600" b="0" kern="1200" dirty="0" smtClean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  <a:lvl3pPr marL="5238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  <a:lvl4pPr marL="555625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9625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05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1D79BA0F-9423-E347-329C-1DF444EC8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070" y="1858100"/>
            <a:ext cx="4364231" cy="39026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7975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F721F6-7652-F433-1554-AE6F91E5D6CE}"/>
              </a:ext>
            </a:extLst>
          </p:cNvPr>
          <p:cNvSpPr txBox="1">
            <a:spLocks/>
          </p:cNvSpPr>
          <p:nvPr/>
        </p:nvSpPr>
        <p:spPr>
          <a:xfrm>
            <a:off x="114398" y="141403"/>
            <a:ext cx="4485881" cy="377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Singular Data Test example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515532-0A2E-9B3F-BD86-F64DC0F5A518}"/>
              </a:ext>
            </a:extLst>
          </p:cNvPr>
          <p:cNvSpPr txBox="1">
            <a:spLocks/>
          </p:cNvSpPr>
          <p:nvPr/>
        </p:nvSpPr>
        <p:spPr>
          <a:xfrm>
            <a:off x="114398" y="645737"/>
            <a:ext cx="10515600" cy="60708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ClrTx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 simplest way to define a data test is by writing the exact SQL that will return failing records. We call these "singular" data tests, because they're one-off assertions usable for a single purpose.</a:t>
            </a:r>
          </a:p>
          <a:p>
            <a:pPr marL="285750" indent="-285750">
              <a:buClrTx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These tests are defined in .sql files, typically in your tests directory. Each .sql file contains one select statement, and it defines one data test.</a:t>
            </a:r>
          </a:p>
          <a:p>
            <a:pPr marL="285750" indent="-285750">
              <a:buClrTx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You can use Jinja (including ref and source) in the test definition, just like you can when creating models.</a:t>
            </a:r>
          </a:p>
          <a:p>
            <a:pPr marL="285750" indent="-285750">
              <a:buClrTx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Below example shows singular test to assert that order should not have –ve amount.</a:t>
            </a:r>
          </a:p>
          <a:p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 more details refer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 data tests to your DAG | dbt Developer Hub (getdbt.com)</a:t>
            </a: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9B5C6FE-26EA-2685-3DE5-8CDA190CB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362" y="2381250"/>
            <a:ext cx="6571144" cy="32436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D3FAFA4-3651-4DC9-2198-ABD0858CE7C5}"/>
              </a:ext>
            </a:extLst>
          </p:cNvPr>
          <p:cNvSpPr txBox="1">
            <a:spLocks/>
          </p:cNvSpPr>
          <p:nvPr/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ea typeface="Cambria" panose="02040503050406030204" pitchFamily="18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659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9A0CBF-21A9-C63F-F1A9-F21F2E4F17E7}"/>
              </a:ext>
            </a:extLst>
          </p:cNvPr>
          <p:cNvSpPr txBox="1">
            <a:spLocks/>
          </p:cNvSpPr>
          <p:nvPr/>
        </p:nvSpPr>
        <p:spPr>
          <a:xfrm>
            <a:off x="179109" y="209539"/>
            <a:ext cx="3855563" cy="385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 Test Run Command</a:t>
            </a:r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39F56B1E-28A1-997D-B504-F38A184D3BD8}"/>
              </a:ext>
            </a:extLst>
          </p:cNvPr>
          <p:cNvSpPr txBox="1">
            <a:spLocks/>
          </p:cNvSpPr>
          <p:nvPr/>
        </p:nvSpPr>
        <p:spPr>
          <a:xfrm>
            <a:off x="179109" y="791853"/>
            <a:ext cx="10515600" cy="56749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# Run tests on a model</a:t>
            </a:r>
            <a:br>
              <a:rPr lang="en-US" sz="1400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400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test --select "customers"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400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# Run tests on all models in the models/staging/jaffle_shop directory</a:t>
            </a:r>
            <a:br>
              <a:rPr lang="en-US" sz="1400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400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test --select "staging.jaffle_shop"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# tests on one source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 test --select "source:jaffle_shop"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Font typeface="Arial"/>
              <a:buChar char="•"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Check out the SQL dbt is running for the tests :</a:t>
            </a:r>
          </a:p>
          <a:p>
            <a:pPr lvl="1" indent="0"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 Core: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checking the target/compiled directory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 more details refer </a:t>
            </a:r>
            <a:r>
              <a:rPr lang="en-US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 dbt test command | dbt Developer Hub (getdbt.com)</a:t>
            </a: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F5C2426A-72E8-ED1A-AC81-FB270D54CBF2}"/>
              </a:ext>
            </a:extLst>
          </p:cNvPr>
          <p:cNvSpPr txBox="1">
            <a:spLocks/>
          </p:cNvSpPr>
          <p:nvPr/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ea typeface="Cambria" panose="02040503050406030204" pitchFamily="18" charset="0"/>
              <a:cs typeface="Calibri" charset="0"/>
            </a:endParaRPr>
          </a:p>
        </p:txBody>
      </p:sp>
      <p:pic>
        <p:nvPicPr>
          <p:cNvPr id="7" name="Picture 6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385D2B35-224D-1AD0-DB28-E82EBF369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120" y="2183382"/>
            <a:ext cx="67341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78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677491-E72F-A31E-7E9F-488E313F21F9}"/>
              </a:ext>
            </a:extLst>
          </p:cNvPr>
          <p:cNvSpPr txBox="1">
            <a:spLocks/>
          </p:cNvSpPr>
          <p:nvPr/>
        </p:nvSpPr>
        <p:spPr>
          <a:xfrm>
            <a:off x="141402" y="329938"/>
            <a:ext cx="4383464" cy="3582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Configuring test `severity</a:t>
            </a:r>
            <a:r>
              <a:rPr lang="en-US" sz="2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`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DB58B8-5E3C-DDA5-AB19-F45B6EBEA9C2}"/>
              </a:ext>
            </a:extLst>
          </p:cNvPr>
          <p:cNvSpPr txBox="1">
            <a:spLocks/>
          </p:cNvSpPr>
          <p:nvPr/>
        </p:nvSpPr>
        <p:spPr>
          <a:xfrm>
            <a:off x="141400" y="1062708"/>
            <a:ext cx="6523351" cy="5272104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It's possible to configure tests to return warnings instead of errors, or to make the test status conditional on the number of failures returned.</a:t>
            </a:r>
          </a:p>
          <a:p>
            <a:endParaRPr lang="en-US" sz="5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5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5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5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5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 relevant configs are:</a:t>
            </a:r>
          </a:p>
          <a:p>
            <a:endParaRPr lang="en-US" sz="5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5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severity: error or warn (default: error)</a:t>
            </a:r>
          </a:p>
          <a:p>
            <a:r>
              <a:rPr lang="en-US" sz="56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error_if</a:t>
            </a:r>
            <a:r>
              <a:rPr lang="en-US" sz="5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 conditional expression (default: !=0)</a:t>
            </a:r>
          </a:p>
          <a:p>
            <a:r>
              <a:rPr lang="en-US" sz="56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warn_if</a:t>
            </a:r>
            <a:r>
              <a:rPr lang="en-US" sz="5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 conditional expression (default: !=0)</a:t>
            </a:r>
          </a:p>
          <a:p>
            <a:endParaRPr lang="en-US" sz="5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600" dirty="0">
              <a:solidFill>
                <a:schemeClr val="bg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 more details refer 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Configuring test `severity` |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dbt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Developer Hub (getdbt.com)</a:t>
            </a: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Picture 5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F338BB91-310D-E57E-E287-251BA6E0C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459" y="1616855"/>
            <a:ext cx="5046201" cy="40114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5011424-D836-9BF6-4DFE-14780591C16E}"/>
              </a:ext>
            </a:extLst>
          </p:cNvPr>
          <p:cNvSpPr txBox="1">
            <a:spLocks/>
          </p:cNvSpPr>
          <p:nvPr/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ea typeface="Cambria" panose="02040503050406030204" pitchFamily="18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93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8330" y="203200"/>
            <a:ext cx="6803136" cy="36576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18EC28-9CF4-3033-4FA6-A2447C5A0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343" y="568960"/>
            <a:ext cx="7867294" cy="413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C5024A-7600-B5B3-759E-6CEC61B68202}"/>
              </a:ext>
            </a:extLst>
          </p:cNvPr>
          <p:cNvSpPr/>
          <p:nvPr/>
        </p:nvSpPr>
        <p:spPr>
          <a:xfrm>
            <a:off x="314325" y="4482041"/>
            <a:ext cx="7981950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rtl="0"/>
            <a:r>
              <a:rPr lang="en-US" sz="2000" b="1" dirty="0">
                <a:latin typeface="Calibri"/>
                <a:ea typeface="Calibri" panose="020F0502020204030204" pitchFamily="34" charset="0"/>
                <a:cs typeface="Calibri"/>
              </a:rPr>
              <a:t> </a:t>
            </a:r>
            <a:endParaRPr lang="en-US" sz="1400" dirty="0">
              <a:solidFill>
                <a:srgbClr val="000000"/>
              </a:solidFill>
              <a:latin typeface="Calibri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9A5618-1F0A-BB31-4B88-AA4435AE1A46}"/>
              </a:ext>
            </a:extLst>
          </p:cNvPr>
          <p:cNvSpPr/>
          <p:nvPr/>
        </p:nvSpPr>
        <p:spPr>
          <a:xfrm>
            <a:off x="314325" y="4482041"/>
            <a:ext cx="7981950" cy="178510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rtl="0"/>
            <a:r>
              <a:rPr lang="en-US" sz="2000" b="1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Why Use </a:t>
            </a:r>
            <a:r>
              <a:rPr lang="en-US" sz="2000" b="1" dirty="0" err="1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dbt</a:t>
            </a:r>
            <a:r>
              <a:rPr lang="en-US" sz="2000" b="1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?</a:t>
            </a:r>
          </a:p>
          <a:p>
            <a:pPr rtl="0"/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r>
              <a:rPr lang="en-US" sz="1400" b="1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Version Control: </a:t>
            </a:r>
            <a:r>
              <a:rPr lang="en-US" sz="14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Keeps track of changes using Git, like how Word tracks edits in a document.</a:t>
            </a:r>
          </a:p>
          <a:p>
            <a:pPr rtl="0"/>
            <a:r>
              <a:rPr lang="en-US" sz="1400" b="1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Modularity: </a:t>
            </a:r>
            <a:r>
              <a:rPr lang="en-US" sz="14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Breaks big tasks into smaller, manageable pieces called as Models consists </a:t>
            </a:r>
            <a:r>
              <a:rPr lang="en-US" sz="1400" b="1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SELECT SQL</a:t>
            </a:r>
            <a:r>
              <a:rPr lang="en-US" sz="14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.</a:t>
            </a:r>
          </a:p>
          <a:p>
            <a:pPr rtl="0"/>
            <a:r>
              <a:rPr lang="en-US" sz="1400" b="1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Documentation</a:t>
            </a:r>
            <a:r>
              <a:rPr lang="en-US" sz="14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: Automatically writes down what was done, like a recipe book.</a:t>
            </a:r>
          </a:p>
          <a:p>
            <a:pPr rtl="0"/>
            <a:r>
              <a:rPr lang="en-US" sz="1400" b="1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Testing: </a:t>
            </a:r>
            <a:r>
              <a:rPr lang="en-US" sz="14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Has built-in tools to check if everything is working correctly.</a:t>
            </a:r>
          </a:p>
          <a:p>
            <a:r>
              <a:rPr lang="en-US" sz="1400" b="1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Orchestration</a:t>
            </a:r>
            <a:r>
              <a:rPr lang="en-US" sz="14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: DBT Cloud/Any workflow manager (e.g. Airflow) </a:t>
            </a:r>
            <a:endParaRPr lang="en-US" sz="1400" dirty="0">
              <a:solidFill>
                <a:schemeClr val="bg1"/>
              </a:solidFill>
              <a:latin typeface="Calibri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3200" b="1" dirty="0" err="1">
                <a:latin typeface="Calibri"/>
                <a:ea typeface="Calibri" panose="020F0502020204030204" pitchFamily="34" charset="0"/>
                <a:cs typeface="Calibri"/>
              </a:rPr>
              <a:t>dbt</a:t>
            </a:r>
            <a:r>
              <a:rPr lang="en-US" sz="3200" b="1" dirty="0">
                <a:latin typeface="Calibri"/>
                <a:ea typeface="Calibri" panose="020F0502020204030204" pitchFamily="34" charset="0"/>
                <a:cs typeface="Calibri"/>
              </a:rPr>
              <a:t> vs. ETL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76DBCAA-EF89-E159-7CE8-827542E29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416847"/>
              </p:ext>
            </p:extLst>
          </p:nvPr>
        </p:nvGraphicFramePr>
        <p:xfrm>
          <a:off x="542924" y="1068112"/>
          <a:ext cx="10988675" cy="550540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017470">
                  <a:extLst>
                    <a:ext uri="{9D8B030D-6E8A-4147-A177-3AD203B41FA5}">
                      <a16:colId xmlns:a16="http://schemas.microsoft.com/office/drawing/2014/main" val="927020225"/>
                    </a:ext>
                  </a:extLst>
                </a:gridCol>
                <a:gridCol w="4690536">
                  <a:extLst>
                    <a:ext uri="{9D8B030D-6E8A-4147-A177-3AD203B41FA5}">
                      <a16:colId xmlns:a16="http://schemas.microsoft.com/office/drawing/2014/main" val="199939541"/>
                    </a:ext>
                  </a:extLst>
                </a:gridCol>
                <a:gridCol w="5280669">
                  <a:extLst>
                    <a:ext uri="{9D8B030D-6E8A-4147-A177-3AD203B41FA5}">
                      <a16:colId xmlns:a16="http://schemas.microsoft.com/office/drawing/2014/main" val="3432418915"/>
                    </a:ext>
                  </a:extLst>
                </a:gridCol>
              </a:tblGrid>
              <a:tr h="23430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</a:t>
                      </a:r>
                      <a:endParaRPr lang="en-US" sz="1400" b="0" i="0" u="none" strike="noStrik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dbt </a:t>
                      </a:r>
                      <a:endParaRPr lang="en-US" sz="1400" b="1" i="0" u="none" strike="noStrik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6350" marR="6350" marT="635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ETL</a:t>
                      </a:r>
                      <a:endParaRPr lang="en-US" sz="1400" b="1" i="0" u="none" strike="noStrik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6350" marR="6350" marT="635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607374"/>
                  </a:ext>
                </a:extLst>
              </a:tr>
              <a:tr h="7218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kern="12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Approach</a:t>
                      </a:r>
                    </a:p>
                  </a:txBody>
                  <a:tcPr marL="6350" marR="6350" marT="6350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Focus on SQL based transformation</a:t>
                      </a:r>
                    </a:p>
                    <a:p>
                      <a:pPr algn="l" fontAlgn="b"/>
                      <a:br>
                        <a:rPr lang="en-US" sz="1100" b="0" i="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100" b="1" i="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Example: </a:t>
                      </a:r>
                      <a:r>
                        <a:rPr lang="en-US" sz="1100" b="0" i="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Transforming raw sales data into a table showing total sales per region.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Focus on extraction ,transformation</a:t>
                      </a:r>
                    </a:p>
                    <a:p>
                      <a:pPr algn="l" fontAlgn="b"/>
                      <a:br>
                        <a:rPr lang="en-US" sz="1100" b="0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100" b="1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Example: </a:t>
                      </a:r>
                      <a:r>
                        <a:rPr lang="en-US" sz="1100" b="0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Extracting sales data from multiple systems (ERP, CRM), transforming it to standardize formats, and loading it into a data warehouse.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17080073"/>
                  </a:ext>
                </a:extLst>
              </a:tr>
              <a:tr h="9006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kern="12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Simplicity </a:t>
                      </a:r>
                    </a:p>
                  </a:txBody>
                  <a:tcPr marL="6350" marR="6350" marT="6350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Uses simple SQL for transformations. </a:t>
                      </a:r>
                    </a:p>
                    <a:p>
                      <a:pPr algn="l" fontAlgn="b"/>
                      <a:endParaRPr lang="fr-FR" sz="1100" b="0" i="0" u="none" strike="noStrik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Example: </a:t>
                      </a:r>
                      <a:r>
                        <a:rPr lang="en-US" sz="1100" b="0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consists SELECT SQL for transforming raw sales data into a table showing total sales per region. </a:t>
                      </a:r>
                      <a:endParaRPr lang="fr-FR" sz="1100" b="0" i="0" u="none" strike="noStrik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Often requires complex coding or specialized tools use UI or proprietary scripting languages..</a:t>
                      </a:r>
                    </a:p>
                    <a:p>
                      <a:pPr algn="l" fontAlgn="b"/>
                      <a:endParaRPr lang="en-US" sz="1100" u="none" strike="noStrik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Example: </a:t>
                      </a:r>
                      <a:r>
                        <a:rPr lang="en-US" sz="1100" b="0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Each ETL tool like IICS, Talend, </a:t>
                      </a:r>
                      <a:r>
                        <a:rPr lang="en-US" sz="1100" b="0" i="0" u="none" strike="noStrike" err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Matillion</a:t>
                      </a:r>
                      <a:r>
                        <a:rPr lang="en-US" sz="1100" b="0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  require significant  understanding for tool usage.</a:t>
                      </a:r>
                      <a:endParaRPr lang="en-US" sz="1100" b="0" i="0" u="none" strike="noStrik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49370515"/>
                  </a:ext>
                </a:extLst>
              </a:tr>
              <a:tr h="7218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kern="12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Modularity </a:t>
                      </a:r>
                    </a:p>
                  </a:txBody>
                  <a:tcPr marL="6350" marR="6350" marT="6350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Breaks transformations into small, reusable pieces. </a:t>
                      </a:r>
                    </a:p>
                    <a:p>
                      <a:pPr algn="l" fontAlgn="b"/>
                      <a:endParaRPr lang="en-US" sz="1100" b="0" i="0" u="none" strike="noStrik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Example:</a:t>
                      </a:r>
                      <a:r>
                        <a:rPr lang="en-US" sz="1100" b="0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Creating a base model for sales data that other models can reference to calculate metrics like total sales, average sales, etc.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Typically, large monolithic processes.</a:t>
                      </a: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Example: </a:t>
                      </a:r>
                      <a:r>
                        <a:rPr lang="en-US" sz="1100" b="0" i="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There will be workflow each data pipeline which will be isolated to that workflow and complex to build dependences between data pipelines .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73691715"/>
                  </a:ext>
                </a:extLst>
              </a:tr>
              <a:tr h="9006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kern="12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Version Control </a:t>
                      </a:r>
                    </a:p>
                  </a:txBody>
                  <a:tcPr marL="6350" marR="6350" marT="6350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</a:t>
                      </a:r>
                      <a:r>
                        <a:rPr lang="en-US" sz="1100" b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Integrates Well with Version Control Systems</a:t>
                      </a:r>
                    </a:p>
                    <a:p>
                      <a:pPr algn="l" fontAlgn="b"/>
                      <a:endParaRPr lang="en-US" sz="1100" b="1" i="0" u="none" strike="noStrik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Example: </a:t>
                      </a:r>
                      <a:r>
                        <a:rPr lang="en-US" sz="1100" b="0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Using Git branches for development, ensuring changes to transformation logic are reviewed and tracked which are in SQL or YML without any conversion to different format.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Limited built-in version control or uses proprietary systems.</a:t>
                      </a: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Example: </a:t>
                      </a:r>
                      <a:r>
                        <a:rPr lang="en-US" sz="1100" b="0" i="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In general, the ETL tool code is maintained as binary or JSON any other format which are versioned and are not easier to interpret by glancing through.</a:t>
                      </a: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89392958"/>
                  </a:ext>
                </a:extLst>
              </a:tr>
              <a:tr h="7218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kern="12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Documentation </a:t>
                      </a:r>
                    </a:p>
                  </a:txBody>
                  <a:tcPr marL="6350" marR="6350" marT="6350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Automatically Generates Documentation and Data Lineage</a:t>
                      </a:r>
                    </a:p>
                    <a:p>
                      <a:pPr algn="l" fontAlgn="b"/>
                      <a:endParaRPr lang="en-US" sz="1100" b="0" i="0" u="none" strike="noStrik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Example</a:t>
                      </a:r>
                      <a:r>
                        <a:rPr lang="en-US" sz="1100" b="0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: Generating a visual map showing how raw data flows through different transformation steps to the final output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Often Requires Manual Documentation.</a:t>
                      </a:r>
                    </a:p>
                    <a:p>
                      <a:pPr algn="l" fontAlgn="b"/>
                      <a:endParaRPr lang="en-US" sz="1100" b="0" i="0" u="none" strike="noStrik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Example:</a:t>
                      </a:r>
                      <a:r>
                        <a:rPr lang="en-US" sz="1100" b="0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Manually creating diagrams or documentation to illustrate the flow of data from source systems to the data warehouse.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76839000"/>
                  </a:ext>
                </a:extLst>
              </a:tr>
              <a:tr h="7218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kern="12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Complexity and Maintenance</a:t>
                      </a:r>
                    </a:p>
                  </a:txBody>
                  <a:tcPr marL="6350" marR="6350" marT="6350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 Simplifies Transformation Processes, Easier to Maintain</a:t>
                      </a:r>
                    </a:p>
                    <a:p>
                      <a:pPr algn="l" fontAlgn="b"/>
                      <a:endParaRPr lang="en-US" sz="1100" b="0" i="0" u="none" strike="noStrik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Example: </a:t>
                      </a:r>
                      <a:r>
                        <a:rPr lang="en-US" sz="1100" b="0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Updating a transformation logic in one place and having it propagate to all dependent models.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 Can Become Complex and Harder to Maintain</a:t>
                      </a:r>
                    </a:p>
                    <a:p>
                      <a:pPr algn="l" fontAlgn="b"/>
                      <a:endParaRPr lang="en-US" sz="1100" b="0" i="0" u="none" strike="noStrik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Example: </a:t>
                      </a:r>
                      <a:r>
                        <a:rPr lang="en-US" sz="1100" b="0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Maintaining separate scripts and configurations for extraction, transformation, and loading stages, each requiring specialized knowledge.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01203106"/>
                  </a:ext>
                </a:extLst>
              </a:tr>
              <a:tr h="24243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kern="12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Testing </a:t>
                      </a:r>
                    </a:p>
                  </a:txBody>
                  <a:tcPr marL="6350" marR="6350" marT="6350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In-built testing capabilities for data quality.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Testing is often manual or requires additional tools.</a:t>
                      </a:r>
                      <a:endParaRPr lang="en-US" sz="1100" b="0" i="0" u="none" strike="noStrik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4799397"/>
                  </a:ext>
                </a:extLst>
              </a:tr>
              <a:tr h="3398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kern="12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Setup 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Easier setup with SQL knowledge. </a:t>
                      </a:r>
                      <a:endParaRPr lang="en-US" sz="1100" b="0" i="0" u="none" strike="noStrik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Setup can be complex and may require extensive training.</a:t>
                      </a:r>
                      <a:endParaRPr lang="en-US" sz="1100" b="0" i="0" u="none" strike="noStrik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28469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</a:rPr>
              <a:t>DBT Core Set-up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048435-0CF3-F40F-8778-6BB1EED5BB8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400" b="1" dirty="0">
                <a:latin typeface="Calibri"/>
                <a:ea typeface="Calibri" panose="020F0502020204030204" pitchFamily="34" charset="0"/>
                <a:cs typeface="Calibri"/>
              </a:rPr>
              <a:t>Snowflake</a:t>
            </a:r>
          </a:p>
          <a:p>
            <a:pPr marL="1085850" lvl="2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libri"/>
                <a:ea typeface="Calibri" panose="020F0502020204030204" pitchFamily="34" charset="0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Snowflake Trial</a:t>
            </a:r>
          </a:p>
          <a:p>
            <a:pPr marL="742950" lvl="1" indent="-285750" algn="just">
              <a:lnSpc>
                <a:spcPct val="200000"/>
              </a:lnSpc>
              <a:spcAft>
                <a:spcPts val="1000"/>
              </a:spcAft>
              <a:buFont typeface="Wingdings,Sans-Serif"/>
              <a:buChar char="§"/>
            </a:pPr>
            <a:r>
              <a:rPr lang="en-US" sz="1800" b="1" dirty="0" err="1">
                <a:latin typeface="Calibri"/>
                <a:ea typeface="Cambria"/>
                <a:cs typeface="Calibri"/>
              </a:rPr>
              <a:t>Github</a:t>
            </a:r>
            <a:r>
              <a:rPr lang="en-US" sz="1800" b="1" dirty="0">
                <a:latin typeface="Calibri"/>
                <a:ea typeface="Cambria"/>
                <a:cs typeface="Calibri"/>
              </a:rPr>
              <a:t> : </a:t>
            </a:r>
            <a:r>
              <a:rPr lang="en-US" sz="1800" dirty="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800" dirty="0">
              <a:ea typeface="+mn-lt"/>
              <a:cs typeface="+mn-lt"/>
            </a:endParaRPr>
          </a:p>
          <a:p>
            <a:pPr marL="742950" lvl="1" indent="-285750" algn="just">
              <a:lnSpc>
                <a:spcPct val="200000"/>
              </a:lnSpc>
              <a:spcBef>
                <a:spcPts val="0"/>
              </a:spcBef>
              <a:buFont typeface="Wingdings,Sans-Serif"/>
              <a:buChar char="§"/>
            </a:pPr>
            <a:r>
              <a:rPr lang="en-US" b="1" dirty="0">
                <a:latin typeface="Calibri"/>
                <a:ea typeface="Cambria"/>
                <a:cs typeface="Calibri"/>
              </a:rPr>
              <a:t>Snowflake</a:t>
            </a:r>
            <a:endParaRPr lang="en-US" dirty="0">
              <a:latin typeface="Calibri"/>
              <a:ea typeface="Cambria"/>
              <a:cs typeface="Calibri"/>
            </a:endParaRPr>
          </a:p>
          <a:p>
            <a:pPr marL="1085850" lvl="2" indent="-171450" algn="just">
              <a:lnSpc>
                <a:spcPct val="2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1600" dirty="0">
                <a:latin typeface="Calibri"/>
                <a:ea typeface="Cambria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Snowflake Trial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r>
              <a:rPr lang="en-US" sz="1800" b="0" dirty="0">
                <a:latin typeface="Calibri"/>
                <a:ea typeface="Calibri" panose="020F0502020204030204" pitchFamily="34" charset="0"/>
                <a:cs typeface="Calibri"/>
              </a:rPr>
              <a:t>Cloud registration link: </a:t>
            </a:r>
            <a:r>
              <a:rPr lang="en-US" sz="1800" dirty="0" err="1">
                <a:solidFill>
                  <a:srgbClr val="00559A"/>
                </a:solidFill>
                <a:latin typeface="Calibri"/>
                <a:ea typeface="Calibri" panose="020F0502020204030204" pitchFamily="34" charset="0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dbt</a:t>
            </a:r>
            <a:r>
              <a:rPr lang="en-US" sz="1800" dirty="0">
                <a:latin typeface="Calibri"/>
                <a:ea typeface="Calibri" panose="020F0502020204030204" pitchFamily="34" charset="0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Labs | Transform Data in Your Warehouse (getdbt.com)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r>
              <a:rPr lang="en-US" sz="1800" b="0" dirty="0">
                <a:latin typeface="Calibri"/>
                <a:ea typeface="Calibri" panose="020F0502020204030204" pitchFamily="34" charset="0"/>
                <a:cs typeface="Calibri"/>
              </a:rPr>
              <a:t>For DBT cloud setup info, please refer. </a:t>
            </a:r>
            <a:r>
              <a:rPr lang="en-US" sz="1800" dirty="0">
                <a:latin typeface="Calibri"/>
                <a:ea typeface="Calibri" panose="020F0502020204030204" pitchFamily="34" charset="0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https://docs.getdbt.com/docs/cloud/about-cloud-setup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EAC8289-AB05-B853-1D98-00E12D7ED6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742950" lvl="1" indent="-285750" algn="just">
              <a:lnSpc>
                <a:spcPct val="20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400" b="1" dirty="0">
                <a:latin typeface="Calibri"/>
                <a:ea typeface="Calibri" panose="020F0502020204030204" pitchFamily="34" charset="0"/>
                <a:cs typeface="Calibri"/>
              </a:rPr>
              <a:t>Python</a:t>
            </a:r>
            <a:endParaRPr lang="en-US" sz="1400" b="1" dirty="0">
              <a:effectLst/>
              <a:latin typeface="Calibri"/>
              <a:ea typeface="Calibri" panose="020F0502020204030204" pitchFamily="34" charset="0"/>
              <a:cs typeface="Calibri"/>
            </a:endParaRPr>
          </a:p>
          <a:p>
            <a:pPr marL="1200150" lvl="2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/>
                <a:ea typeface="Calibri" panose="020F0502020204030204" pitchFamily="34" charset="0"/>
                <a:cs typeface="Calibri"/>
              </a:rPr>
              <a:t>Python </a:t>
            </a:r>
            <a:r>
              <a:rPr lang="en-US" sz="1200" u="sng" dirty="0" err="1">
                <a:latin typeface="Segoe UI"/>
                <a:ea typeface="Calibri" panose="020F0502020204030204" pitchFamily="34" charset="0"/>
                <a:cs typeface="Segoe U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r>
              <a:rPr lang="en-US" sz="1200" u="sng" dirty="0">
                <a:latin typeface="Segoe UI"/>
                <a:ea typeface="Calibri" panose="020F0502020204030204" pitchFamily="34" charset="0"/>
                <a:cs typeface="Segoe U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Releases for Windows | Python.org</a:t>
            </a:r>
            <a:r>
              <a:rPr lang="en-US" sz="1200" dirty="0">
                <a:ea typeface="+mn-lt"/>
                <a:cs typeface="+mn-lt"/>
              </a:rPr>
              <a:t> </a:t>
            </a:r>
            <a:endParaRPr lang="en-US" sz="1400" dirty="0">
              <a:latin typeface="Calibri"/>
              <a:ea typeface="Calibri" panose="020F0502020204030204" pitchFamily="34" charset="0"/>
              <a:cs typeface="Calibri"/>
            </a:endParaRPr>
          </a:p>
          <a:p>
            <a:pPr marL="1200150" lvl="2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libri"/>
                <a:ea typeface="Calibri" panose="020F0502020204030204" pitchFamily="34" charset="0"/>
                <a:cs typeface="Calibri"/>
              </a:rPr>
              <a:t>DBT Library – </a:t>
            </a:r>
            <a:r>
              <a:rPr lang="en-US" sz="1400" b="1" dirty="0">
                <a:latin typeface="Calibri"/>
                <a:ea typeface="Calibri" panose="020F0502020204030204" pitchFamily="34" charset="0"/>
                <a:cs typeface="Calibri"/>
              </a:rPr>
              <a:t>pip install </a:t>
            </a:r>
            <a:r>
              <a:rPr lang="en-US" sz="1400" b="1" dirty="0" err="1">
                <a:latin typeface="Calibri"/>
                <a:ea typeface="Calibri" panose="020F0502020204030204" pitchFamily="34" charset="0"/>
                <a:cs typeface="Calibri"/>
              </a:rPr>
              <a:t>dbt</a:t>
            </a:r>
            <a:r>
              <a:rPr lang="en-US" sz="1400" b="1" dirty="0">
                <a:latin typeface="Calibri"/>
                <a:ea typeface="Calibri" panose="020F0502020204030204" pitchFamily="34" charset="0"/>
                <a:cs typeface="Calibri"/>
              </a:rPr>
              <a:t>-snowflake</a:t>
            </a:r>
            <a:endParaRPr lang="en-US" sz="1400" b="1" dirty="0">
              <a:effectLst/>
              <a:latin typeface="Calibri"/>
              <a:ea typeface="Calibri" panose="020F0502020204030204" pitchFamily="34" charset="0"/>
              <a:cs typeface="Calibri"/>
            </a:endParaRPr>
          </a:p>
          <a:p>
            <a:pPr marL="1200150" lvl="2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libri"/>
                <a:ea typeface="Calibri" panose="020F0502020204030204" pitchFamily="34" charset="0"/>
                <a:cs typeface="Calibri"/>
              </a:rPr>
              <a:t>Visual Source Code </a:t>
            </a:r>
          </a:p>
          <a:p>
            <a:pPr lvl="3" algn="just">
              <a:lnSpc>
                <a:spcPct val="200000"/>
              </a:lnSpc>
            </a:pPr>
            <a:r>
              <a:rPr lang="en-US" sz="1400" dirty="0">
                <a:latin typeface="Calibri"/>
                <a:ea typeface="Calibri" panose="020F0502020204030204" pitchFamily="34" charset="0"/>
                <a:cs typeface="Calibri"/>
              </a:rPr>
              <a:t>       Install  </a:t>
            </a:r>
            <a:r>
              <a:rPr lang="en-US" sz="1400" dirty="0">
                <a:latin typeface="Calibri"/>
                <a:ea typeface="Calibri" panose="020F0502020204030204" pitchFamily="34" charset="0"/>
                <a:cs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https://code.visualstudio.com/docs/?dv=win64user</a:t>
            </a:r>
            <a:endParaRPr lang="en-US" sz="1400" dirty="0">
              <a:latin typeface="Calibri"/>
              <a:ea typeface="Calibri" panose="020F0502020204030204" pitchFamily="34" charset="0"/>
              <a:cs typeface="Calibri"/>
            </a:endParaRPr>
          </a:p>
          <a:p>
            <a:pPr lvl="3" algn="just">
              <a:lnSpc>
                <a:spcPct val="200000"/>
              </a:lnSpc>
            </a:pPr>
            <a:r>
              <a:rPr lang="en-US" sz="1400" dirty="0">
                <a:latin typeface="Calibri"/>
                <a:ea typeface="Calibri" panose="020F0502020204030204" pitchFamily="34" charset="0"/>
                <a:cs typeface="Calibri"/>
              </a:rPr>
              <a:t>       Python Install extension for Python &amp; set python interpreter (</a:t>
            </a:r>
            <a:r>
              <a:rPr lang="en-US" sz="1400" b="1" dirty="0" err="1">
                <a:latin typeface="Calibri"/>
                <a:ea typeface="Calibri" panose="020F0502020204030204" pitchFamily="34" charset="0"/>
                <a:cs typeface="Calibri"/>
              </a:rPr>
              <a:t>Ctrl+Shift+P</a:t>
            </a:r>
            <a:r>
              <a:rPr lang="en-US" sz="1400" dirty="0">
                <a:latin typeface="Calibri"/>
                <a:ea typeface="Calibri" panose="020F0502020204030204" pitchFamily="34" charset="0"/>
                <a:cs typeface="Calibri"/>
              </a:rPr>
              <a:t>)</a:t>
            </a:r>
          </a:p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5950828-7940-9F49-EBE5-A162A84C6F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latin typeface="Calibri"/>
                <a:ea typeface="Calibri" panose="020F0502020204030204" pitchFamily="34" charset="0"/>
                <a:cs typeface="Calibri"/>
              </a:rPr>
              <a:t>Pre-requisites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77A399E-4838-E180-DF17-A0D7F4F78D31}"/>
              </a:ext>
            </a:extLst>
          </p:cNvPr>
          <p:cNvSpPr txBox="1">
            <a:spLocks/>
          </p:cNvSpPr>
          <p:nvPr/>
        </p:nvSpPr>
        <p:spPr>
          <a:xfrm>
            <a:off x="98355" y="1469354"/>
            <a:ext cx="7179138" cy="51846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Tx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It’s the main configuration file for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project which helps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understand the structure the project and defines how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should behave and where to find your models , tests and data etc. </a:t>
            </a:r>
          </a:p>
          <a:p>
            <a:pPr marL="285750" indent="-285750" algn="just">
              <a:buClrTx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By default,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looks for the 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dbt_project.yml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in your current working directory and high level holds below .</a:t>
            </a:r>
          </a:p>
          <a:p>
            <a:pPr marL="285750" indent="-285750" algn="just">
              <a:buClrTx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buClrTx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Project Configuration: It sets the name of the project, the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version, and the configuration profile to use.</a:t>
            </a:r>
          </a:p>
          <a:p>
            <a:pPr algn="just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Profile: Database profile name from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profile.yml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algn="just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Path Configuration: It defines paths for models, tests, seeds, macros, snapshots, and analyses…</a:t>
            </a:r>
          </a:p>
          <a:p>
            <a:pPr algn="just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Macro Management: One can define custom macros and specify their scope.</a:t>
            </a:r>
          </a:p>
          <a:p>
            <a:pPr algn="just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Materialization Configuration:  It provides option to set directory/Sub-directory level materialization for models. </a:t>
            </a:r>
          </a:p>
          <a:p>
            <a:pPr algn="just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Hooks: Configure pre/post hooks.</a:t>
            </a:r>
          </a:p>
          <a:p>
            <a:pPr algn="just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Version Control: Specifies which version of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is required for the project, ensuring compatibility.</a:t>
            </a:r>
          </a:p>
          <a:p>
            <a:pPr algn="just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Variable: Define project level global variables. </a:t>
            </a:r>
          </a:p>
          <a:p>
            <a:pPr algn="just"/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 more details refer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dbt_project.yml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|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dbt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Developer Hub (getdbt.com)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0D5171-053B-CDF5-DE6A-52F8E9A467C3}"/>
              </a:ext>
            </a:extLst>
          </p:cNvPr>
          <p:cNvSpPr txBox="1"/>
          <p:nvPr/>
        </p:nvSpPr>
        <p:spPr>
          <a:xfrm>
            <a:off x="98355" y="209539"/>
            <a:ext cx="2296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sz="28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 </a:t>
            </a:r>
            <a:r>
              <a:rPr lang="en-US" sz="2800" b="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Yaml’s</a:t>
            </a:r>
            <a:endParaRPr lang="en-US" sz="2800" b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42249A04-8741-B145-8FA6-F348953A2525}"/>
              </a:ext>
            </a:extLst>
          </p:cNvPr>
          <p:cNvSpPr txBox="1">
            <a:spLocks/>
          </p:cNvSpPr>
          <p:nvPr/>
        </p:nvSpPr>
        <p:spPr>
          <a:xfrm>
            <a:off x="193466" y="997096"/>
            <a:ext cx="3119577" cy="472258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 lang="en-GB" sz="3200" b="0" kern="1200" dirty="0">
                <a:solidFill>
                  <a:schemeClr val="tx2"/>
                </a:solidFill>
                <a:latin typeface="+mj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r>
              <a:rPr lang="en-US" sz="2400">
                <a:solidFill>
                  <a:schemeClr val="bg1"/>
                </a:solidFill>
                <a:latin typeface="Calibri"/>
                <a:cs typeface="Calibri"/>
              </a:rPr>
              <a:t>About </a:t>
            </a:r>
            <a:r>
              <a:rPr lang="en-US" sz="2400" b="1" err="1">
                <a:solidFill>
                  <a:schemeClr val="bg1"/>
                </a:solidFill>
                <a:latin typeface="Calibri"/>
                <a:cs typeface="Calibri"/>
              </a:rPr>
              <a:t>dbt_project.yml</a:t>
            </a:r>
            <a:endParaRPr lang="en-US" sz="2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Footer Placeholder 28">
            <a:extLst>
              <a:ext uri="{FF2B5EF4-FFF2-40B4-BE49-F238E27FC236}">
                <a16:creationId xmlns:a16="http://schemas.microsoft.com/office/drawing/2014/main" id="{1479CACF-4A2B-5685-31B4-B3C6F09D5E72}"/>
              </a:ext>
            </a:extLst>
          </p:cNvPr>
          <p:cNvSpPr txBox="1">
            <a:spLocks/>
          </p:cNvSpPr>
          <p:nvPr/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ea typeface="Cambria" panose="02040503050406030204" pitchFamily="18" charset="0"/>
              <a:cs typeface="Calibri" charset="0"/>
            </a:endParaRPr>
          </a:p>
        </p:txBody>
      </p:sp>
      <p:pic>
        <p:nvPicPr>
          <p:cNvPr id="40" name="Picture 39" descr="A screen shot of a computer&#10;&#10;Description automatically generated">
            <a:extLst>
              <a:ext uri="{FF2B5EF4-FFF2-40B4-BE49-F238E27FC236}">
                <a16:creationId xmlns:a16="http://schemas.microsoft.com/office/drawing/2014/main" id="{674A32C0-DEF1-4A66-C45D-C18DFD40F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111" y="1711486"/>
            <a:ext cx="4347981" cy="260550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91C930C-BDBD-59D0-E217-AF1FE9C01429}"/>
              </a:ext>
            </a:extLst>
          </p:cNvPr>
          <p:cNvSpPr txBox="1">
            <a:spLocks/>
          </p:cNvSpPr>
          <p:nvPr/>
        </p:nvSpPr>
        <p:spPr>
          <a:xfrm>
            <a:off x="281860" y="1457336"/>
            <a:ext cx="7524160" cy="49688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ClrTx/>
            </a:pP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 DBT Core, profiles.yml file is required to store connection details.</a:t>
            </a:r>
          </a:p>
          <a:p>
            <a:pPr marL="171450" indent="-171450">
              <a:buClrTx/>
            </a:pP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It can have multiple profiles defined and which one to be used is mentioned in dbt_project.yml configuration file. </a:t>
            </a:r>
          </a:p>
          <a:p>
            <a:pPr marL="171450" indent="-171450">
              <a:buClrTx/>
            </a:pP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Environmental variables can be used to avoid passing sensitive information like password in profile. </a:t>
            </a:r>
          </a:p>
          <a:p>
            <a:pPr>
              <a:buClrTx/>
            </a:pP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Need to define below parameters for Snowflake connection in profiles.yml. </a:t>
            </a:r>
          </a:p>
          <a:p>
            <a:pPr>
              <a:buClr>
                <a:schemeClr val="tx1"/>
              </a:buClr>
            </a:pP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dev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Indicates that this configuration is for the development environment.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account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Snowflake account name which includes </a:t>
            </a: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region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in it (e.g., </a:t>
            </a: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string.region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.snowflakecomputing.com)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database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Target Snowflake database (e.g., DBT_DEMO).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password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Password for the specified user.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role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Snowflake role (e.g., SYSADMIN).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schema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Schema within the database (e.g., RAW).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threads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Number of threads for parallel processing (e.g., 3).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type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Database type (e.g., snowflake).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user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Snowflake username.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warehouse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Snowflake virtual warehouse (e.g., COMPUTE_WH).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target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Specifies the target environment for the dbt project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Note: DBT Cloud does not need profiles.yml file. </a:t>
            </a:r>
          </a:p>
          <a:p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 more details refe</a:t>
            </a:r>
            <a:r>
              <a:rPr lang="en-US" sz="11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 </a:t>
            </a: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 profiles.yml | dbt Developer Hub (getdbt.com)</a:t>
            </a:r>
            <a:r>
              <a:rPr lang="en-US" sz="11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7AD31CF-B56D-C7BA-F9FD-16264A3A3620}"/>
              </a:ext>
            </a:extLst>
          </p:cNvPr>
          <p:cNvSpPr txBox="1">
            <a:spLocks/>
          </p:cNvSpPr>
          <p:nvPr/>
        </p:nvSpPr>
        <p:spPr>
          <a:xfrm>
            <a:off x="186943" y="985078"/>
            <a:ext cx="3119577" cy="472258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 lang="en-GB" sz="3200" b="0" kern="1200" dirty="0">
                <a:solidFill>
                  <a:schemeClr val="tx2"/>
                </a:solidFill>
                <a:latin typeface="+mj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r>
              <a:rPr lang="en-US" sz="2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About </a:t>
            </a:r>
            <a:r>
              <a:rPr lang="en-US" sz="2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profiles.yml</a:t>
            </a:r>
            <a:endParaRPr lang="en-US" sz="2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EE538A-AE42-AB5A-E7C8-AE5CA2832DAF}"/>
              </a:ext>
            </a:extLst>
          </p:cNvPr>
          <p:cNvSpPr txBox="1"/>
          <p:nvPr/>
        </p:nvSpPr>
        <p:spPr>
          <a:xfrm>
            <a:off x="98355" y="209539"/>
            <a:ext cx="2296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sz="2800" b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 </a:t>
            </a:r>
            <a:r>
              <a:rPr lang="en-US" sz="2800" b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Yaml’s</a:t>
            </a:r>
            <a:endParaRPr lang="en-US" sz="2800" b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27B20AE-362A-B2FD-60E1-96482ACA9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2481099"/>
            <a:ext cx="4798345" cy="357680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4899E74-C1ED-A563-A8BC-F51A98F8BD16}"/>
              </a:ext>
            </a:extLst>
          </p:cNvPr>
          <p:cNvSpPr txBox="1">
            <a:spLocks/>
          </p:cNvSpPr>
          <p:nvPr/>
        </p:nvSpPr>
        <p:spPr>
          <a:xfrm>
            <a:off x="130979" y="879826"/>
            <a:ext cx="5155396" cy="55463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Below is list of DBT commands</a:t>
            </a:r>
          </a:p>
          <a:p>
            <a:endParaRPr lang="en-US" sz="17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572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5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dbt init</a:t>
            </a:r>
          </a:p>
          <a:p>
            <a:pPr marL="8572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5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dbt debug</a:t>
            </a:r>
          </a:p>
          <a:p>
            <a:pPr marL="8572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5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dbt show</a:t>
            </a:r>
          </a:p>
          <a:p>
            <a:pPr marL="8572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5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dbt compile</a:t>
            </a:r>
          </a:p>
          <a:p>
            <a:pPr marL="8572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5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dbt seed</a:t>
            </a:r>
            <a:endParaRPr lang="en-US">
              <a:solidFill>
                <a:schemeClr val="bg1"/>
              </a:solidFill>
              <a:latin typeface="Calibri"/>
              <a:cs typeface="Calibri"/>
            </a:endParaRPr>
          </a:p>
          <a:p>
            <a:pPr marL="8572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,Sans-Serif" panose="05000000000000000000" pitchFamily="2" charset="2"/>
              <a:buChar char="Ø"/>
            </a:pPr>
            <a:r>
              <a:rPr lang="en-US" sz="15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dbt source freshness</a:t>
            </a:r>
          </a:p>
          <a:p>
            <a:pPr marL="8572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5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dbt run</a:t>
            </a:r>
            <a:endParaRPr lang="en-US">
              <a:solidFill>
                <a:schemeClr val="bg1"/>
              </a:solidFill>
              <a:latin typeface="Calibri"/>
              <a:cs typeface="Calibri"/>
            </a:endParaRPr>
          </a:p>
          <a:p>
            <a:pPr marL="8572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5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dbt test</a:t>
            </a:r>
          </a:p>
          <a:p>
            <a:pPr marL="8572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5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dbt snapshot </a:t>
            </a:r>
          </a:p>
          <a:p>
            <a:pPr marL="8572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5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dbt build</a:t>
            </a:r>
          </a:p>
          <a:p>
            <a:pPr marL="8572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5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dbt docs serve</a:t>
            </a:r>
          </a:p>
          <a:p>
            <a:pPr marL="8572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5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dbt docs generate</a:t>
            </a:r>
          </a:p>
          <a:p>
            <a:pPr marL="8572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5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There are various option can be provided along with above commands. </a:t>
            </a:r>
          </a:p>
          <a:p>
            <a:pPr marL="828675" lvl="2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5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Select</a:t>
            </a:r>
          </a:p>
          <a:p>
            <a:pPr marL="828675" lvl="2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5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Exclude</a:t>
            </a:r>
          </a:p>
          <a:p>
            <a:pPr marL="828675" lvl="2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5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Graph Selector</a:t>
            </a:r>
          </a:p>
          <a:p>
            <a:pPr marL="828675" lvl="2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5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Method Selector</a:t>
            </a:r>
            <a:r>
              <a:rPr lang="en-US" sz="17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 </a:t>
            </a:r>
          </a:p>
          <a:p>
            <a:pPr marL="828675" lvl="2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17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28675" lvl="2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17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28675" lvl="2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17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spcAft>
                <a:spcPts val="600"/>
              </a:spcAft>
            </a:pPr>
            <a:r>
              <a:rPr lang="en-US" sz="18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For more details refe</a:t>
            </a:r>
            <a:r>
              <a:rPr lang="en-US" sz="16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r</a:t>
            </a:r>
            <a:r>
              <a:rPr lang="en-US" sz="18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: </a:t>
            </a:r>
            <a:r>
              <a:rPr lang="en-US" sz="16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https://docs.getdbt.com/reference/dbt-commands</a:t>
            </a:r>
            <a:r>
              <a:rPr lang="en-US" sz="16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 </a:t>
            </a:r>
          </a:p>
          <a:p>
            <a:endParaRPr lang="en-US" sz="18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E90E41-6CCC-91E0-0EF5-D7645BDC68B0}"/>
              </a:ext>
            </a:extLst>
          </p:cNvPr>
          <p:cNvSpPr txBox="1"/>
          <p:nvPr/>
        </p:nvSpPr>
        <p:spPr>
          <a:xfrm>
            <a:off x="130979" y="164846"/>
            <a:ext cx="3382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sz="2800" b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dbt CLI commands</a:t>
            </a:r>
          </a:p>
        </p:txBody>
      </p:sp>
      <p:pic>
        <p:nvPicPr>
          <p:cNvPr id="13" name="Picture 12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4ACFDB13-2388-7229-A1BD-8769976DF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348" y="4318617"/>
            <a:ext cx="5877163" cy="192738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98E41E-4E7F-ADB1-16B6-85E7FA278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927" y="688066"/>
            <a:ext cx="5889584" cy="319361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3EFB6A7-D57C-E4C9-14F1-D0E4CF54C23B}"/>
              </a:ext>
            </a:extLst>
          </p:cNvPr>
          <p:cNvSpPr txBox="1">
            <a:spLocks/>
          </p:cNvSpPr>
          <p:nvPr/>
        </p:nvSpPr>
        <p:spPr>
          <a:xfrm>
            <a:off x="-933154" y="273438"/>
            <a:ext cx="3116320" cy="472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  Seeds</a:t>
            </a:r>
            <a:endParaRPr lang="en-US" sz="2800">
              <a:solidFill>
                <a:schemeClr val="bg1"/>
              </a:solidFill>
              <a:latin typeface="Calibri"/>
              <a:ea typeface="Calibri" panose="020F050202020403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81A2EB-76A5-38CF-2E6E-AA02F3F1C85C}"/>
              </a:ext>
            </a:extLst>
          </p:cNvPr>
          <p:cNvSpPr txBox="1">
            <a:spLocks/>
          </p:cNvSpPr>
          <p:nvPr/>
        </p:nvSpPr>
        <p:spPr>
          <a:xfrm>
            <a:off x="6796" y="1004923"/>
            <a:ext cx="6302564" cy="54212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285750" algn="just">
              <a:lnSpc>
                <a:spcPct val="170000"/>
              </a:lnSpc>
              <a:buClrTx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Seeds are</a:t>
            </a: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CSV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files saved under seeds directory that can be used to load data which changes infrequently into your data warehouse using dbt seed command.</a:t>
            </a:r>
          </a:p>
          <a:p>
            <a:pPr marL="342900" indent="-342900">
              <a:lnSpc>
                <a:spcPct val="170000"/>
              </a:lnSpc>
              <a:buClr>
                <a:srgbClr val="00AECF"/>
              </a:buClr>
              <a:buFont typeface="Arial,Sans-Serif" panose="05000000000000000000" pitchFamily="2" charset="2"/>
              <a:buChar char="•"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Seeds can be referenced in the downstream models using ref() function.</a:t>
            </a:r>
          </a:p>
          <a:p>
            <a:pPr marL="342900" indent="-342900">
              <a:lnSpc>
                <a:spcPct val="170000"/>
              </a:lnSpc>
              <a:buClr>
                <a:srgbClr val="00AECF"/>
              </a:buClr>
              <a:buFont typeface="Arial,Sans-Serif" panose="05000000000000000000" pitchFamily="2" charset="2"/>
              <a:buChar char="•"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You can configure the properties for seed in either dbt_project.yml file or properties.yml file in seeds directory. </a:t>
            </a:r>
          </a:p>
          <a:p>
            <a:pPr marL="342900" lvl="1" indent="-285750" algn="just">
              <a:buClr>
                <a:srgbClr val="00AECF"/>
              </a:buClr>
              <a:buFont typeface="Arial" panose="05000000000000000000" pitchFamily="2" charset="2"/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0" lvl="1" indent="0" algn="just">
              <a:buClrTx/>
              <a:buFont typeface="Arial" panose="020B0604020202020204" pitchFamily="34" charset="0"/>
              <a:buNone/>
            </a:pPr>
            <a:endParaRPr lang="en-US" sz="14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1" indent="-285750" algn="just">
              <a:buClrTx/>
              <a:buFont typeface="Arial" panose="05000000000000000000" pitchFamily="2" charset="2"/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1" indent="-285750" algn="just">
              <a:buClrTx/>
              <a:buFont typeface="Arial" panose="05000000000000000000" pitchFamily="2" charset="2"/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0" lvl="1" indent="0" algn="just">
              <a:buClrTx/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     </a:t>
            </a:r>
          </a:p>
          <a:p>
            <a:pPr marL="0" lvl="1" indent="0" algn="just">
              <a:buFont typeface="Arial" panose="020B0604020202020204" pitchFamily="34" charset="0"/>
              <a:buNone/>
            </a:pPr>
            <a:endParaRPr lang="en-US" sz="14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endParaRPr lang="en-US" sz="14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endParaRPr lang="en-US" sz="14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endParaRPr lang="en-US" sz="14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endParaRPr lang="en-US" sz="14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endParaRPr lang="en-US" sz="14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endParaRPr lang="en-US" sz="14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endParaRPr lang="en-US" sz="14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endParaRPr lang="en-US" sz="14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endParaRPr lang="en-US" sz="14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endParaRPr lang="en-US" sz="14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 more details refer: </a:t>
            </a: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Seed | dbt Developer Hub (getdbt.com)</a:t>
            </a:r>
            <a:endParaRPr lang="en-US" sz="14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lvl="1" indent="-285750" algn="just"/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00C397-92D6-C8A7-6ED8-9D5321A7251D}"/>
              </a:ext>
            </a:extLst>
          </p:cNvPr>
          <p:cNvSpPr txBox="1"/>
          <p:nvPr/>
        </p:nvSpPr>
        <p:spPr>
          <a:xfrm>
            <a:off x="6546604" y="970349"/>
            <a:ext cx="191401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seeds/dates.csv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file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909A3EEE-924D-D114-79ED-0BA3298DB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283" y="1372893"/>
            <a:ext cx="4929007" cy="1809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9C79E0-6EC9-3858-674F-70303E38CB31}"/>
              </a:ext>
            </a:extLst>
          </p:cNvPr>
          <p:cNvSpPr txBox="1"/>
          <p:nvPr/>
        </p:nvSpPr>
        <p:spPr>
          <a:xfrm>
            <a:off x="6535283" y="3661079"/>
            <a:ext cx="219220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Times New Roman"/>
                <a:cs typeface="Arial"/>
              </a:rPr>
              <a:t>Seeds/</a:t>
            </a:r>
            <a:r>
              <a:rPr lang="en-US" sz="1400" b="1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-US" sz="1400" b="1" err="1">
                <a:solidFill>
                  <a:schemeClr val="bg1"/>
                </a:solidFill>
                <a:latin typeface="Times New Roman"/>
                <a:cs typeface="Arial"/>
              </a:rPr>
              <a:t>.yml</a:t>
            </a:r>
            <a:r>
              <a:rPr lang="en-US" sz="1400">
                <a:solidFill>
                  <a:schemeClr val="bg1"/>
                </a:solidFill>
                <a:latin typeface="Times New Roman"/>
                <a:cs typeface="Arial"/>
              </a:rPr>
              <a:t> file</a:t>
            </a:r>
            <a:endParaRPr lang="en-US" sz="14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E3EC137B-26D4-72AA-6984-6266C2148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283" y="4063623"/>
            <a:ext cx="3850670" cy="19480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88</TotalTime>
  <Words>3729</Words>
  <Application>Microsoft Office PowerPoint</Application>
  <PresentationFormat>Widescreen</PresentationFormat>
  <Paragraphs>624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Aptos Narrow</vt:lpstr>
      <vt:lpstr>Arial</vt:lpstr>
      <vt:lpstr>Arial,Sans-Serif</vt:lpstr>
      <vt:lpstr>Calibri</vt:lpstr>
      <vt:lpstr>Cambria</vt:lpstr>
      <vt:lpstr>Courier New,monospace</vt:lpstr>
      <vt:lpstr>Segoe UI</vt:lpstr>
      <vt:lpstr>Times New Roman</vt:lpstr>
      <vt:lpstr>Trade Gothic LT Pro</vt:lpstr>
      <vt:lpstr>Trebuchet MS</vt:lpstr>
      <vt:lpstr>Wingdings</vt:lpstr>
      <vt:lpstr>Wingdings,Sans-Serif</vt:lpstr>
      <vt:lpstr>Office Theme</vt:lpstr>
      <vt:lpstr>                 DBT (Data Build Tool) on Snowflake Training</vt:lpstr>
      <vt:lpstr>Content</vt:lpstr>
      <vt:lpstr>PowerPoint Presentation</vt:lpstr>
      <vt:lpstr>dbt vs. ETL</vt:lpstr>
      <vt:lpstr>DBT Core Set-up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Sahu, Ankur</dc:creator>
  <cp:lastModifiedBy>Sahu, Ankur</cp:lastModifiedBy>
  <cp:revision>4</cp:revision>
  <dcterms:created xsi:type="dcterms:W3CDTF">2025-04-25T05:33:11Z</dcterms:created>
  <dcterms:modified xsi:type="dcterms:W3CDTF">2025-05-03T17:41:23Z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